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0"/>
  </p:notesMasterIdLst>
  <p:handoutMasterIdLst>
    <p:handoutMasterId r:id="rId31"/>
  </p:handoutMasterIdLst>
  <p:sldIdLst>
    <p:sldId id="256" r:id="rId5"/>
    <p:sldId id="1450" r:id="rId6"/>
    <p:sldId id="286" r:id="rId7"/>
    <p:sldId id="287" r:id="rId8"/>
    <p:sldId id="1453" r:id="rId9"/>
    <p:sldId id="1477" r:id="rId10"/>
    <p:sldId id="1478" r:id="rId11"/>
    <p:sldId id="1464" r:id="rId12"/>
    <p:sldId id="1465" r:id="rId13"/>
    <p:sldId id="1466" r:id="rId14"/>
    <p:sldId id="297" r:id="rId15"/>
    <p:sldId id="1468" r:id="rId16"/>
    <p:sldId id="1469" r:id="rId17"/>
    <p:sldId id="1470" r:id="rId18"/>
    <p:sldId id="1471" r:id="rId19"/>
    <p:sldId id="1473" r:id="rId20"/>
    <p:sldId id="1472" r:id="rId21"/>
    <p:sldId id="1474" r:id="rId22"/>
    <p:sldId id="1475" r:id="rId23"/>
    <p:sldId id="1463" r:id="rId24"/>
    <p:sldId id="1476" r:id="rId25"/>
    <p:sldId id="1479" r:id="rId26"/>
    <p:sldId id="1432" r:id="rId27"/>
    <p:sldId id="1430" r:id="rId28"/>
    <p:sldId id="268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89" autoAdjust="0"/>
    <p:restoredTop sz="76824" autoAdjust="0"/>
  </p:normalViewPr>
  <p:slideViewPr>
    <p:cSldViewPr snapToGrid="0">
      <p:cViewPr varScale="1">
        <p:scale>
          <a:sx n="79" d="100"/>
          <a:sy n="79" d="100"/>
        </p:scale>
        <p:origin x="1500" y="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s.bmj.com/bmj/2020/08/05/covid-19-and-the-false-dichotomy-between-centralised-and-decentralised-healthcare-systems/" TargetMode="External"/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73647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hlinkClick r:id="rId3"/>
              </a:rPr>
              <a:t>Covid-19 and the false dichotomy between centralised and decentralised healthcare systems - The BMJ</a:t>
            </a:r>
            <a:endParaRPr lang="en-GB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46500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New technology?</a:t>
            </a:r>
          </a:p>
          <a:p>
            <a:r>
              <a:rPr lang="en-GB" dirty="0"/>
              <a:t>Leadership skills?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97578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tandard Conten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C7A609-623C-4E88-9DFC-D5A70B03D7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Title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A118FF-E6CD-45D9-B1B8-714FF0CF41A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28650" y="1825625"/>
            <a:ext cx="7886700" cy="178944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dirty="0"/>
              <a:t>Bullet point first level style</a:t>
            </a:r>
          </a:p>
          <a:p>
            <a:pPr lvl="1"/>
            <a:r>
              <a:rPr lang="en-US" dirty="0"/>
              <a:t>Second level style</a:t>
            </a:r>
          </a:p>
          <a:p>
            <a:pPr lvl="2"/>
            <a:r>
              <a:rPr lang="en-US" dirty="0"/>
              <a:t>Third level style</a:t>
            </a:r>
          </a:p>
          <a:p>
            <a:pPr lvl="3"/>
            <a:r>
              <a:rPr lang="en-US" dirty="0"/>
              <a:t>Fourth level style</a:t>
            </a:r>
          </a:p>
          <a:p>
            <a:pPr lvl="4"/>
            <a:r>
              <a:rPr lang="en-US" dirty="0"/>
              <a:t>Fifth level style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746E62-8884-4F46-8B2C-DEA3C5093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58C1D-BFE8-4D4E-9AFD-88415CC19C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784787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31/01/2026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XMzPfQO63GA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png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hyperlink" Target="https://www.youtube.com/watch?v=HmSRzb5Gy-k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s.bmj.com/bmj/2020/08/05/covid-19-and-the-false-dichotomy-between-centralised-and-decentralised-healthcare-systems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eurohealthobservatory.who.int/publications/m/decentralization-in-health-care-strategies-and-outcomes" TargetMode="External"/><Relationship Id="rId2" Type="http://schemas.openxmlformats.org/officeDocument/2006/relationships/hyperlink" Target="https://iris.who.int/handle/10665/39053" TargetMode="External"/><Relationship Id="rId1" Type="http://schemas.openxmlformats.org/officeDocument/2006/relationships/slideLayout" Target="../slideLayouts/slideLayout12.xml"/><Relationship Id="rId4" Type="http://schemas.openxmlformats.org/officeDocument/2006/relationships/hyperlink" Target="https://iris.who.int/handle/10665/20491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1112" y="1675720"/>
            <a:ext cx="7992888" cy="901942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</a:rPr>
            </a:br>
            <a:r>
              <a:rPr lang="en-GB" sz="3600" b="1" i="1" dirty="0">
                <a:solidFill>
                  <a:schemeClr val="bg1"/>
                </a:solidFill>
              </a:rPr>
              <a:t>Health Care System Organisation and Leadership</a:t>
            </a: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r>
              <a:rPr lang="en-GB" sz="3200" b="1" dirty="0">
                <a:solidFill>
                  <a:schemeClr val="bg1"/>
                </a:solidFill>
              </a:rPr>
              <a:t>  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452505" y="4112412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DE40DA-47CD-4349-9D54-BB22EFAEF32A}"/>
              </a:ext>
            </a:extLst>
          </p:cNvPr>
          <p:cNvSpPr/>
          <p:nvPr/>
        </p:nvSpPr>
        <p:spPr>
          <a:xfrm>
            <a:off x="234672" y="2342697"/>
            <a:ext cx="8759736" cy="3539430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algn="ctr"/>
            <a:endParaRPr lang="en-GB" sz="3200" b="1" dirty="0">
              <a:solidFill>
                <a:schemeClr val="bg1"/>
              </a:solidFill>
            </a:endParaRPr>
          </a:p>
          <a:p>
            <a:pPr algn="ctr"/>
            <a:r>
              <a:rPr lang="en-GB" sz="3200" b="1" dirty="0">
                <a:solidFill>
                  <a:schemeClr val="bg1"/>
                </a:solidFill>
              </a:rPr>
              <a:t>Centralised versus decentralised </a:t>
            </a:r>
          </a:p>
          <a:p>
            <a:pPr algn="ctr"/>
            <a:r>
              <a:rPr lang="en-GB" sz="3200" b="1" dirty="0">
                <a:solidFill>
                  <a:schemeClr val="bg1"/>
                </a:solidFill>
              </a:rPr>
              <a:t>decision-making and organization</a:t>
            </a:r>
          </a:p>
          <a:p>
            <a:pPr algn="ctr"/>
            <a:endParaRPr lang="en-GB" sz="3200" b="1" dirty="0">
              <a:solidFill>
                <a:schemeClr val="bg1"/>
              </a:solidFill>
            </a:endParaRPr>
          </a:p>
          <a:p>
            <a:pPr algn="ctr"/>
            <a:r>
              <a:rPr lang="en-GB" sz="3200" b="1" dirty="0">
                <a:solidFill>
                  <a:schemeClr val="bg1"/>
                </a:solidFill>
              </a:rPr>
              <a:t>LCHS7002</a:t>
            </a:r>
          </a:p>
          <a:p>
            <a:pPr algn="ctr"/>
            <a:endParaRPr lang="en-GB" sz="3200" b="1" dirty="0">
              <a:solidFill>
                <a:schemeClr val="bg1"/>
              </a:solidFill>
            </a:endParaRPr>
          </a:p>
          <a:p>
            <a:pPr algn="ctr"/>
            <a:r>
              <a:rPr lang="en-GB" sz="3200" b="1">
                <a:solidFill>
                  <a:schemeClr val="bg1"/>
                </a:solidFill>
              </a:rPr>
              <a:t>Week 7</a:t>
            </a:r>
            <a:endParaRPr lang="en-GB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7FF3F-7446-D3C8-A5AB-78822E5F16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Module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417F24-C284-E65A-C22C-80A2D01EAF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lvl="0" indent="-342900" algn="just" rtl="0">
              <a:lnSpc>
                <a:spcPct val="115000"/>
              </a:lnSpc>
              <a:buFont typeface="Wingdings" panose="05000000000000000000" pitchFamily="2" charset="2"/>
              <a:buChar char=""/>
            </a:pPr>
            <a:r>
              <a:rPr lang="en-GB" sz="25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To give a thorough grounding in the fundamental challenges, principles and practices of health care organisations and leadership.</a:t>
            </a:r>
            <a:endParaRPr lang="en-GB" sz="25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Aft>
                <a:spcPts val="1000"/>
              </a:spcAft>
              <a:buFont typeface="Wingdings" panose="05000000000000000000" pitchFamily="2" charset="2"/>
              <a:buChar char=""/>
            </a:pPr>
            <a:r>
              <a:rPr lang="en-GB" sz="25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To develop understanding of comparative international health systems and utilising systems thinking methods and practices to develop a critical viewpoint of health care systems leadership.</a:t>
            </a:r>
            <a:endParaRPr lang="en-GB" sz="25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500" dirty="0"/>
          </a:p>
        </p:txBody>
      </p:sp>
    </p:spTree>
    <p:extLst>
      <p:ext uri="{BB962C8B-B14F-4D97-AF65-F5344CB8AC3E}">
        <p14:creationId xmlns:p14="http://schemas.microsoft.com/office/powerpoint/2010/main" val="40078609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F221B-5993-BFC7-BC48-2E4F91942B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b="1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7C90F8-6C22-9E7C-7502-C9C9D68729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63718"/>
            <a:ext cx="8229600" cy="3917032"/>
          </a:xfrm>
        </p:spPr>
        <p:txBody>
          <a:bodyPr>
            <a:no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0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Upon the successful completion of this module, the student should be able to: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buFont typeface="Symbol" panose="05050102010706020507" pitchFamily="18" charset="2"/>
              <a:buChar char="·"/>
            </a:pPr>
            <a:r>
              <a:rPr lang="en-GB" sz="20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Understand key concepts in health leadership including, governance, health systems, systems thinking, service development and efficiency measurement.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buFont typeface="Symbol" panose="05050102010706020507" pitchFamily="18" charset="2"/>
              <a:buChar char="·"/>
            </a:pPr>
            <a:r>
              <a:rPr lang="en-GB" sz="20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Demonstrate knowledge on how leadership influences the planning, functioning, and structuring of local and global health systems and policy and influence outcomes in various health and social care systems.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Aft>
                <a:spcPts val="1000"/>
              </a:spcAft>
              <a:buFont typeface="Symbol" panose="05050102010706020507" pitchFamily="18" charset="2"/>
              <a:buChar char="·"/>
            </a:pPr>
            <a:r>
              <a:rPr lang="en-GB" sz="20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To show an application of systems thinking and analysis which can improve health and social care outcomes.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4903854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969FDB-22F4-83E6-996E-5323CA547A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Aims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CFAB99-19A0-23D7-10F5-78283F00FA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2700" dirty="0"/>
              <a:t>Building your understanding on:</a:t>
            </a:r>
          </a:p>
          <a:p>
            <a:r>
              <a:rPr lang="en-GB" sz="2700" dirty="0"/>
              <a:t>What is centralisation and how it looks like in practice.</a:t>
            </a:r>
          </a:p>
          <a:p>
            <a:r>
              <a:rPr lang="en-GB" sz="2700" dirty="0"/>
              <a:t>What is decentralisation and how it looks like in practice.</a:t>
            </a:r>
          </a:p>
          <a:p>
            <a:r>
              <a:rPr lang="en-GB" sz="2700" dirty="0"/>
              <a:t>Decentralised Health Care System: Canada</a:t>
            </a:r>
          </a:p>
          <a:p>
            <a:r>
              <a:rPr lang="en-GB" sz="2700" dirty="0"/>
              <a:t>Benefits and negatives of a centralised healthcare system</a:t>
            </a:r>
          </a:p>
          <a:p>
            <a:r>
              <a:rPr lang="en-GB" sz="2700" dirty="0"/>
              <a:t>Benefits and negatives of a decentralised healthcare system</a:t>
            </a:r>
          </a:p>
          <a:p>
            <a:endParaRPr lang="en-GB" sz="2700" dirty="0"/>
          </a:p>
        </p:txBody>
      </p:sp>
    </p:spTree>
    <p:extLst>
      <p:ext uri="{BB962C8B-B14F-4D97-AF65-F5344CB8AC3E}">
        <p14:creationId xmlns:p14="http://schemas.microsoft.com/office/powerpoint/2010/main" val="33440018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2E12FE-CC49-FE31-62DF-1502B5A9A8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58873"/>
            <a:ext cx="8229600" cy="1143000"/>
          </a:xfrm>
        </p:spPr>
        <p:txBody>
          <a:bodyPr/>
          <a:lstStyle/>
          <a:p>
            <a:r>
              <a:rPr lang="en-GB" b="1" dirty="0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C673A6-0C6D-AB66-9772-1B712CCEBB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sz="3200" dirty="0"/>
          </a:p>
          <a:p>
            <a:endParaRPr lang="en-US" dirty="0"/>
          </a:p>
          <a:p>
            <a:r>
              <a:rPr lang="en-US" sz="3200" dirty="0"/>
              <a:t>What did we talk about last week?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41331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556E9B-7CB1-421B-A3AD-F1A3E1B4B3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Centralisation vs Decentralisation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47E417-EC72-6301-389D-FB08418FB7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/>
              <a:t>Centralization refers to the process in which activities involving planning and decision making within an organization are concentrated a specific leader or location.</a:t>
            </a:r>
          </a:p>
          <a:p>
            <a:r>
              <a:rPr lang="en-GB" sz="2400" dirty="0"/>
              <a:t>In a centralized organization, the decision-making powers are retained in the head office and all other locations are directed from this main office resulting in communication flowing in a top-down manner.</a:t>
            </a:r>
          </a:p>
          <a:p>
            <a:r>
              <a:rPr lang="en-GB" sz="2400" dirty="0"/>
              <a:t>In contrast, a decentralized setup empowers teams or departments to make decisions, promoting communication in all directions.</a:t>
            </a:r>
          </a:p>
        </p:txBody>
      </p:sp>
    </p:spTree>
    <p:extLst>
      <p:ext uri="{BB962C8B-B14F-4D97-AF65-F5344CB8AC3E}">
        <p14:creationId xmlns:p14="http://schemas.microsoft.com/office/powerpoint/2010/main" val="20572759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6734F1-8C5D-41A0-5E94-AD85A39D1B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Centralisation vs Decentralisation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ED8319-24BA-5A41-B330-7F3FD8BD40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000" dirty="0"/>
              <a:t>With the current increase in technological advancement and technology-based approaches, many businesses have a centralised form of structure. </a:t>
            </a:r>
          </a:p>
          <a:p>
            <a:r>
              <a:rPr lang="en-GB" sz="2000" dirty="0"/>
              <a:t>On the other hand decentralisation may be effective in healthcare services that need individualized patient services, usually at the point of contact with patient or who have different residential locations.</a:t>
            </a:r>
          </a:p>
          <a:p>
            <a:r>
              <a:rPr lang="en-GB" sz="2000" dirty="0"/>
              <a:t>Let us watch a video which differentiates between centralised and decentralised approaches in healthcare: </a:t>
            </a:r>
            <a:r>
              <a:rPr lang="en-GB" sz="2000" dirty="0">
                <a:hlinkClick r:id="rId2"/>
              </a:rPr>
              <a:t>Healthcare and Healing: Episode 5—Centralized vs. Decentralized</a:t>
            </a:r>
            <a:endParaRPr lang="en-GB" sz="2000" dirty="0"/>
          </a:p>
          <a:p>
            <a:r>
              <a:rPr lang="en-GB" sz="2000" dirty="0"/>
              <a:t>After watching the video let us have a whole class discussion on the different strategies adapted by each of the countries.</a:t>
            </a:r>
          </a:p>
        </p:txBody>
      </p:sp>
    </p:spTree>
    <p:extLst>
      <p:ext uri="{BB962C8B-B14F-4D97-AF65-F5344CB8AC3E}">
        <p14:creationId xmlns:p14="http://schemas.microsoft.com/office/powerpoint/2010/main" val="27455588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2E8BC7-3BE5-2C5F-074C-25A4419D39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kumimoji="0" lang="en-US" sz="3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How does </a:t>
            </a:r>
            <a:r>
              <a:rPr lang="en-US" sz="3800" b="1" dirty="0">
                <a:solidFill>
                  <a:prstClr val="black"/>
                </a:solidFill>
                <a:latin typeface="+mj-lt"/>
              </a:rPr>
              <a:t>c</a:t>
            </a:r>
            <a:r>
              <a:rPr kumimoji="0" lang="en-US" sz="3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entralisation</a:t>
            </a:r>
            <a:r>
              <a:rPr kumimoji="0" lang="en-US" sz="3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and </a:t>
            </a:r>
            <a:r>
              <a:rPr lang="en-US" sz="3800" b="1" dirty="0">
                <a:solidFill>
                  <a:prstClr val="black"/>
                </a:solidFill>
                <a:latin typeface="+mj-lt"/>
              </a:rPr>
              <a:t>d</a:t>
            </a:r>
            <a:r>
              <a:rPr kumimoji="0" lang="en-US" sz="3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ecentralisation</a:t>
            </a:r>
            <a:r>
              <a:rPr kumimoji="0" lang="en-US" sz="3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 look like in practice? </a:t>
            </a:r>
          </a:p>
          <a:p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32628435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D0B2A3-CF39-EFCE-DDF7-559B2ADE07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856" y="60382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sz="4400" b="1" dirty="0" err="1"/>
              <a:t>Centralisation</a:t>
            </a:r>
            <a:r>
              <a:rPr lang="en-US" sz="4400" b="1" dirty="0"/>
              <a:t> and decentralization can occur on the public-private split… </a:t>
            </a:r>
            <a:br>
              <a:rPr lang="en-US" sz="4400" b="1" dirty="0"/>
            </a:b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8DB78BA-38A6-2382-6948-5529C0064F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239" y="1891788"/>
            <a:ext cx="8887522" cy="3929149"/>
          </a:xfrm>
          <a:prstGeom prst="rect">
            <a:avLst/>
          </a:prstGeom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1B653CA2-B6A9-CFB9-B9D4-05620A8B1F9C}"/>
              </a:ext>
            </a:extLst>
          </p:cNvPr>
          <p:cNvCxnSpPr>
            <a:cxnSpLocks/>
          </p:cNvCxnSpPr>
          <p:nvPr/>
        </p:nvCxnSpPr>
        <p:spPr>
          <a:xfrm flipH="1">
            <a:off x="6344920" y="5198872"/>
            <a:ext cx="647700" cy="38100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63343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E1ABBE-C36F-9A0C-0A2D-C0D8E7AF7D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0112" y="1614010"/>
            <a:ext cx="3121152" cy="4457606"/>
          </a:xfrm>
        </p:spPr>
        <p:txBody>
          <a:bodyPr>
            <a:normAutofit/>
          </a:bodyPr>
          <a:lstStyle/>
          <a:p>
            <a:r>
              <a:rPr lang="en-US" sz="2500" b="1" dirty="0" err="1"/>
              <a:t>Centralisation</a:t>
            </a:r>
            <a:r>
              <a:rPr lang="en-US" sz="2500" b="1" dirty="0"/>
              <a:t> and </a:t>
            </a:r>
            <a:r>
              <a:rPr lang="en-US" sz="2500" b="1" dirty="0" err="1"/>
              <a:t>decentralisation</a:t>
            </a:r>
            <a:r>
              <a:rPr lang="en-US" sz="2500" b="1" dirty="0"/>
              <a:t> can (also) occur on the national-regional split…</a:t>
            </a:r>
          </a:p>
          <a:p>
            <a:endParaRPr lang="en-GB" sz="25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02BF1D1-CC2C-987B-DCDF-2DB5E561D6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51" y="137804"/>
            <a:ext cx="6558849" cy="4666948"/>
          </a:xfrm>
          <a:prstGeom prst="rect">
            <a:avLst/>
          </a:prstGeom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6502B565-9574-1526-7CB6-5A763F611BCC}"/>
              </a:ext>
            </a:extLst>
          </p:cNvPr>
          <p:cNvCxnSpPr/>
          <p:nvPr/>
        </p:nvCxnSpPr>
        <p:spPr>
          <a:xfrm>
            <a:off x="4568345" y="137804"/>
            <a:ext cx="275578" cy="30480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val 5">
            <a:extLst>
              <a:ext uri="{FF2B5EF4-FFF2-40B4-BE49-F238E27FC236}">
                <a16:creationId xmlns:a16="http://schemas.microsoft.com/office/drawing/2014/main" id="{23EB44C1-D3A0-DD27-A275-A64C50662519}"/>
              </a:ext>
            </a:extLst>
          </p:cNvPr>
          <p:cNvSpPr/>
          <p:nvPr/>
        </p:nvSpPr>
        <p:spPr>
          <a:xfrm>
            <a:off x="4568345" y="1326776"/>
            <a:ext cx="2059227" cy="555567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E135DF90-9155-93EE-BA21-2CB3237416BD}"/>
              </a:ext>
            </a:extLst>
          </p:cNvPr>
          <p:cNvSpPr/>
          <p:nvPr/>
        </p:nvSpPr>
        <p:spPr>
          <a:xfrm>
            <a:off x="4568345" y="4249185"/>
            <a:ext cx="2059227" cy="555567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77FA231-BD59-896A-7AD2-F57B2D236A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4795247"/>
            <a:ext cx="6557022" cy="1066814"/>
          </a:xfrm>
          <a:prstGeom prst="rect">
            <a:avLst/>
          </a:prstGeom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D93D61D5-2783-C384-8FF7-77B73B810CB7}"/>
              </a:ext>
            </a:extLst>
          </p:cNvPr>
          <p:cNvSpPr/>
          <p:nvPr/>
        </p:nvSpPr>
        <p:spPr>
          <a:xfrm>
            <a:off x="4568345" y="3327715"/>
            <a:ext cx="2059227" cy="555567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20753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A4766-3DF4-E174-36FD-09870595C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" y="864394"/>
            <a:ext cx="9144000" cy="5143500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44D61DD3-62E9-5D26-0EA3-AA6967C79376}"/>
              </a:ext>
            </a:extLst>
          </p:cNvPr>
          <p:cNvSpPr txBox="1">
            <a:spLocks/>
          </p:cNvSpPr>
          <p:nvPr/>
        </p:nvSpPr>
        <p:spPr>
          <a:xfrm>
            <a:off x="714375" y="2812898"/>
            <a:ext cx="5472113" cy="2238375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2100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12FD2A3E-890C-BC3A-5C46-3A497E230A4E}"/>
              </a:ext>
            </a:extLst>
          </p:cNvPr>
          <p:cNvSpPr txBox="1">
            <a:spLocks/>
          </p:cNvSpPr>
          <p:nvPr/>
        </p:nvSpPr>
        <p:spPr>
          <a:xfrm>
            <a:off x="100647" y="1759758"/>
            <a:ext cx="2806145" cy="3756835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700" b="1" dirty="0"/>
              <a:t>Thirdly, centralization and </a:t>
            </a:r>
            <a:r>
              <a:rPr lang="en-US" sz="2700" b="1" dirty="0" err="1"/>
              <a:t>decentralisation</a:t>
            </a:r>
            <a:r>
              <a:rPr lang="en-US" sz="2700" b="1" dirty="0"/>
              <a:t> can occur on the institutional level </a:t>
            </a:r>
          </a:p>
          <a:p>
            <a:pPr algn="ctr"/>
            <a:endParaRPr lang="en-US" sz="2700" b="1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7598584-1537-899D-0A43-7690BE403C7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0382"/>
          <a:stretch/>
        </p:blipFill>
        <p:spPr>
          <a:xfrm>
            <a:off x="5951887" y="932209"/>
            <a:ext cx="3146839" cy="88557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A14FEB4-4C6F-4A68-8407-51404A03DE7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1761" y="1817788"/>
            <a:ext cx="3136965" cy="104173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BF5510A8-6DC9-A803-D5DC-46AAB5B4956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9507" y="2882380"/>
            <a:ext cx="3136966" cy="732936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B160FE1E-60A6-6F56-0A8C-368AC021E95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59506" y="4350433"/>
            <a:ext cx="3136967" cy="744365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8645C005-BCE8-4BE7-4B80-A9D69729113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37547" y="5111123"/>
            <a:ext cx="3158926" cy="708545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B6B83766-EC8D-341A-C302-F167C9D8186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959506" y="3638176"/>
            <a:ext cx="3136967" cy="684749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98742A47-6F8D-CFAF-99E4-9B7C337D497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073448" y="3268953"/>
            <a:ext cx="2843196" cy="1038385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19DCD1BB-CD47-88EF-82F3-A5159B9FF70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73448" y="2373168"/>
            <a:ext cx="2838532" cy="879460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F82668E8-2748-C750-FEE6-C3DB4A07CD07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l="19210"/>
          <a:stretch/>
        </p:blipFill>
        <p:spPr>
          <a:xfrm>
            <a:off x="3688081" y="1466872"/>
            <a:ext cx="2223899" cy="889970"/>
          </a:xfrm>
          <a:prstGeom prst="rect">
            <a:avLst/>
          </a:prstGeom>
        </p:spPr>
      </p:pic>
      <p:sp>
        <p:nvSpPr>
          <p:cNvPr id="28" name="Oval 27">
            <a:extLst>
              <a:ext uri="{FF2B5EF4-FFF2-40B4-BE49-F238E27FC236}">
                <a16:creationId xmlns:a16="http://schemas.microsoft.com/office/drawing/2014/main" id="{DBC3B44F-0F27-F364-DDDB-FF75F2009541}"/>
              </a:ext>
            </a:extLst>
          </p:cNvPr>
          <p:cNvSpPr/>
          <p:nvPr/>
        </p:nvSpPr>
        <p:spPr>
          <a:xfrm>
            <a:off x="5041250" y="3493770"/>
            <a:ext cx="853440" cy="345286"/>
          </a:xfrm>
          <a:prstGeom prst="ellipse">
            <a:avLst/>
          </a:prstGeom>
          <a:noFill/>
          <a:ln w="920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FEE3F8BE-5D8B-A219-072C-18DA7781FD9F}"/>
              </a:ext>
            </a:extLst>
          </p:cNvPr>
          <p:cNvSpPr/>
          <p:nvPr/>
        </p:nvSpPr>
        <p:spPr>
          <a:xfrm>
            <a:off x="7319914" y="5429053"/>
            <a:ext cx="853440" cy="424550"/>
          </a:xfrm>
          <a:prstGeom prst="ellipse">
            <a:avLst/>
          </a:prstGeom>
          <a:noFill/>
          <a:ln w="920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33EA4915-04F8-0636-AD32-D80BC37929E5}"/>
              </a:ext>
            </a:extLst>
          </p:cNvPr>
          <p:cNvSpPr/>
          <p:nvPr/>
        </p:nvSpPr>
        <p:spPr>
          <a:xfrm>
            <a:off x="6373177" y="3179692"/>
            <a:ext cx="1071563" cy="458484"/>
          </a:xfrm>
          <a:prstGeom prst="ellipse">
            <a:avLst/>
          </a:prstGeom>
          <a:noFill/>
          <a:ln w="920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467B1877-FBC3-0548-B896-04015FCF1E48}"/>
              </a:ext>
            </a:extLst>
          </p:cNvPr>
          <p:cNvSpPr/>
          <p:nvPr/>
        </p:nvSpPr>
        <p:spPr>
          <a:xfrm>
            <a:off x="5034281" y="3837457"/>
            <a:ext cx="853440" cy="345286"/>
          </a:xfrm>
          <a:prstGeom prst="ellipse">
            <a:avLst/>
          </a:prstGeom>
          <a:noFill/>
          <a:ln w="920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1902B568-D43C-476E-0EDC-0D285C6F6C53}"/>
              </a:ext>
            </a:extLst>
          </p:cNvPr>
          <p:cNvSpPr/>
          <p:nvPr/>
        </p:nvSpPr>
        <p:spPr>
          <a:xfrm>
            <a:off x="8094125" y="1049281"/>
            <a:ext cx="962862" cy="345286"/>
          </a:xfrm>
          <a:prstGeom prst="ellipse">
            <a:avLst/>
          </a:prstGeom>
          <a:noFill/>
          <a:ln w="920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B637DB78-2331-031C-42FD-A58F73CDA2B0}"/>
              </a:ext>
            </a:extLst>
          </p:cNvPr>
          <p:cNvSpPr/>
          <p:nvPr/>
        </p:nvSpPr>
        <p:spPr>
          <a:xfrm>
            <a:off x="8126346" y="1796289"/>
            <a:ext cx="936093" cy="460845"/>
          </a:xfrm>
          <a:prstGeom prst="ellipse">
            <a:avLst/>
          </a:prstGeom>
          <a:noFill/>
          <a:ln w="920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</p:spTree>
    <p:extLst>
      <p:ext uri="{BB962C8B-B14F-4D97-AF65-F5344CB8AC3E}">
        <p14:creationId xmlns:p14="http://schemas.microsoft.com/office/powerpoint/2010/main" val="673368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EE2AA8-02F4-E3F8-B494-236CD9EBFE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b="1" dirty="0"/>
              <a:t>Spain: 61,437 people/hospital</a:t>
            </a:r>
          </a:p>
          <a:p>
            <a:r>
              <a:rPr lang="en-US" b="1" dirty="0"/>
              <a:t>Netherlands: 33,663 people/hospital</a:t>
            </a:r>
          </a:p>
          <a:p>
            <a:r>
              <a:rPr lang="en-US" b="1" dirty="0"/>
              <a:t>Denmark: 83,333 people/hospital</a:t>
            </a:r>
          </a:p>
          <a:p>
            <a:r>
              <a:rPr lang="en-US" b="1" dirty="0"/>
              <a:t>England: 361,290 people/trust</a:t>
            </a:r>
          </a:p>
          <a:p>
            <a:r>
              <a:rPr lang="en-US" b="1" dirty="0"/>
              <a:t>Finland: 20,522 people/hospital</a:t>
            </a:r>
          </a:p>
          <a:p>
            <a:r>
              <a:rPr lang="en-US" b="1" dirty="0"/>
              <a:t>Italy: 53,811 people/hospital</a:t>
            </a:r>
          </a:p>
          <a:p>
            <a:r>
              <a:rPr lang="en-US" b="1" dirty="0"/>
              <a:t>France: 21,819 people/hospital </a:t>
            </a:r>
          </a:p>
          <a:p>
            <a:r>
              <a:rPr lang="en-US" b="1" dirty="0"/>
              <a:t>Germany: 26,705 people/hospital</a:t>
            </a:r>
          </a:p>
          <a:p>
            <a:endParaRPr lang="en-GB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7D8DB128-8AFB-525B-22AF-9C6B91C020D7}"/>
              </a:ext>
            </a:extLst>
          </p:cNvPr>
          <p:cNvCxnSpPr>
            <a:cxnSpLocks/>
          </p:cNvCxnSpPr>
          <p:nvPr/>
        </p:nvCxnSpPr>
        <p:spPr>
          <a:xfrm>
            <a:off x="175042" y="3206673"/>
            <a:ext cx="564315" cy="355092"/>
          </a:xfrm>
          <a:prstGeom prst="straightConnector1">
            <a:avLst/>
          </a:prstGeom>
          <a:ln w="57150">
            <a:solidFill>
              <a:srgbClr val="FF00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76812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109E39-83BD-83BF-D6F2-8DDC242614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5505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b="1" dirty="0" err="1"/>
              <a:t>Decentralised</a:t>
            </a:r>
            <a:r>
              <a:rPr lang="en-US" b="1" dirty="0"/>
              <a:t> Health Care System: Canada</a:t>
            </a:r>
            <a:br>
              <a:rPr lang="en-US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F5E044-2AE5-3C47-3E0B-3B8D55C1DB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7472" y="2295145"/>
            <a:ext cx="8229600" cy="3917032"/>
          </a:xfrm>
        </p:spPr>
        <p:txBody>
          <a:bodyPr/>
          <a:lstStyle/>
          <a:p>
            <a:r>
              <a:rPr lang="en-GB" sz="3200" dirty="0">
                <a:hlinkClick r:id="rId2"/>
              </a:rPr>
              <a:t>Organization of Public Health in Canada - YouTube</a:t>
            </a:r>
            <a:endParaRPr lang="en-US" sz="3200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1E072EA-06EE-524F-C2EE-176202BA03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2032" y="3758184"/>
            <a:ext cx="3840480" cy="1920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88171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121840-5C6F-75D6-E98E-34713A1676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234185"/>
            <a:ext cx="8229600" cy="3917032"/>
          </a:xfrm>
        </p:spPr>
        <p:txBody>
          <a:bodyPr/>
          <a:lstStyle/>
          <a:p>
            <a:pPr marL="0" indent="0" algn="ctr">
              <a:buNone/>
            </a:pPr>
            <a:r>
              <a:rPr lang="en-US" dirty="0"/>
              <a:t>In groups discuss the positives and negatives of centralized and decentralized decision-making in health care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00986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9F42BB-D7F0-29C4-B3BD-2C2051A256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286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Benefits of </a:t>
            </a:r>
            <a:r>
              <a:rPr lang="en-US" b="1" dirty="0" err="1"/>
              <a:t>decentralised</a:t>
            </a:r>
            <a:r>
              <a:rPr lang="en-US" b="1" dirty="0"/>
              <a:t> decision-making </a:t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34F378-12F7-BE59-69AE-AA77C387B9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929385"/>
            <a:ext cx="8229600" cy="3917032"/>
          </a:xfrm>
        </p:spPr>
        <p:txBody>
          <a:bodyPr>
            <a:noAutofit/>
          </a:bodyPr>
          <a:lstStyle/>
          <a:p>
            <a:r>
              <a:rPr lang="en-GB" sz="2000" dirty="0"/>
              <a:t>Improvements in financing</a:t>
            </a:r>
          </a:p>
          <a:p>
            <a:r>
              <a:rPr lang="en-GB" sz="2000" dirty="0"/>
              <a:t>Improvements in governance </a:t>
            </a:r>
          </a:p>
          <a:p>
            <a:r>
              <a:rPr lang="en-GB" sz="2000" dirty="0"/>
              <a:t>Improvements in service delivery </a:t>
            </a:r>
          </a:p>
          <a:p>
            <a:r>
              <a:rPr lang="en-GB" sz="2000" dirty="0"/>
              <a:t>Increase in community participation and community engagement regarding healthcare planning </a:t>
            </a:r>
          </a:p>
          <a:p>
            <a:r>
              <a:rPr lang="en-GB" sz="2000" dirty="0"/>
              <a:t>Prioritize health </a:t>
            </a:r>
            <a:r>
              <a:rPr lang="en-GB" sz="2000" dirty="0">
                <a:sym typeface="Wingdings" panose="05000000000000000000" pitchFamily="2" charset="2"/>
              </a:rPr>
              <a:t></a:t>
            </a:r>
            <a:r>
              <a:rPr lang="en-GB" sz="2000" dirty="0"/>
              <a:t> results in increased investment in the sector </a:t>
            </a:r>
          </a:p>
          <a:p>
            <a:r>
              <a:rPr lang="en-GB" sz="2000" dirty="0"/>
              <a:t>More responsive and effective healthcare services</a:t>
            </a:r>
          </a:p>
          <a:p>
            <a:r>
              <a:rPr lang="en-GB" sz="2000" dirty="0"/>
              <a:t>Local managers are better adapted to local needs and demands, leading to better-quality care. </a:t>
            </a:r>
          </a:p>
          <a:p>
            <a:pPr marL="0" indent="0">
              <a:buNone/>
            </a:pPr>
            <a:r>
              <a:rPr lang="en-GB" sz="2000" dirty="0"/>
              <a:t>					(Mahmood et al., 2024)</a:t>
            </a:r>
          </a:p>
        </p:txBody>
      </p:sp>
    </p:spTree>
    <p:extLst>
      <p:ext uri="{BB962C8B-B14F-4D97-AF65-F5344CB8AC3E}">
        <p14:creationId xmlns:p14="http://schemas.microsoft.com/office/powerpoint/2010/main" val="22815777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2B9D6D-BF5B-9AC6-D5FB-5E7EB7CA22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4465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Benefits of </a:t>
            </a:r>
            <a:r>
              <a:rPr lang="en-US" b="1" dirty="0" err="1"/>
              <a:t>centralised</a:t>
            </a:r>
            <a:r>
              <a:rPr lang="en-US" b="1" dirty="0"/>
              <a:t> decision-making </a:t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F50519-3CCC-A682-E615-CE8DF0B57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07465"/>
            <a:ext cx="8229600" cy="3917032"/>
          </a:xfrm>
        </p:spPr>
        <p:txBody>
          <a:bodyPr/>
          <a:lstStyle/>
          <a:p>
            <a:r>
              <a:rPr lang="en-US" sz="3200" dirty="0"/>
              <a:t>Implementation and maintenance of regulations</a:t>
            </a:r>
          </a:p>
          <a:p>
            <a:r>
              <a:rPr lang="en-US" sz="3200" dirty="0" err="1"/>
              <a:t>Centralised</a:t>
            </a:r>
            <a:r>
              <a:rPr lang="en-US" sz="3200" dirty="0"/>
              <a:t> control over expenditures (and wages of employees)</a:t>
            </a:r>
          </a:p>
          <a:p>
            <a:r>
              <a:rPr lang="en-US" sz="3200" dirty="0"/>
              <a:t>Closer link between government and health and social care sector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17552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B868EC-405A-209B-AAA1-D275E48D4E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1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Negatives of </a:t>
            </a:r>
            <a:r>
              <a:rPr lang="en-US" b="1" dirty="0" err="1"/>
              <a:t>decentralised</a:t>
            </a:r>
            <a:r>
              <a:rPr lang="en-US" b="1" dirty="0"/>
              <a:t> decision-making </a:t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0D8B4C-F33C-64C1-171B-B02D75C163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en-GB" sz="3200" dirty="0"/>
              <a:t>Ineffective delegation of decision-making power </a:t>
            </a:r>
          </a:p>
          <a:p>
            <a:pPr>
              <a:buFontTx/>
              <a:buChar char="-"/>
            </a:pPr>
            <a:r>
              <a:rPr lang="en-GB" sz="3200" dirty="0"/>
              <a:t>Lack of local interest</a:t>
            </a:r>
          </a:p>
          <a:p>
            <a:pPr>
              <a:buFontTx/>
              <a:buChar char="-"/>
            </a:pPr>
            <a:r>
              <a:rPr lang="en-GB" sz="3200" dirty="0"/>
              <a:t>Coordination problems between central and local authorities</a:t>
            </a:r>
          </a:p>
          <a:p>
            <a:pPr>
              <a:buFontTx/>
              <a:buChar char="-"/>
            </a:pPr>
            <a:r>
              <a:rPr lang="en-GB" sz="3200" dirty="0"/>
              <a:t>Inadequate technical skills</a:t>
            </a:r>
          </a:p>
          <a:p>
            <a:pPr marL="0" indent="0">
              <a:buNone/>
            </a:pPr>
            <a:r>
              <a:rPr lang="en-GB" sz="3200" dirty="0"/>
              <a:t>				  (Mahmood et al., 2024)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25452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B5F15A-211E-CE07-B414-C12EEBD42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664" y="59163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Negatives of </a:t>
            </a:r>
            <a:r>
              <a:rPr lang="en-US" b="1" dirty="0" err="1"/>
              <a:t>centralised</a:t>
            </a:r>
            <a:r>
              <a:rPr lang="en-US" b="1" dirty="0"/>
              <a:t> decision-making </a:t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B2CCBE-D73E-1FA4-2EFC-C4DA40D17E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051305"/>
            <a:ext cx="8229600" cy="3917032"/>
          </a:xfrm>
        </p:spPr>
        <p:txBody>
          <a:bodyPr/>
          <a:lstStyle/>
          <a:p>
            <a:pPr>
              <a:buFontTx/>
              <a:buChar char="-"/>
            </a:pPr>
            <a:r>
              <a:rPr lang="en-US" sz="3200" dirty="0"/>
              <a:t>Wealthier and better managed regions, provinces, states or regions might protest as they often contribute more to the centralized pool of funding  </a:t>
            </a:r>
          </a:p>
          <a:p>
            <a:pPr>
              <a:buFontTx/>
              <a:buChar char="-"/>
            </a:pPr>
            <a:r>
              <a:rPr lang="en-US" sz="3200" dirty="0"/>
              <a:t>Lack of external voices from decision-making process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688942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21268-2572-A962-6CF6-B3E8A8FED0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1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prstClr val="black"/>
                </a:solidFill>
              </a:rPr>
              <a:t>Where can </a:t>
            </a:r>
            <a:r>
              <a:rPr lang="en-US" b="1" dirty="0" err="1">
                <a:solidFill>
                  <a:prstClr val="black"/>
                </a:solidFill>
              </a:rPr>
              <a:t>centralisation</a:t>
            </a:r>
            <a:r>
              <a:rPr lang="en-US" b="1" dirty="0">
                <a:solidFill>
                  <a:prstClr val="black"/>
                </a:solidFill>
              </a:rPr>
              <a:t> and </a:t>
            </a:r>
            <a:r>
              <a:rPr lang="en-US" b="1" dirty="0" err="1">
                <a:solidFill>
                  <a:prstClr val="black"/>
                </a:solidFill>
              </a:rPr>
              <a:t>decentralisation</a:t>
            </a:r>
            <a:r>
              <a:rPr lang="en-US" b="1" dirty="0">
                <a:solidFill>
                  <a:prstClr val="black"/>
                </a:solidFill>
              </a:rPr>
              <a:t> occur</a:t>
            </a: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j-ea"/>
                <a:cs typeface="+mj-cs"/>
              </a:rPr>
              <a:t>?  </a:t>
            </a:r>
            <a:br>
              <a:rPr kumimoji="0" lang="en-US" sz="3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j-ea"/>
                <a:cs typeface="+mj-cs"/>
              </a:rPr>
            </a:br>
            <a:endParaRPr lang="en-GB" sz="3000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2971A4A2-6A9D-D64E-63AB-1AE625110B04}"/>
              </a:ext>
            </a:extLst>
          </p:cNvPr>
          <p:cNvSpPr/>
          <p:nvPr/>
        </p:nvSpPr>
        <p:spPr>
          <a:xfrm>
            <a:off x="123918" y="2301606"/>
            <a:ext cx="2719389" cy="1219599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US" b="1" dirty="0"/>
              <a:t>public-private split (economy)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C82B8FB-40EC-3282-FF30-9EEEF007AACE}"/>
              </a:ext>
            </a:extLst>
          </p:cNvPr>
          <p:cNvSpPr/>
          <p:nvPr/>
        </p:nvSpPr>
        <p:spPr>
          <a:xfrm>
            <a:off x="3003135" y="2301606"/>
            <a:ext cx="2719389" cy="1226740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US" b="1" dirty="0"/>
              <a:t>national-regional split</a:t>
            </a:r>
          </a:p>
          <a:p>
            <a:pPr lvl="0" algn="ctr"/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(geography)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DDD20F52-BC82-19B3-39CF-50104B24B85C}"/>
              </a:ext>
            </a:extLst>
          </p:cNvPr>
          <p:cNvSpPr/>
          <p:nvPr/>
        </p:nvSpPr>
        <p:spPr>
          <a:xfrm>
            <a:off x="5882352" y="2308748"/>
            <a:ext cx="2719389" cy="1219598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US" b="1" dirty="0"/>
              <a:t>institutional level</a:t>
            </a:r>
          </a:p>
          <a:p>
            <a:pPr lvl="0" algn="ctr"/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(practice)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56579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D8F8C7-F169-53C8-761C-11A8B3F5D0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2738" y="2048258"/>
            <a:ext cx="8229600" cy="1143000"/>
          </a:xfrm>
        </p:spPr>
        <p:txBody>
          <a:bodyPr/>
          <a:lstStyle/>
          <a:p>
            <a:r>
              <a:rPr lang="en-GB" b="1" dirty="0"/>
              <a:t>Seminar Session</a:t>
            </a:r>
          </a:p>
        </p:txBody>
      </p:sp>
    </p:spTree>
    <p:extLst>
      <p:ext uri="{BB962C8B-B14F-4D97-AF65-F5344CB8AC3E}">
        <p14:creationId xmlns:p14="http://schemas.microsoft.com/office/powerpoint/2010/main" val="221045488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709CCB-1192-C2B4-7792-47256FEEF8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088" y="281587"/>
            <a:ext cx="8229600" cy="1143000"/>
          </a:xfrm>
        </p:spPr>
        <p:txBody>
          <a:bodyPr>
            <a:noAutofit/>
          </a:bodyPr>
          <a:lstStyle/>
          <a:p>
            <a:br>
              <a:rPr lang="en-GB" sz="3800" dirty="0"/>
            </a:br>
            <a:r>
              <a:rPr lang="en-US" sz="4000" b="1" dirty="0"/>
              <a:t>Seminar Activity  </a:t>
            </a:r>
            <a:br>
              <a:rPr lang="en-US" sz="4000" b="1" dirty="0"/>
            </a:br>
            <a:r>
              <a:rPr lang="en-GB" sz="2700" dirty="0"/>
              <a:t>Discussion on centralised and decentralised healthcare systems</a:t>
            </a:r>
            <a:br>
              <a:rPr lang="en-GB" sz="2700" dirty="0"/>
            </a:br>
            <a:r>
              <a:rPr lang="en-GB" sz="2700" i="1" dirty="0"/>
              <a:t>Moodle forum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95CD71-EBD7-0AC7-F93A-25DA083BAE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771" y="2265509"/>
            <a:ext cx="8229600" cy="3321252"/>
          </a:xfrm>
        </p:spPr>
        <p:txBody>
          <a:bodyPr>
            <a:normAutofit/>
          </a:bodyPr>
          <a:lstStyle/>
          <a:p>
            <a:r>
              <a:rPr lang="en-GB" sz="2400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-apple-system"/>
              </a:rPr>
              <a:t>With reference to a healthcare system of a country of your choice, discuss the model of its governance. </a:t>
            </a:r>
          </a:p>
          <a:p>
            <a:r>
              <a:rPr lang="en-GB" sz="2400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-apple-system"/>
              </a:rPr>
              <a:t>Explain the centralised and/or decentralised approach to its delivery of services. </a:t>
            </a:r>
          </a:p>
          <a:p>
            <a:r>
              <a:rPr lang="en-GB" sz="2400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-apple-system"/>
              </a:rPr>
              <a:t>Respond to at least one of your peers sharing you opinion on their view-point. </a:t>
            </a:r>
          </a:p>
          <a:p>
            <a:r>
              <a:rPr lang="en-GB" sz="2400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-apple-system"/>
              </a:rPr>
              <a:t>This discussion closes on Friday the 1</a:t>
            </a:r>
            <a:r>
              <a:rPr lang="en-GB" sz="2400" b="0" i="0" baseline="3000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-apple-system"/>
              </a:rPr>
              <a:t>st</a:t>
            </a:r>
            <a:r>
              <a:rPr lang="en-GB" sz="2400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-apple-system"/>
              </a:rPr>
              <a:t> of August at 18:00</a:t>
            </a:r>
            <a:endParaRPr lang="en-GB" sz="2400" dirty="0"/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9A7F6518-DB0E-BE25-4CC7-0F9A165AADF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399" t="75035" r="49135" b="18649"/>
          <a:stretch/>
        </p:blipFill>
        <p:spPr bwMode="auto">
          <a:xfrm>
            <a:off x="5524765" y="1675460"/>
            <a:ext cx="558966" cy="47853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61801192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AD91C1-3797-0187-4002-3A678009A3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2DF079-C78D-BA99-9A00-57E74085CC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class individual feedback on drafts </a:t>
            </a:r>
          </a:p>
          <a:p>
            <a:r>
              <a:rPr lang="en-GB" dirty="0"/>
              <a:t>Students will be encouraged to upload drafts before Monday so that that the next session will also be used to feedback to students.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ECA76C-3B77-4950-CC81-BF935E0337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86AC34E-3327-478B-AA98-02919358A10D}" type="datetime1">
              <a:rPr lang="en-GB" altLang="en-US" smtClean="0"/>
              <a:pPr>
                <a:defRPr/>
              </a:pPr>
              <a:t>31/01/2026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BE24199-6A75-5AB6-9FC8-CEC938E8F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EECDDA5-5E0B-4B0B-9390-47B030622544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0895330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E4ED8F-4172-D0AC-7976-E1D593BB5B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25910" y="36576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sz="4400" b="1" dirty="0"/>
              <a:t>Seminar Activity</a:t>
            </a:r>
            <a:br>
              <a:rPr lang="en-US" sz="4400" b="1" dirty="0"/>
            </a:br>
            <a:r>
              <a:rPr lang="en-GB" sz="2400" b="0" dirty="0">
                <a:solidFill>
                  <a:srgbClr val="333333"/>
                </a:solidFill>
                <a:effectLst/>
                <a:highlight>
                  <a:srgbClr val="FFFFFF"/>
                </a:highlight>
                <a:latin typeface="interfaceregular"/>
              </a:rPr>
              <a:t>Covid-19 and the false dichotomy between centralised and decentralised healthcare systems</a:t>
            </a:r>
            <a:br>
              <a:rPr lang="en-GB" sz="2400" b="0" dirty="0">
                <a:solidFill>
                  <a:srgbClr val="333333"/>
                </a:solidFill>
                <a:effectLst/>
                <a:highlight>
                  <a:srgbClr val="FFFFFF"/>
                </a:highlight>
                <a:latin typeface="interfaceregular"/>
              </a:rPr>
            </a:b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471332-EEA4-83ED-92A9-56A3D5CED3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8958" y="1645920"/>
            <a:ext cx="8466083" cy="42248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500" i="1" dirty="0"/>
              <a:t>“’If only we were more like Germany’ has been a recurring refrain in England during the Covid-19 pandemic” </a:t>
            </a:r>
          </a:p>
          <a:p>
            <a:r>
              <a:rPr lang="en-GB" sz="2500" dirty="0"/>
              <a:t>Break out in small groups (4-5) </a:t>
            </a:r>
          </a:p>
          <a:p>
            <a:r>
              <a:rPr lang="en-GB" sz="2500" dirty="0"/>
              <a:t>Read the BMJ opinion piece using the link: </a:t>
            </a:r>
            <a:r>
              <a:rPr lang="en-GB" sz="1600" dirty="0">
                <a:hlinkClick r:id="rId3"/>
              </a:rPr>
              <a:t>Covid-19 and the false dichotomy between centralised and decentralised healthcare systems - The BMJ</a:t>
            </a:r>
            <a:endParaRPr lang="en-GB" sz="1600" dirty="0"/>
          </a:p>
          <a:p>
            <a:r>
              <a:rPr lang="en-GB" sz="2500" dirty="0"/>
              <a:t>Identify and discuss 3 points (positives/challenges) of the UK’s healthcare system (centralised).</a:t>
            </a:r>
          </a:p>
          <a:p>
            <a:r>
              <a:rPr lang="en-GB" sz="2500" dirty="0"/>
              <a:t>Identify and discuss 3 points in (positives/challenges of the German’s healthcare system (decentralised).</a:t>
            </a:r>
          </a:p>
          <a:p>
            <a:r>
              <a:rPr lang="en-GB" sz="2500" dirty="0"/>
              <a:t>Present your findings to the whole class.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FB0C3EAA-7E64-D8AE-FE4F-53DD3872CD4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2702" y="18235"/>
            <a:ext cx="2091298" cy="1490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990746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02A0AA-6B20-3B2A-7360-E1A63C4CA3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5900" y="527523"/>
            <a:ext cx="6172200" cy="85725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What did I learn today?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703FAC-25FC-D3B6-CC78-5B0AFD846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2239" y="1894929"/>
            <a:ext cx="5915025" cy="1342085"/>
          </a:xfrm>
        </p:spPr>
        <p:txBody>
          <a:bodyPr>
            <a:noAutofit/>
          </a:bodyPr>
          <a:lstStyle/>
          <a:p>
            <a:r>
              <a:rPr lang="en-GB" sz="3000" dirty="0"/>
              <a:t>The most important thing I will remember is…..</a:t>
            </a:r>
          </a:p>
          <a:p>
            <a:r>
              <a:rPr lang="en-GB" sz="3000" dirty="0"/>
              <a:t>What I have learned I can apply in practice to….</a:t>
            </a:r>
          </a:p>
          <a:p>
            <a:r>
              <a:rPr lang="en-GB" sz="3000" dirty="0"/>
              <a:t>The skills I’ve developed are…</a:t>
            </a:r>
          </a:p>
        </p:txBody>
      </p:sp>
      <p:pic>
        <p:nvPicPr>
          <p:cNvPr id="1028" name="Picture 4" descr="What Did You Learn? - Bryan Yager">
            <a:extLst>
              <a:ext uri="{FF2B5EF4-FFF2-40B4-BE49-F238E27FC236}">
                <a16:creationId xmlns:a16="http://schemas.microsoft.com/office/drawing/2014/main" id="{10D21ECB-9D1F-C0F3-36D4-A8BC34C26C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1988" y="4566976"/>
            <a:ext cx="1893696" cy="1104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550153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F3FF58-7FA7-49F4-A294-74069A3E51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984E06-DE77-454F-B3A2-E1FFB82BC1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225" y="1316108"/>
            <a:ext cx="8747550" cy="4659970"/>
          </a:xfrm>
        </p:spPr>
        <p:txBody>
          <a:bodyPr>
            <a:noAutofit/>
          </a:bodyPr>
          <a:lstStyle/>
          <a:p>
            <a:r>
              <a:rPr lang="en-GB" sz="1500" b="0" i="0" dirty="0">
                <a:solidFill>
                  <a:srgbClr val="212121"/>
                </a:solidFill>
                <a:effectLst/>
                <a:highlight>
                  <a:srgbClr val="FFFFFF"/>
                </a:highlight>
                <a:cs typeface="Arial" panose="020B0604020202020204" pitchFamily="34" charset="0"/>
              </a:rPr>
              <a:t>Abimbola, S., </a:t>
            </a:r>
            <a:r>
              <a:rPr lang="en-GB" sz="1500" b="0" i="0" dirty="0" err="1">
                <a:solidFill>
                  <a:srgbClr val="212121"/>
                </a:solidFill>
                <a:effectLst/>
                <a:highlight>
                  <a:srgbClr val="FFFFFF"/>
                </a:highlight>
                <a:cs typeface="Arial" panose="020B0604020202020204" pitchFamily="34" charset="0"/>
              </a:rPr>
              <a:t>Baatiema</a:t>
            </a:r>
            <a:r>
              <a:rPr lang="en-GB" sz="1500" b="0" i="0" dirty="0">
                <a:solidFill>
                  <a:srgbClr val="212121"/>
                </a:solidFill>
                <a:effectLst/>
                <a:highlight>
                  <a:srgbClr val="FFFFFF"/>
                </a:highlight>
                <a:cs typeface="Arial" panose="020B0604020202020204" pitchFamily="34" charset="0"/>
              </a:rPr>
              <a:t>, L., </a:t>
            </a:r>
            <a:r>
              <a:rPr lang="en-GB" sz="1500" b="0" i="0" dirty="0" err="1">
                <a:solidFill>
                  <a:srgbClr val="212121"/>
                </a:solidFill>
                <a:effectLst/>
                <a:highlight>
                  <a:srgbClr val="FFFFFF"/>
                </a:highlight>
                <a:cs typeface="Arial" panose="020B0604020202020204" pitchFamily="34" charset="0"/>
              </a:rPr>
              <a:t>Bigdeli</a:t>
            </a:r>
            <a:r>
              <a:rPr lang="en-GB" sz="1500" b="0" i="0" dirty="0">
                <a:solidFill>
                  <a:srgbClr val="212121"/>
                </a:solidFill>
                <a:effectLst/>
                <a:highlight>
                  <a:srgbClr val="FFFFFF"/>
                </a:highlight>
                <a:cs typeface="Arial" panose="020B0604020202020204" pitchFamily="34" charset="0"/>
              </a:rPr>
              <a:t>, M. (2019). The impacts of decentralization on health system equity, efficiency and resilience: a realist synthesis of the evidence, Health Policy and Planning, Volume 34, Issue 8, Pages 605–617. https://doi.org/10.1093/heapol/czz055</a:t>
            </a:r>
          </a:p>
          <a:p>
            <a:r>
              <a:rPr lang="en-GB" sz="1500" b="0" i="0" dirty="0">
                <a:solidFill>
                  <a:srgbClr val="212121"/>
                </a:solidFill>
                <a:effectLst/>
                <a:highlight>
                  <a:srgbClr val="FFFFFF"/>
                </a:highlight>
                <a:cs typeface="Arial" panose="020B0604020202020204" pitchFamily="34" charset="0"/>
              </a:rPr>
              <a:t>Mahmood, S., Sequeira, R., Siddiqui, M.M.U. et al. (2024). Decentralization of the health system – experiences from Pakistan, Portugal and Brazil. Health Res Policy Sys 22, 61. https://doi.org/10.1186/s12961-024-01145-3</a:t>
            </a:r>
          </a:p>
          <a:p>
            <a:r>
              <a:rPr lang="en-GB" sz="1500" b="0" i="0" dirty="0">
                <a:solidFill>
                  <a:srgbClr val="212121"/>
                </a:solidFill>
                <a:effectLst/>
                <a:highlight>
                  <a:srgbClr val="FFFFFF"/>
                </a:highlight>
                <a:cs typeface="Arial" panose="020B0604020202020204" pitchFamily="34" charset="0"/>
              </a:rPr>
              <a:t>Mills A, Vaughan JP, Smith DL, Tabibzadeh I. (1990). Health System Decentralization: Concepts, Issues and Country Experience. Geneva: World Health Organization. </a:t>
            </a:r>
            <a:r>
              <a:rPr lang="en-GB" sz="1500" b="0" i="0" dirty="0">
                <a:solidFill>
                  <a:srgbClr val="333333"/>
                </a:solidFill>
                <a:effectLst/>
                <a:highlight>
                  <a:srgbClr val="FFFFFF"/>
                </a:highlight>
                <a:cs typeface="Arial" panose="020B0604020202020204" pitchFamily="34" charset="0"/>
              </a:rPr>
              <a:t> </a:t>
            </a:r>
            <a:r>
              <a:rPr lang="en-GB" sz="1500" b="0" i="0" u="none" strike="noStrike" dirty="0">
                <a:solidFill>
                  <a:srgbClr val="008DC9"/>
                </a:solidFill>
                <a:effectLst/>
                <a:highlight>
                  <a:srgbClr val="FFFFFF"/>
                </a:highlight>
                <a:cs typeface="Arial" panose="020B0604020202020204" pitchFamily="34" charset="0"/>
                <a:hlinkClick r:id="rId2"/>
              </a:rPr>
              <a:t>https://iris.who.int/handle/10665/39053</a:t>
            </a:r>
            <a:endParaRPr lang="en-GB" sz="1500" b="0" i="0" dirty="0">
              <a:solidFill>
                <a:srgbClr val="212121"/>
              </a:solidFill>
              <a:effectLst/>
              <a:highlight>
                <a:srgbClr val="FFFFFF"/>
              </a:highlight>
              <a:cs typeface="Arial" panose="020B0604020202020204" pitchFamily="34" charset="0"/>
            </a:endParaRPr>
          </a:p>
          <a:p>
            <a:pPr>
              <a:spcAft>
                <a:spcPts val="1000"/>
              </a:spcAft>
            </a:pPr>
            <a:r>
              <a:rPr lang="en-GB" sz="1500" dirty="0" err="1">
                <a:solidFill>
                  <a:srgbClr val="212121"/>
                </a:solidFill>
                <a:highlight>
                  <a:srgbClr val="FFFFFF"/>
                </a:highlight>
                <a:cs typeface="Arial" panose="020B0604020202020204" pitchFamily="34" charset="0"/>
              </a:rPr>
              <a:t>Saltman</a:t>
            </a:r>
            <a:r>
              <a:rPr lang="en-GB" sz="1500" dirty="0">
                <a:solidFill>
                  <a:srgbClr val="212121"/>
                </a:solidFill>
                <a:highlight>
                  <a:srgbClr val="FFFFFF"/>
                </a:highlight>
                <a:cs typeface="Arial" panose="020B0604020202020204" pitchFamily="34" charset="0"/>
              </a:rPr>
              <a:t>, R. B., </a:t>
            </a:r>
            <a:r>
              <a:rPr lang="en-GB" sz="1500" dirty="0" err="1">
                <a:solidFill>
                  <a:srgbClr val="212121"/>
                </a:solidFill>
                <a:highlight>
                  <a:srgbClr val="FFFFFF"/>
                </a:highlight>
                <a:cs typeface="Arial" panose="020B0604020202020204" pitchFamily="34" charset="0"/>
              </a:rPr>
              <a:t>Bankauskaite</a:t>
            </a:r>
            <a:r>
              <a:rPr lang="en-GB" sz="1500" dirty="0">
                <a:solidFill>
                  <a:srgbClr val="212121"/>
                </a:solidFill>
                <a:highlight>
                  <a:srgbClr val="FFFFFF"/>
                </a:highlight>
                <a:cs typeface="Arial" panose="020B0604020202020204" pitchFamily="34" charset="0"/>
              </a:rPr>
              <a:t>, V., and </a:t>
            </a:r>
            <a:r>
              <a:rPr lang="en-GB" sz="1500" dirty="0" err="1">
                <a:solidFill>
                  <a:srgbClr val="212121"/>
                </a:solidFill>
                <a:highlight>
                  <a:srgbClr val="FFFFFF"/>
                </a:highlight>
                <a:cs typeface="Arial" panose="020B0604020202020204" pitchFamily="34" charset="0"/>
              </a:rPr>
              <a:t>Vrangbaek</a:t>
            </a:r>
            <a:r>
              <a:rPr lang="en-GB" sz="1500" dirty="0">
                <a:solidFill>
                  <a:srgbClr val="212121"/>
                </a:solidFill>
                <a:highlight>
                  <a:srgbClr val="FFFFFF"/>
                </a:highlight>
                <a:cs typeface="Arial" panose="020B0604020202020204" pitchFamily="34" charset="0"/>
              </a:rPr>
              <a:t>, K. (2007). Decentralization in health care: strategies and outcomes. European Observatory on Health Systems and Policies Serie. </a:t>
            </a:r>
            <a:r>
              <a:rPr lang="en-GB" sz="1500" dirty="0">
                <a:cs typeface="Arial" panose="020B0604020202020204" pitchFamily="34" charset="0"/>
                <a:hlinkClick r:id="rId3"/>
              </a:rPr>
              <a:t>Decentralization in health care: strategies and outcomes (who.int)</a:t>
            </a:r>
            <a:endParaRPr lang="en-GB" sz="1500" dirty="0">
              <a:solidFill>
                <a:srgbClr val="212121"/>
              </a:solidFill>
              <a:highlight>
                <a:srgbClr val="FFFFFF"/>
              </a:highlight>
              <a:cs typeface="Arial" panose="020B0604020202020204" pitchFamily="34" charset="0"/>
            </a:endParaRPr>
          </a:p>
          <a:p>
            <a:pPr>
              <a:spcAft>
                <a:spcPts val="1000"/>
              </a:spcAft>
            </a:pPr>
            <a:r>
              <a:rPr lang="en-GB" sz="1500" b="0" i="0" dirty="0">
                <a:solidFill>
                  <a:srgbClr val="212121"/>
                </a:solidFill>
                <a:effectLst/>
                <a:highlight>
                  <a:srgbClr val="FFFFFF"/>
                </a:highlight>
                <a:cs typeface="Arial" panose="020B0604020202020204" pitchFamily="34" charset="0"/>
              </a:rPr>
              <a:t>World Health Organization. Regional Office for South-East Asia. (‎2010)‎. Decentralization of health-care services in the South-East Asia Region : Report of the regional seminar, Bandung, Indonesia, 6-8 July 2010. WHO Regional Office for South-East Asia. </a:t>
            </a:r>
            <a:r>
              <a:rPr lang="en-GB" sz="1500" b="0" i="0" dirty="0">
                <a:solidFill>
                  <a:srgbClr val="212121"/>
                </a:solidFill>
                <a:effectLst/>
                <a:highlight>
                  <a:srgbClr val="FFFFFF"/>
                </a:highlight>
                <a:cs typeface="Arial" panose="020B0604020202020204" pitchFamily="34" charset="0"/>
                <a:hlinkClick r:id="rId4"/>
              </a:rPr>
              <a:t>https://iris.who.int/handle/10665/204919</a:t>
            </a:r>
            <a:endParaRPr lang="en-GB" sz="1500" b="0" i="0" dirty="0">
              <a:solidFill>
                <a:srgbClr val="212121"/>
              </a:solidFill>
              <a:effectLst/>
              <a:highlight>
                <a:srgbClr val="FFFFFF"/>
              </a:highlight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500" dirty="0"/>
          </a:p>
          <a:p>
            <a:pPr>
              <a:buFont typeface="Wingdings" panose="05000000000000000000" pitchFamily="2" charset="2"/>
              <a:buChar char="§"/>
            </a:pPr>
            <a:endParaRPr lang="en-US" sz="1500" dirty="0"/>
          </a:p>
          <a:p>
            <a:pPr>
              <a:buFont typeface="Wingdings" panose="05000000000000000000" pitchFamily="2" charset="2"/>
              <a:buChar char="§"/>
            </a:pPr>
            <a:endParaRPr lang="en-GB" sz="1500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500" dirty="0"/>
          </a:p>
          <a:p>
            <a:pPr marL="0" indent="0">
              <a:buNone/>
            </a:pPr>
            <a:endParaRPr lang="en-GB" sz="1500" dirty="0"/>
          </a:p>
          <a:p>
            <a:pPr marL="0" indent="0">
              <a:buNone/>
            </a:pPr>
            <a:endParaRPr lang="en-GB" sz="1500" dirty="0"/>
          </a:p>
          <a:p>
            <a:pPr marL="0" indent="0">
              <a:buNone/>
            </a:pPr>
            <a:endParaRPr lang="en-GB" sz="1500" dirty="0"/>
          </a:p>
          <a:p>
            <a:pPr marL="0" indent="0">
              <a:buNone/>
            </a:pPr>
            <a:endParaRPr lang="en-GB" sz="1500" dirty="0"/>
          </a:p>
          <a:p>
            <a:pPr marL="0" indent="0">
              <a:buNone/>
            </a:pPr>
            <a:endParaRPr lang="en-GB" sz="15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CA5B17-8FC8-411B-A551-34AA1B0355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GB" dirty="0"/>
              <a:t>        </a:t>
            </a:r>
          </a:p>
        </p:txBody>
      </p:sp>
    </p:spTree>
    <p:extLst>
      <p:ext uri="{BB962C8B-B14F-4D97-AF65-F5344CB8AC3E}">
        <p14:creationId xmlns:p14="http://schemas.microsoft.com/office/powerpoint/2010/main" val="120842607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6" ma:contentTypeDescription="Create a new document." ma:contentTypeScope="" ma:versionID="b78d05b6eec685a36055f28f576ddb31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1be8741af6f076b50e8a116112bcf74e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A8C875-01BC-49D9-83F5-271A4330B8F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f856874f-9946-48cd-ac29-4cb76853c4c1"/>
    <ds:schemaRef ds:uri="http://schemas.microsoft.com/office/infopath/2007/PartnerControls"/>
    <ds:schemaRef ds:uri="http://schemas.openxmlformats.org/package/2006/metadata/core-properties"/>
    <ds:schemaRef ds:uri="http://purl.org/dc/dcmitype/"/>
    <ds:schemaRef ds:uri="http://schemas.microsoft.com/office/2006/documentManagement/types"/>
    <ds:schemaRef ds:uri="http://schemas.microsoft.com/office/2006/metadata/properties"/>
    <ds:schemaRef ds:uri="http://www.w3.org/XML/1998/namespace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1262</Words>
  <Application>Microsoft Office PowerPoint</Application>
  <PresentationFormat>On-screen Show (4:3)</PresentationFormat>
  <Paragraphs>121</Paragraphs>
  <Slides>25</Slides>
  <Notes>3</Notes>
  <HiddenSlides>1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3" baseType="lpstr">
      <vt:lpstr>-apple-system</vt:lpstr>
      <vt:lpstr>interfaceregular</vt:lpstr>
      <vt:lpstr>Myriad Pro</vt:lpstr>
      <vt:lpstr>Arial</vt:lpstr>
      <vt:lpstr>Calibri</vt:lpstr>
      <vt:lpstr>Symbol</vt:lpstr>
      <vt:lpstr>Wingdings</vt:lpstr>
      <vt:lpstr>20140311PresentationUWTSDTemplate</vt:lpstr>
      <vt:lpstr>  Health Care System Organisation and Leadership      </vt:lpstr>
      <vt:lpstr>Module aims</vt:lpstr>
      <vt:lpstr>Learning outcomes</vt:lpstr>
      <vt:lpstr>Aims of the session</vt:lpstr>
      <vt:lpstr>Recap</vt:lpstr>
      <vt:lpstr>Centralisation vs Decentralisation</vt:lpstr>
      <vt:lpstr>Centralisation vs Decentralisation</vt:lpstr>
      <vt:lpstr>PowerPoint Presentation</vt:lpstr>
      <vt:lpstr>Centralisation and decentralization can occur on the public-private split…  </vt:lpstr>
      <vt:lpstr>PowerPoint Presentation</vt:lpstr>
      <vt:lpstr>PowerPoint Presentation</vt:lpstr>
      <vt:lpstr>PowerPoint Presentation</vt:lpstr>
      <vt:lpstr>Decentralised Health Care System: Canada </vt:lpstr>
      <vt:lpstr>PowerPoint Presentation</vt:lpstr>
      <vt:lpstr>Benefits of decentralised decision-making  </vt:lpstr>
      <vt:lpstr>Benefits of centralised decision-making  </vt:lpstr>
      <vt:lpstr>Negatives of decentralised decision-making  </vt:lpstr>
      <vt:lpstr>Negatives of centralised decision-making  </vt:lpstr>
      <vt:lpstr>Where can centralisation and decentralisation occur?   </vt:lpstr>
      <vt:lpstr>Seminar Session</vt:lpstr>
      <vt:lpstr> Seminar Activity   Discussion on centralised and decentralised healthcare systems Moodle forum </vt:lpstr>
      <vt:lpstr>Activity 2</vt:lpstr>
      <vt:lpstr>Seminar Activity Covid-19 and the false dichotomy between centralised and decentralised healthcare systems </vt:lpstr>
      <vt:lpstr>What did I learn today?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Diola Bijlhout</cp:lastModifiedBy>
  <cp:revision>46</cp:revision>
  <dcterms:created xsi:type="dcterms:W3CDTF">2015-04-14T15:21:28Z</dcterms:created>
  <dcterms:modified xsi:type="dcterms:W3CDTF">2026-01-31T13:19:35Z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  <property fmtid="{D5CDD505-2E9C-101B-9397-08002B2CF9AE}" pid="3" name="MSIP_Label_8a8eb34d-fba7-40f3-b856-61e3fd1d170f_Enabled">
    <vt:lpwstr>true</vt:lpwstr>
  </property>
  <property fmtid="{D5CDD505-2E9C-101B-9397-08002B2CF9AE}" pid="4" name="MSIP_Label_8a8eb34d-fba7-40f3-b856-61e3fd1d170f_SetDate">
    <vt:lpwstr>2024-03-01T05:25:28Z</vt:lpwstr>
  </property>
  <property fmtid="{D5CDD505-2E9C-101B-9397-08002B2CF9AE}" pid="5" name="MSIP_Label_8a8eb34d-fba7-40f3-b856-61e3fd1d170f_Method">
    <vt:lpwstr>Standard</vt:lpwstr>
  </property>
  <property fmtid="{D5CDD505-2E9C-101B-9397-08002B2CF9AE}" pid="6" name="MSIP_Label_8a8eb34d-fba7-40f3-b856-61e3fd1d170f_Name">
    <vt:lpwstr>Confidential</vt:lpwstr>
  </property>
  <property fmtid="{D5CDD505-2E9C-101B-9397-08002B2CF9AE}" pid="7" name="MSIP_Label_8a8eb34d-fba7-40f3-b856-61e3fd1d170f_SiteId">
    <vt:lpwstr>f89944b7-4a4e-4ea7-9156-3299f3411647</vt:lpwstr>
  </property>
  <property fmtid="{D5CDD505-2E9C-101B-9397-08002B2CF9AE}" pid="8" name="MSIP_Label_8a8eb34d-fba7-40f3-b856-61e3fd1d170f_ActionId">
    <vt:lpwstr>bf9ce419-3547-4459-b29d-c85e1a75a0f4</vt:lpwstr>
  </property>
  <property fmtid="{D5CDD505-2E9C-101B-9397-08002B2CF9AE}" pid="9" name="MSIP_Label_8a8eb34d-fba7-40f3-b856-61e3fd1d170f_ContentBits">
    <vt:lpwstr>0</vt:lpwstr>
  </property>
</Properties>
</file>