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1"/>
  </p:notesMasterIdLst>
  <p:handoutMasterIdLst>
    <p:handoutMasterId r:id="rId52"/>
  </p:handoutMasterIdLst>
  <p:sldIdLst>
    <p:sldId id="256" r:id="rId5"/>
    <p:sldId id="283" r:id="rId6"/>
    <p:sldId id="328" r:id="rId7"/>
    <p:sldId id="293" r:id="rId8"/>
    <p:sldId id="329" r:id="rId9"/>
    <p:sldId id="330" r:id="rId10"/>
    <p:sldId id="331" r:id="rId11"/>
    <p:sldId id="350" r:id="rId12"/>
    <p:sldId id="351" r:id="rId13"/>
    <p:sldId id="292" r:id="rId14"/>
    <p:sldId id="295" r:id="rId15"/>
    <p:sldId id="298" r:id="rId16"/>
    <p:sldId id="324" r:id="rId17"/>
    <p:sldId id="342" r:id="rId18"/>
    <p:sldId id="343" r:id="rId19"/>
    <p:sldId id="296" r:id="rId20"/>
    <p:sldId id="326" r:id="rId21"/>
    <p:sldId id="303" r:id="rId22"/>
    <p:sldId id="345" r:id="rId23"/>
    <p:sldId id="344" r:id="rId24"/>
    <p:sldId id="348" r:id="rId25"/>
    <p:sldId id="318" r:id="rId26"/>
    <p:sldId id="313" r:id="rId27"/>
    <p:sldId id="332" r:id="rId28"/>
    <p:sldId id="333" r:id="rId29"/>
    <p:sldId id="334" r:id="rId30"/>
    <p:sldId id="349" r:id="rId31"/>
    <p:sldId id="335" r:id="rId32"/>
    <p:sldId id="336" r:id="rId33"/>
    <p:sldId id="346" r:id="rId34"/>
    <p:sldId id="337" r:id="rId35"/>
    <p:sldId id="338" r:id="rId36"/>
    <p:sldId id="347" r:id="rId37"/>
    <p:sldId id="339" r:id="rId38"/>
    <p:sldId id="314" r:id="rId39"/>
    <p:sldId id="340" r:id="rId40"/>
    <p:sldId id="315" r:id="rId41"/>
    <p:sldId id="320" r:id="rId42"/>
    <p:sldId id="316" r:id="rId43"/>
    <p:sldId id="327" r:id="rId44"/>
    <p:sldId id="317" r:id="rId45"/>
    <p:sldId id="321" r:id="rId46"/>
    <p:sldId id="341" r:id="rId47"/>
    <p:sldId id="275" r:id="rId48"/>
    <p:sldId id="312" r:id="rId49"/>
    <p:sldId id="291" r:id="rId5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B0F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4595"/>
  </p:normalViewPr>
  <p:slideViewPr>
    <p:cSldViewPr>
      <p:cViewPr varScale="1">
        <p:scale>
          <a:sx n="82" d="100"/>
          <a:sy n="82" d="100"/>
        </p:scale>
        <p:origin x="1474" y="6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notesMaster" Target="notesMasters/notesMaster1.xml"/><Relationship Id="rId3" Type="http://schemas.openxmlformats.org/officeDocument/2006/relationships/customXml" Target="../customXml/item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F63CA31-A192-4880-AFB8-77D2F8BE627F}"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F9F61F2D-7B31-4399-B716-A14C72EE14A1}">
      <dgm:prSet phldrT="[Text]"/>
      <dgm:spPr/>
      <dgm:t>
        <a:bodyPr/>
        <a:lstStyle/>
        <a:p>
          <a:r>
            <a:rPr lang="en-GB" dirty="0"/>
            <a:t>Lecture notes/Textbooks</a:t>
          </a:r>
        </a:p>
      </dgm:t>
    </dgm:pt>
    <dgm:pt modelId="{86DAC495-E2B2-4335-A6A9-674206141C34}" type="parTrans" cxnId="{CF9AC0F1-8EDD-44D1-B6B3-5F9926789E0F}">
      <dgm:prSet/>
      <dgm:spPr/>
      <dgm:t>
        <a:bodyPr/>
        <a:lstStyle/>
        <a:p>
          <a:endParaRPr lang="en-GB"/>
        </a:p>
      </dgm:t>
    </dgm:pt>
    <dgm:pt modelId="{9558066A-86F1-4BCD-BBBF-CF53EC606BE4}" type="sibTrans" cxnId="{CF9AC0F1-8EDD-44D1-B6B3-5F9926789E0F}">
      <dgm:prSet/>
      <dgm:spPr/>
      <dgm:t>
        <a:bodyPr/>
        <a:lstStyle/>
        <a:p>
          <a:endParaRPr lang="en-GB"/>
        </a:p>
      </dgm:t>
    </dgm:pt>
    <dgm:pt modelId="{2BDB1392-7DD1-4CF4-868E-FCB381C98185}">
      <dgm:prSet phldrT="[Text]"/>
      <dgm:spPr/>
      <dgm:t>
        <a:bodyPr/>
        <a:lstStyle/>
        <a:p>
          <a:r>
            <a:rPr lang="en-GB" dirty="0"/>
            <a:t>Moodle quizzes</a:t>
          </a:r>
        </a:p>
      </dgm:t>
    </dgm:pt>
    <dgm:pt modelId="{BFDE9001-B534-4F7E-8773-868D55BC6A97}" type="parTrans" cxnId="{56A0B1C9-2963-4259-87FB-3A4CCC6DEEF2}">
      <dgm:prSet/>
      <dgm:spPr/>
      <dgm:t>
        <a:bodyPr/>
        <a:lstStyle/>
        <a:p>
          <a:endParaRPr lang="en-GB"/>
        </a:p>
      </dgm:t>
    </dgm:pt>
    <dgm:pt modelId="{1102D975-8236-4433-8C00-4FCDD578EA67}" type="sibTrans" cxnId="{56A0B1C9-2963-4259-87FB-3A4CCC6DEEF2}">
      <dgm:prSet/>
      <dgm:spPr/>
      <dgm:t>
        <a:bodyPr/>
        <a:lstStyle/>
        <a:p>
          <a:endParaRPr lang="en-GB"/>
        </a:p>
      </dgm:t>
    </dgm:pt>
    <dgm:pt modelId="{FE85433A-D5E1-4CF2-A4FE-284A8792CA9E}">
      <dgm:prSet phldrT="[Text]"/>
      <dgm:spPr/>
      <dgm:t>
        <a:bodyPr/>
        <a:lstStyle/>
        <a:p>
          <a:r>
            <a:rPr lang="en-GB" dirty="0"/>
            <a:t>Case studies</a:t>
          </a:r>
          <a:r>
            <a:rPr lang="en-GB"/>
            <a:t>/Discussion</a:t>
          </a:r>
          <a:endParaRPr lang="en-GB" dirty="0"/>
        </a:p>
      </dgm:t>
    </dgm:pt>
    <dgm:pt modelId="{715FA57A-D453-40A0-90E6-A51729E6EB07}" type="parTrans" cxnId="{80CDB754-34A8-4915-B641-130ECFA1D4AB}">
      <dgm:prSet/>
      <dgm:spPr/>
      <dgm:t>
        <a:bodyPr/>
        <a:lstStyle/>
        <a:p>
          <a:endParaRPr lang="en-GB"/>
        </a:p>
      </dgm:t>
    </dgm:pt>
    <dgm:pt modelId="{04A89664-56A4-4B74-92F0-3EB66141FB93}" type="sibTrans" cxnId="{80CDB754-34A8-4915-B641-130ECFA1D4AB}">
      <dgm:prSet/>
      <dgm:spPr/>
      <dgm:t>
        <a:bodyPr/>
        <a:lstStyle/>
        <a:p>
          <a:endParaRPr lang="en-GB"/>
        </a:p>
      </dgm:t>
    </dgm:pt>
    <dgm:pt modelId="{5B01C419-7E19-4A8E-8494-3B2DF3E1DB2E}">
      <dgm:prSet phldrT="[Text]"/>
      <dgm:spPr/>
      <dgm:t>
        <a:bodyPr/>
        <a:lstStyle/>
        <a:p>
          <a:r>
            <a:rPr lang="en-GB" dirty="0"/>
            <a:t>Video</a:t>
          </a:r>
        </a:p>
      </dgm:t>
    </dgm:pt>
    <dgm:pt modelId="{E1460784-FEC0-43EB-8825-352C15A88EDC}" type="parTrans" cxnId="{45FB9C0E-D852-4BF7-8394-2E8A31597477}">
      <dgm:prSet/>
      <dgm:spPr/>
      <dgm:t>
        <a:bodyPr/>
        <a:lstStyle/>
        <a:p>
          <a:endParaRPr lang="en-GB"/>
        </a:p>
      </dgm:t>
    </dgm:pt>
    <dgm:pt modelId="{3797C8EA-4CD4-44BC-A2A9-E5415CAFAB09}" type="sibTrans" cxnId="{45FB9C0E-D852-4BF7-8394-2E8A31597477}">
      <dgm:prSet/>
      <dgm:spPr/>
      <dgm:t>
        <a:bodyPr/>
        <a:lstStyle/>
        <a:p>
          <a:endParaRPr lang="en-GB"/>
        </a:p>
      </dgm:t>
    </dgm:pt>
    <dgm:pt modelId="{0913AA81-7DA0-4247-B3D1-7E852828295E}">
      <dgm:prSet phldrT="[Text]"/>
      <dgm:spPr/>
      <dgm:t>
        <a:bodyPr/>
        <a:lstStyle/>
        <a:p>
          <a:r>
            <a:rPr lang="en-GB" dirty="0"/>
            <a:t>Workshop</a:t>
          </a:r>
        </a:p>
      </dgm:t>
    </dgm:pt>
    <dgm:pt modelId="{69C99DF3-103B-4420-9F2B-CAEACE7C4377}" type="parTrans" cxnId="{B4231096-1A00-4920-906E-38D2A694F70A}">
      <dgm:prSet/>
      <dgm:spPr/>
      <dgm:t>
        <a:bodyPr/>
        <a:lstStyle/>
        <a:p>
          <a:endParaRPr lang="en-GB"/>
        </a:p>
      </dgm:t>
    </dgm:pt>
    <dgm:pt modelId="{AEAB958E-ADE5-4CB7-974B-F961CA057513}" type="sibTrans" cxnId="{B4231096-1A00-4920-906E-38D2A694F70A}">
      <dgm:prSet/>
      <dgm:spPr/>
      <dgm:t>
        <a:bodyPr/>
        <a:lstStyle/>
        <a:p>
          <a:endParaRPr lang="en-GB"/>
        </a:p>
      </dgm:t>
    </dgm:pt>
    <dgm:pt modelId="{D3412F8A-9FD3-4BE4-9CF3-F54034651017}" type="pres">
      <dgm:prSet presAssocID="{5F63CA31-A192-4880-AFB8-77D2F8BE627F}" presName="linear" presStyleCnt="0">
        <dgm:presLayoutVars>
          <dgm:animLvl val="lvl"/>
          <dgm:resizeHandles val="exact"/>
        </dgm:presLayoutVars>
      </dgm:prSet>
      <dgm:spPr/>
    </dgm:pt>
    <dgm:pt modelId="{15DC6A57-A861-4300-AADA-07B8CFA7B43F}" type="pres">
      <dgm:prSet presAssocID="{F9F61F2D-7B31-4399-B716-A14C72EE14A1}" presName="parentText" presStyleLbl="node1" presStyleIdx="0" presStyleCnt="5">
        <dgm:presLayoutVars>
          <dgm:chMax val="0"/>
          <dgm:bulletEnabled val="1"/>
        </dgm:presLayoutVars>
      </dgm:prSet>
      <dgm:spPr/>
    </dgm:pt>
    <dgm:pt modelId="{C2ED3D40-8F96-4E72-B838-76182A82C4F8}" type="pres">
      <dgm:prSet presAssocID="{9558066A-86F1-4BCD-BBBF-CF53EC606BE4}" presName="spacer" presStyleCnt="0"/>
      <dgm:spPr/>
    </dgm:pt>
    <dgm:pt modelId="{14860D25-6318-4FF3-9FEC-54DF988AC5A2}" type="pres">
      <dgm:prSet presAssocID="{2BDB1392-7DD1-4CF4-868E-FCB381C98185}" presName="parentText" presStyleLbl="node1" presStyleIdx="1" presStyleCnt="5">
        <dgm:presLayoutVars>
          <dgm:chMax val="0"/>
          <dgm:bulletEnabled val="1"/>
        </dgm:presLayoutVars>
      </dgm:prSet>
      <dgm:spPr/>
    </dgm:pt>
    <dgm:pt modelId="{FC793C7B-20C8-48C6-B52B-424F3D357E9E}" type="pres">
      <dgm:prSet presAssocID="{1102D975-8236-4433-8C00-4FCDD578EA67}" presName="spacer" presStyleCnt="0"/>
      <dgm:spPr/>
    </dgm:pt>
    <dgm:pt modelId="{7A9DAA62-70E4-4509-9910-069A4C2E065C}" type="pres">
      <dgm:prSet presAssocID="{FE85433A-D5E1-4CF2-A4FE-284A8792CA9E}" presName="parentText" presStyleLbl="node1" presStyleIdx="2" presStyleCnt="5">
        <dgm:presLayoutVars>
          <dgm:chMax val="0"/>
          <dgm:bulletEnabled val="1"/>
        </dgm:presLayoutVars>
      </dgm:prSet>
      <dgm:spPr/>
    </dgm:pt>
    <dgm:pt modelId="{E9BDEAEF-8599-4DE9-98ED-FC5A21EB2711}" type="pres">
      <dgm:prSet presAssocID="{04A89664-56A4-4B74-92F0-3EB66141FB93}" presName="spacer" presStyleCnt="0"/>
      <dgm:spPr/>
    </dgm:pt>
    <dgm:pt modelId="{9A52B716-E86F-4FAC-8FCF-BD9F56621FCC}" type="pres">
      <dgm:prSet presAssocID="{5B01C419-7E19-4A8E-8494-3B2DF3E1DB2E}" presName="parentText" presStyleLbl="node1" presStyleIdx="3" presStyleCnt="5">
        <dgm:presLayoutVars>
          <dgm:chMax val="0"/>
          <dgm:bulletEnabled val="1"/>
        </dgm:presLayoutVars>
      </dgm:prSet>
      <dgm:spPr/>
    </dgm:pt>
    <dgm:pt modelId="{FD607574-4B5B-46B7-80B8-7F536D0A4F46}" type="pres">
      <dgm:prSet presAssocID="{3797C8EA-4CD4-44BC-A2A9-E5415CAFAB09}" presName="spacer" presStyleCnt="0"/>
      <dgm:spPr/>
    </dgm:pt>
    <dgm:pt modelId="{970CA9DC-3CCE-49CC-8D52-4EEE6752BCAA}" type="pres">
      <dgm:prSet presAssocID="{0913AA81-7DA0-4247-B3D1-7E852828295E}" presName="parentText" presStyleLbl="node1" presStyleIdx="4" presStyleCnt="5">
        <dgm:presLayoutVars>
          <dgm:chMax val="0"/>
          <dgm:bulletEnabled val="1"/>
        </dgm:presLayoutVars>
      </dgm:prSet>
      <dgm:spPr/>
    </dgm:pt>
  </dgm:ptLst>
  <dgm:cxnLst>
    <dgm:cxn modelId="{45FB9C0E-D852-4BF7-8394-2E8A31597477}" srcId="{5F63CA31-A192-4880-AFB8-77D2F8BE627F}" destId="{5B01C419-7E19-4A8E-8494-3B2DF3E1DB2E}" srcOrd="3" destOrd="0" parTransId="{E1460784-FEC0-43EB-8825-352C15A88EDC}" sibTransId="{3797C8EA-4CD4-44BC-A2A9-E5415CAFAB09}"/>
    <dgm:cxn modelId="{80CDB754-34A8-4915-B641-130ECFA1D4AB}" srcId="{5F63CA31-A192-4880-AFB8-77D2F8BE627F}" destId="{FE85433A-D5E1-4CF2-A4FE-284A8792CA9E}" srcOrd="2" destOrd="0" parTransId="{715FA57A-D453-40A0-90E6-A51729E6EB07}" sibTransId="{04A89664-56A4-4B74-92F0-3EB66141FB93}"/>
    <dgm:cxn modelId="{3D90AC78-FA5A-44DF-9551-316B68415872}" type="presOf" srcId="{5B01C419-7E19-4A8E-8494-3B2DF3E1DB2E}" destId="{9A52B716-E86F-4FAC-8FCF-BD9F56621FCC}" srcOrd="0" destOrd="0" presId="urn:microsoft.com/office/officeart/2005/8/layout/vList2"/>
    <dgm:cxn modelId="{8F985384-0BF0-4FCC-93D0-D731040028F7}" type="presOf" srcId="{0913AA81-7DA0-4247-B3D1-7E852828295E}" destId="{970CA9DC-3CCE-49CC-8D52-4EEE6752BCAA}" srcOrd="0" destOrd="0" presId="urn:microsoft.com/office/officeart/2005/8/layout/vList2"/>
    <dgm:cxn modelId="{E8935189-CE4C-46A2-81F5-9340A8D4442E}" type="presOf" srcId="{5F63CA31-A192-4880-AFB8-77D2F8BE627F}" destId="{D3412F8A-9FD3-4BE4-9CF3-F54034651017}" srcOrd="0" destOrd="0" presId="urn:microsoft.com/office/officeart/2005/8/layout/vList2"/>
    <dgm:cxn modelId="{B4231096-1A00-4920-906E-38D2A694F70A}" srcId="{5F63CA31-A192-4880-AFB8-77D2F8BE627F}" destId="{0913AA81-7DA0-4247-B3D1-7E852828295E}" srcOrd="4" destOrd="0" parTransId="{69C99DF3-103B-4420-9F2B-CAEACE7C4377}" sibTransId="{AEAB958E-ADE5-4CB7-974B-F961CA057513}"/>
    <dgm:cxn modelId="{511670AC-DBD2-4EEF-8E97-C297AB19CBEB}" type="presOf" srcId="{2BDB1392-7DD1-4CF4-868E-FCB381C98185}" destId="{14860D25-6318-4FF3-9FEC-54DF988AC5A2}" srcOrd="0" destOrd="0" presId="urn:microsoft.com/office/officeart/2005/8/layout/vList2"/>
    <dgm:cxn modelId="{56A0B1C9-2963-4259-87FB-3A4CCC6DEEF2}" srcId="{5F63CA31-A192-4880-AFB8-77D2F8BE627F}" destId="{2BDB1392-7DD1-4CF4-868E-FCB381C98185}" srcOrd="1" destOrd="0" parTransId="{BFDE9001-B534-4F7E-8773-868D55BC6A97}" sibTransId="{1102D975-8236-4433-8C00-4FCDD578EA67}"/>
    <dgm:cxn modelId="{134C0FDB-CEDA-467F-95D8-D0EA0CB11CBB}" type="presOf" srcId="{F9F61F2D-7B31-4399-B716-A14C72EE14A1}" destId="{15DC6A57-A861-4300-AADA-07B8CFA7B43F}" srcOrd="0" destOrd="0" presId="urn:microsoft.com/office/officeart/2005/8/layout/vList2"/>
    <dgm:cxn modelId="{CF9AC0F1-8EDD-44D1-B6B3-5F9926789E0F}" srcId="{5F63CA31-A192-4880-AFB8-77D2F8BE627F}" destId="{F9F61F2D-7B31-4399-B716-A14C72EE14A1}" srcOrd="0" destOrd="0" parTransId="{86DAC495-E2B2-4335-A6A9-674206141C34}" sibTransId="{9558066A-86F1-4BCD-BBBF-CF53EC606BE4}"/>
    <dgm:cxn modelId="{DF26F0F2-70E0-4877-89EE-B15AE7D54A4E}" type="presOf" srcId="{FE85433A-D5E1-4CF2-A4FE-284A8792CA9E}" destId="{7A9DAA62-70E4-4509-9910-069A4C2E065C}" srcOrd="0" destOrd="0" presId="urn:microsoft.com/office/officeart/2005/8/layout/vList2"/>
    <dgm:cxn modelId="{F1B780CB-652E-42ED-9ECC-29D7EA612BF3}" type="presParOf" srcId="{D3412F8A-9FD3-4BE4-9CF3-F54034651017}" destId="{15DC6A57-A861-4300-AADA-07B8CFA7B43F}" srcOrd="0" destOrd="0" presId="urn:microsoft.com/office/officeart/2005/8/layout/vList2"/>
    <dgm:cxn modelId="{F7360E2C-5CAC-47DC-9871-BEDC62422968}" type="presParOf" srcId="{D3412F8A-9FD3-4BE4-9CF3-F54034651017}" destId="{C2ED3D40-8F96-4E72-B838-76182A82C4F8}" srcOrd="1" destOrd="0" presId="urn:microsoft.com/office/officeart/2005/8/layout/vList2"/>
    <dgm:cxn modelId="{E6F2259C-F70A-4B13-BF53-5CDD788BB951}" type="presParOf" srcId="{D3412F8A-9FD3-4BE4-9CF3-F54034651017}" destId="{14860D25-6318-4FF3-9FEC-54DF988AC5A2}" srcOrd="2" destOrd="0" presId="urn:microsoft.com/office/officeart/2005/8/layout/vList2"/>
    <dgm:cxn modelId="{6B935043-7830-4026-B2BF-407FD0923EC2}" type="presParOf" srcId="{D3412F8A-9FD3-4BE4-9CF3-F54034651017}" destId="{FC793C7B-20C8-48C6-B52B-424F3D357E9E}" srcOrd="3" destOrd="0" presId="urn:microsoft.com/office/officeart/2005/8/layout/vList2"/>
    <dgm:cxn modelId="{ADBAEB5F-BBDF-47FE-A018-4425928A6ECB}" type="presParOf" srcId="{D3412F8A-9FD3-4BE4-9CF3-F54034651017}" destId="{7A9DAA62-70E4-4509-9910-069A4C2E065C}" srcOrd="4" destOrd="0" presId="urn:microsoft.com/office/officeart/2005/8/layout/vList2"/>
    <dgm:cxn modelId="{835E6147-52EE-4FD5-BE4E-A884056AE3E4}" type="presParOf" srcId="{D3412F8A-9FD3-4BE4-9CF3-F54034651017}" destId="{E9BDEAEF-8599-4DE9-98ED-FC5A21EB2711}" srcOrd="5" destOrd="0" presId="urn:microsoft.com/office/officeart/2005/8/layout/vList2"/>
    <dgm:cxn modelId="{3D603C2F-F617-4628-A80D-1DD88E307258}" type="presParOf" srcId="{D3412F8A-9FD3-4BE4-9CF3-F54034651017}" destId="{9A52B716-E86F-4FAC-8FCF-BD9F56621FCC}" srcOrd="6" destOrd="0" presId="urn:microsoft.com/office/officeart/2005/8/layout/vList2"/>
    <dgm:cxn modelId="{523EFA2E-68C6-4E93-A4AD-C547198518E8}" type="presParOf" srcId="{D3412F8A-9FD3-4BE4-9CF3-F54034651017}" destId="{FD607574-4B5B-46B7-80B8-7F536D0A4F46}" srcOrd="7" destOrd="0" presId="urn:microsoft.com/office/officeart/2005/8/layout/vList2"/>
    <dgm:cxn modelId="{ECCF165E-22BC-453F-9079-0A2C01D59066}" type="presParOf" srcId="{D3412F8A-9FD3-4BE4-9CF3-F54034651017}" destId="{970CA9DC-3CCE-49CC-8D52-4EEE6752BCAA}"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DC6A57-A861-4300-AADA-07B8CFA7B43F}">
      <dsp:nvSpPr>
        <dsp:cNvPr id="0" name=""/>
        <dsp:cNvSpPr/>
      </dsp:nvSpPr>
      <dsp:spPr>
        <a:xfrm>
          <a:off x="0" y="65211"/>
          <a:ext cx="8229600" cy="6949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Lecture notes/Textbooks</a:t>
          </a:r>
        </a:p>
      </dsp:txBody>
      <dsp:txXfrm>
        <a:off x="33926" y="99137"/>
        <a:ext cx="8161748" cy="627128"/>
      </dsp:txXfrm>
    </dsp:sp>
    <dsp:sp modelId="{14860D25-6318-4FF3-9FEC-54DF988AC5A2}">
      <dsp:nvSpPr>
        <dsp:cNvPr id="0" name=""/>
        <dsp:cNvSpPr/>
      </dsp:nvSpPr>
      <dsp:spPr>
        <a:xfrm>
          <a:off x="0" y="837951"/>
          <a:ext cx="8229600" cy="6949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Moodle quizzes</a:t>
          </a:r>
        </a:p>
      </dsp:txBody>
      <dsp:txXfrm>
        <a:off x="33926" y="871877"/>
        <a:ext cx="8161748" cy="627128"/>
      </dsp:txXfrm>
    </dsp:sp>
    <dsp:sp modelId="{7A9DAA62-70E4-4509-9910-069A4C2E065C}">
      <dsp:nvSpPr>
        <dsp:cNvPr id="0" name=""/>
        <dsp:cNvSpPr/>
      </dsp:nvSpPr>
      <dsp:spPr>
        <a:xfrm>
          <a:off x="0" y="1610691"/>
          <a:ext cx="8229600" cy="6949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Case studies</a:t>
          </a:r>
          <a:r>
            <a:rPr lang="en-GB" sz="2700" kern="1200"/>
            <a:t>/Discussion</a:t>
          </a:r>
          <a:endParaRPr lang="en-GB" sz="2700" kern="1200" dirty="0"/>
        </a:p>
      </dsp:txBody>
      <dsp:txXfrm>
        <a:off x="33926" y="1644617"/>
        <a:ext cx="8161748" cy="627128"/>
      </dsp:txXfrm>
    </dsp:sp>
    <dsp:sp modelId="{9A52B716-E86F-4FAC-8FCF-BD9F56621FCC}">
      <dsp:nvSpPr>
        <dsp:cNvPr id="0" name=""/>
        <dsp:cNvSpPr/>
      </dsp:nvSpPr>
      <dsp:spPr>
        <a:xfrm>
          <a:off x="0" y="2383431"/>
          <a:ext cx="8229600" cy="6949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Video</a:t>
          </a:r>
        </a:p>
      </dsp:txBody>
      <dsp:txXfrm>
        <a:off x="33926" y="2417357"/>
        <a:ext cx="8161748" cy="627128"/>
      </dsp:txXfrm>
    </dsp:sp>
    <dsp:sp modelId="{970CA9DC-3CCE-49CC-8D52-4EEE6752BCAA}">
      <dsp:nvSpPr>
        <dsp:cNvPr id="0" name=""/>
        <dsp:cNvSpPr/>
      </dsp:nvSpPr>
      <dsp:spPr>
        <a:xfrm>
          <a:off x="0" y="3156171"/>
          <a:ext cx="8229600" cy="6949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Workshop</a:t>
          </a:r>
        </a:p>
      </dsp:txBody>
      <dsp:txXfrm>
        <a:off x="33926" y="3190097"/>
        <a:ext cx="8161748" cy="62712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04/05/2024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5/4/2024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Students should be informed that the class is being recorded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Lecturer should explain how students can access the class recordings on Teams. </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a:t>
            </a:fld>
            <a:endParaRPr lang="en-US"/>
          </a:p>
        </p:txBody>
      </p:sp>
    </p:spTree>
    <p:extLst>
      <p:ext uri="{BB962C8B-B14F-4D97-AF65-F5344CB8AC3E}">
        <p14:creationId xmlns:p14="http://schemas.microsoft.com/office/powerpoint/2010/main" val="38711841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4</a:t>
            </a:fld>
            <a:endParaRPr lang="en-US"/>
          </a:p>
        </p:txBody>
      </p:sp>
    </p:spTree>
    <p:extLst>
      <p:ext uri="{BB962C8B-B14F-4D97-AF65-F5344CB8AC3E}">
        <p14:creationId xmlns:p14="http://schemas.microsoft.com/office/powerpoint/2010/main" val="11117525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lecturer/s will introduce</a:t>
            </a:r>
            <a:r>
              <a:rPr lang="en-GB" baseline="0" dirty="0"/>
              <a:t> them self/</a:t>
            </a:r>
            <a:r>
              <a:rPr lang="en-GB" baseline="0" dirty="0" err="1"/>
              <a:t>ves</a:t>
            </a:r>
            <a:r>
              <a:rPr lang="en-GB" baseline="0" dirty="0"/>
              <a:t> first. Then each student will take the opportunity to introduce themselves.</a:t>
            </a:r>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10</a:t>
            </a:fld>
            <a:endParaRPr lang="en-US"/>
          </a:p>
        </p:txBody>
      </p:sp>
    </p:spTree>
    <p:extLst>
      <p:ext uri="{BB962C8B-B14F-4D97-AF65-F5344CB8AC3E}">
        <p14:creationId xmlns:p14="http://schemas.microsoft.com/office/powerpoint/2010/main" val="9143897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Get the students to prepare their list and discuss them.</a:t>
            </a:r>
          </a:p>
          <a:p>
            <a:r>
              <a:rPr lang="en-GB" dirty="0"/>
              <a:t>Then synchronise the points from each group to prepare a master list of class rules.</a:t>
            </a:r>
          </a:p>
          <a:p>
            <a:r>
              <a:rPr lang="en-GB" dirty="0"/>
              <a:t>Generalise the expectations as mentioned in the key points of the slide</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12</a:t>
            </a:fld>
            <a:endParaRPr lang="en-US"/>
          </a:p>
        </p:txBody>
      </p:sp>
    </p:spTree>
    <p:extLst>
      <p:ext uri="{BB962C8B-B14F-4D97-AF65-F5344CB8AC3E}">
        <p14:creationId xmlns:p14="http://schemas.microsoft.com/office/powerpoint/2010/main" val="16138920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20</a:t>
            </a:fld>
            <a:endParaRPr lang="en-US"/>
          </a:p>
        </p:txBody>
      </p:sp>
    </p:spTree>
    <p:extLst>
      <p:ext uri="{BB962C8B-B14F-4D97-AF65-F5344CB8AC3E}">
        <p14:creationId xmlns:p14="http://schemas.microsoft.com/office/powerpoint/2010/main" val="2848374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21</a:t>
            </a:fld>
            <a:endParaRPr lang="en-US"/>
          </a:p>
        </p:txBody>
      </p:sp>
    </p:spTree>
    <p:extLst>
      <p:ext uri="{BB962C8B-B14F-4D97-AF65-F5344CB8AC3E}">
        <p14:creationId xmlns:p14="http://schemas.microsoft.com/office/powerpoint/2010/main" val="16663166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Lecturer should print out the lifeline exercise for the students</a:t>
            </a:r>
          </a:p>
        </p:txBody>
      </p:sp>
      <p:sp>
        <p:nvSpPr>
          <p:cNvPr id="4" name="Slide Number Placeholder 3"/>
          <p:cNvSpPr>
            <a:spLocks noGrp="1"/>
          </p:cNvSpPr>
          <p:nvPr>
            <p:ph type="sldNum" sz="quarter" idx="5"/>
          </p:nvPr>
        </p:nvSpPr>
        <p:spPr/>
        <p:txBody>
          <a:bodyPr/>
          <a:lstStyle/>
          <a:p>
            <a:fld id="{6936E1E2-17D2-5E4C-B96D-EEDAC0EF77DB}" type="slidenum">
              <a:rPr lang="en-US" smtClean="0"/>
              <a:t>26</a:t>
            </a:fld>
            <a:endParaRPr lang="en-US"/>
          </a:p>
        </p:txBody>
      </p:sp>
    </p:spTree>
    <p:extLst>
      <p:ext uri="{BB962C8B-B14F-4D97-AF65-F5344CB8AC3E}">
        <p14:creationId xmlns:p14="http://schemas.microsoft.com/office/powerpoint/2010/main" val="10854103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Lecturer should print out the lifeline exercise for the students</a:t>
            </a:r>
          </a:p>
        </p:txBody>
      </p:sp>
      <p:sp>
        <p:nvSpPr>
          <p:cNvPr id="4" name="Slide Number Placeholder 3"/>
          <p:cNvSpPr>
            <a:spLocks noGrp="1"/>
          </p:cNvSpPr>
          <p:nvPr>
            <p:ph type="sldNum" sz="quarter" idx="5"/>
          </p:nvPr>
        </p:nvSpPr>
        <p:spPr/>
        <p:txBody>
          <a:bodyPr/>
          <a:lstStyle/>
          <a:p>
            <a:fld id="{6936E1E2-17D2-5E4C-B96D-EEDAC0EF77DB}" type="slidenum">
              <a:rPr lang="en-US" smtClean="0"/>
              <a:t>27</a:t>
            </a:fld>
            <a:endParaRPr lang="en-US"/>
          </a:p>
        </p:txBody>
      </p:sp>
    </p:spTree>
    <p:extLst>
      <p:ext uri="{BB962C8B-B14F-4D97-AF65-F5344CB8AC3E}">
        <p14:creationId xmlns:p14="http://schemas.microsoft.com/office/powerpoint/2010/main" val="31367818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7472" indent="-347472" algn="l" rtl="0" eaLnBrk="1" fontAlgn="t" latinLnBrk="0" hangingPunct="1">
              <a:spcBef>
                <a:spcPts val="0"/>
              </a:spcBef>
              <a:spcAft>
                <a:spcPts val="0"/>
              </a:spcAft>
              <a:buClrTx/>
              <a:buSzPts val="2400"/>
              <a:buFont typeface="Arial" panose="020B0604020202020204" pitchFamily="34" charset="0"/>
              <a:buChar char="•"/>
            </a:pPr>
            <a:r>
              <a:rPr lang="en-US" sz="1200" b="0" i="0" u="none" strike="noStrike" kern="1200" dirty="0">
                <a:solidFill>
                  <a:srgbClr val="000000"/>
                </a:solidFill>
                <a:effectLst/>
                <a:latin typeface="Myriad Pro"/>
              </a:rPr>
              <a:t>Communication skills</a:t>
            </a:r>
            <a:endParaRPr lang="en-GB" sz="1200" b="0" i="0" u="none" strike="noStrike" dirty="0">
              <a:effectLst/>
              <a:latin typeface="Arial" panose="020B0604020202020204" pitchFamily="34" charset="0"/>
            </a:endParaRPr>
          </a:p>
          <a:p>
            <a:pPr marL="347472" indent="-347472" algn="l" rtl="0" eaLnBrk="1" fontAlgn="t" latinLnBrk="0" hangingPunct="1">
              <a:spcBef>
                <a:spcPts val="0"/>
              </a:spcBef>
              <a:spcAft>
                <a:spcPts val="0"/>
              </a:spcAft>
            </a:pPr>
            <a:r>
              <a:rPr lang="en-US" sz="1200" b="0" i="0" u="none" strike="noStrike" kern="1200" dirty="0">
                <a:solidFill>
                  <a:srgbClr val="000000"/>
                </a:solidFill>
                <a:effectLst/>
                <a:latin typeface="Myriad Pro"/>
              </a:rPr>
              <a:t>Honesty</a:t>
            </a:r>
            <a:endParaRPr lang="en-GB" sz="1050" b="0" i="0" u="none" strike="noStrike" dirty="0">
              <a:effectLst/>
              <a:latin typeface="Arial" panose="020B0604020202020204" pitchFamily="34" charset="0"/>
            </a:endParaRPr>
          </a:p>
          <a:p>
            <a:pPr marL="347472" indent="-347472" algn="l" rtl="0" eaLnBrk="1" fontAlgn="t" latinLnBrk="0" hangingPunct="1">
              <a:spcBef>
                <a:spcPts val="0"/>
              </a:spcBef>
              <a:spcAft>
                <a:spcPts val="0"/>
              </a:spcAft>
            </a:pPr>
            <a:r>
              <a:rPr lang="en-US" sz="1200" b="0" i="0" u="none" strike="noStrike" kern="1200" dirty="0">
                <a:solidFill>
                  <a:srgbClr val="000000"/>
                </a:solidFill>
                <a:effectLst/>
                <a:latin typeface="Myriad Pro"/>
              </a:rPr>
              <a:t>Loyalty</a:t>
            </a:r>
            <a:endParaRPr lang="en-GB" sz="1050" b="0" i="0" u="none" strike="noStrike" dirty="0">
              <a:effectLst/>
              <a:latin typeface="Arial" panose="020B0604020202020204" pitchFamily="34" charset="0"/>
            </a:endParaRPr>
          </a:p>
          <a:p>
            <a:pPr marL="347472" indent="-347472" algn="l" rtl="0" eaLnBrk="1" fontAlgn="t" latinLnBrk="0" hangingPunct="1">
              <a:spcBef>
                <a:spcPts val="0"/>
              </a:spcBef>
              <a:spcAft>
                <a:spcPts val="0"/>
              </a:spcAft>
            </a:pPr>
            <a:r>
              <a:rPr lang="en-US" sz="1200" b="0" i="0" u="none" strike="noStrike" kern="1200" dirty="0">
                <a:solidFill>
                  <a:srgbClr val="000000"/>
                </a:solidFill>
                <a:effectLst/>
                <a:latin typeface="Myriad Pro"/>
              </a:rPr>
              <a:t>Dependability</a:t>
            </a:r>
            <a:endParaRPr lang="en-GB" sz="1050" b="0" i="0" u="none" strike="noStrike" dirty="0">
              <a:effectLst/>
              <a:latin typeface="Arial" panose="020B0604020202020204" pitchFamily="34" charset="0"/>
            </a:endParaRPr>
          </a:p>
          <a:p>
            <a:pPr marL="347472" indent="-347472" algn="l" rtl="0" eaLnBrk="1" fontAlgn="t" latinLnBrk="0" hangingPunct="1">
              <a:spcBef>
                <a:spcPts val="0"/>
              </a:spcBef>
              <a:spcAft>
                <a:spcPts val="0"/>
              </a:spcAft>
            </a:pPr>
            <a:r>
              <a:rPr lang="en-US" sz="1200" b="0" i="0" u="none" strike="noStrike" kern="1200" dirty="0">
                <a:solidFill>
                  <a:srgbClr val="000000"/>
                </a:solidFill>
                <a:effectLst/>
                <a:latin typeface="Myriad Pro"/>
              </a:rPr>
              <a:t>Teamwork</a:t>
            </a:r>
            <a:endParaRPr lang="en-GB" sz="1050" b="0" i="0" u="none" strike="noStrike" dirty="0">
              <a:effectLst/>
              <a:latin typeface="Arial" panose="020B0604020202020204" pitchFamily="34" charset="0"/>
            </a:endParaRPr>
          </a:p>
          <a:p>
            <a:pPr marL="347472" indent="-347472" algn="l" rtl="0" eaLnBrk="1" fontAlgn="t" latinLnBrk="0" hangingPunct="1">
              <a:spcBef>
                <a:spcPts val="0"/>
              </a:spcBef>
              <a:spcAft>
                <a:spcPts val="0"/>
              </a:spcAft>
            </a:pPr>
            <a:r>
              <a:rPr lang="en-US" sz="1200" b="0" i="0" u="none" strike="noStrike" kern="1200" dirty="0">
                <a:solidFill>
                  <a:srgbClr val="000000"/>
                </a:solidFill>
                <a:effectLst/>
                <a:latin typeface="Myriad Pro"/>
              </a:rPr>
              <a:t>Flexibility</a:t>
            </a:r>
            <a:endParaRPr lang="en-GB" sz="1050" b="0" i="0" u="none" strike="noStrike" dirty="0">
              <a:effectLst/>
              <a:latin typeface="Arial" panose="020B0604020202020204" pitchFamily="34" charset="0"/>
            </a:endParaRPr>
          </a:p>
          <a:p>
            <a:pPr marL="347472" indent="-347472" algn="l" rtl="0" eaLnBrk="1" fontAlgn="t" latinLnBrk="0" hangingPunct="1">
              <a:spcBef>
                <a:spcPts val="0"/>
              </a:spcBef>
              <a:spcAft>
                <a:spcPts val="0"/>
              </a:spcAft>
            </a:pPr>
            <a:r>
              <a:rPr lang="en-US" sz="1200" b="0" i="0" u="none" strike="noStrike" kern="1200" dirty="0">
                <a:solidFill>
                  <a:srgbClr val="000000"/>
                </a:solidFill>
                <a:effectLst/>
                <a:latin typeface="Myriad Pro"/>
              </a:rPr>
              <a:t>Self-reliance</a:t>
            </a:r>
            <a:endParaRPr lang="en-GB" sz="1050" b="0" i="0" u="none" strike="noStrike" dirty="0">
              <a:effectLst/>
              <a:latin typeface="Arial" panose="020B0604020202020204" pitchFamily="34" charset="0"/>
            </a:endParaRPr>
          </a:p>
          <a:p>
            <a:pPr marL="347472" indent="-347472" algn="l" rtl="0" eaLnBrk="1" fontAlgn="t" latinLnBrk="0" hangingPunct="1">
              <a:spcBef>
                <a:spcPts val="0"/>
              </a:spcBef>
              <a:spcAft>
                <a:spcPts val="0"/>
              </a:spcAft>
            </a:pPr>
            <a:r>
              <a:rPr lang="en-US" sz="1200" b="0" i="0" u="none" strike="noStrike" kern="1200" dirty="0">
                <a:solidFill>
                  <a:srgbClr val="000000"/>
                </a:solidFill>
                <a:effectLst/>
                <a:latin typeface="Myriad Pro"/>
              </a:rPr>
              <a:t>Eagerness to learn</a:t>
            </a:r>
            <a:endParaRPr lang="en-GB" sz="1050" b="0" i="0" u="none" strike="noStrike" dirty="0">
              <a:effectLst/>
              <a:latin typeface="Arial" panose="020B0604020202020204" pitchFamily="34" charset="0"/>
            </a:endParaRPr>
          </a:p>
          <a:p>
            <a:pPr marL="347472" indent="-347472" algn="l" rtl="0" eaLnBrk="1" fontAlgn="t" latinLnBrk="0" hangingPunct="1">
              <a:spcBef>
                <a:spcPts val="0"/>
              </a:spcBef>
              <a:spcAft>
                <a:spcPts val="0"/>
              </a:spcAft>
            </a:pPr>
            <a:r>
              <a:rPr lang="en-US" sz="1200" b="0" i="0" u="none" strike="noStrike" kern="1200" dirty="0">
                <a:solidFill>
                  <a:srgbClr val="000000"/>
                </a:solidFill>
                <a:effectLst/>
                <a:latin typeface="Myriad Pro"/>
              </a:rPr>
              <a:t>Confidence</a:t>
            </a:r>
            <a:endParaRPr lang="en-GB" sz="1050" b="0" i="0" u="none" strike="noStrike" dirty="0">
              <a:effectLst/>
              <a:latin typeface="Arial" panose="020B0604020202020204" pitchFamily="34" charset="0"/>
            </a:endParaRPr>
          </a:p>
          <a:p>
            <a:pPr marL="347472" indent="-347472" algn="l" rtl="0" eaLnBrk="1" fontAlgn="t" latinLnBrk="0" hangingPunct="1">
              <a:spcBef>
                <a:spcPts val="0"/>
              </a:spcBef>
              <a:spcAft>
                <a:spcPts val="0"/>
              </a:spcAft>
            </a:pPr>
            <a:r>
              <a:rPr lang="en-US" sz="1200" b="0" i="0" u="none" strike="noStrike" kern="1200" dirty="0">
                <a:solidFill>
                  <a:srgbClr val="000000"/>
                </a:solidFill>
                <a:effectLst/>
                <a:latin typeface="Myriad Pro"/>
              </a:rPr>
              <a:t>Work ethic</a:t>
            </a:r>
            <a:endParaRPr lang="en-GB" sz="1050" b="0" i="0" u="none" strike="noStrike" dirty="0">
              <a:effectLst/>
              <a:latin typeface="Arial" panose="020B0604020202020204" pitchFamily="34" charset="0"/>
            </a:endParaRPr>
          </a:p>
          <a:p>
            <a:pPr marL="347472" indent="-347472" algn="l" rtl="0" eaLnBrk="1" fontAlgn="t" latinLnBrk="0" hangingPunct="1">
              <a:spcBef>
                <a:spcPts val="0"/>
              </a:spcBef>
              <a:spcAft>
                <a:spcPts val="0"/>
              </a:spcAft>
            </a:pPr>
            <a:r>
              <a:rPr lang="en-US" sz="1200" b="0" i="0" u="none" strike="noStrike" kern="1200" dirty="0">
                <a:solidFill>
                  <a:srgbClr val="000000"/>
                </a:solidFill>
                <a:effectLst/>
                <a:latin typeface="Myriad Pro"/>
              </a:rPr>
              <a:t>Determination</a:t>
            </a:r>
            <a:endParaRPr lang="en-GB" sz="1050" b="0" i="0" u="none" strike="noStrike" dirty="0">
              <a:effectLst/>
              <a:latin typeface="Arial" panose="020B0604020202020204" pitchFamily="34" charset="0"/>
            </a:endParaRPr>
          </a:p>
          <a:p>
            <a:pPr marL="347472" indent="-347472" algn="l" rtl="0" eaLnBrk="1" fontAlgn="t" latinLnBrk="0" hangingPunct="1">
              <a:spcBef>
                <a:spcPts val="0"/>
              </a:spcBef>
              <a:spcAft>
                <a:spcPts val="0"/>
              </a:spcAft>
            </a:pPr>
            <a:r>
              <a:rPr lang="en-US" sz="1200" b="0" i="0" u="none" strike="noStrike" kern="1200" dirty="0">
                <a:solidFill>
                  <a:srgbClr val="000000"/>
                </a:solidFill>
                <a:effectLst/>
                <a:latin typeface="Myriad Pro"/>
              </a:rPr>
              <a:t>Problem-solving skills</a:t>
            </a:r>
            <a:endParaRPr lang="en-GB" sz="1050" b="0" i="0" u="none" strike="noStrike" dirty="0">
              <a:effectLst/>
              <a:latin typeface="Arial" panose="020B0604020202020204" pitchFamily="34" charset="0"/>
            </a:endParaRPr>
          </a:p>
          <a:p>
            <a:pPr marL="347472" indent="-347472" algn="l" rtl="0" eaLnBrk="1" fontAlgn="t" latinLnBrk="0" hangingPunct="1">
              <a:spcBef>
                <a:spcPts val="0"/>
              </a:spcBef>
              <a:spcAft>
                <a:spcPts val="0"/>
              </a:spcAft>
            </a:pPr>
            <a:r>
              <a:rPr lang="en-US" sz="1200" b="0" i="0" u="none" strike="noStrike" kern="1200" dirty="0">
                <a:solidFill>
                  <a:srgbClr val="000000"/>
                </a:solidFill>
                <a:effectLst/>
                <a:latin typeface="Myriad Pro"/>
              </a:rPr>
              <a:t>Positivity</a:t>
            </a:r>
            <a:endParaRPr lang="en-GB" sz="1050" b="0" i="0" u="none" strike="noStrike" dirty="0">
              <a:effectLst/>
              <a:latin typeface="Arial" panose="020B0604020202020204" pitchFamily="34" charset="0"/>
            </a:endParaRPr>
          </a:p>
          <a:p>
            <a:pPr marL="347472" indent="-347472" algn="l" rtl="0" eaLnBrk="1" fontAlgn="t" latinLnBrk="0" hangingPunct="1">
              <a:spcBef>
                <a:spcPts val="0"/>
              </a:spcBef>
              <a:spcAft>
                <a:spcPts val="0"/>
              </a:spcAft>
            </a:pPr>
            <a:r>
              <a:rPr lang="en-US" sz="1200" b="0" i="0" u="none" strike="noStrike" kern="1200" dirty="0">
                <a:solidFill>
                  <a:srgbClr val="000000"/>
                </a:solidFill>
                <a:effectLst/>
                <a:latin typeface="Myriad Pro"/>
              </a:rPr>
              <a:t>Ambition</a:t>
            </a:r>
            <a:endParaRPr lang="en-GB" sz="1050" b="0" i="0" u="none" strike="noStrike" dirty="0">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34</a:t>
            </a:fld>
            <a:endParaRPr lang="en-US"/>
          </a:p>
        </p:txBody>
      </p:sp>
    </p:spTree>
    <p:extLst>
      <p:ext uri="{BB962C8B-B14F-4D97-AF65-F5344CB8AC3E}">
        <p14:creationId xmlns:p14="http://schemas.microsoft.com/office/powerpoint/2010/main" val="6579863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An example of a PDP  is on page 41 of Morgan, P. (2017)</a:t>
            </a:r>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39</a:t>
            </a:fld>
            <a:endParaRPr lang="en-US"/>
          </a:p>
        </p:txBody>
      </p:sp>
    </p:spTree>
    <p:extLst>
      <p:ext uri="{BB962C8B-B14F-4D97-AF65-F5344CB8AC3E}">
        <p14:creationId xmlns:p14="http://schemas.microsoft.com/office/powerpoint/2010/main" val="17189117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40</a:t>
            </a:fld>
            <a:endParaRPr lang="en-US"/>
          </a:p>
        </p:txBody>
      </p:sp>
    </p:spTree>
    <p:extLst>
      <p:ext uri="{BB962C8B-B14F-4D97-AF65-F5344CB8AC3E}">
        <p14:creationId xmlns:p14="http://schemas.microsoft.com/office/powerpoint/2010/main" val="164366961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04/05/2024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04/05/2024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04/05/2024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04/05/2024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04/05/2024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04/05/2024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04/05/2024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04/05/2024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04/05/2024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04/05/2024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04/05/2024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04/05/2024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mailto:LondonStudentEngagement@uwtsd.ac.uk"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mailto:BirminghamITServiceDesk@uwtsd.ac.uk" TargetMode="External"/><Relationship Id="rId2" Type="http://schemas.openxmlformats.org/officeDocument/2006/relationships/hyperlink" Target="mailto:Birminghamlibrary@uwtsd.ac.uk" TargetMode="External"/><Relationship Id="rId1" Type="http://schemas.openxmlformats.org/officeDocument/2006/relationships/slideLayout" Target="../slideLayouts/slideLayout2.xml"/><Relationship Id="rId6" Type="http://schemas.openxmlformats.org/officeDocument/2006/relationships/hyperlink" Target="mailto:birminghamassessments@uwtsd.ac.uk" TargetMode="External"/><Relationship Id="rId5" Type="http://schemas.openxmlformats.org/officeDocument/2006/relationships/hyperlink" Target="mailto:disability.birmingham@uwtsd.ac.uk" TargetMode="External"/><Relationship Id="rId4" Type="http://schemas.openxmlformats.org/officeDocument/2006/relationships/hyperlink" Target="mailto:birminghamengagementservices@uwtsd.ac.uk"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www.uwtsd.ac.uk/careers"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hyperlink" Target="https://help.open.ac.uk/pdp"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hyperlink" Target="https://help.open.ac.uk/pdp"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fontScale="90000"/>
          </a:bodyPr>
          <a:lstStyle/>
          <a:p>
            <a:br>
              <a:rPr lang="en-GB" altLang="en-US" sz="2400" dirty="0"/>
            </a:br>
            <a:r>
              <a:rPr lang="en-GB" altLang="en-US" sz="2400" dirty="0"/>
              <a:t>Certificate of Higher Education in Skills for the Workplace</a:t>
            </a:r>
            <a:br>
              <a:rPr lang="en-GB" altLang="en-US" sz="2400" dirty="0"/>
            </a:br>
            <a:br>
              <a:rPr lang="en-GB" altLang="en-US" dirty="0"/>
            </a:br>
            <a:r>
              <a:rPr lang="en-GB" dirty="0"/>
              <a:t> </a:t>
            </a:r>
            <a:r>
              <a:rPr lang="en-GB" sz="3100" b="1" dirty="0">
                <a:solidFill>
                  <a:schemeClr val="accent2">
                    <a:lumMod val="20000"/>
                    <a:lumOff val="80000"/>
                  </a:schemeClr>
                </a:solidFill>
              </a:rPr>
              <a:t>Employability and Career Development</a:t>
            </a:r>
            <a:br>
              <a:rPr lang="en-GB" sz="4000" b="1" dirty="0">
                <a:solidFill>
                  <a:schemeClr val="accent2">
                    <a:lumMod val="20000"/>
                    <a:lumOff val="80000"/>
                  </a:schemeClr>
                </a:solidFill>
              </a:rPr>
            </a:br>
            <a:r>
              <a:rPr lang="en-GB" sz="3100" b="1" dirty="0">
                <a:solidFill>
                  <a:schemeClr val="accent2">
                    <a:lumMod val="20000"/>
                    <a:lumOff val="80000"/>
                  </a:schemeClr>
                </a:solidFill>
              </a:rPr>
              <a:t>(LCLM 4005)</a:t>
            </a:r>
            <a:br>
              <a:rPr lang="en-GB" sz="3100" b="1" dirty="0">
                <a:solidFill>
                  <a:schemeClr val="accent2">
                    <a:lumMod val="20000"/>
                    <a:lumOff val="80000"/>
                  </a:schemeClr>
                </a:solidFill>
              </a:rPr>
            </a:br>
            <a:r>
              <a:rPr lang="en-GB" sz="3100" b="1" dirty="0">
                <a:solidFill>
                  <a:srgbClr val="002060"/>
                </a:solidFill>
              </a:rPr>
              <a:t>Session 1</a:t>
            </a:r>
            <a:br>
              <a:rPr lang="en-GB" sz="3200" b="1" dirty="0">
                <a:solidFill>
                  <a:schemeClr val="accent2">
                    <a:lumMod val="20000"/>
                    <a:lumOff val="80000"/>
                  </a:schemeClr>
                </a:solidFill>
              </a:rPr>
            </a:br>
            <a:r>
              <a:rPr lang="en-GB" sz="7300" b="1" dirty="0">
                <a:solidFill>
                  <a:schemeClr val="accent2">
                    <a:lumMod val="20000"/>
                    <a:lumOff val="80000"/>
                  </a:schemeClr>
                </a:solidFill>
              </a:rPr>
              <a:t>Induction </a:t>
            </a:r>
            <a:br>
              <a:rPr lang="en-GB" sz="7300" b="1" dirty="0">
                <a:solidFill>
                  <a:schemeClr val="accent2">
                    <a:lumMod val="20000"/>
                    <a:lumOff val="80000"/>
                  </a:schemeClr>
                </a:solidFill>
              </a:rPr>
            </a:br>
            <a:r>
              <a:rPr lang="en-GB" sz="7300" b="1" dirty="0">
                <a:solidFill>
                  <a:schemeClr val="accent2">
                    <a:lumMod val="20000"/>
                    <a:lumOff val="80000"/>
                  </a:schemeClr>
                </a:solidFill>
              </a:rPr>
              <a:t>&amp; </a:t>
            </a:r>
            <a:br>
              <a:rPr lang="en-GB" sz="7300" b="1" dirty="0">
                <a:solidFill>
                  <a:schemeClr val="accent2">
                    <a:lumMod val="20000"/>
                    <a:lumOff val="80000"/>
                  </a:schemeClr>
                </a:solidFill>
              </a:rPr>
            </a:br>
            <a:r>
              <a:rPr lang="en-GB" sz="5300" b="1" dirty="0">
                <a:solidFill>
                  <a:schemeClr val="accent2">
                    <a:lumMod val="20000"/>
                    <a:lumOff val="80000"/>
                  </a:schemeClr>
                </a:solidFill>
              </a:rPr>
              <a:t>Personal Development Plans</a:t>
            </a:r>
            <a:endParaRPr lang="en-GB" altLang="en-US" sz="3100"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91,730 Recording Icon Images, Stock Photos, 3D objects, &amp; Vectors |  Shutterstock">
            <a:extLst>
              <a:ext uri="{FF2B5EF4-FFF2-40B4-BE49-F238E27FC236}">
                <a16:creationId xmlns:a16="http://schemas.microsoft.com/office/drawing/2014/main" id="{4100871A-C779-4640-BE85-C03D1923545E}"/>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b="4762"/>
          <a:stretch/>
        </p:blipFill>
        <p:spPr bwMode="auto">
          <a:xfrm>
            <a:off x="3058818" y="980728"/>
            <a:ext cx="6084168" cy="432048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E98202DD-5409-48B3-BE96-33158BBFFA75}"/>
              </a:ext>
            </a:extLst>
          </p:cNvPr>
          <p:cNvSpPr txBox="1"/>
          <p:nvPr/>
        </p:nvSpPr>
        <p:spPr>
          <a:xfrm>
            <a:off x="107504" y="1700808"/>
            <a:ext cx="3168352" cy="2308324"/>
          </a:xfrm>
          <a:prstGeom prst="rect">
            <a:avLst/>
          </a:prstGeom>
          <a:noFill/>
        </p:spPr>
        <p:txBody>
          <a:bodyPr wrap="square" rtlCol="0">
            <a:spAutoFit/>
          </a:bodyPr>
          <a:lstStyle/>
          <a:p>
            <a:r>
              <a:rPr lang="en-GB" sz="4800" b="1" dirty="0"/>
              <a:t>We are recording now</a:t>
            </a:r>
          </a:p>
        </p:txBody>
      </p:sp>
    </p:spTree>
    <p:extLst>
      <p:ext uri="{BB962C8B-B14F-4D97-AF65-F5344CB8AC3E}">
        <p14:creationId xmlns:p14="http://schemas.microsoft.com/office/powerpoint/2010/main" val="6730456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p:txBody>
          <a:bodyPr/>
          <a:lstStyle/>
          <a:p>
            <a:r>
              <a:rPr lang="en-GB" dirty="0"/>
              <a:t>In </a:t>
            </a:r>
            <a:r>
              <a:rPr lang="en-GB"/>
              <a:t>this session we </a:t>
            </a:r>
            <a:r>
              <a:rPr lang="en-GB" dirty="0"/>
              <a:t>will…..</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p:txBody>
          <a:bodyPr/>
          <a:lstStyle/>
          <a:p>
            <a:r>
              <a:rPr lang="en-US" dirty="0"/>
              <a:t>Set class rules</a:t>
            </a:r>
          </a:p>
          <a:p>
            <a:pPr marL="0" indent="0">
              <a:buNone/>
            </a:pPr>
            <a:endParaRPr lang="en-US" dirty="0"/>
          </a:p>
          <a:p>
            <a:r>
              <a:rPr lang="en-US" dirty="0"/>
              <a:t>Overview the module</a:t>
            </a:r>
          </a:p>
          <a:p>
            <a:endParaRPr lang="en-US" dirty="0"/>
          </a:p>
          <a:p>
            <a:r>
              <a:rPr lang="en-US" dirty="0"/>
              <a:t>Discuss Personal Development Plans (PDPs)</a:t>
            </a:r>
          </a:p>
        </p:txBody>
      </p:sp>
    </p:spTree>
    <p:extLst>
      <p:ext uri="{BB962C8B-B14F-4D97-AF65-F5344CB8AC3E}">
        <p14:creationId xmlns:p14="http://schemas.microsoft.com/office/powerpoint/2010/main" val="1952749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7D03D-E6DC-4EC9-9B19-0B9F116ED932}"/>
              </a:ext>
            </a:extLst>
          </p:cNvPr>
          <p:cNvSpPr>
            <a:spLocks noGrp="1"/>
          </p:cNvSpPr>
          <p:nvPr>
            <p:ph type="title"/>
          </p:nvPr>
        </p:nvSpPr>
        <p:spPr/>
        <p:txBody>
          <a:bodyPr>
            <a:normAutofit/>
          </a:bodyPr>
          <a:lstStyle/>
          <a:p>
            <a:r>
              <a:rPr lang="en-GB" sz="4800" dirty="0"/>
              <a:t>Classroom code of conduct</a:t>
            </a:r>
          </a:p>
        </p:txBody>
      </p:sp>
      <p:sp>
        <p:nvSpPr>
          <p:cNvPr id="3" name="Content Placeholder 2">
            <a:extLst>
              <a:ext uri="{FF2B5EF4-FFF2-40B4-BE49-F238E27FC236}">
                <a16:creationId xmlns:a16="http://schemas.microsoft.com/office/drawing/2014/main" id="{171FACEC-A270-42AF-8D4F-A45788F62D3C}"/>
              </a:ext>
            </a:extLst>
          </p:cNvPr>
          <p:cNvSpPr>
            <a:spLocks noGrp="1"/>
          </p:cNvSpPr>
          <p:nvPr>
            <p:ph idx="1"/>
          </p:nvPr>
        </p:nvSpPr>
        <p:spPr>
          <a:xfrm>
            <a:off x="457200" y="1345631"/>
            <a:ext cx="8229600" cy="4171602"/>
          </a:xfrm>
        </p:spPr>
        <p:txBody>
          <a:bodyPr/>
          <a:lstStyle/>
          <a:p>
            <a:pPr marL="0" indent="0">
              <a:buNone/>
            </a:pPr>
            <a:endParaRPr lang="en-GB" dirty="0"/>
          </a:p>
        </p:txBody>
      </p:sp>
      <p:pic>
        <p:nvPicPr>
          <p:cNvPr id="5" name="Picture 4">
            <a:extLst>
              <a:ext uri="{FF2B5EF4-FFF2-40B4-BE49-F238E27FC236}">
                <a16:creationId xmlns:a16="http://schemas.microsoft.com/office/drawing/2014/main" id="{E41DDE5A-46B2-4FC2-8685-2BE3CA2E7AA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6602" y="1473915"/>
            <a:ext cx="8394810" cy="4187333"/>
          </a:xfrm>
          <a:prstGeom prst="rect">
            <a:avLst/>
          </a:prstGeom>
        </p:spPr>
      </p:pic>
    </p:spTree>
    <p:extLst>
      <p:ext uri="{BB962C8B-B14F-4D97-AF65-F5344CB8AC3E}">
        <p14:creationId xmlns:p14="http://schemas.microsoft.com/office/powerpoint/2010/main" val="37135427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p:txBody>
          <a:bodyPr>
            <a:normAutofit fontScale="90000"/>
          </a:bodyPr>
          <a:lstStyle/>
          <a:p>
            <a:r>
              <a:rPr lang="en-GB" altLang="en-US" b="1" dirty="0"/>
              <a:t>Rules and General Housekeeping</a:t>
            </a:r>
            <a:endParaRPr lang="en-GB" dirty="0"/>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a:xfrm>
            <a:off x="323528" y="1124744"/>
            <a:ext cx="8363272" cy="4392489"/>
          </a:xfrm>
        </p:spPr>
        <p:txBody>
          <a:bodyPr/>
          <a:lstStyle/>
          <a:p>
            <a:r>
              <a:rPr lang="en-GB" altLang="en-US" sz="2800" u="sng" dirty="0"/>
              <a:t>Respect the classroom environment</a:t>
            </a:r>
          </a:p>
          <a:p>
            <a:pPr lvl="1"/>
            <a:r>
              <a:rPr lang="en-GB" altLang="en-US" sz="2400" dirty="0"/>
              <a:t>Only one person speaking at a time (lecturer or student, unless it’s pair/group work) </a:t>
            </a:r>
          </a:p>
          <a:p>
            <a:pPr lvl="1"/>
            <a:r>
              <a:rPr lang="en-GB" altLang="en-US" sz="2400" dirty="0"/>
              <a:t>Do not eat in the classroom</a:t>
            </a:r>
          </a:p>
          <a:p>
            <a:pPr lvl="1"/>
            <a:r>
              <a:rPr lang="en-GB" altLang="en-US" sz="2400" dirty="0"/>
              <a:t>Do not leave any rubbish behind</a:t>
            </a:r>
          </a:p>
          <a:p>
            <a:pPr lvl="1"/>
            <a:r>
              <a:rPr lang="en-GB" altLang="en-US" sz="2400" dirty="0"/>
              <a:t>Mobile phone set to silent / switched-off </a:t>
            </a:r>
          </a:p>
          <a:p>
            <a:endParaRPr lang="en-US" dirty="0"/>
          </a:p>
        </p:txBody>
      </p:sp>
      <p:pic>
        <p:nvPicPr>
          <p:cNvPr id="4" name="Picture 2" descr="No eating Vectors &amp; Illustrations for Free Download | Freepik">
            <a:extLst>
              <a:ext uri="{FF2B5EF4-FFF2-40B4-BE49-F238E27FC236}">
                <a16:creationId xmlns:a16="http://schemas.microsoft.com/office/drawing/2014/main" id="{6643C2DC-5273-451B-8EA1-4B7659898929}"/>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963007" y="3789040"/>
            <a:ext cx="2150158" cy="188965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6" descr="Place All Rubbish In Bins Provided Sign | autop.be">
            <a:extLst>
              <a:ext uri="{FF2B5EF4-FFF2-40B4-BE49-F238E27FC236}">
                <a16:creationId xmlns:a16="http://schemas.microsoft.com/office/drawing/2014/main" id="{7C2A1591-BB99-4732-9313-FFFD83D5A1E9}"/>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12836" y="2780927"/>
            <a:ext cx="2052862" cy="27363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8221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2" presetClass="exit" presetSubtype="4" fill="hold" nodeType="clickEffect">
                                  <p:stCondLst>
                                    <p:cond delay="0"/>
                                  </p:stCondLst>
                                  <p:childTnLst>
                                    <p:anim calcmode="lin" valueType="num">
                                      <p:cBhvr additive="base">
                                        <p:cTn id="22" dur="500"/>
                                        <p:tgtEl>
                                          <p:spTgt spid="4"/>
                                        </p:tgtEl>
                                        <p:attrNameLst>
                                          <p:attrName>ppt_x</p:attrName>
                                        </p:attrNameLst>
                                      </p:cBhvr>
                                      <p:tavLst>
                                        <p:tav tm="0">
                                          <p:val>
                                            <p:strVal val="ppt_x"/>
                                          </p:val>
                                        </p:tav>
                                        <p:tav tm="100000">
                                          <p:val>
                                            <p:strVal val="ppt_x"/>
                                          </p:val>
                                        </p:tav>
                                      </p:tavLst>
                                    </p:anim>
                                    <p:anim calcmode="lin" valueType="num">
                                      <p:cBhvr additive="base">
                                        <p:cTn id="23" dur="500"/>
                                        <p:tgtEl>
                                          <p:spTgt spid="4"/>
                                        </p:tgtEl>
                                        <p:attrNameLst>
                                          <p:attrName>ppt_y</p:attrName>
                                        </p:attrNameLst>
                                      </p:cBhvr>
                                      <p:tavLst>
                                        <p:tav tm="0">
                                          <p:val>
                                            <p:strVal val="ppt_y"/>
                                          </p:val>
                                        </p:tav>
                                        <p:tav tm="100000">
                                          <p:val>
                                            <p:strVal val="1+ppt_h/2"/>
                                          </p:val>
                                        </p:tav>
                                      </p:tavLst>
                                    </p:anim>
                                    <p:set>
                                      <p:cBhvr>
                                        <p:cTn id="24" dur="1" fill="hold">
                                          <p:stCondLst>
                                            <p:cond delay="499"/>
                                          </p:stCondLst>
                                        </p:cTn>
                                        <p:tgtEl>
                                          <p:spTgt spid="4"/>
                                        </p:tgtEl>
                                        <p:attrNameLst>
                                          <p:attrName>style.visibility</p:attrName>
                                        </p:attrNameLst>
                                      </p:cBhvr>
                                      <p:to>
                                        <p:strVal val="hidden"/>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6"/>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2" presetClass="exit" presetSubtype="4" fill="hold" nodeType="clickEffect">
                                  <p:stCondLst>
                                    <p:cond delay="0"/>
                                  </p:stCondLst>
                                  <p:childTnLst>
                                    <p:anim calcmode="lin" valueType="num">
                                      <p:cBhvr additive="base">
                                        <p:cTn id="32" dur="500"/>
                                        <p:tgtEl>
                                          <p:spTgt spid="6"/>
                                        </p:tgtEl>
                                        <p:attrNameLst>
                                          <p:attrName>ppt_x</p:attrName>
                                        </p:attrNameLst>
                                      </p:cBhvr>
                                      <p:tavLst>
                                        <p:tav tm="0">
                                          <p:val>
                                            <p:strVal val="ppt_x"/>
                                          </p:val>
                                        </p:tav>
                                        <p:tav tm="100000">
                                          <p:val>
                                            <p:strVal val="ppt_x"/>
                                          </p:val>
                                        </p:tav>
                                      </p:tavLst>
                                    </p:anim>
                                    <p:anim calcmode="lin" valueType="num">
                                      <p:cBhvr additive="base">
                                        <p:cTn id="33" dur="500"/>
                                        <p:tgtEl>
                                          <p:spTgt spid="6"/>
                                        </p:tgtEl>
                                        <p:attrNameLst>
                                          <p:attrName>ppt_y</p:attrName>
                                        </p:attrNameLst>
                                      </p:cBhvr>
                                      <p:tavLst>
                                        <p:tav tm="0">
                                          <p:val>
                                            <p:strVal val="ppt_y"/>
                                          </p:val>
                                        </p:tav>
                                        <p:tav tm="100000">
                                          <p:val>
                                            <p:strVal val="1+ppt_h/2"/>
                                          </p:val>
                                        </p:tav>
                                      </p:tavLst>
                                    </p:anim>
                                    <p:set>
                                      <p:cBhvr>
                                        <p:cTn id="34" dur="1" fill="hold">
                                          <p:stCondLst>
                                            <p:cond delay="4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p:txBody>
          <a:bodyPr>
            <a:normAutofit/>
          </a:bodyPr>
          <a:lstStyle/>
          <a:p>
            <a:r>
              <a:rPr lang="en-GB" altLang="en-US" b="1" dirty="0"/>
              <a:t>Punctuality and Attendance</a:t>
            </a:r>
            <a:endParaRPr lang="en-GB" dirty="0"/>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p:txBody>
          <a:bodyPr>
            <a:normAutofit/>
          </a:bodyPr>
          <a:lstStyle/>
          <a:p>
            <a:pPr lvl="1">
              <a:buFont typeface="Arial" panose="020B0604020202020204" pitchFamily="34" charset="0"/>
              <a:buChar char="•"/>
            </a:pPr>
            <a:r>
              <a:rPr lang="en-GB" altLang="en-US" sz="2400" dirty="0"/>
              <a:t>Coming to the session from the start = full attendance</a:t>
            </a:r>
          </a:p>
          <a:p>
            <a:pPr lvl="1">
              <a:buFont typeface="Arial" panose="020B0604020202020204" pitchFamily="34" charset="0"/>
              <a:buChar char="•"/>
            </a:pPr>
            <a:r>
              <a:rPr lang="en-GB" altLang="en-US" sz="2400" dirty="0"/>
              <a:t>Coming within 1-15 minutes = marked as PRESENT</a:t>
            </a:r>
          </a:p>
          <a:p>
            <a:pPr lvl="1">
              <a:buFont typeface="Arial" panose="020B0604020202020204" pitchFamily="34" charset="0"/>
              <a:buChar char="•"/>
            </a:pPr>
            <a:r>
              <a:rPr lang="en-GB" altLang="en-US" sz="2400" dirty="0"/>
              <a:t>Coming 15-40 minutes late = marked as LATE</a:t>
            </a:r>
          </a:p>
          <a:p>
            <a:pPr lvl="1">
              <a:buFont typeface="Arial" panose="020B0604020202020204" pitchFamily="34" charset="0"/>
              <a:buChar char="•"/>
            </a:pPr>
            <a:r>
              <a:rPr lang="en-GB" altLang="en-US" sz="2400" dirty="0"/>
              <a:t>Coming more than 40 minutes late = allowed to participate but marked as ABSENT</a:t>
            </a:r>
          </a:p>
          <a:p>
            <a:pPr lvl="1">
              <a:buFont typeface="Arial" panose="020B0604020202020204" pitchFamily="34" charset="0"/>
              <a:buChar char="•"/>
            </a:pPr>
            <a:r>
              <a:rPr lang="en-GB" altLang="en-US" sz="2400" dirty="0"/>
              <a:t>The same rules apply at the end of the class</a:t>
            </a:r>
          </a:p>
          <a:p>
            <a:pPr marL="0" indent="0">
              <a:buNone/>
            </a:pPr>
            <a:endParaRPr lang="en-US" dirty="0"/>
          </a:p>
        </p:txBody>
      </p:sp>
    </p:spTree>
    <p:extLst>
      <p:ext uri="{BB962C8B-B14F-4D97-AF65-F5344CB8AC3E}">
        <p14:creationId xmlns:p14="http://schemas.microsoft.com/office/powerpoint/2010/main" val="12247030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p:txBody>
          <a:bodyPr>
            <a:normAutofit fontScale="90000"/>
          </a:bodyPr>
          <a:lstStyle/>
          <a:p>
            <a:r>
              <a:rPr lang="en-GB" b="1" dirty="0"/>
              <a:t>Student Engagement Requirements</a:t>
            </a:r>
            <a:endParaRPr lang="en-GB" dirty="0"/>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p:txBody>
          <a:bodyPr>
            <a:normAutofit fontScale="85000" lnSpcReduction="10000"/>
          </a:bodyPr>
          <a:lstStyle/>
          <a:p>
            <a:r>
              <a:rPr lang="en-GB" dirty="0"/>
              <a:t>Engage with all scheduled and asynchronous learning in the programme/module;</a:t>
            </a:r>
          </a:p>
          <a:p>
            <a:r>
              <a:rPr lang="en-GB" dirty="0"/>
              <a:t>Attend punctually and completely all scheduled and timetabled learning and teaching activities;</a:t>
            </a:r>
          </a:p>
          <a:p>
            <a:r>
              <a:rPr lang="en-GB" altLang="en-US" dirty="0"/>
              <a:t>No authorised absences; if you cannot attend for longer than a week, please get in touch with the Engagement Team who will advise you on your options: </a:t>
            </a:r>
            <a:r>
              <a:rPr lang="en-GB" altLang="en-US" b="1" dirty="0">
                <a:solidFill>
                  <a:srgbClr val="0070C0"/>
                </a:solidFill>
              </a:rPr>
              <a:t>Birmingham</a:t>
            </a:r>
            <a:r>
              <a:rPr lang="en-GB" b="1" dirty="0">
                <a:solidFill>
                  <a:srgbClr val="0070C0"/>
                </a:solidFill>
                <a:hlinkClick r:id="rId2">
                  <a:extLst>
                    <a:ext uri="{A12FA001-AC4F-418D-AE19-62706E023703}">
                      <ahyp:hlinkClr xmlns:ahyp="http://schemas.microsoft.com/office/drawing/2018/hyperlinkcolor" val="tx"/>
                    </a:ext>
                  </a:extLst>
                </a:hlinkClick>
              </a:rPr>
              <a:t>StudentEngagement@uwtsd.ac.uk</a:t>
            </a:r>
            <a:endParaRPr lang="en-GB" dirty="0">
              <a:solidFill>
                <a:srgbClr val="0070C0"/>
              </a:solidFill>
            </a:endParaRPr>
          </a:p>
          <a:p>
            <a:pPr marL="0" indent="0">
              <a:buNone/>
            </a:pPr>
            <a:endParaRPr lang="en-US" dirty="0"/>
          </a:p>
        </p:txBody>
      </p:sp>
    </p:spTree>
    <p:extLst>
      <p:ext uri="{BB962C8B-B14F-4D97-AF65-F5344CB8AC3E}">
        <p14:creationId xmlns:p14="http://schemas.microsoft.com/office/powerpoint/2010/main" val="41724870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p:txBody>
          <a:bodyPr>
            <a:normAutofit/>
          </a:bodyPr>
          <a:lstStyle/>
          <a:p>
            <a:r>
              <a:rPr lang="en-GB" dirty="0"/>
              <a:t>Useful Contacts</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p:txBody>
          <a:bodyPr>
            <a:normAutofit fontScale="62500" lnSpcReduction="20000"/>
          </a:bodyPr>
          <a:lstStyle/>
          <a:p>
            <a:r>
              <a:rPr lang="en-GB" dirty="0"/>
              <a:t>Library team-      </a:t>
            </a:r>
            <a:r>
              <a:rPr lang="en-GB" dirty="0">
                <a:hlinkClick r:id="rId2"/>
              </a:rPr>
              <a:t>Birminghamlibrary@uwtsd.ac.uk</a:t>
            </a:r>
            <a:endParaRPr lang="en-GB" dirty="0"/>
          </a:p>
          <a:p>
            <a:endParaRPr lang="en-GB" dirty="0"/>
          </a:p>
          <a:p>
            <a:r>
              <a:rPr lang="en-GB" dirty="0"/>
              <a:t>IT service desk - </a:t>
            </a:r>
            <a:r>
              <a:rPr lang="en-GB" dirty="0">
                <a:hlinkClick r:id="rId3"/>
              </a:rPr>
              <a:t>BirminghamITServiceDesk@uwtsd.ac.uk</a:t>
            </a:r>
            <a:endParaRPr lang="en-GB" dirty="0"/>
          </a:p>
          <a:p>
            <a:pPr marL="0" indent="0">
              <a:buNone/>
            </a:pPr>
            <a:endParaRPr lang="en-GB" dirty="0"/>
          </a:p>
          <a:p>
            <a:r>
              <a:rPr lang="en-GB" dirty="0"/>
              <a:t>Student services - </a:t>
            </a:r>
            <a:r>
              <a:rPr lang="en-GB" dirty="0">
                <a:hlinkClick r:id="rId4"/>
              </a:rPr>
              <a:t>birminghamengagementservices@uwtsd.ac.uk</a:t>
            </a:r>
            <a:endParaRPr lang="en-GB" dirty="0"/>
          </a:p>
          <a:p>
            <a:pPr marL="0" indent="0">
              <a:buNone/>
            </a:pPr>
            <a:endParaRPr lang="en-GB" dirty="0"/>
          </a:p>
          <a:p>
            <a:r>
              <a:rPr lang="en-GB" dirty="0"/>
              <a:t>Counselling team - </a:t>
            </a:r>
            <a:r>
              <a:rPr lang="en-GB" dirty="0">
                <a:hlinkClick r:id="rId4"/>
              </a:rPr>
              <a:t>birminghamengagementservices@uwtsd.ac.uk</a:t>
            </a:r>
            <a:endParaRPr lang="en-GB" dirty="0"/>
          </a:p>
          <a:p>
            <a:endParaRPr lang="en-GB" dirty="0"/>
          </a:p>
          <a:p>
            <a:r>
              <a:rPr lang="en-GB" dirty="0"/>
              <a:t>Disability team - </a:t>
            </a:r>
            <a:r>
              <a:rPr lang="en-GB" dirty="0">
                <a:hlinkClick r:id="rId5"/>
              </a:rPr>
              <a:t>disability.birmingham@uwtsd.ac.uk</a:t>
            </a:r>
            <a:endParaRPr lang="en-GB" dirty="0"/>
          </a:p>
          <a:p>
            <a:endParaRPr lang="en-GB" dirty="0"/>
          </a:p>
          <a:p>
            <a:r>
              <a:rPr lang="en-GB" dirty="0"/>
              <a:t>Birmingham Assessment - </a:t>
            </a:r>
            <a:r>
              <a:rPr lang="en-GB" dirty="0">
                <a:hlinkClick r:id="rId6"/>
              </a:rPr>
              <a:t>birminghamassessments@uwtsd.ac.uk</a:t>
            </a:r>
            <a:endParaRPr lang="en-GB" dirty="0"/>
          </a:p>
          <a:p>
            <a:pPr marL="0" indent="0">
              <a:buNone/>
            </a:pPr>
            <a:endParaRPr lang="en-US" dirty="0"/>
          </a:p>
        </p:txBody>
      </p:sp>
    </p:spTree>
    <p:extLst>
      <p:ext uri="{BB962C8B-B14F-4D97-AF65-F5344CB8AC3E}">
        <p14:creationId xmlns:p14="http://schemas.microsoft.com/office/powerpoint/2010/main" val="40052809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p:txBody>
          <a:bodyPr>
            <a:normAutofit/>
          </a:bodyPr>
          <a:lstStyle/>
          <a:p>
            <a:r>
              <a:rPr lang="en-GB" dirty="0"/>
              <a:t>Tip for success</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p:txBody>
          <a:bodyPr>
            <a:normAutofit fontScale="92500" lnSpcReduction="10000"/>
          </a:bodyPr>
          <a:lstStyle/>
          <a:p>
            <a:r>
              <a:rPr lang="en-US" sz="2800" dirty="0"/>
              <a:t>Set a target- see the end from the beginning</a:t>
            </a:r>
            <a:endParaRPr lang="en-GB" sz="2800" dirty="0"/>
          </a:p>
          <a:p>
            <a:r>
              <a:rPr lang="en-US" sz="2800" dirty="0"/>
              <a:t>How will you achieve your goal? Plan</a:t>
            </a:r>
            <a:endParaRPr lang="en-GB" sz="2800" dirty="0"/>
          </a:p>
          <a:p>
            <a:r>
              <a:rPr lang="en-US" sz="2800" dirty="0"/>
              <a:t>Start with the first lecture</a:t>
            </a:r>
            <a:endParaRPr lang="en-GB" sz="2800" dirty="0"/>
          </a:p>
          <a:p>
            <a:r>
              <a:rPr lang="en-US" sz="2800" dirty="0"/>
              <a:t>Understand the module expectations/ learning outcomes</a:t>
            </a:r>
            <a:endParaRPr lang="en-GB" sz="2800" dirty="0"/>
          </a:p>
          <a:p>
            <a:r>
              <a:rPr lang="en-US" sz="2800" dirty="0"/>
              <a:t>Understand your assignment brief/guidelines</a:t>
            </a:r>
            <a:endParaRPr lang="en-GB" sz="2800" dirty="0"/>
          </a:p>
          <a:p>
            <a:r>
              <a:rPr lang="en-US" sz="2800" dirty="0"/>
              <a:t>Understand the marking criteria</a:t>
            </a:r>
          </a:p>
          <a:p>
            <a:r>
              <a:rPr lang="en-US" sz="2800" dirty="0" err="1"/>
              <a:t>Maximise</a:t>
            </a:r>
            <a:r>
              <a:rPr lang="en-US" sz="2800" dirty="0"/>
              <a:t> your opportunities by engaging with your tutors, colleagues and student/support team</a:t>
            </a:r>
            <a:endParaRPr lang="en-GB" sz="2800" dirty="0"/>
          </a:p>
          <a:p>
            <a:endParaRPr lang="en-GB" sz="2800" dirty="0"/>
          </a:p>
          <a:p>
            <a:pPr marL="0" indent="0">
              <a:buNone/>
            </a:pPr>
            <a:endParaRPr lang="en-US" dirty="0"/>
          </a:p>
        </p:txBody>
      </p:sp>
    </p:spTree>
    <p:extLst>
      <p:ext uri="{BB962C8B-B14F-4D97-AF65-F5344CB8AC3E}">
        <p14:creationId xmlns:p14="http://schemas.microsoft.com/office/powerpoint/2010/main" val="33739156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lum bright="70000" contrast="-70000"/>
          </a:blip>
          <a:stretch>
            <a:fillRect/>
          </a:stretch>
        </p:blipFill>
        <p:spPr>
          <a:xfrm>
            <a:off x="755576" y="1404136"/>
            <a:ext cx="7344816" cy="4113097"/>
          </a:xfrm>
          <a:prstGeom prst="rect">
            <a:avLst/>
          </a:prstGeom>
        </p:spPr>
      </p:pic>
      <p:sp>
        <p:nvSpPr>
          <p:cNvPr id="2" name="Title 1">
            <a:extLst>
              <a:ext uri="{FF2B5EF4-FFF2-40B4-BE49-F238E27FC236}">
                <a16:creationId xmlns:a16="http://schemas.microsoft.com/office/drawing/2014/main" id="{6EF4740C-BB08-47F2-9AD5-33E84301247B}"/>
              </a:ext>
            </a:extLst>
          </p:cNvPr>
          <p:cNvSpPr>
            <a:spLocks noGrp="1"/>
          </p:cNvSpPr>
          <p:nvPr>
            <p:ph type="title"/>
          </p:nvPr>
        </p:nvSpPr>
        <p:spPr/>
        <p:txBody>
          <a:bodyPr/>
          <a:lstStyle/>
          <a:p>
            <a:r>
              <a:rPr lang="en-GB" dirty="0"/>
              <a:t>Getting to know each other?</a:t>
            </a:r>
          </a:p>
        </p:txBody>
      </p:sp>
      <p:sp>
        <p:nvSpPr>
          <p:cNvPr id="3" name="Content Placeholder 2">
            <a:extLst>
              <a:ext uri="{FF2B5EF4-FFF2-40B4-BE49-F238E27FC236}">
                <a16:creationId xmlns:a16="http://schemas.microsoft.com/office/drawing/2014/main" id="{1F3634F5-8395-47E3-9378-A52F792BA0A1}"/>
              </a:ext>
            </a:extLst>
          </p:cNvPr>
          <p:cNvSpPr>
            <a:spLocks noGrp="1"/>
          </p:cNvSpPr>
          <p:nvPr>
            <p:ph idx="1"/>
          </p:nvPr>
        </p:nvSpPr>
        <p:spPr>
          <a:xfrm>
            <a:off x="457200" y="1600201"/>
            <a:ext cx="8229600" cy="3917032"/>
          </a:xfrm>
        </p:spPr>
        <p:txBody>
          <a:bodyPr/>
          <a:lstStyle/>
          <a:p>
            <a:pPr marL="0" indent="0">
              <a:buNone/>
            </a:pPr>
            <a:endParaRPr lang="en-GB" dirty="0"/>
          </a:p>
          <a:p>
            <a:pPr marL="0" indent="0">
              <a:buNone/>
            </a:pPr>
            <a:endParaRPr lang="en-GB" dirty="0"/>
          </a:p>
          <a:p>
            <a:pPr marL="0" indent="0" algn="ctr">
              <a:buNone/>
            </a:pPr>
            <a:r>
              <a:rPr lang="en-GB" sz="4400" b="1" dirty="0"/>
              <a:t>Can you do an ‘elevator pitch’?</a:t>
            </a:r>
          </a:p>
        </p:txBody>
      </p:sp>
    </p:spTree>
    <p:extLst>
      <p:ext uri="{BB962C8B-B14F-4D97-AF65-F5344CB8AC3E}">
        <p14:creationId xmlns:p14="http://schemas.microsoft.com/office/powerpoint/2010/main" val="20779864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AA660-862B-4B99-A8FE-06377F94D100}"/>
              </a:ext>
            </a:extLst>
          </p:cNvPr>
          <p:cNvSpPr>
            <a:spLocks noGrp="1"/>
          </p:cNvSpPr>
          <p:nvPr>
            <p:ph type="title"/>
          </p:nvPr>
        </p:nvSpPr>
        <p:spPr/>
        <p:txBody>
          <a:bodyPr/>
          <a:lstStyle/>
          <a:p>
            <a:r>
              <a:rPr lang="en-GB" dirty="0"/>
              <a:t>Module Overview</a:t>
            </a:r>
          </a:p>
        </p:txBody>
      </p:sp>
      <p:sp>
        <p:nvSpPr>
          <p:cNvPr id="3" name="Content Placeholder 2">
            <a:extLst>
              <a:ext uri="{FF2B5EF4-FFF2-40B4-BE49-F238E27FC236}">
                <a16:creationId xmlns:a16="http://schemas.microsoft.com/office/drawing/2014/main" id="{07D99C50-F222-4041-9CDA-7D06D0C8C8C5}"/>
              </a:ext>
            </a:extLst>
          </p:cNvPr>
          <p:cNvSpPr>
            <a:spLocks noGrp="1"/>
          </p:cNvSpPr>
          <p:nvPr>
            <p:ph idx="1"/>
          </p:nvPr>
        </p:nvSpPr>
        <p:spPr/>
        <p:txBody>
          <a:bodyPr>
            <a:normAutofit/>
          </a:bodyPr>
          <a:lstStyle/>
          <a:p>
            <a:pPr marL="0" indent="0">
              <a:buNone/>
            </a:pPr>
            <a:r>
              <a:rPr lang="en-GB" dirty="0"/>
              <a:t>Title :Employability and Career Development</a:t>
            </a:r>
          </a:p>
          <a:p>
            <a:pPr marL="0" indent="0">
              <a:buNone/>
            </a:pPr>
            <a:endParaRPr lang="en-GB" dirty="0"/>
          </a:p>
          <a:p>
            <a:pPr marL="0" indent="0">
              <a:buNone/>
            </a:pPr>
            <a:r>
              <a:rPr lang="en-GB" dirty="0"/>
              <a:t>Module - LCLM4005</a:t>
            </a:r>
          </a:p>
          <a:p>
            <a:pPr marL="0" indent="0">
              <a:buNone/>
            </a:pPr>
            <a:r>
              <a:rPr lang="en-GB" dirty="0"/>
              <a:t>Code</a:t>
            </a:r>
          </a:p>
          <a:p>
            <a:pPr marL="0" indent="0">
              <a:buNone/>
            </a:pPr>
            <a:endParaRPr lang="en-GB" dirty="0"/>
          </a:p>
          <a:p>
            <a:pPr marL="0" indent="0">
              <a:buNone/>
            </a:pPr>
            <a:r>
              <a:rPr lang="en-GB" dirty="0"/>
              <a:t>Credits - 	20 (Level 4)</a:t>
            </a:r>
          </a:p>
          <a:p>
            <a:pPr marL="0" indent="0">
              <a:buNone/>
            </a:pPr>
            <a:endParaRPr lang="en-GB" dirty="0"/>
          </a:p>
        </p:txBody>
      </p:sp>
      <p:pic>
        <p:nvPicPr>
          <p:cNvPr id="4" name="Picture 3">
            <a:extLst>
              <a:ext uri="{FF2B5EF4-FFF2-40B4-BE49-F238E27FC236}">
                <a16:creationId xmlns:a16="http://schemas.microsoft.com/office/drawing/2014/main" id="{FEF8648E-DE72-4C60-90AC-B45C226693E3}"/>
              </a:ext>
            </a:extLst>
          </p:cNvPr>
          <p:cNvPicPr>
            <a:picLocks noChangeAspect="1"/>
          </p:cNvPicPr>
          <p:nvPr/>
        </p:nvPicPr>
        <p:blipFill>
          <a:blip r:embed="rId2"/>
          <a:stretch>
            <a:fillRect/>
          </a:stretch>
        </p:blipFill>
        <p:spPr>
          <a:xfrm>
            <a:off x="5796136" y="2132856"/>
            <a:ext cx="2890664" cy="3545691"/>
          </a:xfrm>
          <a:prstGeom prst="rect">
            <a:avLst/>
          </a:prstGeom>
        </p:spPr>
      </p:pic>
    </p:spTree>
    <p:extLst>
      <p:ext uri="{BB962C8B-B14F-4D97-AF65-F5344CB8AC3E}">
        <p14:creationId xmlns:p14="http://schemas.microsoft.com/office/powerpoint/2010/main" val="39193551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A98431-D3DE-4F0D-9D42-DE8674856C81}"/>
              </a:ext>
            </a:extLst>
          </p:cNvPr>
          <p:cNvSpPr>
            <a:spLocks noGrp="1"/>
          </p:cNvSpPr>
          <p:nvPr>
            <p:ph type="title"/>
          </p:nvPr>
        </p:nvSpPr>
        <p:spPr/>
        <p:txBody>
          <a:bodyPr/>
          <a:lstStyle/>
          <a:p>
            <a:r>
              <a:rPr lang="en-GB" dirty="0"/>
              <a:t>Group Activity</a:t>
            </a:r>
          </a:p>
        </p:txBody>
      </p:sp>
      <p:sp>
        <p:nvSpPr>
          <p:cNvPr id="3" name="Content Placeholder 2">
            <a:extLst>
              <a:ext uri="{FF2B5EF4-FFF2-40B4-BE49-F238E27FC236}">
                <a16:creationId xmlns:a16="http://schemas.microsoft.com/office/drawing/2014/main" id="{782BBC10-B05A-449E-B8F6-AAFEC7505B23}"/>
              </a:ext>
            </a:extLst>
          </p:cNvPr>
          <p:cNvSpPr>
            <a:spLocks noGrp="1"/>
          </p:cNvSpPr>
          <p:nvPr>
            <p:ph idx="1"/>
          </p:nvPr>
        </p:nvSpPr>
        <p:spPr>
          <a:solidFill>
            <a:schemeClr val="accent4">
              <a:lumMod val="20000"/>
              <a:lumOff val="80000"/>
            </a:schemeClr>
          </a:solidFill>
        </p:spPr>
        <p:txBody>
          <a:bodyPr>
            <a:normAutofit/>
          </a:bodyPr>
          <a:lstStyle/>
          <a:p>
            <a:pPr marL="0" indent="0">
              <a:buNone/>
            </a:pPr>
            <a:r>
              <a:rPr lang="en-GB" dirty="0"/>
              <a:t>In group of 4</a:t>
            </a:r>
          </a:p>
          <a:p>
            <a:pPr marL="0" indent="0" algn="ctr">
              <a:buNone/>
            </a:pPr>
            <a:r>
              <a:rPr lang="en-GB" sz="3600" dirty="0"/>
              <a:t>Prepare a list of topics that you would expect to learn from this module.</a:t>
            </a:r>
          </a:p>
          <a:p>
            <a:pPr marL="0" indent="0" algn="ctr">
              <a:buNone/>
            </a:pPr>
            <a:endParaRPr lang="en-GB" sz="3600" dirty="0"/>
          </a:p>
          <a:p>
            <a:pPr marL="0" indent="0" algn="ctr">
              <a:buNone/>
            </a:pPr>
            <a:r>
              <a:rPr lang="en-GB" sz="3600" dirty="0"/>
              <a:t>Share it with the class and see what others came up with</a:t>
            </a:r>
          </a:p>
        </p:txBody>
      </p:sp>
    </p:spTree>
    <p:extLst>
      <p:ext uri="{BB962C8B-B14F-4D97-AF65-F5344CB8AC3E}">
        <p14:creationId xmlns:p14="http://schemas.microsoft.com/office/powerpoint/2010/main" val="2367611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52B06-1698-472D-AFF5-028CF115E9CA}"/>
              </a:ext>
            </a:extLst>
          </p:cNvPr>
          <p:cNvSpPr>
            <a:spLocks noGrp="1"/>
          </p:cNvSpPr>
          <p:nvPr>
            <p:ph type="title"/>
          </p:nvPr>
        </p:nvSpPr>
        <p:spPr/>
        <p:txBody>
          <a:bodyPr/>
          <a:lstStyle/>
          <a:p>
            <a:r>
              <a:rPr lang="en-GB" dirty="0"/>
              <a:t>Aims and Learning Outcomes</a:t>
            </a:r>
          </a:p>
        </p:txBody>
      </p:sp>
      <p:sp>
        <p:nvSpPr>
          <p:cNvPr id="3" name="Content Placeholder 2">
            <a:extLst>
              <a:ext uri="{FF2B5EF4-FFF2-40B4-BE49-F238E27FC236}">
                <a16:creationId xmlns:a16="http://schemas.microsoft.com/office/drawing/2014/main" id="{316E1D30-00E1-4516-A13E-6BA10AC38DC4}"/>
              </a:ext>
            </a:extLst>
          </p:cNvPr>
          <p:cNvSpPr>
            <a:spLocks noGrp="1"/>
          </p:cNvSpPr>
          <p:nvPr>
            <p:ph idx="1"/>
          </p:nvPr>
        </p:nvSpPr>
        <p:spPr/>
        <p:txBody>
          <a:bodyPr>
            <a:noAutofit/>
          </a:bodyPr>
          <a:lstStyle/>
          <a:p>
            <a:pPr marL="0" indent="0">
              <a:buNone/>
            </a:pPr>
            <a:r>
              <a:rPr lang="en-GB" sz="2000" b="1" dirty="0"/>
              <a:t>Aims - </a:t>
            </a:r>
          </a:p>
          <a:p>
            <a:pPr marL="900113" indent="-900113">
              <a:buNone/>
            </a:pPr>
            <a:r>
              <a:rPr lang="en-GB" sz="1800" dirty="0"/>
              <a:t>1.	To introduce students to strategies for personal reflection and career development planning.</a:t>
            </a:r>
          </a:p>
          <a:p>
            <a:pPr marL="0" indent="0">
              <a:buNone/>
            </a:pPr>
            <a:r>
              <a:rPr lang="en-GB" sz="1800" dirty="0"/>
              <a:t>2.	To gain confidence and competence as effective employees.</a:t>
            </a:r>
          </a:p>
          <a:p>
            <a:pPr marL="0" indent="0">
              <a:buNone/>
            </a:pPr>
            <a:endParaRPr lang="en-GB" sz="2000" b="1" dirty="0"/>
          </a:p>
          <a:p>
            <a:pPr marL="0" indent="0">
              <a:buNone/>
            </a:pPr>
            <a:r>
              <a:rPr lang="en-GB" sz="2000" b="1" dirty="0"/>
              <a:t>Learning Outcomes –</a:t>
            </a:r>
          </a:p>
          <a:p>
            <a:pPr marL="0" indent="0">
              <a:buNone/>
            </a:pPr>
            <a:r>
              <a:rPr lang="en-GB" sz="1800" dirty="0"/>
              <a:t>1.	Understand the skills and knowledge needed for working effectively.</a:t>
            </a:r>
          </a:p>
          <a:p>
            <a:pPr marL="900113" indent="-900113">
              <a:buNone/>
            </a:pPr>
            <a:r>
              <a:rPr lang="en-GB" sz="1800" dirty="0"/>
              <a:t>2.	Demonstrate readiness for employability and personal advancement through an understanding of personal strengths and areas for further development.</a:t>
            </a:r>
          </a:p>
          <a:p>
            <a:pPr marL="0" indent="0">
              <a:buNone/>
            </a:pPr>
            <a:r>
              <a:rPr lang="en-GB" sz="1800" dirty="0"/>
              <a:t>3.	Establish employment goals and develop a personal action plan.</a:t>
            </a:r>
          </a:p>
        </p:txBody>
      </p:sp>
    </p:spTree>
    <p:extLst>
      <p:ext uri="{BB962C8B-B14F-4D97-AF65-F5344CB8AC3E}">
        <p14:creationId xmlns:p14="http://schemas.microsoft.com/office/powerpoint/2010/main" val="3391399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52B06-1698-472D-AFF5-028CF115E9CA}"/>
              </a:ext>
            </a:extLst>
          </p:cNvPr>
          <p:cNvSpPr>
            <a:spLocks noGrp="1"/>
          </p:cNvSpPr>
          <p:nvPr>
            <p:ph type="title"/>
          </p:nvPr>
        </p:nvSpPr>
        <p:spPr/>
        <p:txBody>
          <a:bodyPr/>
          <a:lstStyle/>
          <a:p>
            <a:r>
              <a:rPr lang="en-GB" dirty="0"/>
              <a:t>Key Reading</a:t>
            </a:r>
          </a:p>
        </p:txBody>
      </p:sp>
      <p:sp>
        <p:nvSpPr>
          <p:cNvPr id="3" name="Content Placeholder 2">
            <a:extLst>
              <a:ext uri="{FF2B5EF4-FFF2-40B4-BE49-F238E27FC236}">
                <a16:creationId xmlns:a16="http://schemas.microsoft.com/office/drawing/2014/main" id="{316E1D30-00E1-4516-A13E-6BA10AC38DC4}"/>
              </a:ext>
            </a:extLst>
          </p:cNvPr>
          <p:cNvSpPr>
            <a:spLocks noGrp="1"/>
          </p:cNvSpPr>
          <p:nvPr>
            <p:ph idx="1"/>
          </p:nvPr>
        </p:nvSpPr>
        <p:spPr/>
        <p:txBody>
          <a:bodyPr>
            <a:noAutofit/>
          </a:bodyPr>
          <a:lstStyle/>
          <a:p>
            <a:r>
              <a:rPr lang="en-GB" sz="2400" dirty="0"/>
              <a:t>Cottrell, S. (2021) Skills for success: personal development and employability. 4th edition. London: Red Globe Press.</a:t>
            </a:r>
          </a:p>
          <a:p>
            <a:r>
              <a:rPr lang="en-GB" sz="2400" dirty="0"/>
              <a:t>Tarrant, P. (2017) Reflective practice and professional development. 1st </a:t>
            </a:r>
            <a:r>
              <a:rPr lang="en-GB" sz="2400" dirty="0" err="1"/>
              <a:t>edn</a:t>
            </a:r>
            <a:r>
              <a:rPr lang="en-GB" sz="2400" dirty="0"/>
              <a:t>. Thousand Oaks, CA: Sage Publications.</a:t>
            </a:r>
          </a:p>
          <a:p>
            <a:r>
              <a:rPr lang="en-GB" sz="2400" dirty="0"/>
              <a:t>Neugebauer, J. and Evans-Brain, J. (2016) Employability: making the most of your career development. London : Sage Publications.</a:t>
            </a:r>
          </a:p>
          <a:p>
            <a:pPr marL="0" indent="0">
              <a:buNone/>
            </a:pPr>
            <a:r>
              <a:rPr lang="en-GB" sz="2400" b="1" dirty="0">
                <a:solidFill>
                  <a:srgbClr val="0070C0"/>
                </a:solidFill>
              </a:rPr>
              <a:t>(All can be accessed through the E-library) </a:t>
            </a:r>
            <a:endParaRPr lang="en-US" sz="2400" b="1" dirty="0">
              <a:solidFill>
                <a:srgbClr val="0070C0"/>
              </a:solidFill>
            </a:endParaRPr>
          </a:p>
          <a:p>
            <a:pPr marL="0" indent="0">
              <a:buNone/>
            </a:pPr>
            <a:r>
              <a:rPr lang="en-GB" sz="2400" dirty="0"/>
              <a:t>.</a:t>
            </a:r>
          </a:p>
        </p:txBody>
      </p:sp>
    </p:spTree>
    <p:extLst>
      <p:ext uri="{BB962C8B-B14F-4D97-AF65-F5344CB8AC3E}">
        <p14:creationId xmlns:p14="http://schemas.microsoft.com/office/powerpoint/2010/main" val="2622538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52B06-1698-472D-AFF5-028CF115E9CA}"/>
              </a:ext>
            </a:extLst>
          </p:cNvPr>
          <p:cNvSpPr>
            <a:spLocks noGrp="1"/>
          </p:cNvSpPr>
          <p:nvPr>
            <p:ph type="title"/>
          </p:nvPr>
        </p:nvSpPr>
        <p:spPr/>
        <p:txBody>
          <a:bodyPr/>
          <a:lstStyle/>
          <a:p>
            <a:r>
              <a:rPr lang="en-GB" dirty="0"/>
              <a:t>Additional Reading</a:t>
            </a:r>
          </a:p>
        </p:txBody>
      </p:sp>
      <p:sp>
        <p:nvSpPr>
          <p:cNvPr id="3" name="Content Placeholder 2">
            <a:extLst>
              <a:ext uri="{FF2B5EF4-FFF2-40B4-BE49-F238E27FC236}">
                <a16:creationId xmlns:a16="http://schemas.microsoft.com/office/drawing/2014/main" id="{316E1D30-00E1-4516-A13E-6BA10AC38DC4}"/>
              </a:ext>
            </a:extLst>
          </p:cNvPr>
          <p:cNvSpPr>
            <a:spLocks noGrp="1"/>
          </p:cNvSpPr>
          <p:nvPr>
            <p:ph idx="1"/>
          </p:nvPr>
        </p:nvSpPr>
        <p:spPr/>
        <p:txBody>
          <a:bodyPr>
            <a:noAutofit/>
          </a:bodyPr>
          <a:lstStyle/>
          <a:p>
            <a:r>
              <a:rPr lang="en-GB" sz="2400" dirty="0"/>
              <a:t>Buchanan, D. and Huczynski, A. (2019) Organizational behaviour. 10th </a:t>
            </a:r>
            <a:r>
              <a:rPr lang="en-GB" sz="2400" dirty="0" err="1"/>
              <a:t>edn</a:t>
            </a:r>
            <a:r>
              <a:rPr lang="en-GB" sz="2400" dirty="0"/>
              <a:t>. Harlow: Pearson.</a:t>
            </a:r>
          </a:p>
          <a:p>
            <a:r>
              <a:rPr lang="en-GB" sz="2400" dirty="0"/>
              <a:t>National Careers Service (2022) ‘Interview tips. [Website] Available at: https://nationalcareers.service.gov.uk/careersadvice/interview-advice </a:t>
            </a:r>
          </a:p>
          <a:p>
            <a:r>
              <a:rPr lang="en-GB" sz="2400" dirty="0"/>
              <a:t>Prospects. (2016) ‘Career advice ‘[Website] Available at https://www.prospects.ac.uk </a:t>
            </a:r>
            <a:endParaRPr lang="en-US" sz="2400" dirty="0"/>
          </a:p>
          <a:p>
            <a:endParaRPr lang="en-GB" sz="2400" dirty="0"/>
          </a:p>
        </p:txBody>
      </p:sp>
    </p:spTree>
    <p:extLst>
      <p:ext uri="{BB962C8B-B14F-4D97-AF65-F5344CB8AC3E}">
        <p14:creationId xmlns:p14="http://schemas.microsoft.com/office/powerpoint/2010/main" val="3957298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52B06-1698-472D-AFF5-028CF115E9CA}"/>
              </a:ext>
            </a:extLst>
          </p:cNvPr>
          <p:cNvSpPr>
            <a:spLocks noGrp="1"/>
          </p:cNvSpPr>
          <p:nvPr>
            <p:ph type="title"/>
          </p:nvPr>
        </p:nvSpPr>
        <p:spPr>
          <a:xfrm>
            <a:off x="457200" y="274638"/>
            <a:ext cx="8229600" cy="634082"/>
          </a:xfrm>
        </p:spPr>
        <p:txBody>
          <a:bodyPr>
            <a:normAutofit fontScale="90000"/>
          </a:bodyPr>
          <a:lstStyle/>
          <a:p>
            <a:r>
              <a:rPr lang="en-GB" dirty="0"/>
              <a:t>Scheme of Work</a:t>
            </a:r>
          </a:p>
        </p:txBody>
      </p:sp>
      <p:graphicFrame>
        <p:nvGraphicFramePr>
          <p:cNvPr id="4" name="Content Placeholder 3">
            <a:extLst>
              <a:ext uri="{FF2B5EF4-FFF2-40B4-BE49-F238E27FC236}">
                <a16:creationId xmlns:a16="http://schemas.microsoft.com/office/drawing/2014/main" id="{FEF4A9C4-AE2B-4EDB-9102-C98FF0E924D4}"/>
              </a:ext>
            </a:extLst>
          </p:cNvPr>
          <p:cNvGraphicFramePr>
            <a:graphicFrameLocks noGrp="1"/>
          </p:cNvGraphicFramePr>
          <p:nvPr>
            <p:ph idx="1"/>
            <p:extLst>
              <p:ext uri="{D42A27DB-BD31-4B8C-83A1-F6EECF244321}">
                <p14:modId xmlns:p14="http://schemas.microsoft.com/office/powerpoint/2010/main" val="2363127585"/>
              </p:ext>
            </p:extLst>
          </p:nvPr>
        </p:nvGraphicFramePr>
        <p:xfrm>
          <a:off x="539552" y="980728"/>
          <a:ext cx="8147248" cy="4383143"/>
        </p:xfrm>
        <a:graphic>
          <a:graphicData uri="http://schemas.openxmlformats.org/drawingml/2006/table">
            <a:tbl>
              <a:tblPr firstRow="1" bandRow="1">
                <a:tableStyleId>{5C22544A-7EE6-4342-B048-85BDC9FD1C3A}</a:tableStyleId>
              </a:tblPr>
              <a:tblGrid>
                <a:gridCol w="1008265">
                  <a:extLst>
                    <a:ext uri="{9D8B030D-6E8A-4147-A177-3AD203B41FA5}">
                      <a16:colId xmlns:a16="http://schemas.microsoft.com/office/drawing/2014/main" val="2157944910"/>
                    </a:ext>
                  </a:extLst>
                </a:gridCol>
                <a:gridCol w="7138983">
                  <a:extLst>
                    <a:ext uri="{9D8B030D-6E8A-4147-A177-3AD203B41FA5}">
                      <a16:colId xmlns:a16="http://schemas.microsoft.com/office/drawing/2014/main" val="3161126396"/>
                    </a:ext>
                  </a:extLst>
                </a:gridCol>
              </a:tblGrid>
              <a:tr h="346739">
                <a:tc>
                  <a:txBody>
                    <a:bodyPr/>
                    <a:lstStyle/>
                    <a:p>
                      <a:r>
                        <a:rPr lang="en-GB" dirty="0">
                          <a:solidFill>
                            <a:schemeClr val="tx1"/>
                          </a:solidFill>
                        </a:rPr>
                        <a:t>Week</a:t>
                      </a:r>
                    </a:p>
                  </a:txBody>
                  <a:tcPr>
                    <a:solidFill>
                      <a:srgbClr val="00B0F0"/>
                    </a:solidFill>
                  </a:tcPr>
                </a:tc>
                <a:tc>
                  <a:txBody>
                    <a:bodyPr/>
                    <a:lstStyle/>
                    <a:p>
                      <a:r>
                        <a:rPr lang="en-GB" dirty="0">
                          <a:solidFill>
                            <a:schemeClr val="tx1"/>
                          </a:solidFill>
                        </a:rPr>
                        <a:t>Topics</a:t>
                      </a:r>
                    </a:p>
                  </a:txBody>
                  <a:tcPr>
                    <a:solidFill>
                      <a:srgbClr val="00B0F0"/>
                    </a:solidFill>
                  </a:tcPr>
                </a:tc>
                <a:extLst>
                  <a:ext uri="{0D108BD9-81ED-4DB2-BD59-A6C34878D82A}">
                    <a16:rowId xmlns:a16="http://schemas.microsoft.com/office/drawing/2014/main" val="153940999"/>
                  </a:ext>
                </a:extLst>
              </a:tr>
              <a:tr h="375634">
                <a:tc>
                  <a:txBody>
                    <a:bodyPr/>
                    <a:lstStyle/>
                    <a:p>
                      <a:r>
                        <a:rPr lang="en-GB" dirty="0"/>
                        <a:t>1</a:t>
                      </a:r>
                    </a:p>
                  </a:txBody>
                  <a:tcPr/>
                </a:tc>
                <a:tc>
                  <a:txBody>
                    <a:bodyPr/>
                    <a:lstStyle/>
                    <a:p>
                      <a:r>
                        <a:rPr lang="en-GB" sz="2000" dirty="0">
                          <a:latin typeface="Arial Rounded MT Bold" panose="020F0704030504030204" pitchFamily="34" charset="0"/>
                          <a:cs typeface="Arial" panose="020B0604020202020204" pitchFamily="34" charset="0"/>
                        </a:rPr>
                        <a:t>Induction to the module/Personal Development Plan</a:t>
                      </a:r>
                    </a:p>
                  </a:txBody>
                  <a:tcPr/>
                </a:tc>
                <a:extLst>
                  <a:ext uri="{0D108BD9-81ED-4DB2-BD59-A6C34878D82A}">
                    <a16:rowId xmlns:a16="http://schemas.microsoft.com/office/drawing/2014/main" val="2607434448"/>
                  </a:ext>
                </a:extLst>
              </a:tr>
              <a:tr h="375634">
                <a:tc>
                  <a:txBody>
                    <a:bodyPr/>
                    <a:lstStyle/>
                    <a:p>
                      <a:r>
                        <a:rPr lang="en-GB" dirty="0"/>
                        <a:t>2</a:t>
                      </a:r>
                    </a:p>
                  </a:txBody>
                  <a:tcPr/>
                </a:tc>
                <a:tc>
                  <a:txBody>
                    <a:bodyPr/>
                    <a:lstStyle/>
                    <a:p>
                      <a:r>
                        <a:rPr lang="en-GB" sz="2000" dirty="0">
                          <a:latin typeface="Arial Rounded MT Bold" panose="020F0704030504030204" pitchFamily="34" charset="0"/>
                        </a:rPr>
                        <a:t>Self -Awareness</a:t>
                      </a:r>
                    </a:p>
                  </a:txBody>
                  <a:tcPr/>
                </a:tc>
                <a:extLst>
                  <a:ext uri="{0D108BD9-81ED-4DB2-BD59-A6C34878D82A}">
                    <a16:rowId xmlns:a16="http://schemas.microsoft.com/office/drawing/2014/main" val="612833404"/>
                  </a:ext>
                </a:extLst>
              </a:tr>
              <a:tr h="664583">
                <a:tc>
                  <a:txBody>
                    <a:bodyPr/>
                    <a:lstStyle/>
                    <a:p>
                      <a:r>
                        <a:rPr lang="en-GB" dirty="0"/>
                        <a:t>3</a:t>
                      </a:r>
                    </a:p>
                  </a:txBody>
                  <a:tcPr/>
                </a:tc>
                <a:tc>
                  <a:txBody>
                    <a:bodyPr/>
                    <a:lstStyle/>
                    <a:p>
                      <a:r>
                        <a:rPr lang="en-GB" sz="2000" dirty="0">
                          <a:latin typeface="Arial Rounded MT Bold" panose="020F0704030504030204" pitchFamily="34" charset="0"/>
                        </a:rPr>
                        <a:t>Exploring employment opportunities</a:t>
                      </a:r>
                    </a:p>
                  </a:txBody>
                  <a:tcPr/>
                </a:tc>
                <a:extLst>
                  <a:ext uri="{0D108BD9-81ED-4DB2-BD59-A6C34878D82A}">
                    <a16:rowId xmlns:a16="http://schemas.microsoft.com/office/drawing/2014/main" val="2621681969"/>
                  </a:ext>
                </a:extLst>
              </a:tr>
              <a:tr h="0">
                <a:tc>
                  <a:txBody>
                    <a:bodyPr/>
                    <a:lstStyle/>
                    <a:p>
                      <a:r>
                        <a:rPr lang="en-GB" dirty="0"/>
                        <a:t>4</a:t>
                      </a:r>
                    </a:p>
                  </a:txBody>
                  <a:tcPr/>
                </a:tc>
                <a:tc>
                  <a:txBody>
                    <a:bodyPr/>
                    <a:lstStyle/>
                    <a:p>
                      <a:r>
                        <a:rPr lang="en-GB" dirty="0">
                          <a:latin typeface="Arial Rounded MT Bold" panose="020F0704030504030204" pitchFamily="34" charset="0"/>
                        </a:rPr>
                        <a:t>Recruitment and Selection Process</a:t>
                      </a:r>
                    </a:p>
                  </a:txBody>
                  <a:tcPr/>
                </a:tc>
                <a:extLst>
                  <a:ext uri="{0D108BD9-81ED-4DB2-BD59-A6C34878D82A}">
                    <a16:rowId xmlns:a16="http://schemas.microsoft.com/office/drawing/2014/main" val="342644774"/>
                  </a:ext>
                </a:extLst>
              </a:tr>
              <a:tr h="346739">
                <a:tc>
                  <a:txBody>
                    <a:bodyPr/>
                    <a:lstStyle/>
                    <a:p>
                      <a:r>
                        <a:rPr lang="en-GB" dirty="0"/>
                        <a:t>5</a:t>
                      </a:r>
                    </a:p>
                  </a:txBody>
                  <a:tcPr>
                    <a:solidFill>
                      <a:srgbClr val="00B0F0"/>
                    </a:solidFill>
                  </a:tcPr>
                </a:tc>
                <a:tc>
                  <a:txBody>
                    <a:bodyPr/>
                    <a:lstStyle/>
                    <a:p>
                      <a:r>
                        <a:rPr lang="en-GB" dirty="0">
                          <a:latin typeface="Arial Rounded MT Bold" panose="020F0704030504030204" pitchFamily="34" charset="0"/>
                        </a:rPr>
                        <a:t>CV and Cover letter Writing</a:t>
                      </a:r>
                    </a:p>
                  </a:txBody>
                  <a:tcPr>
                    <a:solidFill>
                      <a:srgbClr val="00B0F0"/>
                    </a:solidFill>
                  </a:tcPr>
                </a:tc>
                <a:extLst>
                  <a:ext uri="{0D108BD9-81ED-4DB2-BD59-A6C34878D82A}">
                    <a16:rowId xmlns:a16="http://schemas.microsoft.com/office/drawing/2014/main" val="2856164587"/>
                  </a:ext>
                </a:extLst>
              </a:tr>
              <a:tr h="346739">
                <a:tc>
                  <a:txBody>
                    <a:bodyPr/>
                    <a:lstStyle/>
                    <a:p>
                      <a:r>
                        <a:rPr lang="en-GB" dirty="0"/>
                        <a:t>6</a:t>
                      </a:r>
                    </a:p>
                  </a:txBody>
                  <a:tcPr/>
                </a:tc>
                <a:tc>
                  <a:txBody>
                    <a:bodyPr/>
                    <a:lstStyle/>
                    <a:p>
                      <a:r>
                        <a:rPr lang="en-GB" dirty="0">
                          <a:latin typeface="Arial Rounded MT Bold" panose="020F0704030504030204" pitchFamily="34" charset="0"/>
                        </a:rPr>
                        <a:t>Job Interview Preparation</a:t>
                      </a:r>
                    </a:p>
                  </a:txBody>
                  <a:tcPr/>
                </a:tc>
                <a:extLst>
                  <a:ext uri="{0D108BD9-81ED-4DB2-BD59-A6C34878D82A}">
                    <a16:rowId xmlns:a16="http://schemas.microsoft.com/office/drawing/2014/main" val="2379099138"/>
                  </a:ext>
                </a:extLst>
              </a:tr>
              <a:tr h="346739">
                <a:tc>
                  <a:txBody>
                    <a:bodyPr/>
                    <a:lstStyle/>
                    <a:p>
                      <a:r>
                        <a:rPr lang="en-GB" dirty="0"/>
                        <a:t>7</a:t>
                      </a:r>
                    </a:p>
                  </a:txBody>
                  <a:tcPr/>
                </a:tc>
                <a:tc>
                  <a:txBody>
                    <a:bodyPr/>
                    <a:lstStyle/>
                    <a:p>
                      <a:r>
                        <a:rPr lang="en-GB" dirty="0">
                          <a:latin typeface="Arial Rounded MT Bold" panose="020F0704030504030204" pitchFamily="34" charset="0"/>
                        </a:rPr>
                        <a:t>Mock Interviews</a:t>
                      </a:r>
                    </a:p>
                  </a:txBody>
                  <a:tcPr/>
                </a:tc>
                <a:extLst>
                  <a:ext uri="{0D108BD9-81ED-4DB2-BD59-A6C34878D82A}">
                    <a16:rowId xmlns:a16="http://schemas.microsoft.com/office/drawing/2014/main" val="1609838671"/>
                  </a:ext>
                </a:extLst>
              </a:tr>
              <a:tr h="346739">
                <a:tc>
                  <a:txBody>
                    <a:bodyPr/>
                    <a:lstStyle/>
                    <a:p>
                      <a:r>
                        <a:rPr lang="en-GB" dirty="0"/>
                        <a:t>8</a:t>
                      </a:r>
                    </a:p>
                  </a:txBody>
                  <a:tcPr/>
                </a:tc>
                <a:tc>
                  <a:txBody>
                    <a:bodyPr/>
                    <a:lstStyle/>
                    <a:p>
                      <a:r>
                        <a:rPr lang="en-GB" dirty="0">
                          <a:latin typeface="Arial Rounded MT Bold" panose="020F0704030504030204" pitchFamily="34" charset="0"/>
                        </a:rPr>
                        <a:t>Career Development</a:t>
                      </a:r>
                    </a:p>
                  </a:txBody>
                  <a:tcPr/>
                </a:tc>
                <a:extLst>
                  <a:ext uri="{0D108BD9-81ED-4DB2-BD59-A6C34878D82A}">
                    <a16:rowId xmlns:a16="http://schemas.microsoft.com/office/drawing/2014/main" val="1933272027"/>
                  </a:ext>
                </a:extLst>
              </a:tr>
              <a:tr h="346739">
                <a:tc>
                  <a:txBody>
                    <a:bodyPr/>
                    <a:lstStyle/>
                    <a:p>
                      <a:r>
                        <a:rPr lang="en-GB" dirty="0"/>
                        <a:t>9</a:t>
                      </a:r>
                    </a:p>
                  </a:txBody>
                  <a:tcPr/>
                </a:tc>
                <a:tc>
                  <a:txBody>
                    <a:bodyPr/>
                    <a:lstStyle/>
                    <a:p>
                      <a:r>
                        <a:rPr lang="en-GB" dirty="0">
                          <a:latin typeface="Arial Rounded MT Bold" panose="020F0704030504030204" pitchFamily="34" charset="0"/>
                        </a:rPr>
                        <a:t>Employment Legislation</a:t>
                      </a:r>
                    </a:p>
                  </a:txBody>
                  <a:tcPr/>
                </a:tc>
                <a:extLst>
                  <a:ext uri="{0D108BD9-81ED-4DB2-BD59-A6C34878D82A}">
                    <a16:rowId xmlns:a16="http://schemas.microsoft.com/office/drawing/2014/main" val="2111043786"/>
                  </a:ext>
                </a:extLst>
              </a:tr>
              <a:tr h="346739">
                <a:tc>
                  <a:txBody>
                    <a:bodyPr/>
                    <a:lstStyle/>
                    <a:p>
                      <a:r>
                        <a:rPr lang="en-GB" dirty="0"/>
                        <a:t>10</a:t>
                      </a:r>
                    </a:p>
                  </a:txBody>
                  <a:tcPr>
                    <a:solidFill>
                      <a:srgbClr val="00B0F0"/>
                    </a:solidFill>
                  </a:tcPr>
                </a:tc>
                <a:tc>
                  <a:txBody>
                    <a:bodyPr/>
                    <a:lstStyle/>
                    <a:p>
                      <a:r>
                        <a:rPr lang="en-GB" dirty="0">
                          <a:latin typeface="Arial Rounded MT Bold" panose="020F0704030504030204" pitchFamily="34" charset="0"/>
                        </a:rPr>
                        <a:t>Alternative after Graduation and Revision</a:t>
                      </a:r>
                    </a:p>
                  </a:txBody>
                  <a:tcPr>
                    <a:solidFill>
                      <a:srgbClr val="00B0F0"/>
                    </a:solidFill>
                  </a:tcPr>
                </a:tc>
                <a:extLst>
                  <a:ext uri="{0D108BD9-81ED-4DB2-BD59-A6C34878D82A}">
                    <a16:rowId xmlns:a16="http://schemas.microsoft.com/office/drawing/2014/main" val="2215209833"/>
                  </a:ext>
                </a:extLst>
              </a:tr>
            </a:tbl>
          </a:graphicData>
        </a:graphic>
      </p:graphicFrame>
    </p:spTree>
    <p:extLst>
      <p:ext uri="{BB962C8B-B14F-4D97-AF65-F5344CB8AC3E}">
        <p14:creationId xmlns:p14="http://schemas.microsoft.com/office/powerpoint/2010/main" val="9377601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52B06-1698-472D-AFF5-028CF115E9CA}"/>
              </a:ext>
            </a:extLst>
          </p:cNvPr>
          <p:cNvSpPr>
            <a:spLocks noGrp="1"/>
          </p:cNvSpPr>
          <p:nvPr>
            <p:ph type="title"/>
          </p:nvPr>
        </p:nvSpPr>
        <p:spPr>
          <a:xfrm>
            <a:off x="457200" y="274638"/>
            <a:ext cx="8229600" cy="634082"/>
          </a:xfrm>
        </p:spPr>
        <p:txBody>
          <a:bodyPr>
            <a:normAutofit fontScale="90000"/>
          </a:bodyPr>
          <a:lstStyle/>
          <a:p>
            <a:r>
              <a:rPr lang="en-GB" dirty="0"/>
              <a:t>Teaching and Learning Strategy</a:t>
            </a:r>
          </a:p>
        </p:txBody>
      </p:sp>
      <p:graphicFrame>
        <p:nvGraphicFramePr>
          <p:cNvPr id="6" name="Content Placeholder 5">
            <a:extLst>
              <a:ext uri="{FF2B5EF4-FFF2-40B4-BE49-F238E27FC236}">
                <a16:creationId xmlns:a16="http://schemas.microsoft.com/office/drawing/2014/main" id="{A61D4D01-FCF3-4680-9C24-DDBE258EBA9D}"/>
              </a:ext>
            </a:extLst>
          </p:cNvPr>
          <p:cNvGraphicFramePr>
            <a:graphicFrameLocks noGrp="1"/>
          </p:cNvGraphicFramePr>
          <p:nvPr>
            <p:ph idx="1"/>
            <p:extLst>
              <p:ext uri="{D42A27DB-BD31-4B8C-83A1-F6EECF244321}">
                <p14:modId xmlns:p14="http://schemas.microsoft.com/office/powerpoint/2010/main" val="3889655996"/>
              </p:ext>
            </p:extLst>
          </p:nvPr>
        </p:nvGraphicFramePr>
        <p:xfrm>
          <a:off x="457200" y="1600200"/>
          <a:ext cx="82296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524110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AA5E4-3AE0-4B6F-9900-56EFC6416E09}"/>
              </a:ext>
            </a:extLst>
          </p:cNvPr>
          <p:cNvSpPr>
            <a:spLocks noGrp="1"/>
          </p:cNvSpPr>
          <p:nvPr>
            <p:ph type="title"/>
          </p:nvPr>
        </p:nvSpPr>
        <p:spPr>
          <a:xfrm>
            <a:off x="1619672" y="188640"/>
            <a:ext cx="5760640" cy="936104"/>
          </a:xfrm>
        </p:spPr>
        <p:txBody>
          <a:bodyPr>
            <a:normAutofit/>
          </a:bodyPr>
          <a:lstStyle/>
          <a:p>
            <a:r>
              <a:rPr lang="en-GB" dirty="0"/>
              <a:t>Assessment</a:t>
            </a:r>
          </a:p>
        </p:txBody>
      </p:sp>
      <p:sp>
        <p:nvSpPr>
          <p:cNvPr id="3" name="Content Placeholder 2">
            <a:extLst>
              <a:ext uri="{FF2B5EF4-FFF2-40B4-BE49-F238E27FC236}">
                <a16:creationId xmlns:a16="http://schemas.microsoft.com/office/drawing/2014/main" id="{A6373B5E-8AA7-4514-9F5B-37724E5674AA}"/>
              </a:ext>
            </a:extLst>
          </p:cNvPr>
          <p:cNvSpPr>
            <a:spLocks noGrp="1"/>
          </p:cNvSpPr>
          <p:nvPr>
            <p:ph idx="1"/>
          </p:nvPr>
        </p:nvSpPr>
        <p:spPr>
          <a:xfrm>
            <a:off x="457200" y="1600200"/>
            <a:ext cx="8229600" cy="4133055"/>
          </a:xfrm>
        </p:spPr>
        <p:txBody>
          <a:bodyPr>
            <a:normAutofit/>
          </a:bodyPr>
          <a:lstStyle/>
          <a:p>
            <a:pPr marL="0" indent="0">
              <a:buNone/>
            </a:pPr>
            <a:endParaRPr lang="en-GB" dirty="0"/>
          </a:p>
        </p:txBody>
      </p:sp>
      <p:graphicFrame>
        <p:nvGraphicFramePr>
          <p:cNvPr id="6" name="Table 5">
            <a:extLst>
              <a:ext uri="{FF2B5EF4-FFF2-40B4-BE49-F238E27FC236}">
                <a16:creationId xmlns:a16="http://schemas.microsoft.com/office/drawing/2014/main" id="{41F2412F-D2F5-4ADF-87A9-6C9801245ED5}"/>
              </a:ext>
            </a:extLst>
          </p:cNvPr>
          <p:cNvGraphicFramePr>
            <a:graphicFrameLocks noGrp="1"/>
          </p:cNvGraphicFramePr>
          <p:nvPr>
            <p:extLst>
              <p:ext uri="{D42A27DB-BD31-4B8C-83A1-F6EECF244321}">
                <p14:modId xmlns:p14="http://schemas.microsoft.com/office/powerpoint/2010/main" val="2941327008"/>
              </p:ext>
            </p:extLst>
          </p:nvPr>
        </p:nvGraphicFramePr>
        <p:xfrm>
          <a:off x="1524000" y="2765837"/>
          <a:ext cx="6096000" cy="1280160"/>
        </p:xfrm>
        <a:graphic>
          <a:graphicData uri="http://schemas.openxmlformats.org/drawingml/2006/table">
            <a:tbl>
              <a:tblPr firstRow="1" bandRow="1">
                <a:tableStyleId>{5C22544A-7EE6-4342-B048-85BDC9FD1C3A}</a:tableStyleId>
              </a:tblPr>
              <a:tblGrid>
                <a:gridCol w="2032000">
                  <a:extLst>
                    <a:ext uri="{9D8B030D-6E8A-4147-A177-3AD203B41FA5}">
                      <a16:colId xmlns:a16="http://schemas.microsoft.com/office/drawing/2014/main" val="1608743605"/>
                    </a:ext>
                  </a:extLst>
                </a:gridCol>
                <a:gridCol w="2032000">
                  <a:extLst>
                    <a:ext uri="{9D8B030D-6E8A-4147-A177-3AD203B41FA5}">
                      <a16:colId xmlns:a16="http://schemas.microsoft.com/office/drawing/2014/main" val="1322161441"/>
                    </a:ext>
                  </a:extLst>
                </a:gridCol>
                <a:gridCol w="2032000">
                  <a:extLst>
                    <a:ext uri="{9D8B030D-6E8A-4147-A177-3AD203B41FA5}">
                      <a16:colId xmlns:a16="http://schemas.microsoft.com/office/drawing/2014/main" val="1582418456"/>
                    </a:ext>
                  </a:extLst>
                </a:gridCol>
              </a:tblGrid>
              <a:tr h="492226">
                <a:tc>
                  <a:txBody>
                    <a:bodyPr/>
                    <a:lstStyle/>
                    <a:p>
                      <a:r>
                        <a:rPr lang="en-GB" dirty="0">
                          <a:solidFill>
                            <a:schemeClr val="tx1"/>
                          </a:solidFill>
                        </a:rPr>
                        <a:t>Mode of Assessment</a:t>
                      </a:r>
                    </a:p>
                  </a:txBody>
                  <a:tcPr/>
                </a:tc>
                <a:tc>
                  <a:txBody>
                    <a:bodyPr/>
                    <a:lstStyle/>
                    <a:p>
                      <a:r>
                        <a:rPr lang="en-GB" dirty="0">
                          <a:solidFill>
                            <a:schemeClr val="tx1"/>
                          </a:solidFill>
                        </a:rPr>
                        <a:t>Volume</a:t>
                      </a:r>
                    </a:p>
                  </a:txBody>
                  <a:tcPr/>
                </a:tc>
                <a:tc>
                  <a:txBody>
                    <a:bodyPr/>
                    <a:lstStyle/>
                    <a:p>
                      <a:r>
                        <a:rPr lang="en-GB" dirty="0">
                          <a:solidFill>
                            <a:schemeClr val="tx1"/>
                          </a:solidFill>
                        </a:rPr>
                        <a:t>Weighting</a:t>
                      </a:r>
                    </a:p>
                  </a:txBody>
                  <a:tcPr/>
                </a:tc>
                <a:extLst>
                  <a:ext uri="{0D108BD9-81ED-4DB2-BD59-A6C34878D82A}">
                    <a16:rowId xmlns:a16="http://schemas.microsoft.com/office/drawing/2014/main" val="3677991114"/>
                  </a:ext>
                </a:extLst>
              </a:tr>
              <a:tr h="370840">
                <a:tc>
                  <a:txBody>
                    <a:bodyPr/>
                    <a:lstStyle/>
                    <a:p>
                      <a:r>
                        <a:rPr lang="en-GB" dirty="0"/>
                        <a:t>Mock Interview</a:t>
                      </a:r>
                    </a:p>
                  </a:txBody>
                  <a:tcPr/>
                </a:tc>
                <a:tc>
                  <a:txBody>
                    <a:bodyPr/>
                    <a:lstStyle/>
                    <a:p>
                      <a:r>
                        <a:rPr lang="en-GB" dirty="0"/>
                        <a:t>10-15min per student</a:t>
                      </a:r>
                    </a:p>
                  </a:txBody>
                  <a:tcPr/>
                </a:tc>
                <a:tc>
                  <a:txBody>
                    <a:bodyPr/>
                    <a:lstStyle/>
                    <a:p>
                      <a:r>
                        <a:rPr lang="en-GB" dirty="0"/>
                        <a:t>50%</a:t>
                      </a:r>
                    </a:p>
                  </a:txBody>
                  <a:tcPr/>
                </a:tc>
                <a:extLst>
                  <a:ext uri="{0D108BD9-81ED-4DB2-BD59-A6C34878D82A}">
                    <a16:rowId xmlns:a16="http://schemas.microsoft.com/office/drawing/2014/main" val="2352622238"/>
                  </a:ext>
                </a:extLst>
              </a:tr>
            </a:tbl>
          </a:graphicData>
        </a:graphic>
      </p:graphicFrame>
      <p:graphicFrame>
        <p:nvGraphicFramePr>
          <p:cNvPr id="8" name="Table 7">
            <a:extLst>
              <a:ext uri="{FF2B5EF4-FFF2-40B4-BE49-F238E27FC236}">
                <a16:creationId xmlns:a16="http://schemas.microsoft.com/office/drawing/2014/main" id="{3750FBB7-5361-4AD0-B5E3-9E81553FB78B}"/>
              </a:ext>
            </a:extLst>
          </p:cNvPr>
          <p:cNvGraphicFramePr>
            <a:graphicFrameLocks noGrp="1"/>
          </p:cNvGraphicFramePr>
          <p:nvPr>
            <p:extLst>
              <p:ext uri="{D42A27DB-BD31-4B8C-83A1-F6EECF244321}">
                <p14:modId xmlns:p14="http://schemas.microsoft.com/office/powerpoint/2010/main" val="1826430402"/>
              </p:ext>
            </p:extLst>
          </p:nvPr>
        </p:nvGraphicFramePr>
        <p:xfrm>
          <a:off x="1506840" y="4214728"/>
          <a:ext cx="6096000" cy="1280160"/>
        </p:xfrm>
        <a:graphic>
          <a:graphicData uri="http://schemas.openxmlformats.org/drawingml/2006/table">
            <a:tbl>
              <a:tblPr firstRow="1" bandRow="1">
                <a:tableStyleId>{5C22544A-7EE6-4342-B048-85BDC9FD1C3A}</a:tableStyleId>
              </a:tblPr>
              <a:tblGrid>
                <a:gridCol w="2032000">
                  <a:extLst>
                    <a:ext uri="{9D8B030D-6E8A-4147-A177-3AD203B41FA5}">
                      <a16:colId xmlns:a16="http://schemas.microsoft.com/office/drawing/2014/main" val="3193956687"/>
                    </a:ext>
                  </a:extLst>
                </a:gridCol>
                <a:gridCol w="2078176">
                  <a:extLst>
                    <a:ext uri="{9D8B030D-6E8A-4147-A177-3AD203B41FA5}">
                      <a16:colId xmlns:a16="http://schemas.microsoft.com/office/drawing/2014/main" val="1352876684"/>
                    </a:ext>
                  </a:extLst>
                </a:gridCol>
                <a:gridCol w="1985824">
                  <a:extLst>
                    <a:ext uri="{9D8B030D-6E8A-4147-A177-3AD203B41FA5}">
                      <a16:colId xmlns:a16="http://schemas.microsoft.com/office/drawing/2014/main" val="3081561029"/>
                    </a:ext>
                  </a:extLst>
                </a:gridCol>
              </a:tblGrid>
              <a:tr h="404613">
                <a:tc>
                  <a:txBody>
                    <a:bodyPr/>
                    <a:lstStyle/>
                    <a:p>
                      <a:r>
                        <a:rPr lang="en-GB" dirty="0">
                          <a:solidFill>
                            <a:schemeClr val="tx1"/>
                          </a:solidFill>
                        </a:rPr>
                        <a:t>Mode</a:t>
                      </a:r>
                      <a:r>
                        <a:rPr lang="en-GB" dirty="0"/>
                        <a:t> </a:t>
                      </a:r>
                      <a:r>
                        <a:rPr lang="en-GB" dirty="0">
                          <a:solidFill>
                            <a:schemeClr val="tx1"/>
                          </a:solidFill>
                        </a:rPr>
                        <a:t>of Assessment</a:t>
                      </a:r>
                    </a:p>
                  </a:txBody>
                  <a:tcPr/>
                </a:tc>
                <a:tc>
                  <a:txBody>
                    <a:bodyPr/>
                    <a:lstStyle/>
                    <a:p>
                      <a:r>
                        <a:rPr lang="en-GB" dirty="0">
                          <a:solidFill>
                            <a:schemeClr val="tx1"/>
                          </a:solidFill>
                        </a:rPr>
                        <a:t>Volume</a:t>
                      </a:r>
                    </a:p>
                  </a:txBody>
                  <a:tcPr/>
                </a:tc>
                <a:tc>
                  <a:txBody>
                    <a:bodyPr/>
                    <a:lstStyle/>
                    <a:p>
                      <a:r>
                        <a:rPr lang="en-GB" dirty="0">
                          <a:solidFill>
                            <a:schemeClr val="tx1"/>
                          </a:solidFill>
                        </a:rPr>
                        <a:t>Weighting</a:t>
                      </a:r>
                    </a:p>
                  </a:txBody>
                  <a:tcPr/>
                </a:tc>
                <a:extLst>
                  <a:ext uri="{0D108BD9-81ED-4DB2-BD59-A6C34878D82A}">
                    <a16:rowId xmlns:a16="http://schemas.microsoft.com/office/drawing/2014/main" val="2729086460"/>
                  </a:ext>
                </a:extLst>
              </a:tr>
              <a:tr h="370840">
                <a:tc>
                  <a:txBody>
                    <a:bodyPr/>
                    <a:lstStyle/>
                    <a:p>
                      <a:r>
                        <a:rPr lang="en-GB" dirty="0"/>
                        <a:t>Reflective report( Individual)</a:t>
                      </a:r>
                    </a:p>
                  </a:txBody>
                  <a:tcPr/>
                </a:tc>
                <a:tc>
                  <a:txBody>
                    <a:bodyPr/>
                    <a:lstStyle/>
                    <a:p>
                      <a:r>
                        <a:rPr lang="en-GB" dirty="0"/>
                        <a:t>1500 words</a:t>
                      </a:r>
                    </a:p>
                  </a:txBody>
                  <a:tcPr/>
                </a:tc>
                <a:tc>
                  <a:txBody>
                    <a:bodyPr/>
                    <a:lstStyle/>
                    <a:p>
                      <a:r>
                        <a:rPr lang="en-GB" dirty="0"/>
                        <a:t>50%</a:t>
                      </a:r>
                    </a:p>
                  </a:txBody>
                  <a:tcPr/>
                </a:tc>
                <a:extLst>
                  <a:ext uri="{0D108BD9-81ED-4DB2-BD59-A6C34878D82A}">
                    <a16:rowId xmlns:a16="http://schemas.microsoft.com/office/drawing/2014/main" val="324371011"/>
                  </a:ext>
                </a:extLst>
              </a:tr>
            </a:tbl>
          </a:graphicData>
        </a:graphic>
      </p:graphicFrame>
      <p:sp>
        <p:nvSpPr>
          <p:cNvPr id="10" name="TextBox 9">
            <a:extLst>
              <a:ext uri="{FF2B5EF4-FFF2-40B4-BE49-F238E27FC236}">
                <a16:creationId xmlns:a16="http://schemas.microsoft.com/office/drawing/2014/main" id="{86BBDA1C-6E4B-481A-8B7A-A9DFD4CF5B9B}"/>
              </a:ext>
            </a:extLst>
          </p:cNvPr>
          <p:cNvSpPr txBox="1"/>
          <p:nvPr/>
        </p:nvSpPr>
        <p:spPr>
          <a:xfrm>
            <a:off x="323528" y="3030220"/>
            <a:ext cx="798232" cy="369332"/>
          </a:xfrm>
          <a:prstGeom prst="rect">
            <a:avLst/>
          </a:prstGeom>
          <a:noFill/>
        </p:spPr>
        <p:txBody>
          <a:bodyPr wrap="none" rtlCol="0">
            <a:spAutoFit/>
          </a:bodyPr>
          <a:lstStyle/>
          <a:p>
            <a:r>
              <a:rPr lang="en-GB" dirty="0"/>
              <a:t>Task 1</a:t>
            </a:r>
          </a:p>
        </p:txBody>
      </p:sp>
      <p:sp>
        <p:nvSpPr>
          <p:cNvPr id="12" name="TextBox 11">
            <a:extLst>
              <a:ext uri="{FF2B5EF4-FFF2-40B4-BE49-F238E27FC236}">
                <a16:creationId xmlns:a16="http://schemas.microsoft.com/office/drawing/2014/main" id="{857B2B0F-FC2D-41F2-90D1-AE2EC61FE1E3}"/>
              </a:ext>
            </a:extLst>
          </p:cNvPr>
          <p:cNvSpPr txBox="1"/>
          <p:nvPr/>
        </p:nvSpPr>
        <p:spPr>
          <a:xfrm>
            <a:off x="323528" y="4581128"/>
            <a:ext cx="882229" cy="369332"/>
          </a:xfrm>
          <a:prstGeom prst="rect">
            <a:avLst/>
          </a:prstGeom>
          <a:noFill/>
        </p:spPr>
        <p:txBody>
          <a:bodyPr wrap="none" rtlCol="0">
            <a:spAutoFit/>
          </a:bodyPr>
          <a:lstStyle/>
          <a:p>
            <a:r>
              <a:rPr lang="en-GB" dirty="0"/>
              <a:t>TASK 2</a:t>
            </a:r>
          </a:p>
        </p:txBody>
      </p:sp>
    </p:spTree>
    <p:extLst>
      <p:ext uri="{BB962C8B-B14F-4D97-AF65-F5344CB8AC3E}">
        <p14:creationId xmlns:p14="http://schemas.microsoft.com/office/powerpoint/2010/main" val="32410130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AA5E4-3AE0-4B6F-9900-56EFC6416E09}"/>
              </a:ext>
            </a:extLst>
          </p:cNvPr>
          <p:cNvSpPr>
            <a:spLocks noGrp="1"/>
          </p:cNvSpPr>
          <p:nvPr>
            <p:ph type="title"/>
          </p:nvPr>
        </p:nvSpPr>
        <p:spPr>
          <a:xfrm>
            <a:off x="1619672" y="188640"/>
            <a:ext cx="5760640" cy="936104"/>
          </a:xfrm>
        </p:spPr>
        <p:txBody>
          <a:bodyPr>
            <a:normAutofit/>
          </a:bodyPr>
          <a:lstStyle/>
          <a:p>
            <a:r>
              <a:rPr lang="en-GB" dirty="0"/>
              <a:t>Reflective Journal</a:t>
            </a:r>
          </a:p>
        </p:txBody>
      </p:sp>
      <p:sp>
        <p:nvSpPr>
          <p:cNvPr id="3" name="Content Placeholder 2">
            <a:extLst>
              <a:ext uri="{FF2B5EF4-FFF2-40B4-BE49-F238E27FC236}">
                <a16:creationId xmlns:a16="http://schemas.microsoft.com/office/drawing/2014/main" id="{A6373B5E-8AA7-4514-9F5B-37724E5674AA}"/>
              </a:ext>
            </a:extLst>
          </p:cNvPr>
          <p:cNvSpPr>
            <a:spLocks noGrp="1"/>
          </p:cNvSpPr>
          <p:nvPr>
            <p:ph idx="1"/>
          </p:nvPr>
        </p:nvSpPr>
        <p:spPr>
          <a:xfrm>
            <a:off x="457200" y="1600200"/>
            <a:ext cx="8229600" cy="4133055"/>
          </a:xfrm>
        </p:spPr>
        <p:txBody>
          <a:bodyPr>
            <a:normAutofit/>
          </a:bodyPr>
          <a:lstStyle/>
          <a:p>
            <a:pPr marL="0" indent="0">
              <a:buNone/>
            </a:pPr>
            <a:r>
              <a:rPr lang="en-GB" dirty="0"/>
              <a:t>Throughout this module, you are expected to keep a reflective journal of all your activities.</a:t>
            </a:r>
          </a:p>
          <a:p>
            <a:pPr marL="0" indent="0">
              <a:buNone/>
            </a:pPr>
            <a:endParaRPr lang="en-GB" dirty="0"/>
          </a:p>
        </p:txBody>
      </p:sp>
    </p:spTree>
    <p:extLst>
      <p:ext uri="{BB962C8B-B14F-4D97-AF65-F5344CB8AC3E}">
        <p14:creationId xmlns:p14="http://schemas.microsoft.com/office/powerpoint/2010/main" val="19708967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A98431-D3DE-4F0D-9D42-DE8674856C81}"/>
              </a:ext>
            </a:extLst>
          </p:cNvPr>
          <p:cNvSpPr>
            <a:spLocks noGrp="1"/>
          </p:cNvSpPr>
          <p:nvPr>
            <p:ph type="title"/>
          </p:nvPr>
        </p:nvSpPr>
        <p:spPr/>
        <p:txBody>
          <a:bodyPr>
            <a:normAutofit/>
          </a:bodyPr>
          <a:lstStyle/>
          <a:p>
            <a:r>
              <a:rPr lang="en-GB" dirty="0"/>
              <a:t>Activity 1.1</a:t>
            </a:r>
          </a:p>
        </p:txBody>
      </p:sp>
      <p:sp>
        <p:nvSpPr>
          <p:cNvPr id="3" name="Content Placeholder 2">
            <a:extLst>
              <a:ext uri="{FF2B5EF4-FFF2-40B4-BE49-F238E27FC236}">
                <a16:creationId xmlns:a16="http://schemas.microsoft.com/office/drawing/2014/main" id="{782BBC10-B05A-449E-B8F6-AAFEC7505B23}"/>
              </a:ext>
            </a:extLst>
          </p:cNvPr>
          <p:cNvSpPr>
            <a:spLocks noGrp="1"/>
          </p:cNvSpPr>
          <p:nvPr>
            <p:ph idx="1"/>
          </p:nvPr>
        </p:nvSpPr>
        <p:spPr>
          <a:solidFill>
            <a:schemeClr val="accent4">
              <a:lumMod val="20000"/>
              <a:lumOff val="80000"/>
            </a:schemeClr>
          </a:solidFill>
        </p:spPr>
        <p:txBody>
          <a:bodyPr>
            <a:normAutofit fontScale="92500" lnSpcReduction="20000"/>
          </a:bodyPr>
          <a:lstStyle/>
          <a:p>
            <a:pPr marL="0" indent="0">
              <a:buNone/>
            </a:pPr>
            <a:r>
              <a:rPr lang="en-GB" dirty="0"/>
              <a:t>Employability Confidence Quiz</a:t>
            </a:r>
          </a:p>
          <a:p>
            <a:pPr marL="0" indent="0">
              <a:buNone/>
            </a:pPr>
            <a:endParaRPr lang="en-GB" dirty="0"/>
          </a:p>
          <a:p>
            <a:pPr marL="0" indent="0">
              <a:buNone/>
            </a:pPr>
            <a:r>
              <a:rPr lang="en-GB" dirty="0"/>
              <a:t>Go to </a:t>
            </a:r>
            <a:r>
              <a:rPr lang="en-GB" u="sng" dirty="0">
                <a:hlinkClick r:id="rId3"/>
              </a:rPr>
              <a:t>www.uwtsd.ac.uk/careers</a:t>
            </a:r>
            <a:r>
              <a:rPr lang="en-GB" dirty="0"/>
              <a:t>. </a:t>
            </a:r>
          </a:p>
          <a:p>
            <a:pPr marL="0" indent="0">
              <a:buNone/>
            </a:pPr>
            <a:endParaRPr lang="en-GB" dirty="0"/>
          </a:p>
          <a:p>
            <a:pPr marL="0" indent="0">
              <a:buNone/>
            </a:pPr>
            <a:r>
              <a:rPr lang="en-GB" dirty="0"/>
              <a:t>Attempt the career pulse activity</a:t>
            </a:r>
          </a:p>
          <a:p>
            <a:pPr marL="0" indent="0">
              <a:buNone/>
            </a:pPr>
            <a:endParaRPr lang="en-GB" dirty="0"/>
          </a:p>
          <a:p>
            <a:pPr marL="0" indent="0">
              <a:buNone/>
            </a:pPr>
            <a:endParaRPr lang="en-GB" dirty="0"/>
          </a:p>
          <a:p>
            <a:pPr marL="0" indent="0">
              <a:buNone/>
            </a:pPr>
            <a:r>
              <a:rPr lang="en-GB" dirty="0"/>
              <a:t>Career Pulse: </a:t>
            </a:r>
            <a:r>
              <a:rPr lang="en-GB" sz="2100" dirty="0">
                <a:solidFill>
                  <a:srgbClr val="FF0000"/>
                </a:solidFill>
              </a:rPr>
              <a:t>This can be found in the top menu on the </a:t>
            </a:r>
            <a:r>
              <a:rPr lang="en-GB" sz="2100" dirty="0" err="1">
                <a:solidFill>
                  <a:srgbClr val="FF0000"/>
                </a:solidFill>
              </a:rPr>
              <a:t>MYCareer</a:t>
            </a:r>
            <a:r>
              <a:rPr lang="en-GB" sz="2100" dirty="0">
                <a:solidFill>
                  <a:srgbClr val="FF0000"/>
                </a:solidFill>
              </a:rPr>
              <a:t> dashboard/landing page after you have logged in. </a:t>
            </a:r>
          </a:p>
          <a:p>
            <a:pPr marL="0" indent="0">
              <a:buNone/>
            </a:pPr>
            <a:endParaRPr lang="en-GB" dirty="0">
              <a:solidFill>
                <a:srgbClr val="FF0000"/>
              </a:solidFill>
            </a:endParaRPr>
          </a:p>
          <a:p>
            <a:pPr marL="0" indent="0">
              <a:buNone/>
            </a:pPr>
            <a:endParaRPr lang="en-GB" dirty="0"/>
          </a:p>
        </p:txBody>
      </p:sp>
    </p:spTree>
    <p:extLst>
      <p:ext uri="{BB962C8B-B14F-4D97-AF65-F5344CB8AC3E}">
        <p14:creationId xmlns:p14="http://schemas.microsoft.com/office/powerpoint/2010/main" val="10994336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A98431-D3DE-4F0D-9D42-DE8674856C81}"/>
              </a:ext>
            </a:extLst>
          </p:cNvPr>
          <p:cNvSpPr>
            <a:spLocks noGrp="1"/>
          </p:cNvSpPr>
          <p:nvPr>
            <p:ph type="title"/>
          </p:nvPr>
        </p:nvSpPr>
        <p:spPr/>
        <p:txBody>
          <a:bodyPr/>
          <a:lstStyle/>
          <a:p>
            <a:r>
              <a:rPr lang="en-GB" dirty="0"/>
              <a:t>Reflection on the activity</a:t>
            </a:r>
          </a:p>
        </p:txBody>
      </p:sp>
      <p:sp>
        <p:nvSpPr>
          <p:cNvPr id="3" name="Content Placeholder 2">
            <a:extLst>
              <a:ext uri="{FF2B5EF4-FFF2-40B4-BE49-F238E27FC236}">
                <a16:creationId xmlns:a16="http://schemas.microsoft.com/office/drawing/2014/main" id="{782BBC10-B05A-449E-B8F6-AAFEC7505B23}"/>
              </a:ext>
            </a:extLst>
          </p:cNvPr>
          <p:cNvSpPr>
            <a:spLocks noGrp="1"/>
          </p:cNvSpPr>
          <p:nvPr>
            <p:ph idx="1"/>
          </p:nvPr>
        </p:nvSpPr>
        <p:spPr>
          <a:solidFill>
            <a:schemeClr val="accent4">
              <a:lumMod val="20000"/>
              <a:lumOff val="80000"/>
            </a:schemeClr>
          </a:solidFill>
        </p:spPr>
        <p:txBody>
          <a:bodyPr>
            <a:normAutofit/>
          </a:bodyPr>
          <a:lstStyle/>
          <a:p>
            <a:pPr marL="0" indent="0">
              <a:buNone/>
            </a:pPr>
            <a:endParaRPr lang="en-GB" dirty="0"/>
          </a:p>
          <a:p>
            <a:pPr marL="0" indent="0">
              <a:buNone/>
            </a:pPr>
            <a:r>
              <a:rPr lang="en-GB" dirty="0"/>
              <a:t>Feel free to share your results with your lecturer.</a:t>
            </a:r>
          </a:p>
        </p:txBody>
      </p:sp>
    </p:spTree>
    <p:extLst>
      <p:ext uri="{BB962C8B-B14F-4D97-AF65-F5344CB8AC3E}">
        <p14:creationId xmlns:p14="http://schemas.microsoft.com/office/powerpoint/2010/main" val="40709800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4664"/>
            <a:ext cx="8229600" cy="5112569"/>
          </a:xfrm>
        </p:spPr>
        <p:style>
          <a:lnRef idx="0">
            <a:schemeClr val="accent1"/>
          </a:lnRef>
          <a:fillRef idx="3">
            <a:schemeClr val="accent1"/>
          </a:fillRef>
          <a:effectRef idx="3">
            <a:schemeClr val="accent1"/>
          </a:effectRef>
          <a:fontRef idx="minor">
            <a:schemeClr val="lt1"/>
          </a:fontRef>
        </p:style>
        <p:txBody>
          <a:bodyPr>
            <a:normAutofit/>
          </a:bodyPr>
          <a:lstStyle/>
          <a:p>
            <a:pPr marL="0" indent="0">
              <a:buNone/>
            </a:pPr>
            <a:endParaRPr lang="en-GB" dirty="0"/>
          </a:p>
          <a:p>
            <a:pPr marL="0" indent="0" algn="ctr">
              <a:buNone/>
            </a:pPr>
            <a:r>
              <a:rPr lang="en-GB" sz="8600" b="1" spc="50" dirty="0">
                <a:ln w="0"/>
                <a:solidFill>
                  <a:schemeClr val="bg2"/>
                </a:solidFill>
                <a:effectLst>
                  <a:innerShdw blurRad="63500" dist="50800" dir="13500000">
                    <a:srgbClr val="000000">
                      <a:alpha val="50000"/>
                    </a:srgbClr>
                  </a:innerShdw>
                </a:effectLst>
              </a:rPr>
              <a:t>Personal Development Plans</a:t>
            </a:r>
          </a:p>
        </p:txBody>
      </p:sp>
    </p:spTree>
    <p:extLst>
      <p:ext uri="{BB962C8B-B14F-4D97-AF65-F5344CB8AC3E}">
        <p14:creationId xmlns:p14="http://schemas.microsoft.com/office/powerpoint/2010/main" val="20799339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is a Personal Development Plan (PDP)?</a:t>
            </a:r>
          </a:p>
        </p:txBody>
      </p:sp>
      <p:sp>
        <p:nvSpPr>
          <p:cNvPr id="3" name="Content Placeholder 2"/>
          <p:cNvSpPr>
            <a:spLocks noGrp="1"/>
          </p:cNvSpPr>
          <p:nvPr>
            <p:ph idx="1"/>
          </p:nvPr>
        </p:nvSpPr>
        <p:spPr/>
        <p:txBody>
          <a:bodyPr/>
          <a:lstStyle/>
          <a:p>
            <a:pPr marL="0" indent="0">
              <a:buNone/>
            </a:pPr>
            <a:endParaRPr lang="en-GB" dirty="0"/>
          </a:p>
          <a:p>
            <a:pPr marL="0" indent="0">
              <a:buNone/>
            </a:pPr>
            <a:endParaRPr lang="en-GB" dirty="0"/>
          </a:p>
          <a:p>
            <a:pPr marL="0" indent="0">
              <a:buNone/>
            </a:pPr>
            <a:r>
              <a:rPr lang="en-GB" dirty="0"/>
              <a:t>“A Plan intended to develop skills that are important to the work life” </a:t>
            </a:r>
          </a:p>
          <a:p>
            <a:pPr marL="0" indent="0" algn="r">
              <a:buNone/>
            </a:pPr>
            <a:r>
              <a:rPr lang="en-GB" sz="1800" dirty="0"/>
              <a:t>Morgan (2017)</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628211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b="1" dirty="0"/>
              <a:t>What influenced you? </a:t>
            </a:r>
            <a:endParaRPr lang="en-GB" dirty="0"/>
          </a:p>
        </p:txBody>
      </p:sp>
      <p:sp>
        <p:nvSpPr>
          <p:cNvPr id="3" name="Content Placeholder 2"/>
          <p:cNvSpPr>
            <a:spLocks noGrp="1"/>
          </p:cNvSpPr>
          <p:nvPr>
            <p:ph idx="1"/>
          </p:nvPr>
        </p:nvSpPr>
        <p:spPr/>
        <p:txBody>
          <a:bodyPr/>
          <a:lstStyle/>
          <a:p>
            <a:pPr>
              <a:buNone/>
            </a:pPr>
            <a:r>
              <a:rPr lang="en-GB" altLang="en-US" b="1" dirty="0"/>
              <a:t>Think about:</a:t>
            </a:r>
          </a:p>
          <a:p>
            <a:r>
              <a:rPr lang="en-GB" altLang="en-US" dirty="0"/>
              <a:t>Previous study</a:t>
            </a:r>
          </a:p>
          <a:p>
            <a:r>
              <a:rPr lang="en-GB" altLang="en-US" dirty="0"/>
              <a:t>Previous work</a:t>
            </a:r>
          </a:p>
          <a:p>
            <a:r>
              <a:rPr lang="en-GB" altLang="en-US" dirty="0"/>
              <a:t>Family situation</a:t>
            </a:r>
          </a:p>
          <a:p>
            <a:r>
              <a:rPr lang="en-GB" altLang="en-US" dirty="0"/>
              <a:t>Financial considerations</a:t>
            </a:r>
          </a:p>
          <a:p>
            <a:r>
              <a:rPr lang="en-GB" altLang="en-US" dirty="0"/>
              <a:t>Future ideas &amp; plans</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1959752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7584" y="1088160"/>
            <a:ext cx="7272808" cy="4717104"/>
          </a:xfrm>
        </p:spPr>
        <p:txBody>
          <a:bodyPr/>
          <a:lstStyle/>
          <a:p>
            <a:r>
              <a:rPr lang="en-GB" dirty="0">
                <a:solidFill>
                  <a:schemeClr val="bg1"/>
                </a:solidFill>
              </a:rPr>
              <a:t>https://www.open.edu/openlearn/ocw/mod/oucontent/view.php?id=28130&amp;shttps://www.open.edu/openlearn/ocw/mod/oucontent/view.php?id=28130&amp;section=2.1</a:t>
            </a:r>
          </a:p>
          <a:p>
            <a:r>
              <a:rPr lang="en-GB" dirty="0" err="1">
                <a:solidFill>
                  <a:schemeClr val="bg1"/>
                </a:solidFill>
              </a:rPr>
              <a:t>ection</a:t>
            </a:r>
            <a:r>
              <a:rPr lang="en-GB" dirty="0">
                <a:solidFill>
                  <a:schemeClr val="bg1"/>
                </a:solidFill>
              </a:rPr>
              <a:t>=2.1</a:t>
            </a:r>
          </a:p>
        </p:txBody>
      </p:sp>
      <p:sp>
        <p:nvSpPr>
          <p:cNvPr id="4" name="Rectangle 2">
            <a:extLst>
              <a:ext uri="{FF2B5EF4-FFF2-40B4-BE49-F238E27FC236}">
                <a16:creationId xmlns:a16="http://schemas.microsoft.com/office/drawing/2014/main" id="{6873127C-A97E-48AF-B537-100D2DEFA8E3}"/>
              </a:ext>
            </a:extLst>
          </p:cNvPr>
          <p:cNvSpPr>
            <a:spLocks noGrp="1"/>
          </p:cNvSpPr>
          <p:nvPr>
            <p:ph type="title"/>
          </p:nvPr>
        </p:nvSpPr>
        <p:spPr>
          <a:xfrm>
            <a:off x="457200" y="274638"/>
            <a:ext cx="8229600" cy="1143000"/>
          </a:xfrm>
        </p:spPr>
        <p:txBody>
          <a:bodyPr/>
          <a:lstStyle/>
          <a:p>
            <a:pPr eaLnBrk="1" hangingPunct="1"/>
            <a:r>
              <a:rPr lang="en-GB" altLang="en-US" sz="3600" b="1" dirty="0"/>
              <a:t>Influencing factors </a:t>
            </a:r>
          </a:p>
        </p:txBody>
      </p:sp>
      <p:pic>
        <p:nvPicPr>
          <p:cNvPr id="5" name="Picture 2" descr="Week 1: The story so far: 2.1 Your career lifeline - OpenLearn - Open  University - RTS_1">
            <a:extLst>
              <a:ext uri="{FF2B5EF4-FFF2-40B4-BE49-F238E27FC236}">
                <a16:creationId xmlns:a16="http://schemas.microsoft.com/office/drawing/2014/main" id="{C1B3D230-5F31-4678-A879-1DD26D89EA5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22310" y="1556792"/>
            <a:ext cx="5797962" cy="366442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69E80D7-C453-4D7F-A6D8-7EC7493C41BB}"/>
              </a:ext>
            </a:extLst>
          </p:cNvPr>
          <p:cNvSpPr txBox="1"/>
          <p:nvPr/>
        </p:nvSpPr>
        <p:spPr>
          <a:xfrm>
            <a:off x="5022304" y="5207967"/>
            <a:ext cx="3995936" cy="246221"/>
          </a:xfrm>
          <a:prstGeom prst="rect">
            <a:avLst/>
          </a:prstGeom>
          <a:noFill/>
        </p:spPr>
        <p:txBody>
          <a:bodyPr wrap="square" rtlCol="0">
            <a:spAutoFit/>
          </a:bodyPr>
          <a:lstStyle/>
          <a:p>
            <a:r>
              <a:rPr lang="en-GB" sz="1000" dirty="0"/>
              <a:t>Source: Open University (2024).</a:t>
            </a:r>
          </a:p>
        </p:txBody>
      </p:sp>
    </p:spTree>
    <p:extLst>
      <p:ext uri="{BB962C8B-B14F-4D97-AF65-F5344CB8AC3E}">
        <p14:creationId xmlns:p14="http://schemas.microsoft.com/office/powerpoint/2010/main" val="12930840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b="1" dirty="0"/>
              <a:t>Lifeline exercise </a:t>
            </a:r>
            <a:endParaRPr lang="en-GB" dirty="0"/>
          </a:p>
        </p:txBody>
      </p:sp>
      <p:sp>
        <p:nvSpPr>
          <p:cNvPr id="3" name="Content Placeholder 2"/>
          <p:cNvSpPr>
            <a:spLocks noGrp="1"/>
          </p:cNvSpPr>
          <p:nvPr>
            <p:ph idx="1"/>
          </p:nvPr>
        </p:nvSpPr>
        <p:spPr>
          <a:xfrm>
            <a:off x="457200" y="1340767"/>
            <a:ext cx="8229600" cy="4248473"/>
          </a:xfrm>
        </p:spPr>
        <p:txBody>
          <a:bodyPr>
            <a:normAutofit fontScale="85000" lnSpcReduction="20000"/>
          </a:bodyPr>
          <a:lstStyle/>
          <a:p>
            <a:pPr>
              <a:buFont typeface="Wingdings" panose="05000000000000000000" pitchFamily="2" charset="2"/>
              <a:buChar char="§"/>
            </a:pPr>
            <a:r>
              <a:rPr lang="en-GB" dirty="0"/>
              <a:t>Many people find it helpful to look back on their experiences to think about their priorities</a:t>
            </a:r>
            <a:r>
              <a:rPr lang="en-GB" b="1" dirty="0"/>
              <a:t> </a:t>
            </a:r>
            <a:r>
              <a:rPr lang="en-GB" dirty="0"/>
              <a:t>and </a:t>
            </a:r>
            <a:r>
              <a:rPr lang="en-GB" b="1" dirty="0"/>
              <a:t>what they want from life</a:t>
            </a:r>
            <a:r>
              <a:rPr lang="en-GB" dirty="0"/>
              <a:t>. </a:t>
            </a:r>
          </a:p>
          <a:p>
            <a:pPr>
              <a:buFont typeface="Wingdings" panose="05000000000000000000" pitchFamily="2" charset="2"/>
              <a:buChar char="§"/>
            </a:pPr>
            <a:endParaRPr lang="en-GB" dirty="0"/>
          </a:p>
          <a:p>
            <a:pPr>
              <a:buFont typeface="Wingdings" panose="05000000000000000000" pitchFamily="2" charset="2"/>
              <a:buChar char="§"/>
            </a:pPr>
            <a:endParaRPr lang="en-GB" dirty="0"/>
          </a:p>
          <a:p>
            <a:pPr>
              <a:buFont typeface="Wingdings" panose="05000000000000000000" pitchFamily="2" charset="2"/>
              <a:buChar char="§"/>
            </a:pPr>
            <a:endParaRPr lang="en-GB" dirty="0"/>
          </a:p>
          <a:p>
            <a:pPr>
              <a:buFont typeface="Wingdings" panose="05000000000000000000" pitchFamily="2" charset="2"/>
              <a:buChar char="§"/>
            </a:pPr>
            <a:r>
              <a:rPr lang="en-GB" dirty="0"/>
              <a:t>Producing a lifeline helps to </a:t>
            </a:r>
            <a:r>
              <a:rPr lang="en-GB" b="1" dirty="0"/>
              <a:t>give shape to the past </a:t>
            </a:r>
            <a:r>
              <a:rPr lang="en-GB" dirty="0"/>
              <a:t>rather than see it as a confusing jumble of events and experiences. This can be the first step towards considering the future and moving forward.</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4605285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b="1" dirty="0"/>
              <a:t>Lifeline exercise- </a:t>
            </a:r>
            <a:r>
              <a:rPr lang="en-GB" altLang="en-US" sz="3200" b="1" dirty="0"/>
              <a:t>Activity 1.2</a:t>
            </a:r>
            <a:endParaRPr lang="en-GB" sz="3200" dirty="0"/>
          </a:p>
        </p:txBody>
      </p:sp>
      <p:sp>
        <p:nvSpPr>
          <p:cNvPr id="3" name="Content Placeholder 2"/>
          <p:cNvSpPr>
            <a:spLocks noGrp="1"/>
          </p:cNvSpPr>
          <p:nvPr>
            <p:ph idx="1"/>
          </p:nvPr>
        </p:nvSpPr>
        <p:spPr>
          <a:xfrm>
            <a:off x="457200" y="1340767"/>
            <a:ext cx="8229600" cy="4248473"/>
          </a:xfrm>
        </p:spPr>
        <p:txBody>
          <a:bodyPr>
            <a:normAutofit/>
          </a:bodyPr>
          <a:lstStyle/>
          <a:p>
            <a:r>
              <a:rPr lang="en-GB" dirty="0"/>
              <a:t>Starting from your birth to the present day, note down </a:t>
            </a:r>
            <a:r>
              <a:rPr lang="en-GB" b="1" dirty="0"/>
              <a:t>key events </a:t>
            </a:r>
            <a:r>
              <a:rPr lang="en-GB" dirty="0"/>
              <a:t>in terms of the extent to which they mark high or low points of your life</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6869848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b="1" dirty="0"/>
              <a:t>Lifeline exercise </a:t>
            </a:r>
            <a:endParaRPr lang="en-GB" dirty="0"/>
          </a:p>
        </p:txBody>
      </p:sp>
      <p:sp>
        <p:nvSpPr>
          <p:cNvPr id="3" name="Content Placeholder 2"/>
          <p:cNvSpPr>
            <a:spLocks noGrp="1"/>
          </p:cNvSpPr>
          <p:nvPr>
            <p:ph idx="1"/>
          </p:nvPr>
        </p:nvSpPr>
        <p:spPr>
          <a:xfrm>
            <a:off x="457200" y="1268760"/>
            <a:ext cx="8229600" cy="4248473"/>
          </a:xfrm>
        </p:spPr>
        <p:txBody>
          <a:bodyPr>
            <a:normAutofit/>
          </a:bodyPr>
          <a:lstStyle/>
          <a:p>
            <a:pPr marL="0" indent="0">
              <a:buNone/>
            </a:pPr>
            <a:endParaRPr lang="en-GB" dirty="0"/>
          </a:p>
          <a:p>
            <a:pPr marL="0" indent="0">
              <a:buNone/>
            </a:pPr>
            <a:endParaRPr lang="en-GB" dirty="0"/>
          </a:p>
          <a:p>
            <a:pPr marL="0" indent="0">
              <a:buNone/>
            </a:pPr>
            <a:endParaRPr lang="en-GB" dirty="0"/>
          </a:p>
        </p:txBody>
      </p:sp>
      <p:grpSp>
        <p:nvGrpSpPr>
          <p:cNvPr id="4" name="Group 10">
            <a:extLst>
              <a:ext uri="{FF2B5EF4-FFF2-40B4-BE49-F238E27FC236}">
                <a16:creationId xmlns:a16="http://schemas.microsoft.com/office/drawing/2014/main" id="{29FF2476-74AC-46FB-9143-44C9FDBFBA4D}"/>
              </a:ext>
            </a:extLst>
          </p:cNvPr>
          <p:cNvGrpSpPr>
            <a:grpSpLocks noChangeAspect="1"/>
          </p:cNvGrpSpPr>
          <p:nvPr/>
        </p:nvGrpSpPr>
        <p:grpSpPr bwMode="auto">
          <a:xfrm>
            <a:off x="1475656" y="1556792"/>
            <a:ext cx="5715000" cy="3429000"/>
            <a:chOff x="2204" y="6195"/>
            <a:chExt cx="7200" cy="4320"/>
          </a:xfrm>
        </p:grpSpPr>
        <p:sp>
          <p:nvSpPr>
            <p:cNvPr id="5" name="AutoShape 15">
              <a:extLst>
                <a:ext uri="{FF2B5EF4-FFF2-40B4-BE49-F238E27FC236}">
                  <a16:creationId xmlns:a16="http://schemas.microsoft.com/office/drawing/2014/main" id="{C8AAF194-730B-4868-A09F-252ADD2E5EE2}"/>
                </a:ext>
              </a:extLst>
            </p:cNvPr>
            <p:cNvSpPr>
              <a:spLocks noChangeAspect="1" noChangeArrowheads="1" noTextEdit="1"/>
            </p:cNvSpPr>
            <p:nvPr/>
          </p:nvSpPr>
          <p:spPr bwMode="auto">
            <a:xfrm>
              <a:off x="2204" y="6195"/>
              <a:ext cx="7200" cy="432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Line 14">
              <a:extLst>
                <a:ext uri="{FF2B5EF4-FFF2-40B4-BE49-F238E27FC236}">
                  <a16:creationId xmlns:a16="http://schemas.microsoft.com/office/drawing/2014/main" id="{832352CD-2AC2-4D36-90DC-119D43EC5A30}"/>
                </a:ext>
              </a:extLst>
            </p:cNvPr>
            <p:cNvSpPr>
              <a:spLocks noChangeShapeType="1"/>
            </p:cNvSpPr>
            <p:nvPr/>
          </p:nvSpPr>
          <p:spPr bwMode="auto">
            <a:xfrm>
              <a:off x="2348" y="6339"/>
              <a:ext cx="0" cy="4032"/>
            </a:xfrm>
            <a:prstGeom prst="line">
              <a:avLst/>
            </a:prstGeom>
            <a:noFill/>
            <a:ln w="9525">
              <a:solidFill>
                <a:srgbClr val="000000"/>
              </a:solidFill>
              <a:round/>
              <a:headEnd type="triangle" w="med" len="me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Text Box 13">
              <a:extLst>
                <a:ext uri="{FF2B5EF4-FFF2-40B4-BE49-F238E27FC236}">
                  <a16:creationId xmlns:a16="http://schemas.microsoft.com/office/drawing/2014/main" id="{BEDC3C49-D728-473C-B3F0-336F15B8D734}"/>
                </a:ext>
              </a:extLst>
            </p:cNvPr>
            <p:cNvSpPr txBox="1">
              <a:spLocks noChangeArrowheads="1"/>
            </p:cNvSpPr>
            <p:nvPr/>
          </p:nvSpPr>
          <p:spPr bwMode="auto">
            <a:xfrm>
              <a:off x="2492" y="10083"/>
              <a:ext cx="1296" cy="28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chemeClr val="tx1"/>
                  </a:solidFill>
                  <a:effectLst/>
                  <a:latin typeface="Arial" panose="020B0604020202020204" pitchFamily="34" charset="0"/>
                  <a:ea typeface="Times New Roman" panose="02020603050405020304" pitchFamily="18" charset="0"/>
                  <a:cs typeface="Verdana" panose="020B0604030504040204" pitchFamily="34" charset="0"/>
                </a:rPr>
                <a:t>Low points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8" name="Line 12">
              <a:extLst>
                <a:ext uri="{FF2B5EF4-FFF2-40B4-BE49-F238E27FC236}">
                  <a16:creationId xmlns:a16="http://schemas.microsoft.com/office/drawing/2014/main" id="{87B58358-FE92-4A68-9431-D4513C938926}"/>
                </a:ext>
              </a:extLst>
            </p:cNvPr>
            <p:cNvSpPr>
              <a:spLocks noChangeShapeType="1"/>
            </p:cNvSpPr>
            <p:nvPr/>
          </p:nvSpPr>
          <p:spPr bwMode="auto">
            <a:xfrm>
              <a:off x="2348" y="8355"/>
              <a:ext cx="6624"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Text Box 11">
              <a:extLst>
                <a:ext uri="{FF2B5EF4-FFF2-40B4-BE49-F238E27FC236}">
                  <a16:creationId xmlns:a16="http://schemas.microsoft.com/office/drawing/2014/main" id="{391BACCB-EC28-46F1-B376-10F78CA02B2B}"/>
                </a:ext>
              </a:extLst>
            </p:cNvPr>
            <p:cNvSpPr txBox="1">
              <a:spLocks noChangeArrowheads="1"/>
            </p:cNvSpPr>
            <p:nvPr/>
          </p:nvSpPr>
          <p:spPr bwMode="auto">
            <a:xfrm>
              <a:off x="2348" y="8499"/>
              <a:ext cx="6768" cy="28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cs typeface="Verdana" panose="020B0604030504040204" pitchFamily="34" charset="0"/>
                </a:rPr>
                <a:t>Birth   	      10	      20                    30	                   40                    50                   60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grpSp>
    </p:spTree>
    <p:extLst>
      <p:ext uri="{BB962C8B-B14F-4D97-AF65-F5344CB8AC3E}">
        <p14:creationId xmlns:p14="http://schemas.microsoft.com/office/powerpoint/2010/main" val="367399050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b="1" dirty="0"/>
              <a:t>Lifeline exercise </a:t>
            </a:r>
            <a:endParaRPr lang="en-GB" dirty="0"/>
          </a:p>
        </p:txBody>
      </p:sp>
      <p:sp>
        <p:nvSpPr>
          <p:cNvPr id="3" name="Content Placeholder 2"/>
          <p:cNvSpPr>
            <a:spLocks noGrp="1"/>
          </p:cNvSpPr>
          <p:nvPr>
            <p:ph idx="1"/>
          </p:nvPr>
        </p:nvSpPr>
        <p:spPr>
          <a:xfrm>
            <a:off x="457200" y="1268760"/>
            <a:ext cx="8229600" cy="4248473"/>
          </a:xfrm>
        </p:spPr>
        <p:txBody>
          <a:bodyPr>
            <a:normAutofit fontScale="92500"/>
          </a:bodyPr>
          <a:lstStyle/>
          <a:p>
            <a:pPr marL="0" indent="0">
              <a:buNone/>
            </a:pPr>
            <a:endParaRPr lang="en-GB" dirty="0"/>
          </a:p>
          <a:p>
            <a:pPr lvl="0">
              <a:buFont typeface="Wingdings" panose="05000000000000000000" pitchFamily="2" charset="2"/>
              <a:buChar char="§"/>
            </a:pPr>
            <a:r>
              <a:rPr lang="en-GB" dirty="0"/>
              <a:t>Were these key events instigated by you or the result of outside influences?</a:t>
            </a:r>
          </a:p>
          <a:p>
            <a:pPr lvl="0">
              <a:buFont typeface="Wingdings" panose="05000000000000000000" pitchFamily="2" charset="2"/>
              <a:buChar char="§"/>
            </a:pPr>
            <a:r>
              <a:rPr lang="en-GB" dirty="0"/>
              <a:t>Do these experiences have anything in common?</a:t>
            </a:r>
          </a:p>
          <a:p>
            <a:pPr lvl="0">
              <a:buFont typeface="Wingdings" panose="05000000000000000000" pitchFamily="2" charset="2"/>
              <a:buChar char="§"/>
            </a:pPr>
            <a:r>
              <a:rPr lang="en-GB" dirty="0"/>
              <a:t>Think about what happened and how you felt. What does this say about you and how might that affect your future decisions?</a:t>
            </a:r>
          </a:p>
          <a:p>
            <a:pPr marL="0" indent="0">
              <a:buNone/>
            </a:pPr>
            <a:endParaRPr lang="en-GB" dirty="0"/>
          </a:p>
        </p:txBody>
      </p:sp>
    </p:spTree>
    <p:extLst>
      <p:ext uri="{BB962C8B-B14F-4D97-AF65-F5344CB8AC3E}">
        <p14:creationId xmlns:p14="http://schemas.microsoft.com/office/powerpoint/2010/main" val="410490520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b="1" dirty="0"/>
              <a:t>Influencing Factors? </a:t>
            </a:r>
            <a:endParaRPr lang="en-GB" dirty="0"/>
          </a:p>
        </p:txBody>
      </p:sp>
      <p:sp>
        <p:nvSpPr>
          <p:cNvPr id="3" name="Content Placeholder 2"/>
          <p:cNvSpPr>
            <a:spLocks noGrp="1"/>
          </p:cNvSpPr>
          <p:nvPr>
            <p:ph idx="1"/>
          </p:nvPr>
        </p:nvSpPr>
        <p:spPr>
          <a:xfrm>
            <a:off x="457200" y="1268760"/>
            <a:ext cx="8229600" cy="4248473"/>
          </a:xfrm>
        </p:spPr>
        <p:txBody>
          <a:bodyPr>
            <a:normAutofit/>
          </a:bodyPr>
          <a:lstStyle/>
          <a:p>
            <a:pPr marL="0" indent="0">
              <a:buNone/>
            </a:pPr>
            <a:endParaRPr lang="en-GB" dirty="0"/>
          </a:p>
          <a:p>
            <a:pPr>
              <a:lnSpc>
                <a:spcPct val="90000"/>
              </a:lnSpc>
              <a:buFont typeface="Wingdings" panose="05000000000000000000" pitchFamily="2" charset="2"/>
              <a:buChar char="§"/>
            </a:pPr>
            <a:r>
              <a:rPr lang="en-GB" altLang="en-US" dirty="0"/>
              <a:t>Events – what happened to you</a:t>
            </a:r>
          </a:p>
          <a:p>
            <a:pPr>
              <a:lnSpc>
                <a:spcPct val="90000"/>
              </a:lnSpc>
              <a:buFont typeface="Wingdings" panose="05000000000000000000" pitchFamily="2" charset="2"/>
              <a:buChar char="§"/>
            </a:pPr>
            <a:r>
              <a:rPr lang="en-GB" altLang="en-US" dirty="0"/>
              <a:t>Connections – who you know</a:t>
            </a:r>
          </a:p>
          <a:p>
            <a:pPr>
              <a:lnSpc>
                <a:spcPct val="90000"/>
              </a:lnSpc>
              <a:buFont typeface="Wingdings" panose="05000000000000000000" pitchFamily="2" charset="2"/>
              <a:buChar char="§"/>
            </a:pPr>
            <a:r>
              <a:rPr lang="en-GB" altLang="en-US" dirty="0"/>
              <a:t>Periods of time – childhood, adolescence, being a young adult… </a:t>
            </a:r>
          </a:p>
          <a:p>
            <a:pPr>
              <a:lnSpc>
                <a:spcPct val="90000"/>
              </a:lnSpc>
              <a:buFont typeface="Wingdings" panose="05000000000000000000" pitchFamily="2" charset="2"/>
              <a:buChar char="§"/>
            </a:pPr>
            <a:r>
              <a:rPr lang="en-GB" altLang="en-US" dirty="0"/>
              <a:t>Achievements – something you are proud of, no matter how small</a:t>
            </a:r>
          </a:p>
          <a:p>
            <a:pPr marL="0" indent="0">
              <a:buNone/>
            </a:pPr>
            <a:endParaRPr lang="en-GB" dirty="0"/>
          </a:p>
        </p:txBody>
      </p:sp>
    </p:spTree>
    <p:extLst>
      <p:ext uri="{BB962C8B-B14F-4D97-AF65-F5344CB8AC3E}">
        <p14:creationId xmlns:p14="http://schemas.microsoft.com/office/powerpoint/2010/main" val="393519656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b="1" dirty="0"/>
              <a:t>Examining the options ahead</a:t>
            </a:r>
            <a:endParaRPr lang="en-GB" dirty="0"/>
          </a:p>
        </p:txBody>
      </p:sp>
      <p:sp>
        <p:nvSpPr>
          <p:cNvPr id="3" name="Content Placeholder 2"/>
          <p:cNvSpPr>
            <a:spLocks noGrp="1"/>
          </p:cNvSpPr>
          <p:nvPr>
            <p:ph idx="1"/>
          </p:nvPr>
        </p:nvSpPr>
        <p:spPr>
          <a:xfrm>
            <a:off x="457200" y="1268760"/>
            <a:ext cx="8229600" cy="4248473"/>
          </a:xfrm>
        </p:spPr>
        <p:txBody>
          <a:bodyPr>
            <a:normAutofit/>
          </a:bodyPr>
          <a:lstStyle/>
          <a:p>
            <a:pPr>
              <a:lnSpc>
                <a:spcPct val="90000"/>
              </a:lnSpc>
              <a:buNone/>
            </a:pPr>
            <a:r>
              <a:rPr lang="en-GB" altLang="en-US" b="1" dirty="0"/>
              <a:t>What are the options?</a:t>
            </a:r>
          </a:p>
          <a:p>
            <a:pPr>
              <a:lnSpc>
                <a:spcPct val="90000"/>
              </a:lnSpc>
              <a:buNone/>
            </a:pPr>
            <a:endParaRPr lang="en-GB" altLang="en-US" sz="1000" b="1" dirty="0"/>
          </a:p>
          <a:p>
            <a:pPr>
              <a:lnSpc>
                <a:spcPct val="90000"/>
              </a:lnSpc>
              <a:buFont typeface="Wingdings" panose="05000000000000000000" pitchFamily="2" charset="2"/>
              <a:buChar char="§"/>
            </a:pPr>
            <a:r>
              <a:rPr lang="en-GB" altLang="en-US" dirty="0"/>
              <a:t>Education</a:t>
            </a:r>
          </a:p>
          <a:p>
            <a:pPr>
              <a:lnSpc>
                <a:spcPct val="90000"/>
              </a:lnSpc>
              <a:buFont typeface="Wingdings" panose="05000000000000000000" pitchFamily="2" charset="2"/>
              <a:buChar char="§"/>
            </a:pPr>
            <a:r>
              <a:rPr lang="en-GB" altLang="en-US" dirty="0"/>
              <a:t>Training</a:t>
            </a:r>
          </a:p>
          <a:p>
            <a:pPr>
              <a:lnSpc>
                <a:spcPct val="90000"/>
              </a:lnSpc>
              <a:buFont typeface="Wingdings" panose="05000000000000000000" pitchFamily="2" charset="2"/>
              <a:buChar char="§"/>
            </a:pPr>
            <a:r>
              <a:rPr lang="en-GB" altLang="en-US" dirty="0"/>
              <a:t>Paid work	</a:t>
            </a:r>
          </a:p>
          <a:p>
            <a:pPr>
              <a:lnSpc>
                <a:spcPct val="90000"/>
              </a:lnSpc>
              <a:buFont typeface="Wingdings" panose="05000000000000000000" pitchFamily="2" charset="2"/>
              <a:buChar char="§"/>
            </a:pPr>
            <a:r>
              <a:rPr lang="en-GB" altLang="en-US" dirty="0"/>
              <a:t>Voluntary work</a:t>
            </a:r>
          </a:p>
          <a:p>
            <a:pPr>
              <a:lnSpc>
                <a:spcPct val="90000"/>
              </a:lnSpc>
              <a:buFont typeface="Wingdings" panose="05000000000000000000" pitchFamily="2" charset="2"/>
              <a:buChar char="§"/>
            </a:pPr>
            <a:r>
              <a:rPr lang="en-GB" altLang="en-US" dirty="0"/>
              <a:t>Self employment</a:t>
            </a:r>
          </a:p>
          <a:p>
            <a:pPr>
              <a:lnSpc>
                <a:spcPct val="90000"/>
              </a:lnSpc>
              <a:buFont typeface="Wingdings" panose="05000000000000000000" pitchFamily="2" charset="2"/>
              <a:buChar char="§"/>
            </a:pPr>
            <a:r>
              <a:rPr lang="en-GB" altLang="en-US" dirty="0"/>
              <a:t>Family responsibilities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0348239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b="1" dirty="0"/>
              <a:t>Examining the options ahead</a:t>
            </a:r>
            <a:endParaRPr lang="en-GB" dirty="0"/>
          </a:p>
        </p:txBody>
      </p:sp>
      <p:sp>
        <p:nvSpPr>
          <p:cNvPr id="3" name="Content Placeholder 2"/>
          <p:cNvSpPr>
            <a:spLocks noGrp="1"/>
          </p:cNvSpPr>
          <p:nvPr>
            <p:ph idx="1"/>
          </p:nvPr>
        </p:nvSpPr>
        <p:spPr>
          <a:xfrm>
            <a:off x="457200" y="1268760"/>
            <a:ext cx="8229600" cy="4248473"/>
          </a:xfrm>
        </p:spPr>
        <p:txBody>
          <a:bodyPr>
            <a:normAutofit fontScale="92500" lnSpcReduction="10000"/>
          </a:bodyPr>
          <a:lstStyle/>
          <a:p>
            <a:pPr>
              <a:buNone/>
            </a:pPr>
            <a:r>
              <a:rPr lang="en-GB" altLang="en-US" b="1" dirty="0"/>
              <a:t>What do you need to consider?</a:t>
            </a:r>
          </a:p>
          <a:p>
            <a:pPr>
              <a:buFont typeface="Wingdings" panose="05000000000000000000" pitchFamily="2" charset="2"/>
              <a:buChar char="§"/>
            </a:pPr>
            <a:r>
              <a:rPr lang="en-GB" altLang="en-US" dirty="0"/>
              <a:t>Your skills</a:t>
            </a:r>
          </a:p>
          <a:p>
            <a:pPr>
              <a:buFont typeface="Wingdings" panose="05000000000000000000" pitchFamily="2" charset="2"/>
              <a:buChar char="§"/>
            </a:pPr>
            <a:r>
              <a:rPr lang="en-GB" altLang="en-US" dirty="0"/>
              <a:t>Your goals</a:t>
            </a:r>
          </a:p>
          <a:p>
            <a:pPr>
              <a:buFont typeface="Wingdings" panose="05000000000000000000" pitchFamily="2" charset="2"/>
              <a:buChar char="§"/>
            </a:pPr>
            <a:r>
              <a:rPr lang="en-GB" altLang="en-US" dirty="0"/>
              <a:t>The requirements</a:t>
            </a:r>
          </a:p>
          <a:p>
            <a:pPr>
              <a:buFont typeface="Wingdings" panose="05000000000000000000" pitchFamily="2" charset="2"/>
              <a:buChar char="§"/>
            </a:pPr>
            <a:r>
              <a:rPr lang="en-GB" altLang="en-US" dirty="0"/>
              <a:t>Your personal circumstances</a:t>
            </a:r>
          </a:p>
          <a:p>
            <a:pPr>
              <a:buFont typeface="Wingdings" panose="05000000000000000000" pitchFamily="2" charset="2"/>
              <a:buChar char="§"/>
            </a:pPr>
            <a:r>
              <a:rPr lang="en-GB" altLang="en-US" dirty="0"/>
              <a:t>Location</a:t>
            </a:r>
          </a:p>
          <a:p>
            <a:pPr>
              <a:buFont typeface="Wingdings" panose="05000000000000000000" pitchFamily="2" charset="2"/>
              <a:buChar char="§"/>
            </a:pPr>
            <a:r>
              <a:rPr lang="en-GB" altLang="en-US" dirty="0"/>
              <a:t>Necessary commitment</a:t>
            </a:r>
          </a:p>
          <a:p>
            <a:pPr>
              <a:buFont typeface="Wingdings" panose="05000000000000000000" pitchFamily="2" charset="2"/>
              <a:buChar char="§"/>
            </a:pPr>
            <a:r>
              <a:rPr lang="en-GB" altLang="en-US" dirty="0"/>
              <a:t>Finance</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02548461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b="1" dirty="0"/>
              <a:t>Examining the options ahead</a:t>
            </a:r>
            <a:endParaRPr lang="en-GB" dirty="0"/>
          </a:p>
        </p:txBody>
      </p:sp>
      <p:sp>
        <p:nvSpPr>
          <p:cNvPr id="3" name="Content Placeholder 2"/>
          <p:cNvSpPr>
            <a:spLocks noGrp="1"/>
          </p:cNvSpPr>
          <p:nvPr>
            <p:ph idx="1"/>
          </p:nvPr>
        </p:nvSpPr>
        <p:spPr>
          <a:xfrm>
            <a:off x="457200" y="1268760"/>
            <a:ext cx="8229600" cy="4248473"/>
          </a:xfrm>
        </p:spPr>
        <p:txBody>
          <a:bodyPr>
            <a:normAutofit/>
          </a:bodyPr>
          <a:lstStyle/>
          <a:p>
            <a:r>
              <a:rPr lang="en-GB" altLang="en-US" dirty="0"/>
              <a:t>How does work ‘fit’ into your life?</a:t>
            </a:r>
          </a:p>
          <a:p>
            <a:endParaRPr lang="en-GB" altLang="en-US" dirty="0"/>
          </a:p>
          <a:p>
            <a:r>
              <a:rPr lang="en-GB" altLang="en-US" dirty="0"/>
              <a:t>How does studying ‘fit’?</a:t>
            </a:r>
          </a:p>
          <a:p>
            <a:endParaRPr lang="en-GB" altLang="en-US" dirty="0"/>
          </a:p>
          <a:p>
            <a:r>
              <a:rPr lang="en-GB" altLang="en-US" dirty="0"/>
              <a:t>How do you see work &amp; study contributing to your future?</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49747695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b="1" dirty="0"/>
              <a:t>What Employers Expect From their Staff</a:t>
            </a:r>
            <a:endParaRPr lang="en-GB" dirty="0"/>
          </a:p>
        </p:txBody>
      </p:sp>
      <p:sp>
        <p:nvSpPr>
          <p:cNvPr id="3" name="Content Placeholder 2"/>
          <p:cNvSpPr>
            <a:spLocks noGrp="1"/>
          </p:cNvSpPr>
          <p:nvPr>
            <p:ph idx="1"/>
          </p:nvPr>
        </p:nvSpPr>
        <p:spPr>
          <a:xfrm>
            <a:off x="457200" y="1268760"/>
            <a:ext cx="8229600" cy="4248473"/>
          </a:xfrm>
        </p:spPr>
        <p:txBody>
          <a:bodyPr>
            <a:normAutofit/>
          </a:bodyPr>
          <a:lstStyle/>
          <a:p>
            <a:pPr marL="0" indent="0">
              <a:buNone/>
            </a:pPr>
            <a:endParaRPr lang="en-GB" altLang="en-US" dirty="0"/>
          </a:p>
          <a:p>
            <a:pPr marL="0" indent="0">
              <a:buNone/>
            </a:pPr>
            <a:endParaRPr lang="en-GB" altLang="en-US" dirty="0"/>
          </a:p>
          <a:p>
            <a:pPr marL="0" indent="0">
              <a:buNone/>
            </a:pPr>
            <a:endParaRPr lang="en-GB" altLang="en-US" dirty="0"/>
          </a:p>
          <a:p>
            <a:pPr marL="0" indent="0">
              <a:buNone/>
            </a:pPr>
            <a:endParaRPr lang="en-GB" dirty="0"/>
          </a:p>
          <a:p>
            <a:pPr marL="0" indent="0">
              <a:buNone/>
            </a:pPr>
            <a:endParaRPr lang="en-GB" dirty="0"/>
          </a:p>
        </p:txBody>
      </p:sp>
      <p:pic>
        <p:nvPicPr>
          <p:cNvPr id="4" name="Picture 3">
            <a:extLst>
              <a:ext uri="{FF2B5EF4-FFF2-40B4-BE49-F238E27FC236}">
                <a16:creationId xmlns:a16="http://schemas.microsoft.com/office/drawing/2014/main" id="{B8B9878E-549B-43ED-B467-56280175A485}"/>
              </a:ext>
            </a:extLst>
          </p:cNvPr>
          <p:cNvPicPr>
            <a:picLocks noChangeAspect="1"/>
          </p:cNvPicPr>
          <p:nvPr/>
        </p:nvPicPr>
        <p:blipFill>
          <a:blip r:embed="rId3"/>
          <a:stretch>
            <a:fillRect/>
          </a:stretch>
        </p:blipFill>
        <p:spPr>
          <a:xfrm>
            <a:off x="603160" y="1700634"/>
            <a:ext cx="7937680" cy="3456732"/>
          </a:xfrm>
          <a:prstGeom prst="rect">
            <a:avLst/>
          </a:prstGeom>
        </p:spPr>
      </p:pic>
    </p:spTree>
    <p:extLst>
      <p:ext uri="{BB962C8B-B14F-4D97-AF65-F5344CB8AC3E}">
        <p14:creationId xmlns:p14="http://schemas.microsoft.com/office/powerpoint/2010/main" val="128251146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dirty="0"/>
              <a:t>Questions for you</a:t>
            </a:r>
            <a:endParaRPr lang="en-GB" dirty="0"/>
          </a:p>
        </p:txBody>
      </p:sp>
      <p:sp>
        <p:nvSpPr>
          <p:cNvPr id="3" name="Content Placeholder 2"/>
          <p:cNvSpPr>
            <a:spLocks noGrp="1"/>
          </p:cNvSpPr>
          <p:nvPr>
            <p:ph idx="1"/>
          </p:nvPr>
        </p:nvSpPr>
        <p:spPr/>
        <p:txBody>
          <a:bodyPr/>
          <a:lstStyle/>
          <a:p>
            <a:r>
              <a:rPr lang="en-GB" altLang="en-US" dirty="0"/>
              <a:t>Can you meet these requirements?</a:t>
            </a:r>
          </a:p>
          <a:p>
            <a:endParaRPr lang="en-GB" altLang="en-US" dirty="0"/>
          </a:p>
          <a:p>
            <a:r>
              <a:rPr lang="en-GB" altLang="en-US" dirty="0"/>
              <a:t>Can you prove it? </a:t>
            </a:r>
          </a:p>
          <a:p>
            <a:endParaRPr lang="en-GB" altLang="en-US" dirty="0"/>
          </a:p>
          <a:p>
            <a:r>
              <a:rPr lang="en-GB" altLang="en-US" dirty="0"/>
              <a:t>Give examples</a:t>
            </a:r>
          </a:p>
          <a:p>
            <a:pPr marL="0" indent="0">
              <a:buNone/>
            </a:pPr>
            <a:endParaRPr lang="en-GB" dirty="0"/>
          </a:p>
        </p:txBody>
      </p:sp>
    </p:spTree>
    <p:extLst>
      <p:ext uri="{BB962C8B-B14F-4D97-AF65-F5344CB8AC3E}">
        <p14:creationId xmlns:p14="http://schemas.microsoft.com/office/powerpoint/2010/main" val="397967504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 1.3</a:t>
            </a:r>
          </a:p>
        </p:txBody>
      </p:sp>
      <p:sp>
        <p:nvSpPr>
          <p:cNvPr id="3" name="Content Placeholder 2"/>
          <p:cNvSpPr>
            <a:spLocks noGrp="1"/>
          </p:cNvSpPr>
          <p:nvPr>
            <p:ph idx="1"/>
          </p:nvPr>
        </p:nvSpPr>
        <p:spPr/>
        <p:txBody>
          <a:bodyPr/>
          <a:lstStyle/>
          <a:p>
            <a:pPr marL="0" indent="0">
              <a:buNone/>
            </a:pPr>
            <a:r>
              <a:rPr lang="en-GB" dirty="0"/>
              <a:t>Read the article available on Moodle (Activity 1.3) on Personal Development Planning.</a:t>
            </a:r>
          </a:p>
          <a:p>
            <a:pPr marL="0" indent="0">
              <a:buNone/>
            </a:pPr>
            <a:endParaRPr lang="en-GB" dirty="0"/>
          </a:p>
          <a:p>
            <a:pPr marL="0" indent="0">
              <a:buNone/>
            </a:pPr>
            <a:r>
              <a:rPr lang="en-GB" dirty="0"/>
              <a:t>Make notes of the key points.</a:t>
            </a:r>
          </a:p>
          <a:p>
            <a:pPr marL="0" indent="0">
              <a:buNone/>
            </a:pPr>
            <a:endParaRPr lang="en-GB" dirty="0"/>
          </a:p>
          <a:p>
            <a:pPr marL="0" indent="0">
              <a:buNone/>
            </a:pPr>
            <a:r>
              <a:rPr lang="en-GB" dirty="0"/>
              <a:t>(30 Minutes)</a:t>
            </a:r>
          </a:p>
        </p:txBody>
      </p:sp>
    </p:spTree>
    <p:extLst>
      <p:ext uri="{BB962C8B-B14F-4D97-AF65-F5344CB8AC3E}">
        <p14:creationId xmlns:p14="http://schemas.microsoft.com/office/powerpoint/2010/main" val="269665743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 1.4</a:t>
            </a:r>
          </a:p>
        </p:txBody>
      </p:sp>
      <p:sp>
        <p:nvSpPr>
          <p:cNvPr id="3" name="Content Placeholder 2"/>
          <p:cNvSpPr>
            <a:spLocks noGrp="1"/>
          </p:cNvSpPr>
          <p:nvPr>
            <p:ph idx="1"/>
          </p:nvPr>
        </p:nvSpPr>
        <p:spPr/>
        <p:txBody>
          <a:bodyPr/>
          <a:lstStyle/>
          <a:p>
            <a:pPr marL="0" indent="0">
              <a:buNone/>
            </a:pPr>
            <a:r>
              <a:rPr lang="en-GB" dirty="0"/>
              <a:t>Complete the quiz on Moodle in relation to the article that you read.</a:t>
            </a:r>
          </a:p>
          <a:p>
            <a:endParaRPr lang="en-GB" dirty="0"/>
          </a:p>
          <a:p>
            <a:pPr marL="0" indent="0">
              <a:buNone/>
            </a:pPr>
            <a:r>
              <a:rPr lang="en-GB" dirty="0"/>
              <a:t>15 Minutes</a:t>
            </a:r>
          </a:p>
        </p:txBody>
      </p:sp>
    </p:spTree>
    <p:extLst>
      <p:ext uri="{BB962C8B-B14F-4D97-AF65-F5344CB8AC3E}">
        <p14:creationId xmlns:p14="http://schemas.microsoft.com/office/powerpoint/2010/main" val="227786132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How to create a PDP?</a:t>
            </a:r>
          </a:p>
        </p:txBody>
      </p:sp>
      <p:sp>
        <p:nvSpPr>
          <p:cNvPr id="3" name="Content Placeholder 2"/>
          <p:cNvSpPr>
            <a:spLocks noGrp="1"/>
          </p:cNvSpPr>
          <p:nvPr>
            <p:ph idx="1"/>
          </p:nvPr>
        </p:nvSpPr>
        <p:spPr/>
        <p:txBody>
          <a:bodyPr/>
          <a:lstStyle/>
          <a:p>
            <a:pPr marL="0" indent="0">
              <a:buNone/>
            </a:pPr>
            <a:r>
              <a:rPr lang="en-GB" dirty="0"/>
              <a:t>Watch the video created by the Open University which explains the process of personal development planning</a:t>
            </a:r>
          </a:p>
          <a:p>
            <a:pPr marL="0" indent="0">
              <a:buNone/>
            </a:pPr>
            <a:endParaRPr lang="en-GB" dirty="0"/>
          </a:p>
          <a:p>
            <a:pPr marL="0" indent="0">
              <a:buNone/>
            </a:pPr>
            <a:r>
              <a:rPr lang="en-GB" dirty="0">
                <a:hlinkClick r:id="rId2"/>
              </a:rPr>
              <a:t>https://help.open.ac.uk/pdp</a:t>
            </a:r>
            <a:endParaRPr lang="en-GB" dirty="0"/>
          </a:p>
          <a:p>
            <a:pPr marL="0" indent="0">
              <a:buNone/>
            </a:pPr>
            <a:endParaRPr lang="en-GB" dirty="0"/>
          </a:p>
        </p:txBody>
      </p:sp>
    </p:spTree>
    <p:extLst>
      <p:ext uri="{BB962C8B-B14F-4D97-AF65-F5344CB8AC3E}">
        <p14:creationId xmlns:p14="http://schemas.microsoft.com/office/powerpoint/2010/main" val="426417029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What to include in a PDP?</a:t>
            </a:r>
          </a:p>
        </p:txBody>
      </p:sp>
      <p:pic>
        <p:nvPicPr>
          <p:cNvPr id="4" name="Picture 3"/>
          <p:cNvPicPr>
            <a:picLocks noChangeAspect="1"/>
          </p:cNvPicPr>
          <p:nvPr/>
        </p:nvPicPr>
        <p:blipFill>
          <a:blip r:embed="rId3"/>
          <a:stretch>
            <a:fillRect/>
          </a:stretch>
        </p:blipFill>
        <p:spPr>
          <a:xfrm>
            <a:off x="683568" y="1556792"/>
            <a:ext cx="3362325" cy="1362075"/>
          </a:xfrm>
          <a:prstGeom prst="rect">
            <a:avLst/>
          </a:prstGeom>
        </p:spPr>
      </p:pic>
      <p:pic>
        <p:nvPicPr>
          <p:cNvPr id="5" name="Picture 4"/>
          <p:cNvPicPr>
            <a:picLocks noChangeAspect="1"/>
          </p:cNvPicPr>
          <p:nvPr/>
        </p:nvPicPr>
        <p:blipFill>
          <a:blip r:embed="rId4"/>
          <a:stretch>
            <a:fillRect/>
          </a:stretch>
        </p:blipFill>
        <p:spPr>
          <a:xfrm>
            <a:off x="1097905" y="3356992"/>
            <a:ext cx="2533650" cy="1809750"/>
          </a:xfrm>
          <a:prstGeom prst="rect">
            <a:avLst/>
          </a:prstGeom>
        </p:spPr>
      </p:pic>
      <p:pic>
        <p:nvPicPr>
          <p:cNvPr id="6" name="Picture 5"/>
          <p:cNvPicPr>
            <a:picLocks noChangeAspect="1"/>
          </p:cNvPicPr>
          <p:nvPr/>
        </p:nvPicPr>
        <p:blipFill>
          <a:blip r:embed="rId5"/>
          <a:stretch>
            <a:fillRect/>
          </a:stretch>
        </p:blipFill>
        <p:spPr>
          <a:xfrm>
            <a:off x="5292080" y="1530540"/>
            <a:ext cx="3028950" cy="1514475"/>
          </a:xfrm>
          <a:prstGeom prst="rect">
            <a:avLst/>
          </a:prstGeom>
        </p:spPr>
      </p:pic>
      <p:pic>
        <p:nvPicPr>
          <p:cNvPr id="7" name="Picture 6"/>
          <p:cNvPicPr>
            <a:picLocks noChangeAspect="1"/>
          </p:cNvPicPr>
          <p:nvPr/>
        </p:nvPicPr>
        <p:blipFill>
          <a:blip r:embed="rId6"/>
          <a:stretch>
            <a:fillRect/>
          </a:stretch>
        </p:blipFill>
        <p:spPr>
          <a:xfrm>
            <a:off x="5076056" y="3562211"/>
            <a:ext cx="3028950" cy="1514475"/>
          </a:xfrm>
          <a:prstGeom prst="rect">
            <a:avLst/>
          </a:prstGeom>
        </p:spPr>
      </p:pic>
    </p:spTree>
    <p:extLst>
      <p:ext uri="{BB962C8B-B14F-4D97-AF65-F5344CB8AC3E}">
        <p14:creationId xmlns:p14="http://schemas.microsoft.com/office/powerpoint/2010/main" val="678895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0-#ppt_w/2"/>
                                          </p:val>
                                        </p:tav>
                                        <p:tav tm="100000">
                                          <p:val>
                                            <p:strVal val="#ppt_x"/>
                                          </p:val>
                                        </p:tav>
                                      </p:tavLst>
                                    </p:anim>
                                    <p:anim calcmode="lin" valueType="num">
                                      <p:cBhvr additive="base">
                                        <p:cTn id="14" dur="500" fill="hold"/>
                                        <p:tgtEl>
                                          <p:spTgt spid="5"/>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2" fill="hold"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1+#ppt_w/2"/>
                                          </p:val>
                                        </p:tav>
                                        <p:tav tm="100000">
                                          <p:val>
                                            <p:strVal val="#ppt_x"/>
                                          </p:val>
                                        </p:tav>
                                      </p:tavLst>
                                    </p:anim>
                                    <p:anim calcmode="lin" valueType="num">
                                      <p:cBhvr additive="base">
                                        <p:cTn id="26" dur="500" fill="hold"/>
                                        <p:tgtEl>
                                          <p:spTgt spid="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052736"/>
            <a:ext cx="8280920" cy="4306490"/>
          </a:xfrm>
        </p:spPr>
        <p:txBody>
          <a:bodyPr>
            <a:normAutofit fontScale="90000"/>
          </a:bodyPr>
          <a:lstStyle/>
          <a:p>
            <a:pPr>
              <a:lnSpc>
                <a:spcPts val="3744"/>
              </a:lnSpc>
              <a:defRPr/>
            </a:pPr>
            <a:br>
              <a:rPr lang="en-GB" sz="2200" dirty="0">
                <a:ln w="9525" cap="flat" cmpd="sng" algn="ctr">
                  <a:noFill/>
                  <a:prstDash val="solid"/>
                  <a:round/>
                  <a:headEnd type="none" w="med" len="med"/>
                  <a:tailEnd type="none" w="med" len="med"/>
                </a:ln>
                <a:solidFill>
                  <a:srgbClr val="00B0F0"/>
                </a:solidFill>
                <a:latin typeface="UPRLUB+Arial Nova Light"/>
                <a:cs typeface="UPRLUB+Arial Nova Light"/>
                <a:sym typeface="Wingdings"/>
              </a:rPr>
            </a:br>
            <a:r>
              <a:rPr lang="en-GB" sz="3600" dirty="0">
                <a:ln w="9525" cap="flat" cmpd="sng" algn="ctr">
                  <a:noFill/>
                  <a:prstDash val="solid"/>
                  <a:round/>
                  <a:headEnd type="none" w="med" len="med"/>
                  <a:tailEnd type="none" w="med" len="med"/>
                </a:ln>
                <a:solidFill>
                  <a:srgbClr val="FF0000"/>
                </a:solidFill>
                <a:latin typeface="UPRLUB+Arial Nova Light"/>
                <a:cs typeface="UPRLUB+Arial Nova Light"/>
                <a:sym typeface="Wingdings"/>
              </a:rPr>
              <a:t>SMART </a:t>
            </a:r>
            <a:r>
              <a:rPr lang="en-GB" sz="3600" dirty="0">
                <a:ln w="9525" cap="flat" cmpd="sng" algn="ctr">
                  <a:noFill/>
                  <a:prstDash val="solid"/>
                  <a:round/>
                  <a:headEnd type="none" w="med" len="med"/>
                  <a:tailEnd type="none" w="med" len="med"/>
                </a:ln>
                <a:solidFill>
                  <a:schemeClr val="accent1"/>
                </a:solidFill>
                <a:latin typeface="UPRLUB+Arial Nova Light"/>
                <a:cs typeface="UPRLUB+Arial Nova Light"/>
                <a:sym typeface="Wingdings"/>
              </a:rPr>
              <a:t>Goals</a:t>
            </a:r>
            <a:br>
              <a:rPr lang="en-GB" sz="2200" dirty="0">
                <a:ln w="9525" cap="flat" cmpd="sng" algn="ctr">
                  <a:noFill/>
                  <a:prstDash val="solid"/>
                  <a:round/>
                  <a:headEnd type="none" w="med" len="med"/>
                  <a:tailEnd type="none" w="med" len="med"/>
                </a:ln>
                <a:solidFill>
                  <a:srgbClr val="00B0F0"/>
                </a:solidFill>
                <a:latin typeface="UPRLUB+Arial Nova Light"/>
                <a:cs typeface="UPRLUB+Arial Nova Light"/>
                <a:sym typeface="Wingdings"/>
              </a:rPr>
            </a:br>
            <a:r>
              <a:rPr lang="en-GB" sz="2200" dirty="0">
                <a:ln w="9525" cap="flat" cmpd="sng" algn="ctr">
                  <a:noFill/>
                  <a:prstDash val="solid"/>
                  <a:round/>
                  <a:headEnd type="none" w="med" len="med"/>
                  <a:tailEnd type="none" w="med" len="med"/>
                </a:ln>
                <a:solidFill>
                  <a:srgbClr val="00B0F0"/>
                </a:solidFill>
                <a:latin typeface="UPRLUB+Arial Nova Light"/>
                <a:cs typeface="UPRLUB+Arial Nova Light"/>
                <a:sym typeface="Wingdings"/>
              </a:rPr>
              <a:t>    Specific: </a:t>
            </a:r>
            <a:r>
              <a:rPr lang="en-GB" sz="2200" dirty="0">
                <a:ln w="9525" cap="flat" cmpd="sng" algn="ctr">
                  <a:noFill/>
                  <a:prstDash val="solid"/>
                  <a:round/>
                  <a:headEnd type="none" w="med" len="med"/>
                  <a:tailEnd type="none" w="med" len="med"/>
                </a:ln>
                <a:latin typeface="UPRLUB+Arial Nova Light"/>
                <a:cs typeface="UPRLUB+Arial Nova Light"/>
                <a:sym typeface="Wingdings"/>
              </a:rPr>
              <a:t>T</a:t>
            </a:r>
            <a:r>
              <a:rPr lang="en-GB" sz="2200" dirty="0"/>
              <a:t>he goal should be precise and to the point. There’s no room for ambiguity. For instance, instead of saying, “I’m going to write an article this week,” you should say, “I’m going to write a 2,000-word Business article.”</a:t>
            </a:r>
            <a:br>
              <a:rPr lang="en-GB" sz="2200" spc="-18"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br>
            <a:r>
              <a:rPr lang="en-GB" sz="2200" dirty="0">
                <a:ln w="9525" cap="flat" cmpd="sng" algn="ctr">
                  <a:noFill/>
                  <a:prstDash val="solid"/>
                  <a:round/>
                  <a:headEnd type="none" w="med" len="med"/>
                  <a:tailEnd type="none" w="med" len="med"/>
                </a:ln>
                <a:solidFill>
                  <a:srgbClr val="FF0000"/>
                </a:solidFill>
                <a:latin typeface="UPRLUB+Arial Nova Light"/>
                <a:cs typeface="UPRLUB+Arial Nova Light"/>
                <a:sym typeface="Wingdings"/>
              </a:rPr>
              <a:t>Measurable:</a:t>
            </a:r>
            <a:r>
              <a:rPr lang="en-GB" sz="2200" spc="-15" dirty="0">
                <a:ln w="9525" cap="flat" cmpd="sng" algn="ctr">
                  <a:noFill/>
                  <a:prstDash val="solid"/>
                  <a:round/>
                  <a:headEnd type="none" w="med" len="med"/>
                  <a:tailEnd type="none" w="med" len="med"/>
                </a:ln>
                <a:solidFill>
                  <a:srgbClr val="FF0000"/>
                </a:solidFill>
                <a:latin typeface="UPRLUB+Arial Nova Light"/>
                <a:cs typeface="UPRLUB+Arial Nova Light"/>
                <a:sym typeface="Wingdings"/>
              </a:rPr>
              <a:t> </a:t>
            </a:r>
            <a:r>
              <a:rPr lang="en-GB" sz="2200" spc="-15" dirty="0">
                <a:ln w="9525" cap="flat" cmpd="sng" algn="ctr">
                  <a:noFill/>
                  <a:prstDash val="solid"/>
                  <a:round/>
                  <a:headEnd type="none" w="med" len="med"/>
                  <a:tailEnd type="none" w="med" len="med"/>
                </a:ln>
                <a:latin typeface="UPRLUB+Arial Nova Light"/>
                <a:cs typeface="UPRLUB+Arial Nova Light"/>
                <a:sym typeface="Wingdings"/>
              </a:rPr>
              <a:t>T</a:t>
            </a:r>
            <a:r>
              <a:rPr lang="en-GB" sz="2200" dirty="0"/>
              <a:t>here should be criteria that measure progress. You can agree on how you will assess whether you’ve achieved the goal.</a:t>
            </a:r>
            <a:br>
              <a:rPr lang="en-GB" sz="2200" spc="-15"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br>
            <a:r>
              <a:rPr lang="en-GB" sz="2200" spc="-15" dirty="0">
                <a:ln w="9525" cap="flat" cmpd="sng" algn="ctr">
                  <a:noFill/>
                  <a:prstDash val="solid"/>
                  <a:round/>
                  <a:headEnd type="none" w="med" len="med"/>
                  <a:tailEnd type="none" w="med" len="med"/>
                </a:ln>
                <a:solidFill>
                  <a:srgbClr val="843C0C"/>
                </a:solidFill>
                <a:latin typeface="UPRLUB+Arial Nova Light"/>
                <a:cs typeface="UPRLUB+Arial Nova Light"/>
                <a:sym typeface="Wingdings"/>
              </a:rPr>
              <a:t>Achievable:</a:t>
            </a:r>
            <a:r>
              <a:rPr lang="en-GB" sz="2200" dirty="0">
                <a:ln w="9525" cap="flat" cmpd="sng" algn="ctr">
                  <a:noFill/>
                  <a:prstDash val="solid"/>
                  <a:round/>
                  <a:headEnd type="none" w="med" len="med"/>
                  <a:tailEnd type="none" w="med" len="med"/>
                </a:ln>
                <a:solidFill>
                  <a:srgbClr val="843C0C"/>
                </a:solidFill>
                <a:latin typeface="UPRLUB+Arial Nova Light"/>
                <a:cs typeface="UPRLUB+Arial Nova Light"/>
                <a:sym typeface="Wingdings"/>
              </a:rPr>
              <a:t> </a:t>
            </a:r>
            <a:r>
              <a:rPr lang="en-GB" sz="2200"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t>Check</a:t>
            </a:r>
            <a:r>
              <a:rPr lang="en-GB" sz="2200" spc="17"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t> </a:t>
            </a:r>
            <a:r>
              <a:rPr lang="en-GB" sz="2200" spc="-25"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t>you</a:t>
            </a:r>
            <a:r>
              <a:rPr lang="en-GB" sz="2200" spc="20"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t> </a:t>
            </a:r>
            <a:r>
              <a:rPr lang="en-GB" sz="2200" spc="-37"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t>have</a:t>
            </a:r>
            <a:r>
              <a:rPr lang="en-GB" sz="2200" spc="46"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t> </a:t>
            </a:r>
            <a:r>
              <a:rPr lang="en-GB" sz="2200"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t>/ will </a:t>
            </a:r>
            <a:r>
              <a:rPr lang="en-GB" sz="2200" spc="-37"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t>have</a:t>
            </a:r>
            <a:r>
              <a:rPr lang="en-GB" sz="2200" spc="33"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t> </a:t>
            </a:r>
            <a:r>
              <a:rPr lang="en-GB" sz="2200"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t>the</a:t>
            </a:r>
            <a:r>
              <a:rPr lang="en-GB" sz="2200" spc="10"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t> </a:t>
            </a:r>
            <a:r>
              <a:rPr lang="en-GB" sz="2200"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t>necessary</a:t>
            </a:r>
            <a:r>
              <a:rPr lang="en-GB" sz="2200" spc="21"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t> </a:t>
            </a:r>
            <a:r>
              <a:rPr lang="en-GB" sz="2200"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t>time and</a:t>
            </a:r>
            <a:br>
              <a:rPr lang="en-GB" sz="2200"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br>
            <a:r>
              <a:rPr lang="en-GB" sz="2200"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t>resources.</a:t>
            </a:r>
            <a:br>
              <a:rPr lang="en-GB" sz="2200"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br>
            <a:r>
              <a:rPr lang="en-GB" sz="2200" spc="-10" dirty="0">
                <a:ln w="9525" cap="flat" cmpd="sng" algn="ctr">
                  <a:noFill/>
                  <a:prstDash val="solid"/>
                  <a:round/>
                  <a:headEnd type="none" w="med" len="med"/>
                  <a:tailEnd type="none" w="med" len="med"/>
                </a:ln>
                <a:solidFill>
                  <a:srgbClr val="00B050"/>
                </a:solidFill>
                <a:latin typeface="UPRLUB+Arial Nova Light"/>
                <a:cs typeface="UPRLUB+Arial Nova Light"/>
                <a:sym typeface="Wingdings"/>
              </a:rPr>
              <a:t>Relevant:</a:t>
            </a:r>
            <a:r>
              <a:rPr lang="en-GB" sz="2200" spc="-17" dirty="0">
                <a:ln w="9525" cap="flat" cmpd="sng" algn="ctr">
                  <a:noFill/>
                  <a:prstDash val="solid"/>
                  <a:round/>
                  <a:headEnd type="none" w="med" len="med"/>
                  <a:tailEnd type="none" w="med" len="med"/>
                </a:ln>
                <a:solidFill>
                  <a:srgbClr val="00B050"/>
                </a:solidFill>
                <a:latin typeface="UPRLUB+Arial Nova Light"/>
                <a:cs typeface="UPRLUB+Arial Nova Light"/>
                <a:sym typeface="Wingdings"/>
              </a:rPr>
              <a:t> </a:t>
            </a:r>
            <a:r>
              <a:rPr lang="en-GB" sz="2200" spc="-31"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t>Will</a:t>
            </a:r>
            <a:r>
              <a:rPr lang="en-GB" sz="2200" spc="28"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t> </a:t>
            </a:r>
            <a:r>
              <a:rPr lang="en-GB" sz="2200" spc="-18"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t>your</a:t>
            </a:r>
            <a:r>
              <a:rPr lang="en-GB" sz="2200" spc="15"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t> </a:t>
            </a:r>
            <a:r>
              <a:rPr lang="en-GB" sz="2200" spc="-10"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t>objectives</a:t>
            </a:r>
            <a:r>
              <a:rPr lang="en-GB" sz="2200" spc="20"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t> </a:t>
            </a:r>
            <a:r>
              <a:rPr lang="en-GB" sz="2200" spc="-10"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t>directly</a:t>
            </a:r>
            <a:r>
              <a:rPr lang="en-GB" sz="2200"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t> help </a:t>
            </a:r>
            <a:r>
              <a:rPr lang="en-GB" sz="2200" spc="-25"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t>you</a:t>
            </a:r>
            <a:r>
              <a:rPr lang="en-GB" sz="2200" spc="20"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t> </a:t>
            </a:r>
            <a:r>
              <a:rPr lang="en-GB" sz="2200" spc="-18"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t>achieve</a:t>
            </a:r>
            <a:r>
              <a:rPr lang="en-GB" sz="2200" spc="37"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t> </a:t>
            </a:r>
            <a:r>
              <a:rPr lang="en-GB" sz="2200" spc="-18"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t>your</a:t>
            </a:r>
            <a:r>
              <a:rPr lang="en-GB" sz="2200" spc="15"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t> </a:t>
            </a:r>
            <a:r>
              <a:rPr lang="en-GB" sz="2200"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t>goal?</a:t>
            </a:r>
            <a:br>
              <a:rPr lang="en-GB" sz="2200"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br>
            <a:r>
              <a:rPr lang="en-GB" sz="2200" spc="-23" dirty="0">
                <a:ln w="9525" cap="flat" cmpd="sng" algn="ctr">
                  <a:noFill/>
                  <a:prstDash val="solid"/>
                  <a:round/>
                  <a:headEnd type="none" w="med" len="med"/>
                  <a:tailEnd type="none" w="med" len="med"/>
                </a:ln>
                <a:solidFill>
                  <a:srgbClr val="7030A0"/>
                </a:solidFill>
                <a:latin typeface="UPRLUB+Arial Nova Light"/>
                <a:cs typeface="UPRLUB+Arial Nova Light"/>
                <a:sym typeface="Wingdings"/>
              </a:rPr>
              <a:t>Time</a:t>
            </a:r>
            <a:r>
              <a:rPr lang="en-GB" sz="2200" dirty="0">
                <a:ln w="9525" cap="flat" cmpd="sng" algn="ctr">
                  <a:noFill/>
                  <a:prstDash val="solid"/>
                  <a:round/>
                  <a:headEnd type="none" w="med" len="med"/>
                  <a:tailEnd type="none" w="med" len="med"/>
                </a:ln>
                <a:solidFill>
                  <a:srgbClr val="7030A0"/>
                </a:solidFill>
                <a:latin typeface="UPRLUB+Arial Nova Light"/>
                <a:cs typeface="UPRLUB+Arial Nova Light"/>
                <a:sym typeface="Wingdings"/>
              </a:rPr>
              <a:t> bound:</a:t>
            </a:r>
            <a:r>
              <a:rPr lang="en-GB" sz="2200" spc="-18" dirty="0">
                <a:ln w="9525" cap="flat" cmpd="sng" algn="ctr">
                  <a:noFill/>
                  <a:prstDash val="solid"/>
                  <a:round/>
                  <a:headEnd type="none" w="med" len="med"/>
                  <a:tailEnd type="none" w="med" len="med"/>
                </a:ln>
                <a:solidFill>
                  <a:srgbClr val="7030A0"/>
                </a:solidFill>
                <a:latin typeface="UPRLUB+Arial Nova Light"/>
                <a:cs typeface="UPRLUB+Arial Nova Light"/>
                <a:sym typeface="Wingdings"/>
              </a:rPr>
              <a:t> </a:t>
            </a:r>
            <a:r>
              <a:rPr lang="en-GB" sz="2200" dirty="0"/>
              <a:t>encourage them to set a realistic deadline to meet their duties.</a:t>
            </a:r>
            <a:br>
              <a:rPr lang="en-GB" sz="2200" dirty="0"/>
            </a:br>
            <a:r>
              <a:rPr lang="en-GB" sz="2200" spc="-10"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t>.</a:t>
            </a:r>
            <a:br>
              <a:rPr lang="en-GB" spc="-10" dirty="0">
                <a:ln w="9525" cap="flat" cmpd="sng" algn="ctr">
                  <a:noFill/>
                  <a:prstDash val="solid"/>
                  <a:round/>
                  <a:headEnd type="none" w="med" len="med"/>
                  <a:tailEnd type="none" w="med" len="med"/>
                </a:ln>
                <a:solidFill>
                  <a:srgbClr val="000000"/>
                </a:solidFill>
                <a:latin typeface="UPRLUB+Arial Nova Light"/>
                <a:cs typeface="UPRLUB+Arial Nova Light"/>
                <a:sym typeface="Wingdings"/>
              </a:rPr>
            </a:br>
            <a:endParaRPr lang="en-GB" dirty="0"/>
          </a:p>
        </p:txBody>
      </p:sp>
    </p:spTree>
    <p:extLst>
      <p:ext uri="{BB962C8B-B14F-4D97-AF65-F5344CB8AC3E}">
        <p14:creationId xmlns:p14="http://schemas.microsoft.com/office/powerpoint/2010/main" val="88082344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7625" y="188640"/>
            <a:ext cx="6696743" cy="864096"/>
          </a:xfrm>
        </p:spPr>
        <p:txBody>
          <a:bodyPr>
            <a:normAutofit fontScale="90000"/>
          </a:bodyPr>
          <a:lstStyle/>
          <a:p>
            <a:r>
              <a:rPr lang="en-GB" sz="3600" b="1" dirty="0"/>
              <a:t>Personal Development Plan </a:t>
            </a:r>
            <a:br>
              <a:rPr lang="en-GB" sz="3600" dirty="0">
                <a:solidFill>
                  <a:schemeClr val="accent1"/>
                </a:solidFill>
              </a:rPr>
            </a:br>
            <a:endParaRPr lang="en-GB" sz="3600" dirty="0">
              <a:solidFill>
                <a:schemeClr val="accent1"/>
              </a:solidFill>
            </a:endParaRPr>
          </a:p>
        </p:txBody>
      </p:sp>
      <p:graphicFrame>
        <p:nvGraphicFramePr>
          <p:cNvPr id="4" name="Content Placeholder 3">
            <a:extLst>
              <a:ext uri="{FF2B5EF4-FFF2-40B4-BE49-F238E27FC236}">
                <a16:creationId xmlns:a16="http://schemas.microsoft.com/office/drawing/2014/main" id="{56D3DDD7-4BFC-4317-9150-69C21CB45AC6}"/>
              </a:ext>
            </a:extLst>
          </p:cNvPr>
          <p:cNvGraphicFramePr>
            <a:graphicFrameLocks noGrp="1"/>
          </p:cNvGraphicFramePr>
          <p:nvPr>
            <p:ph idx="1"/>
            <p:extLst>
              <p:ext uri="{D42A27DB-BD31-4B8C-83A1-F6EECF244321}">
                <p14:modId xmlns:p14="http://schemas.microsoft.com/office/powerpoint/2010/main" val="473647480"/>
              </p:ext>
            </p:extLst>
          </p:nvPr>
        </p:nvGraphicFramePr>
        <p:xfrm>
          <a:off x="539552" y="908720"/>
          <a:ext cx="7776865" cy="4626763"/>
        </p:xfrm>
        <a:graphic>
          <a:graphicData uri="http://schemas.openxmlformats.org/drawingml/2006/table">
            <a:tbl>
              <a:tblPr firstRow="1" bandRow="1">
                <a:tableStyleId>{5C22544A-7EE6-4342-B048-85BDC9FD1C3A}</a:tableStyleId>
              </a:tblPr>
              <a:tblGrid>
                <a:gridCol w="1526813">
                  <a:extLst>
                    <a:ext uri="{9D8B030D-6E8A-4147-A177-3AD203B41FA5}">
                      <a16:colId xmlns:a16="http://schemas.microsoft.com/office/drawing/2014/main" val="2769193755"/>
                    </a:ext>
                  </a:extLst>
                </a:gridCol>
                <a:gridCol w="1562513">
                  <a:extLst>
                    <a:ext uri="{9D8B030D-6E8A-4147-A177-3AD203B41FA5}">
                      <a16:colId xmlns:a16="http://schemas.microsoft.com/office/drawing/2014/main" val="1532766151"/>
                    </a:ext>
                  </a:extLst>
                </a:gridCol>
                <a:gridCol w="1562513">
                  <a:extLst>
                    <a:ext uri="{9D8B030D-6E8A-4147-A177-3AD203B41FA5}">
                      <a16:colId xmlns:a16="http://schemas.microsoft.com/office/drawing/2014/main" val="207827566"/>
                    </a:ext>
                  </a:extLst>
                </a:gridCol>
                <a:gridCol w="1562513">
                  <a:extLst>
                    <a:ext uri="{9D8B030D-6E8A-4147-A177-3AD203B41FA5}">
                      <a16:colId xmlns:a16="http://schemas.microsoft.com/office/drawing/2014/main" val="2276468128"/>
                    </a:ext>
                  </a:extLst>
                </a:gridCol>
                <a:gridCol w="1562513">
                  <a:extLst>
                    <a:ext uri="{9D8B030D-6E8A-4147-A177-3AD203B41FA5}">
                      <a16:colId xmlns:a16="http://schemas.microsoft.com/office/drawing/2014/main" val="348342913"/>
                    </a:ext>
                  </a:extLst>
                </a:gridCol>
              </a:tblGrid>
              <a:tr h="1197523">
                <a:tc>
                  <a:txBody>
                    <a:bodyPr/>
                    <a:lstStyle/>
                    <a:p>
                      <a:r>
                        <a:rPr lang="en-GB" dirty="0">
                          <a:solidFill>
                            <a:schemeClr val="tx1"/>
                          </a:solidFill>
                        </a:rPr>
                        <a:t>Objective</a:t>
                      </a:r>
                    </a:p>
                  </a:txBody>
                  <a:tcPr/>
                </a:tc>
                <a:tc>
                  <a:txBody>
                    <a:bodyPr/>
                    <a:lstStyle/>
                    <a:p>
                      <a:r>
                        <a:rPr lang="en-GB" dirty="0">
                          <a:solidFill>
                            <a:schemeClr val="tx1"/>
                          </a:solidFill>
                        </a:rPr>
                        <a:t>Time</a:t>
                      </a:r>
                    </a:p>
                  </a:txBody>
                  <a:tcPr/>
                </a:tc>
                <a:tc>
                  <a:txBody>
                    <a:bodyPr/>
                    <a:lstStyle/>
                    <a:p>
                      <a:r>
                        <a:rPr lang="en-GB" b="1" dirty="0">
                          <a:solidFill>
                            <a:schemeClr val="tx1"/>
                          </a:solidFill>
                        </a:rPr>
                        <a:t>Activities</a:t>
                      </a:r>
                    </a:p>
                  </a:txBody>
                  <a:tcPr/>
                </a:tc>
                <a:tc>
                  <a:txBody>
                    <a:bodyPr/>
                    <a:lstStyle/>
                    <a:p>
                      <a:r>
                        <a:rPr lang="en-GB" dirty="0">
                          <a:solidFill>
                            <a:schemeClr val="tx1"/>
                          </a:solidFill>
                        </a:rPr>
                        <a:t>Success Criteria</a:t>
                      </a:r>
                    </a:p>
                  </a:txBody>
                  <a:tcPr/>
                </a:tc>
                <a:tc>
                  <a:txBody>
                    <a:bodyPr/>
                    <a:lstStyle/>
                    <a:p>
                      <a:r>
                        <a:rPr lang="en-GB" dirty="0">
                          <a:solidFill>
                            <a:schemeClr val="tx1"/>
                          </a:solidFill>
                        </a:rPr>
                        <a:t>Resources</a:t>
                      </a:r>
                    </a:p>
                  </a:txBody>
                  <a:tcPr/>
                </a:tc>
                <a:extLst>
                  <a:ext uri="{0D108BD9-81ED-4DB2-BD59-A6C34878D82A}">
                    <a16:rowId xmlns:a16="http://schemas.microsoft.com/office/drawing/2014/main" val="1218385489"/>
                  </a:ext>
                </a:extLst>
              </a:tr>
              <a:tr h="685848">
                <a:tc>
                  <a:txBody>
                    <a:bodyPr/>
                    <a:lstStyle/>
                    <a:p>
                      <a:r>
                        <a:rPr lang="en-GB" b="1" dirty="0"/>
                        <a:t>Short-term</a:t>
                      </a:r>
                    </a:p>
                    <a:p>
                      <a:r>
                        <a:rPr lang="en-GB" b="1" dirty="0"/>
                        <a:t>3-6mths</a:t>
                      </a:r>
                    </a:p>
                  </a:txBody>
                  <a:tcPr/>
                </a:tc>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476636209"/>
                  </a:ext>
                </a:extLst>
              </a:tr>
              <a:tr h="685848">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916711122"/>
                  </a:ext>
                </a:extLst>
              </a:tr>
              <a:tr h="685848">
                <a:tc>
                  <a:txBody>
                    <a:bodyPr/>
                    <a:lstStyle/>
                    <a:p>
                      <a:r>
                        <a:rPr lang="en-GB" b="1" dirty="0"/>
                        <a:t>Mid-term</a:t>
                      </a:r>
                    </a:p>
                    <a:p>
                      <a:r>
                        <a:rPr lang="en-GB" b="1" dirty="0"/>
                        <a:t>6mth-2yrs</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758138762"/>
                  </a:ext>
                </a:extLst>
              </a:tr>
              <a:tr h="685848">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280716425"/>
                  </a:ext>
                </a:extLst>
              </a:tr>
              <a:tr h="685848">
                <a:tc>
                  <a:txBody>
                    <a:bodyPr/>
                    <a:lstStyle/>
                    <a:p>
                      <a:r>
                        <a:rPr lang="en-GB" b="1" dirty="0"/>
                        <a:t>Long –Term</a:t>
                      </a:r>
                    </a:p>
                    <a:p>
                      <a:r>
                        <a:rPr lang="en-GB" b="1" dirty="0"/>
                        <a:t>2-5yrs</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869981756"/>
                  </a:ext>
                </a:extLst>
              </a:tr>
            </a:tbl>
          </a:graphicData>
        </a:graphic>
      </p:graphicFrame>
    </p:spTree>
    <p:extLst>
      <p:ext uri="{BB962C8B-B14F-4D97-AF65-F5344CB8AC3E}">
        <p14:creationId xmlns:p14="http://schemas.microsoft.com/office/powerpoint/2010/main" val="224841261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 1.5</a:t>
            </a:r>
          </a:p>
        </p:txBody>
      </p:sp>
      <p:sp>
        <p:nvSpPr>
          <p:cNvPr id="3" name="Content Placeholder 2"/>
          <p:cNvSpPr>
            <a:spLocks noGrp="1"/>
          </p:cNvSpPr>
          <p:nvPr>
            <p:ph idx="1"/>
          </p:nvPr>
        </p:nvSpPr>
        <p:spPr/>
        <p:txBody>
          <a:bodyPr>
            <a:normAutofit/>
          </a:bodyPr>
          <a:lstStyle/>
          <a:p>
            <a:pPr marL="0" indent="0">
              <a:buNone/>
            </a:pPr>
            <a:r>
              <a:rPr lang="en-GB" dirty="0">
                <a:solidFill>
                  <a:srgbClr val="0070C0"/>
                </a:solidFill>
              </a:rPr>
              <a:t>As the first entry in your Journal, </a:t>
            </a:r>
            <a:r>
              <a:rPr lang="en-GB" dirty="0"/>
              <a:t>prepare a Personal Development plan and list 5 importance of it. </a:t>
            </a:r>
          </a:p>
          <a:p>
            <a:pPr marL="0" indent="0">
              <a:buNone/>
            </a:pPr>
            <a:r>
              <a:rPr lang="en-GB" dirty="0">
                <a:solidFill>
                  <a:srgbClr val="0070C0"/>
                </a:solidFill>
              </a:rPr>
              <a:t>(Approximately 250 words)</a:t>
            </a:r>
          </a:p>
          <a:p>
            <a:pPr marL="0" indent="0">
              <a:buNone/>
            </a:pPr>
            <a:endParaRPr lang="en-GB" dirty="0"/>
          </a:p>
          <a:p>
            <a:pPr marL="0" indent="0">
              <a:buNone/>
            </a:pPr>
            <a:endParaRPr lang="en-GB" dirty="0"/>
          </a:p>
          <a:p>
            <a:pPr marL="0" indent="0">
              <a:buNone/>
            </a:pPr>
            <a:r>
              <a:rPr lang="en-GB" dirty="0"/>
              <a:t>(Approximately 15 Minutes)</a:t>
            </a:r>
          </a:p>
        </p:txBody>
      </p:sp>
    </p:spTree>
    <p:extLst>
      <p:ext uri="{BB962C8B-B14F-4D97-AF65-F5344CB8AC3E}">
        <p14:creationId xmlns:p14="http://schemas.microsoft.com/office/powerpoint/2010/main" val="263785461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 list</a:t>
            </a:r>
          </a:p>
        </p:txBody>
      </p:sp>
      <p:sp>
        <p:nvSpPr>
          <p:cNvPr id="3" name="Content Placeholder 2"/>
          <p:cNvSpPr>
            <a:spLocks noGrp="1"/>
          </p:cNvSpPr>
          <p:nvPr>
            <p:ph idx="1"/>
          </p:nvPr>
        </p:nvSpPr>
        <p:spPr/>
        <p:txBody>
          <a:bodyPr>
            <a:normAutofit lnSpcReduction="10000"/>
          </a:bodyPr>
          <a:lstStyle/>
          <a:p>
            <a:pPr marL="0" indent="0">
              <a:buNone/>
            </a:pPr>
            <a:endParaRPr lang="en-GB" dirty="0"/>
          </a:p>
          <a:p>
            <a:pPr marL="0" indent="0">
              <a:buNone/>
            </a:pPr>
            <a:r>
              <a:rPr lang="en-GB" sz="1800" dirty="0"/>
              <a:t>Morgan, P. (2017) </a:t>
            </a:r>
            <a:r>
              <a:rPr lang="en-GB" sz="1800" i="1" dirty="0"/>
              <a:t>The Business Student’s Guide to Study and Employability. </a:t>
            </a:r>
            <a:r>
              <a:rPr lang="en-GB" sz="1800" dirty="0"/>
              <a:t>SAGE.</a:t>
            </a:r>
          </a:p>
          <a:p>
            <a:pPr marL="0" indent="0">
              <a:buNone/>
            </a:pPr>
            <a:endParaRPr lang="en-GB" sz="1800" dirty="0"/>
          </a:p>
          <a:p>
            <a:pPr marL="0" indent="0">
              <a:buNone/>
            </a:pPr>
            <a:r>
              <a:rPr lang="en-GB" sz="1800" dirty="0"/>
              <a:t>The Open University (2024).Reflection on Your working Life/ available @Returning to STEM: Week 1: 2.1 | </a:t>
            </a:r>
            <a:r>
              <a:rPr lang="en-GB" sz="1800" dirty="0" err="1"/>
              <a:t>OpenLearn</a:t>
            </a:r>
            <a:r>
              <a:rPr lang="en-GB" sz="1800" dirty="0"/>
              <a:t> - Open University.( Accesses on 29/04/24).</a:t>
            </a:r>
          </a:p>
          <a:p>
            <a:pPr marL="0" indent="0">
              <a:buNone/>
            </a:pPr>
            <a:endParaRPr lang="en-GB" sz="1800" dirty="0"/>
          </a:p>
          <a:p>
            <a:pPr marL="0" indent="0">
              <a:buNone/>
            </a:pPr>
            <a:r>
              <a:rPr lang="en-GB" sz="1800" dirty="0">
                <a:solidFill>
                  <a:schemeClr val="bg1"/>
                </a:solidFill>
              </a:rPr>
              <a:t>https://www.open.edu/openlearn/ocw/mod/oucontent/view.php?id=</a:t>
            </a:r>
          </a:p>
          <a:p>
            <a:pPr marL="0" indent="0">
              <a:buNone/>
            </a:pPr>
            <a:endParaRPr lang="en-GB" sz="1800" dirty="0"/>
          </a:p>
          <a:p>
            <a:pPr marL="0" indent="0">
              <a:buNone/>
            </a:pPr>
            <a:r>
              <a:rPr lang="en-GB" sz="1800" dirty="0"/>
              <a:t>The Open University (2024). </a:t>
            </a:r>
            <a:r>
              <a:rPr lang="en-GB" sz="1800" b="1" dirty="0"/>
              <a:t>Personal Development Plan (PDP)Developing Your Career</a:t>
            </a:r>
            <a:r>
              <a:rPr lang="en-GB" sz="1800" dirty="0"/>
              <a:t>, available @: </a:t>
            </a:r>
            <a:r>
              <a:rPr lang="en-GB" sz="1800" dirty="0">
                <a:solidFill>
                  <a:prstClr val="black"/>
                </a:solidFill>
                <a:hlinkClick r:id="rId2">
                  <a:extLst>
                    <a:ext uri="{A12FA001-AC4F-418D-AE19-62706E023703}">
                      <ahyp:hlinkClr xmlns:ahyp="http://schemas.microsoft.com/office/drawing/2018/hyperlinkcolor" val="tx"/>
                    </a:ext>
                  </a:extLst>
                </a:hlinkClick>
              </a:rPr>
              <a:t>https://help.open.ac.uk/pdp</a:t>
            </a:r>
            <a:r>
              <a:rPr lang="en-GB" sz="1800" dirty="0">
                <a:solidFill>
                  <a:prstClr val="black"/>
                </a:solidFill>
              </a:rPr>
              <a:t>. </a:t>
            </a:r>
            <a:r>
              <a:rPr lang="en-GB" sz="1800" dirty="0"/>
              <a:t>(Accessed on 29/04/2024).</a:t>
            </a:r>
          </a:p>
          <a:p>
            <a:pPr marL="0" indent="0">
              <a:buNone/>
            </a:pPr>
            <a:endParaRPr lang="en-GB" sz="1800" dirty="0"/>
          </a:p>
          <a:p>
            <a:pPr marL="0" indent="0">
              <a:buNone/>
            </a:pPr>
            <a:endParaRPr lang="en-GB" dirty="0"/>
          </a:p>
        </p:txBody>
      </p:sp>
    </p:spTree>
    <p:extLst>
      <p:ext uri="{BB962C8B-B14F-4D97-AF65-F5344CB8AC3E}">
        <p14:creationId xmlns:p14="http://schemas.microsoft.com/office/powerpoint/2010/main" val="208071275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p:txBody>
          <a:bodyPr/>
          <a:lstStyle/>
          <a:p>
            <a:r>
              <a:rPr lang="en-GB" dirty="0"/>
              <a:t>Summary</a:t>
            </a:r>
          </a:p>
        </p:txBody>
      </p:sp>
      <p:pic>
        <p:nvPicPr>
          <p:cNvPr id="4" name="Picture 1">
            <a:extLst>
              <a:ext uri="{FF2B5EF4-FFF2-40B4-BE49-F238E27FC236}">
                <a16:creationId xmlns:a16="http://schemas.microsoft.com/office/drawing/2014/main" id="{57A2770E-33FC-4834-AD2A-DCC61B82EAFE}"/>
              </a:ext>
            </a:extLst>
          </p:cNvPr>
          <p:cNvPicPr>
            <a:picLocks noChangeAspect="1"/>
          </p:cNvPicPr>
          <p:nvPr/>
        </p:nvPicPr>
        <p:blipFill>
          <a:blip r:embed="rId2"/>
          <a:srcRect/>
          <a:stretch>
            <a:fillRect/>
          </a:stretch>
        </p:blipFill>
        <p:spPr bwMode="auto">
          <a:xfrm>
            <a:off x="1907704" y="1417638"/>
            <a:ext cx="5791324" cy="4222987"/>
          </a:xfrm>
          <a:prstGeom prst="rect">
            <a:avLst/>
          </a:prstGeom>
          <a:noFill/>
          <a:ln w="9525">
            <a:noFill/>
            <a:miter lim="800000"/>
            <a:headEnd/>
            <a:tailEnd/>
          </a:ln>
        </p:spPr>
      </p:pic>
    </p:spTree>
    <p:extLst>
      <p:ext uri="{BB962C8B-B14F-4D97-AF65-F5344CB8AC3E}">
        <p14:creationId xmlns:p14="http://schemas.microsoft.com/office/powerpoint/2010/main" val="2011787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0C6567-3F04-4688-B79C-53F37FEA37C2}"/>
              </a:ext>
            </a:extLst>
          </p:cNvPr>
          <p:cNvSpPr>
            <a:spLocks noGrp="1"/>
          </p:cNvSpPr>
          <p:nvPr>
            <p:ph type="title"/>
          </p:nvPr>
        </p:nvSpPr>
        <p:spPr/>
        <p:txBody>
          <a:bodyPr/>
          <a:lstStyle/>
          <a:p>
            <a:r>
              <a:rPr lang="en-GB" dirty="0"/>
              <a:t>Homework</a:t>
            </a:r>
          </a:p>
        </p:txBody>
      </p:sp>
      <p:sp>
        <p:nvSpPr>
          <p:cNvPr id="3" name="Content Placeholder 2">
            <a:extLst>
              <a:ext uri="{FF2B5EF4-FFF2-40B4-BE49-F238E27FC236}">
                <a16:creationId xmlns:a16="http://schemas.microsoft.com/office/drawing/2014/main" id="{F0F6257B-DAF4-4B4C-8D8C-E792DDC565F5}"/>
              </a:ext>
            </a:extLst>
          </p:cNvPr>
          <p:cNvSpPr>
            <a:spLocks noGrp="1"/>
          </p:cNvSpPr>
          <p:nvPr>
            <p:ph idx="1"/>
          </p:nvPr>
        </p:nvSpPr>
        <p:spPr>
          <a:xfrm>
            <a:off x="0" y="1417638"/>
            <a:ext cx="9144000" cy="4243610"/>
          </a:xfrm>
          <a:solidFill>
            <a:schemeClr val="bg1">
              <a:lumMod val="85000"/>
            </a:schemeClr>
          </a:solidFill>
        </p:spPr>
        <p:txBody>
          <a:bodyPr>
            <a:normAutofit/>
          </a:bodyPr>
          <a:lstStyle/>
          <a:p>
            <a:pPr marL="0" indent="0">
              <a:buNone/>
            </a:pPr>
            <a:r>
              <a:rPr lang="en-GB" dirty="0"/>
              <a:t>Find a job vacancy that you would like to apply and </a:t>
            </a:r>
            <a:r>
              <a:rPr lang="en-GB" dirty="0">
                <a:solidFill>
                  <a:srgbClr val="FF0000"/>
                </a:solidFill>
              </a:rPr>
              <a:t>prepare for the interviews to be held </a:t>
            </a:r>
            <a:r>
              <a:rPr lang="en-GB" dirty="0"/>
              <a:t>in week 7</a:t>
            </a:r>
            <a:endParaRPr lang="en-GB" dirty="0">
              <a:solidFill>
                <a:srgbClr val="FF0000"/>
              </a:solidFill>
            </a:endParaRPr>
          </a:p>
          <a:p>
            <a:pPr marL="571500" indent="-571500">
              <a:buAutoNum type="romanLcParenR"/>
            </a:pPr>
            <a:r>
              <a:rPr lang="en-GB" dirty="0"/>
              <a:t>The job advertisement</a:t>
            </a:r>
          </a:p>
          <a:p>
            <a:pPr marL="571500" indent="-571500">
              <a:buAutoNum type="romanLcParenR"/>
            </a:pPr>
            <a:r>
              <a:rPr lang="en-GB" dirty="0"/>
              <a:t>The job description and person specification</a:t>
            </a:r>
          </a:p>
          <a:p>
            <a:pPr marL="571500" indent="-571500">
              <a:buAutoNum type="romanLcParenR"/>
            </a:pPr>
            <a:r>
              <a:rPr lang="en-GB" dirty="0"/>
              <a:t>Your application for the job</a:t>
            </a:r>
          </a:p>
        </p:txBody>
      </p:sp>
    </p:spTree>
    <p:extLst>
      <p:ext uri="{BB962C8B-B14F-4D97-AF65-F5344CB8AC3E}">
        <p14:creationId xmlns:p14="http://schemas.microsoft.com/office/powerpoint/2010/main" val="427334020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136744A-5AEF-4FD9-9A39-2278C0990D58}"/>
              </a:ext>
            </a:extLst>
          </p:cNvPr>
          <p:cNvPicPr>
            <a:picLocks noChangeAspect="1"/>
          </p:cNvPicPr>
          <p:nvPr/>
        </p:nvPicPr>
        <p:blipFill>
          <a:blip r:embed="rId2"/>
          <a:stretch>
            <a:fillRect/>
          </a:stretch>
        </p:blipFill>
        <p:spPr>
          <a:xfrm>
            <a:off x="0" y="28968"/>
            <a:ext cx="9144000" cy="5704288"/>
          </a:xfrm>
          <a:prstGeom prst="rect">
            <a:avLst/>
          </a:prstGeom>
        </p:spPr>
      </p:pic>
      <p:sp>
        <p:nvSpPr>
          <p:cNvPr id="2" name="Title 1">
            <a:extLst>
              <a:ext uri="{FF2B5EF4-FFF2-40B4-BE49-F238E27FC236}">
                <a16:creationId xmlns:a16="http://schemas.microsoft.com/office/drawing/2014/main" id="{874E0CAD-031F-41F6-9066-4BE77380468C}"/>
              </a:ext>
            </a:extLst>
          </p:cNvPr>
          <p:cNvSpPr>
            <a:spLocks noGrp="1"/>
          </p:cNvSpPr>
          <p:nvPr>
            <p:ph type="title"/>
          </p:nvPr>
        </p:nvSpPr>
        <p:spPr/>
        <p:txBody>
          <a:bodyPr/>
          <a:lstStyle/>
          <a:p>
            <a:r>
              <a:rPr lang="en-GB" dirty="0"/>
              <a:t>Next Session…..</a:t>
            </a:r>
          </a:p>
        </p:txBody>
      </p:sp>
      <p:sp>
        <p:nvSpPr>
          <p:cNvPr id="3" name="Content Placeholder 2">
            <a:extLst>
              <a:ext uri="{FF2B5EF4-FFF2-40B4-BE49-F238E27FC236}">
                <a16:creationId xmlns:a16="http://schemas.microsoft.com/office/drawing/2014/main" id="{E8B85099-8DAC-4D3D-B6B9-5D49079273E7}"/>
              </a:ext>
            </a:extLst>
          </p:cNvPr>
          <p:cNvSpPr>
            <a:spLocks noGrp="1"/>
          </p:cNvSpPr>
          <p:nvPr>
            <p:ph idx="1"/>
          </p:nvPr>
        </p:nvSpPr>
        <p:spPr>
          <a:xfrm>
            <a:off x="457200" y="1600201"/>
            <a:ext cx="3250704" cy="3917032"/>
          </a:xfrm>
        </p:spPr>
        <p:txBody>
          <a:bodyPr>
            <a:normAutofit/>
          </a:bodyPr>
          <a:lstStyle/>
          <a:p>
            <a:pPr marL="0" indent="0">
              <a:buNone/>
            </a:pPr>
            <a:r>
              <a:rPr lang="en-GB" b="1" dirty="0"/>
              <a:t>We will look at;</a:t>
            </a:r>
          </a:p>
          <a:p>
            <a:pPr marL="0" indent="0">
              <a:buNone/>
            </a:pPr>
            <a:endParaRPr lang="en-GB" sz="2800" b="1" dirty="0"/>
          </a:p>
          <a:p>
            <a:pPr marL="0" indent="0">
              <a:buNone/>
            </a:pPr>
            <a:r>
              <a:rPr lang="en-GB" b="1" dirty="0">
                <a:solidFill>
                  <a:srgbClr val="FF0000"/>
                </a:solidFill>
              </a:rPr>
              <a:t>Improving self-awareness</a:t>
            </a:r>
          </a:p>
        </p:txBody>
      </p:sp>
    </p:spTree>
    <p:extLst>
      <p:ext uri="{BB962C8B-B14F-4D97-AF65-F5344CB8AC3E}">
        <p14:creationId xmlns:p14="http://schemas.microsoft.com/office/powerpoint/2010/main" val="315588285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45332</TotalTime>
  <Words>1820</Words>
  <Application>Microsoft Office PowerPoint</Application>
  <PresentationFormat>On-screen Show (4:3)</PresentationFormat>
  <Paragraphs>309</Paragraphs>
  <Slides>46</Slides>
  <Notes>11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46</vt:i4>
      </vt:variant>
    </vt:vector>
  </HeadingPairs>
  <TitlesOfParts>
    <vt:vector size="55" baseType="lpstr">
      <vt:lpstr>Arial</vt:lpstr>
      <vt:lpstr>Arial Rounded MT Bold</vt:lpstr>
      <vt:lpstr>Calibri</vt:lpstr>
      <vt:lpstr>Myriad Pro</vt:lpstr>
      <vt:lpstr>Times New Roman</vt:lpstr>
      <vt:lpstr>UPRLUB+Arial Nova Light</vt:lpstr>
      <vt:lpstr>Verdana</vt:lpstr>
      <vt:lpstr>Wingdings</vt:lpstr>
      <vt:lpstr>20140311PresentationUWTSDTemplate</vt:lpstr>
      <vt:lpstr> Certificate of Higher Education in Skills for the Workplace   Employability and Career Development (LCLM 4005) Session 1 Induction  &amp;  Personal Development Plans</vt:lpstr>
      <vt:lpstr>PowerPoint Presentation</vt:lpstr>
      <vt:lpstr>In this session we will…..</vt:lpstr>
      <vt:lpstr>Classroom code of conduct</vt:lpstr>
      <vt:lpstr>Rules and General Housekeeping</vt:lpstr>
      <vt:lpstr>Punctuality and Attendance</vt:lpstr>
      <vt:lpstr>Student Engagement Requirements</vt:lpstr>
      <vt:lpstr>Useful Contacts</vt:lpstr>
      <vt:lpstr>Tip for success</vt:lpstr>
      <vt:lpstr>Getting to know each other?</vt:lpstr>
      <vt:lpstr>Module Overview</vt:lpstr>
      <vt:lpstr>Group Activity</vt:lpstr>
      <vt:lpstr>Aims and Learning Outcomes</vt:lpstr>
      <vt:lpstr>Key Reading</vt:lpstr>
      <vt:lpstr>Additional Reading</vt:lpstr>
      <vt:lpstr>Scheme of Work</vt:lpstr>
      <vt:lpstr>Teaching and Learning Strategy</vt:lpstr>
      <vt:lpstr>Assessment</vt:lpstr>
      <vt:lpstr>Reflective Journal</vt:lpstr>
      <vt:lpstr>Activity 1.1</vt:lpstr>
      <vt:lpstr>Reflection on the activity</vt:lpstr>
      <vt:lpstr>PowerPoint Presentation</vt:lpstr>
      <vt:lpstr>What is a Personal Development Plan (PDP)?</vt:lpstr>
      <vt:lpstr>What influenced you? </vt:lpstr>
      <vt:lpstr>Influencing factors </vt:lpstr>
      <vt:lpstr>Lifeline exercise </vt:lpstr>
      <vt:lpstr>Lifeline exercise- Activity 1.2</vt:lpstr>
      <vt:lpstr>Lifeline exercise </vt:lpstr>
      <vt:lpstr>Lifeline exercise </vt:lpstr>
      <vt:lpstr>Influencing Factors? </vt:lpstr>
      <vt:lpstr>Examining the options ahead</vt:lpstr>
      <vt:lpstr>Examining the options ahead</vt:lpstr>
      <vt:lpstr>Examining the options ahead</vt:lpstr>
      <vt:lpstr>What Employers Expect From their Staff</vt:lpstr>
      <vt:lpstr>Questions for you</vt:lpstr>
      <vt:lpstr>Activity 1.3</vt:lpstr>
      <vt:lpstr>Activity 1.4</vt:lpstr>
      <vt:lpstr>How to create a PDP?</vt:lpstr>
      <vt:lpstr>What to include in a PDP?</vt:lpstr>
      <vt:lpstr> SMART Goals     Specific: The goal should be precise and to the point. There’s no room for ambiguity. For instance, instead of saying, “I’m going to write an article this week,” you should say, “I’m going to write a 2,000-word Business article.” Measurable: There should be criteria that measure progress. You can agree on how you will assess whether you’ve achieved the goal. Achievable: Check you have / will have the necessary time and resources. Relevant: Will your objectives directly help you achieve your goal? Time bound: encourage them to set a realistic deadline to meet their duties. . </vt:lpstr>
      <vt:lpstr>Personal Development Plan  </vt:lpstr>
      <vt:lpstr>Activity 1.5</vt:lpstr>
      <vt:lpstr>Reference list</vt:lpstr>
      <vt:lpstr>Summary</vt:lpstr>
      <vt:lpstr>Homework</vt:lpstr>
      <vt:lpstr>Next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Olubukola Adegbite</cp:lastModifiedBy>
  <cp:revision>269</cp:revision>
  <dcterms:created xsi:type="dcterms:W3CDTF">2015-04-14T15:21:28Z</dcterms:created>
  <dcterms:modified xsi:type="dcterms:W3CDTF">2024-05-04T18:34:06Z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