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91" autoAdjust="0"/>
    <p:restoredTop sz="94660"/>
  </p:normalViewPr>
  <p:slideViewPr>
    <p:cSldViewPr snapToGrid="0">
      <p:cViewPr varScale="1">
        <p:scale>
          <a:sx n="72" d="100"/>
          <a:sy n="72" d="100"/>
        </p:scale>
        <p:origin x="4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2BAA92-9BFA-4A1B-A72D-13B972F4867C}" type="doc">
      <dgm:prSet loTypeId="urn:microsoft.com/office/officeart/2005/8/layout/vList2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998126B2-17E6-4658-BE41-B0D77F01E061}">
      <dgm:prSet/>
      <dgm:spPr/>
      <dgm:t>
        <a:bodyPr/>
        <a:lstStyle/>
        <a:p>
          <a:r>
            <a:rPr lang="en-GB" dirty="0"/>
            <a:t>This is the group you will describe and talk about effective strategies that help support it.</a:t>
          </a:r>
          <a:endParaRPr lang="en-US" dirty="0"/>
        </a:p>
      </dgm:t>
    </dgm:pt>
    <dgm:pt modelId="{F536FA02-11D4-4698-8004-007A7AE71FF5}" type="parTrans" cxnId="{6EFB61F6-6C53-4D2E-8245-E38EA0D341F4}">
      <dgm:prSet/>
      <dgm:spPr/>
      <dgm:t>
        <a:bodyPr/>
        <a:lstStyle/>
        <a:p>
          <a:endParaRPr lang="en-US"/>
        </a:p>
      </dgm:t>
    </dgm:pt>
    <dgm:pt modelId="{1830BF72-BA9E-40D8-9140-265932462B14}" type="sibTrans" cxnId="{6EFB61F6-6C53-4D2E-8245-E38EA0D341F4}">
      <dgm:prSet/>
      <dgm:spPr/>
      <dgm:t>
        <a:bodyPr/>
        <a:lstStyle/>
        <a:p>
          <a:endParaRPr lang="en-US"/>
        </a:p>
      </dgm:t>
    </dgm:pt>
    <dgm:pt modelId="{D8A61215-02C0-4A8A-B7E5-6A8E1C418760}">
      <dgm:prSet/>
      <dgm:spPr/>
      <dgm:t>
        <a:bodyPr/>
        <a:lstStyle/>
        <a:p>
          <a:r>
            <a:rPr lang="en-GB" dirty="0"/>
            <a:t>1. Life skills</a:t>
          </a:r>
          <a:endParaRPr lang="en-US" dirty="0"/>
        </a:p>
      </dgm:t>
    </dgm:pt>
    <dgm:pt modelId="{D10C7147-A871-4FF3-A261-D66FE7D0EB9C}" type="parTrans" cxnId="{5DA5F344-C7C8-4636-A3A8-3B0B39F4E990}">
      <dgm:prSet/>
      <dgm:spPr/>
      <dgm:t>
        <a:bodyPr/>
        <a:lstStyle/>
        <a:p>
          <a:endParaRPr lang="en-US"/>
        </a:p>
      </dgm:t>
    </dgm:pt>
    <dgm:pt modelId="{407A034B-E570-4059-B470-DEB0B87FEC61}" type="sibTrans" cxnId="{5DA5F344-C7C8-4636-A3A8-3B0B39F4E990}">
      <dgm:prSet/>
      <dgm:spPr/>
      <dgm:t>
        <a:bodyPr/>
        <a:lstStyle/>
        <a:p>
          <a:endParaRPr lang="en-US"/>
        </a:p>
      </dgm:t>
    </dgm:pt>
    <dgm:pt modelId="{738C2A9A-2D52-4599-AC0E-FDC4914E12F6}">
      <dgm:prSet/>
      <dgm:spPr/>
      <dgm:t>
        <a:bodyPr/>
        <a:lstStyle/>
        <a:p>
          <a:r>
            <a:rPr lang="en-GB" dirty="0"/>
            <a:t>2.Independent Domestic Violence Advisors (IDVA) </a:t>
          </a:r>
          <a:endParaRPr lang="en-US" dirty="0"/>
        </a:p>
      </dgm:t>
    </dgm:pt>
    <dgm:pt modelId="{FBDCA174-518D-4CD3-A3F7-82375F20BF11}" type="parTrans" cxnId="{C175FE1E-E647-4ECA-A8B6-2FECD7BB040F}">
      <dgm:prSet/>
      <dgm:spPr/>
      <dgm:t>
        <a:bodyPr/>
        <a:lstStyle/>
        <a:p>
          <a:endParaRPr lang="en-US"/>
        </a:p>
      </dgm:t>
    </dgm:pt>
    <dgm:pt modelId="{75E54B4C-A2A6-4A96-A44D-236BDC8E09CD}" type="sibTrans" cxnId="{C175FE1E-E647-4ECA-A8B6-2FECD7BB040F}">
      <dgm:prSet/>
      <dgm:spPr/>
      <dgm:t>
        <a:bodyPr/>
        <a:lstStyle/>
        <a:p>
          <a:endParaRPr lang="en-US"/>
        </a:p>
      </dgm:t>
    </dgm:pt>
    <dgm:pt modelId="{DF9897D3-35C6-4193-B42B-3D7EDBB57216}">
      <dgm:prSet/>
      <dgm:spPr/>
      <dgm:t>
        <a:bodyPr/>
        <a:lstStyle/>
        <a:p>
          <a:r>
            <a:rPr lang="en-GB" dirty="0"/>
            <a:t>3 .Freedom Programme</a:t>
          </a:r>
          <a:endParaRPr lang="en-US" dirty="0"/>
        </a:p>
      </dgm:t>
    </dgm:pt>
    <dgm:pt modelId="{57D1FC94-599E-4E67-896D-A705DD357FAB}" type="parTrans" cxnId="{37C13281-4B2D-4F5F-AAF2-523934F0C5D6}">
      <dgm:prSet/>
      <dgm:spPr/>
      <dgm:t>
        <a:bodyPr/>
        <a:lstStyle/>
        <a:p>
          <a:endParaRPr lang="en-US"/>
        </a:p>
      </dgm:t>
    </dgm:pt>
    <dgm:pt modelId="{D7D3639B-9D4E-41EE-BAF1-2FB6694D3B65}" type="sibTrans" cxnId="{37C13281-4B2D-4F5F-AAF2-523934F0C5D6}">
      <dgm:prSet/>
      <dgm:spPr/>
      <dgm:t>
        <a:bodyPr/>
        <a:lstStyle/>
        <a:p>
          <a:endParaRPr lang="en-US"/>
        </a:p>
      </dgm:t>
    </dgm:pt>
    <dgm:pt modelId="{B59930FB-0177-4D85-8670-EDF2C4D92B5C}">
      <dgm:prSet/>
      <dgm:spPr/>
      <dgm:t>
        <a:bodyPr/>
        <a:lstStyle/>
        <a:p>
          <a:r>
            <a:rPr lang="en-US" dirty="0"/>
            <a:t>Parenting/Nurturing </a:t>
          </a:r>
          <a:r>
            <a:rPr lang="en-US" dirty="0" err="1"/>
            <a:t>Programme</a:t>
          </a:r>
          <a:endParaRPr lang="en-US" dirty="0"/>
        </a:p>
      </dgm:t>
    </dgm:pt>
    <dgm:pt modelId="{2EFF5A58-493B-4B41-B4D2-F88E928F57AF}" type="parTrans" cxnId="{B0D0ED8C-4E24-4D26-9AE7-DFEF8B185D96}">
      <dgm:prSet/>
      <dgm:spPr/>
      <dgm:t>
        <a:bodyPr/>
        <a:lstStyle/>
        <a:p>
          <a:endParaRPr lang="en-GB"/>
        </a:p>
      </dgm:t>
    </dgm:pt>
    <dgm:pt modelId="{D192A156-6A08-4234-BD47-BAE03291D5D3}" type="sibTrans" cxnId="{B0D0ED8C-4E24-4D26-9AE7-DFEF8B185D96}">
      <dgm:prSet/>
      <dgm:spPr/>
      <dgm:t>
        <a:bodyPr/>
        <a:lstStyle/>
        <a:p>
          <a:endParaRPr lang="en-GB"/>
        </a:p>
      </dgm:t>
    </dgm:pt>
    <dgm:pt modelId="{093C30BA-3791-4FA0-9810-FF89C3753EE0}" type="pres">
      <dgm:prSet presAssocID="{A42BAA92-9BFA-4A1B-A72D-13B972F4867C}" presName="linear" presStyleCnt="0">
        <dgm:presLayoutVars>
          <dgm:animLvl val="lvl"/>
          <dgm:resizeHandles val="exact"/>
        </dgm:presLayoutVars>
      </dgm:prSet>
      <dgm:spPr/>
    </dgm:pt>
    <dgm:pt modelId="{AD43BC36-563F-4D7E-9869-5D497FD675B3}" type="pres">
      <dgm:prSet presAssocID="{998126B2-17E6-4658-BE41-B0D77F01E0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F89B01-B8C1-4E6C-B96D-0C8C759B6553}" type="pres">
      <dgm:prSet presAssocID="{1830BF72-BA9E-40D8-9140-265932462B14}" presName="spacer" presStyleCnt="0"/>
      <dgm:spPr/>
    </dgm:pt>
    <dgm:pt modelId="{D2A79DF9-5F9D-4F39-B0E2-03946E80793C}" type="pres">
      <dgm:prSet presAssocID="{D8A61215-02C0-4A8A-B7E5-6A8E1C41876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C3F8D00-465F-4A18-B37D-3B93DABBFB19}" type="pres">
      <dgm:prSet presAssocID="{407A034B-E570-4059-B470-DEB0B87FEC61}" presName="spacer" presStyleCnt="0"/>
      <dgm:spPr/>
    </dgm:pt>
    <dgm:pt modelId="{14DA81F9-6374-47DC-9300-AFBC37DC0C23}" type="pres">
      <dgm:prSet presAssocID="{738C2A9A-2D52-4599-AC0E-FDC4914E12F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B215DC0-8FFE-4BF2-9B74-357D2AAFA307}" type="pres">
      <dgm:prSet presAssocID="{75E54B4C-A2A6-4A96-A44D-236BDC8E09CD}" presName="spacer" presStyleCnt="0"/>
      <dgm:spPr/>
    </dgm:pt>
    <dgm:pt modelId="{3F0B7EB5-19DE-4435-B24C-C4F7302D4EAE}" type="pres">
      <dgm:prSet presAssocID="{DF9897D3-35C6-4193-B42B-3D7EDBB5721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E2107F1-AA1D-47CD-AF9F-250B66967A28}" type="pres">
      <dgm:prSet presAssocID="{D7D3639B-9D4E-41EE-BAF1-2FB6694D3B65}" presName="spacer" presStyleCnt="0"/>
      <dgm:spPr/>
    </dgm:pt>
    <dgm:pt modelId="{06650A41-0586-44A9-B2DB-18FA337E8DD3}" type="pres">
      <dgm:prSet presAssocID="{B59930FB-0177-4D85-8670-EDF2C4D92B5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C432D18-A07C-4AA7-A0E5-ED4EEADCD4D3}" type="presOf" srcId="{A42BAA92-9BFA-4A1B-A72D-13B972F4867C}" destId="{093C30BA-3791-4FA0-9810-FF89C3753EE0}" srcOrd="0" destOrd="0" presId="urn:microsoft.com/office/officeart/2005/8/layout/vList2"/>
    <dgm:cxn modelId="{C175FE1E-E647-4ECA-A8B6-2FECD7BB040F}" srcId="{A42BAA92-9BFA-4A1B-A72D-13B972F4867C}" destId="{738C2A9A-2D52-4599-AC0E-FDC4914E12F6}" srcOrd="2" destOrd="0" parTransId="{FBDCA174-518D-4CD3-A3F7-82375F20BF11}" sibTransId="{75E54B4C-A2A6-4A96-A44D-236BDC8E09CD}"/>
    <dgm:cxn modelId="{5DA5F344-C7C8-4636-A3A8-3B0B39F4E990}" srcId="{A42BAA92-9BFA-4A1B-A72D-13B972F4867C}" destId="{D8A61215-02C0-4A8A-B7E5-6A8E1C418760}" srcOrd="1" destOrd="0" parTransId="{D10C7147-A871-4FF3-A261-D66FE7D0EB9C}" sibTransId="{407A034B-E570-4059-B470-DEB0B87FEC61}"/>
    <dgm:cxn modelId="{37C13281-4B2D-4F5F-AAF2-523934F0C5D6}" srcId="{A42BAA92-9BFA-4A1B-A72D-13B972F4867C}" destId="{DF9897D3-35C6-4193-B42B-3D7EDBB57216}" srcOrd="3" destOrd="0" parTransId="{57D1FC94-599E-4E67-896D-A705DD357FAB}" sibTransId="{D7D3639B-9D4E-41EE-BAF1-2FB6694D3B65}"/>
    <dgm:cxn modelId="{3F266A81-9BD8-405F-BD58-EDCA6260BE17}" type="presOf" srcId="{D8A61215-02C0-4A8A-B7E5-6A8E1C418760}" destId="{D2A79DF9-5F9D-4F39-B0E2-03946E80793C}" srcOrd="0" destOrd="0" presId="urn:microsoft.com/office/officeart/2005/8/layout/vList2"/>
    <dgm:cxn modelId="{B0D0ED8C-4E24-4D26-9AE7-DFEF8B185D96}" srcId="{A42BAA92-9BFA-4A1B-A72D-13B972F4867C}" destId="{B59930FB-0177-4D85-8670-EDF2C4D92B5C}" srcOrd="4" destOrd="0" parTransId="{2EFF5A58-493B-4B41-B4D2-F88E928F57AF}" sibTransId="{D192A156-6A08-4234-BD47-BAE03291D5D3}"/>
    <dgm:cxn modelId="{D78687C6-B2EE-4BFF-85E5-520017192B55}" type="presOf" srcId="{738C2A9A-2D52-4599-AC0E-FDC4914E12F6}" destId="{14DA81F9-6374-47DC-9300-AFBC37DC0C23}" srcOrd="0" destOrd="0" presId="urn:microsoft.com/office/officeart/2005/8/layout/vList2"/>
    <dgm:cxn modelId="{CA3A8FD8-DA54-4609-850F-8B66FDCF4AB0}" type="presOf" srcId="{B59930FB-0177-4D85-8670-EDF2C4D92B5C}" destId="{06650A41-0586-44A9-B2DB-18FA337E8DD3}" srcOrd="0" destOrd="0" presId="urn:microsoft.com/office/officeart/2005/8/layout/vList2"/>
    <dgm:cxn modelId="{9798F8E2-7033-4005-A692-223E7139D742}" type="presOf" srcId="{998126B2-17E6-4658-BE41-B0D77F01E061}" destId="{AD43BC36-563F-4D7E-9869-5D497FD675B3}" srcOrd="0" destOrd="0" presId="urn:microsoft.com/office/officeart/2005/8/layout/vList2"/>
    <dgm:cxn modelId="{09628AE4-EA29-4E31-983D-B9FFE55DD60D}" type="presOf" srcId="{DF9897D3-35C6-4193-B42B-3D7EDBB57216}" destId="{3F0B7EB5-19DE-4435-B24C-C4F7302D4EAE}" srcOrd="0" destOrd="0" presId="urn:microsoft.com/office/officeart/2005/8/layout/vList2"/>
    <dgm:cxn modelId="{6EFB61F6-6C53-4D2E-8245-E38EA0D341F4}" srcId="{A42BAA92-9BFA-4A1B-A72D-13B972F4867C}" destId="{998126B2-17E6-4658-BE41-B0D77F01E061}" srcOrd="0" destOrd="0" parTransId="{F536FA02-11D4-4698-8004-007A7AE71FF5}" sibTransId="{1830BF72-BA9E-40D8-9140-265932462B14}"/>
    <dgm:cxn modelId="{63DAC9A7-D10B-4E78-A4B1-554D90101DF4}" type="presParOf" srcId="{093C30BA-3791-4FA0-9810-FF89C3753EE0}" destId="{AD43BC36-563F-4D7E-9869-5D497FD675B3}" srcOrd="0" destOrd="0" presId="urn:microsoft.com/office/officeart/2005/8/layout/vList2"/>
    <dgm:cxn modelId="{88C8BF2D-4301-48B9-AC22-6F8588EA5C05}" type="presParOf" srcId="{093C30BA-3791-4FA0-9810-FF89C3753EE0}" destId="{24F89B01-B8C1-4E6C-B96D-0C8C759B6553}" srcOrd="1" destOrd="0" presId="urn:microsoft.com/office/officeart/2005/8/layout/vList2"/>
    <dgm:cxn modelId="{E1273A24-B4D8-4140-9469-07A484BD9725}" type="presParOf" srcId="{093C30BA-3791-4FA0-9810-FF89C3753EE0}" destId="{D2A79DF9-5F9D-4F39-B0E2-03946E80793C}" srcOrd="2" destOrd="0" presId="urn:microsoft.com/office/officeart/2005/8/layout/vList2"/>
    <dgm:cxn modelId="{6F3FE081-0362-4F8D-B657-9597F97DAF9C}" type="presParOf" srcId="{093C30BA-3791-4FA0-9810-FF89C3753EE0}" destId="{1C3F8D00-465F-4A18-B37D-3B93DABBFB19}" srcOrd="3" destOrd="0" presId="urn:microsoft.com/office/officeart/2005/8/layout/vList2"/>
    <dgm:cxn modelId="{9F73CC37-8F7B-4847-B41D-B6B76231DCB4}" type="presParOf" srcId="{093C30BA-3791-4FA0-9810-FF89C3753EE0}" destId="{14DA81F9-6374-47DC-9300-AFBC37DC0C23}" srcOrd="4" destOrd="0" presId="urn:microsoft.com/office/officeart/2005/8/layout/vList2"/>
    <dgm:cxn modelId="{20D30AFD-3507-455E-898F-BEAE038AD7B2}" type="presParOf" srcId="{093C30BA-3791-4FA0-9810-FF89C3753EE0}" destId="{6B215DC0-8FFE-4BF2-9B74-357D2AAFA307}" srcOrd="5" destOrd="0" presId="urn:microsoft.com/office/officeart/2005/8/layout/vList2"/>
    <dgm:cxn modelId="{D10D64CE-DD5B-4E0D-BE97-617A97CF0E38}" type="presParOf" srcId="{093C30BA-3791-4FA0-9810-FF89C3753EE0}" destId="{3F0B7EB5-19DE-4435-B24C-C4F7302D4EAE}" srcOrd="6" destOrd="0" presId="urn:microsoft.com/office/officeart/2005/8/layout/vList2"/>
    <dgm:cxn modelId="{69C9A0AC-9C55-4B04-A9BE-8AB7236F60EF}" type="presParOf" srcId="{093C30BA-3791-4FA0-9810-FF89C3753EE0}" destId="{4E2107F1-AA1D-47CD-AF9F-250B66967A28}" srcOrd="7" destOrd="0" presId="urn:microsoft.com/office/officeart/2005/8/layout/vList2"/>
    <dgm:cxn modelId="{C5184897-271A-4299-A569-E5C8FDFBA20F}" type="presParOf" srcId="{093C30BA-3791-4FA0-9810-FF89C3753EE0}" destId="{06650A41-0586-44A9-B2DB-18FA337E8DD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3BC36-563F-4D7E-9869-5D497FD675B3}">
      <dsp:nvSpPr>
        <dsp:cNvPr id="0" name=""/>
        <dsp:cNvSpPr/>
      </dsp:nvSpPr>
      <dsp:spPr>
        <a:xfrm>
          <a:off x="0" y="140328"/>
          <a:ext cx="591420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is the group you will describe and talk about effective strategies that help support it.</a:t>
          </a:r>
          <a:endParaRPr lang="en-US" sz="2500" kern="1200" dirty="0"/>
        </a:p>
      </dsp:txBody>
      <dsp:txXfrm>
        <a:off x="45692" y="186020"/>
        <a:ext cx="5822825" cy="844616"/>
      </dsp:txXfrm>
    </dsp:sp>
    <dsp:sp modelId="{D2A79DF9-5F9D-4F39-B0E2-03946E80793C}">
      <dsp:nvSpPr>
        <dsp:cNvPr id="0" name=""/>
        <dsp:cNvSpPr/>
      </dsp:nvSpPr>
      <dsp:spPr>
        <a:xfrm>
          <a:off x="0" y="1148328"/>
          <a:ext cx="591420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1. Life skills</a:t>
          </a:r>
          <a:endParaRPr lang="en-US" sz="2500" kern="1200" dirty="0"/>
        </a:p>
      </dsp:txBody>
      <dsp:txXfrm>
        <a:off x="45692" y="1194020"/>
        <a:ext cx="5822825" cy="844616"/>
      </dsp:txXfrm>
    </dsp:sp>
    <dsp:sp modelId="{14DA81F9-6374-47DC-9300-AFBC37DC0C23}">
      <dsp:nvSpPr>
        <dsp:cNvPr id="0" name=""/>
        <dsp:cNvSpPr/>
      </dsp:nvSpPr>
      <dsp:spPr>
        <a:xfrm>
          <a:off x="0" y="2156328"/>
          <a:ext cx="591420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2.Independent Domestic Violence Advisors (IDVA) </a:t>
          </a:r>
          <a:endParaRPr lang="en-US" sz="2500" kern="1200" dirty="0"/>
        </a:p>
      </dsp:txBody>
      <dsp:txXfrm>
        <a:off x="45692" y="2202020"/>
        <a:ext cx="5822825" cy="844616"/>
      </dsp:txXfrm>
    </dsp:sp>
    <dsp:sp modelId="{3F0B7EB5-19DE-4435-B24C-C4F7302D4EAE}">
      <dsp:nvSpPr>
        <dsp:cNvPr id="0" name=""/>
        <dsp:cNvSpPr/>
      </dsp:nvSpPr>
      <dsp:spPr>
        <a:xfrm>
          <a:off x="0" y="3164328"/>
          <a:ext cx="591420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3 .Freedom Programme</a:t>
          </a:r>
          <a:endParaRPr lang="en-US" sz="2500" kern="1200" dirty="0"/>
        </a:p>
      </dsp:txBody>
      <dsp:txXfrm>
        <a:off x="45692" y="3210020"/>
        <a:ext cx="5822825" cy="844616"/>
      </dsp:txXfrm>
    </dsp:sp>
    <dsp:sp modelId="{06650A41-0586-44A9-B2DB-18FA337E8DD3}">
      <dsp:nvSpPr>
        <dsp:cNvPr id="0" name=""/>
        <dsp:cNvSpPr/>
      </dsp:nvSpPr>
      <dsp:spPr>
        <a:xfrm>
          <a:off x="0" y="4172328"/>
          <a:ext cx="591420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Parenting/Nurturing </a:t>
          </a:r>
          <a:r>
            <a:rPr lang="en-US" sz="2500" kern="1200" dirty="0" err="1"/>
            <a:t>Programme</a:t>
          </a:r>
          <a:endParaRPr lang="en-US" sz="2500" kern="1200" dirty="0"/>
        </a:p>
      </dsp:txBody>
      <dsp:txXfrm>
        <a:off x="45692" y="4218020"/>
        <a:ext cx="5822825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hange-project.org/domestic-abuse/?gclid=EAIaIQobChMImLC4ppmA2gIVbbftCh3A7wUqEAAYASAAEgLK2vD_BwE" TargetMode="External"/><Relationship Id="rId2" Type="http://schemas.openxmlformats.org/officeDocument/2006/relationships/hyperlink" Target="https://www.gov.uk/guidance/domestic-violence-and-abu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clever.com/15-countries-where-domestic-violence-is-legal/" TargetMode="External"/><Relationship Id="rId4" Type="http://schemas.openxmlformats.org/officeDocument/2006/relationships/hyperlink" Target="http://www.hafancymru.co.uk/who-we-help/inspirational-stor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B68C3-22E1-4EDC-A95E-8A0C7A2C6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32383" y="1871131"/>
            <a:ext cx="7394713" cy="1515533"/>
          </a:xfrm>
        </p:spPr>
        <p:txBody>
          <a:bodyPr/>
          <a:lstStyle/>
          <a:p>
            <a:r>
              <a:rPr lang="en-GB" dirty="0"/>
              <a:t>SJSS4001- Hard to reach groups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CADFB8-4EC3-4919-89C8-6816061ABE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Social inclusion, Domestic abuse groups. </a:t>
            </a:r>
          </a:p>
        </p:txBody>
      </p:sp>
    </p:spTree>
    <p:extLst>
      <p:ext uri="{BB962C8B-B14F-4D97-AF65-F5344CB8AC3E}">
        <p14:creationId xmlns:p14="http://schemas.microsoft.com/office/powerpoint/2010/main" val="2262647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32E95-A243-4C23-AC4A-2100F5F40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support groups are out there?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381AE-9CB6-47A4-837F-6D6F90AAA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types of support groups around the globe. </a:t>
            </a:r>
          </a:p>
          <a:p>
            <a:r>
              <a:rPr lang="en-GB" dirty="0"/>
              <a:t>Wales</a:t>
            </a:r>
          </a:p>
          <a:p>
            <a:r>
              <a:rPr lang="en-GB" dirty="0"/>
              <a:t> England</a:t>
            </a:r>
          </a:p>
          <a:p>
            <a:r>
              <a:rPr lang="en-GB" dirty="0"/>
              <a:t> France</a:t>
            </a:r>
          </a:p>
          <a:p>
            <a:r>
              <a:rPr lang="en-GB" dirty="0"/>
              <a:t> Scotland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818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553AB8-AFF8-40AE-A53C-09FBBC03CA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D6575D-C99F-4105-BC67-882C8B1ED1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91975BE-39CD-4AC1-85C4-56536516044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CBDE8-E4C0-4F94-89D3-3E74C009C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Hafan Cymru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001B58-A24C-4DD5-8058-6BA3BA2B5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434957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952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539-99E2-4A2E-9048-70F4B3B0D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C1874-D093-4F2E-9810-A09D07D2B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5600" dirty="0"/>
              <a:t>Budgeting</a:t>
            </a:r>
          </a:p>
          <a:p>
            <a:r>
              <a:rPr lang="en-GB" sz="5600" dirty="0"/>
              <a:t>Cooking</a:t>
            </a:r>
          </a:p>
          <a:p>
            <a:r>
              <a:rPr lang="en-GB" sz="5600" dirty="0"/>
              <a:t>Self-confidence</a:t>
            </a:r>
          </a:p>
          <a:p>
            <a:r>
              <a:rPr lang="en-GB" sz="5600" dirty="0"/>
              <a:t>Assertiveness</a:t>
            </a:r>
          </a:p>
          <a:p>
            <a:r>
              <a:rPr lang="en-GB" sz="5600" dirty="0"/>
              <a:t>Shopping</a:t>
            </a:r>
          </a:p>
          <a:p>
            <a:r>
              <a:rPr lang="en-GB" sz="5600" dirty="0"/>
              <a:t>Personal safety</a:t>
            </a:r>
          </a:p>
          <a:p>
            <a:r>
              <a:rPr lang="en-GB" sz="5600" dirty="0"/>
              <a:t>Form filling</a:t>
            </a:r>
          </a:p>
          <a:p>
            <a:r>
              <a:rPr lang="en-GB" sz="5600" dirty="0"/>
              <a:t>Using public transport.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6491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57ABD-4869-4737-AF71-26A30C254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Independent Domestic Violence Advisors (IDVAs)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39036-BC14-41B4-87EA-80831E332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They are based in areas such as:</a:t>
            </a:r>
          </a:p>
          <a:p>
            <a:pPr marL="0" indent="0">
              <a:buNone/>
            </a:pPr>
            <a:r>
              <a:rPr lang="en-GB" dirty="0"/>
              <a:t>Powys</a:t>
            </a:r>
          </a:p>
          <a:p>
            <a:pPr marL="0" indent="0">
              <a:buNone/>
            </a:pPr>
            <a:r>
              <a:rPr lang="en-GB" dirty="0"/>
              <a:t>Ceredigion</a:t>
            </a:r>
          </a:p>
          <a:p>
            <a:pPr marL="0" indent="0">
              <a:buNone/>
            </a:pPr>
            <a:r>
              <a:rPr lang="en-GB" dirty="0"/>
              <a:t>Carmarthenshire</a:t>
            </a:r>
          </a:p>
          <a:p>
            <a:pPr marL="0" indent="0">
              <a:buNone/>
            </a:pPr>
            <a:r>
              <a:rPr lang="en-GB" dirty="0"/>
              <a:t>Bridgend</a:t>
            </a:r>
          </a:p>
          <a:p>
            <a:pPr marL="0" indent="0">
              <a:buNone/>
            </a:pPr>
            <a:r>
              <a:rPr lang="en-GB" dirty="0"/>
              <a:t>Conwy</a:t>
            </a:r>
          </a:p>
        </p:txBody>
      </p:sp>
    </p:spTree>
    <p:extLst>
      <p:ext uri="{BB962C8B-B14F-4D97-AF65-F5344CB8AC3E}">
        <p14:creationId xmlns:p14="http://schemas.microsoft.com/office/powerpoint/2010/main" val="2232512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7006-5607-48F3-B601-39440B172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Freedom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AF4F0-D4FA-4A96-A328-8042CD631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course that lasts for 12 weeks. </a:t>
            </a:r>
          </a:p>
          <a:p>
            <a:r>
              <a:rPr lang="en-GB" dirty="0"/>
              <a:t>educate women on domestic abuse and awareness</a:t>
            </a:r>
          </a:p>
          <a:p>
            <a:r>
              <a:rPr lang="en-GB" dirty="0"/>
              <a:t>help women identify early warning signs of domestic abuse and aggressive behaviour</a:t>
            </a:r>
          </a:p>
          <a:p>
            <a:r>
              <a:rPr lang="en-GB" dirty="0"/>
              <a:t>protecting themselves and children.</a:t>
            </a:r>
          </a:p>
        </p:txBody>
      </p:sp>
    </p:spTree>
    <p:extLst>
      <p:ext uri="{BB962C8B-B14F-4D97-AF65-F5344CB8AC3E}">
        <p14:creationId xmlns:p14="http://schemas.microsoft.com/office/powerpoint/2010/main" val="1805536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21E7-8FCB-4C1D-82B7-8866B9F7C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Parenting/ Nurturing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151F5-628F-4C39-9273-284F7CD09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865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Helping parents understand their children and how they behave, </a:t>
            </a:r>
          </a:p>
          <a:p>
            <a:r>
              <a:rPr lang="en-GB" dirty="0"/>
              <a:t>builds self awareness/ self esteem </a:t>
            </a:r>
          </a:p>
          <a:p>
            <a:r>
              <a:rPr lang="en-GB" dirty="0"/>
              <a:t>suitable expectations</a:t>
            </a:r>
          </a:p>
          <a:p>
            <a:r>
              <a:rPr lang="en-GB" dirty="0"/>
              <a:t>healthy discipline techniques </a:t>
            </a:r>
          </a:p>
          <a:p>
            <a:r>
              <a:rPr lang="en-GB" dirty="0"/>
              <a:t>empathy. </a:t>
            </a:r>
          </a:p>
          <a:p>
            <a:r>
              <a:rPr lang="en-GB" dirty="0"/>
              <a:t>12 week course</a:t>
            </a:r>
          </a:p>
        </p:txBody>
      </p:sp>
    </p:spTree>
    <p:extLst>
      <p:ext uri="{BB962C8B-B14F-4D97-AF65-F5344CB8AC3E}">
        <p14:creationId xmlns:p14="http://schemas.microsoft.com/office/powerpoint/2010/main" val="4032816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978CE-DBF9-43E0-8C51-52D896C5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Policies and Practise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54BC7-6602-4F04-8493-8326EBC45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 </a:t>
            </a:r>
            <a:r>
              <a:rPr lang="en-GB" dirty="0" err="1"/>
              <a:t>Hafan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and the support they provide </a:t>
            </a:r>
          </a:p>
          <a:p>
            <a:r>
              <a:rPr lang="en-GB" dirty="0"/>
              <a:t>expectations that service users should experience </a:t>
            </a:r>
          </a:p>
          <a:p>
            <a:r>
              <a:rPr lang="en-GB" dirty="0"/>
              <a:t>support programmes </a:t>
            </a:r>
          </a:p>
          <a:p>
            <a:r>
              <a:rPr lang="en-GB" dirty="0"/>
              <a:t>Their policy is to help with accommodation</a:t>
            </a:r>
          </a:p>
          <a:p>
            <a:r>
              <a:rPr lang="en-GB" dirty="0"/>
              <a:t> develop personal independence</a:t>
            </a:r>
          </a:p>
          <a:p>
            <a:r>
              <a:rPr lang="en-GB" dirty="0"/>
              <a:t> regain self worth from feeling safe </a:t>
            </a:r>
          </a:p>
          <a:p>
            <a:r>
              <a:rPr lang="en-GB" dirty="0"/>
              <a:t>help connect individuals</a:t>
            </a:r>
          </a:p>
          <a:p>
            <a:r>
              <a:rPr lang="en-GB" dirty="0"/>
              <a:t>avoids alienation and builds confidence</a:t>
            </a:r>
          </a:p>
        </p:txBody>
      </p:sp>
    </p:spTree>
    <p:extLst>
      <p:ext uri="{BB962C8B-B14F-4D97-AF65-F5344CB8AC3E}">
        <p14:creationId xmlns:p14="http://schemas.microsoft.com/office/powerpoint/2010/main" val="3322347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3EE33-B770-48AC-9E9D-D729BFBE7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EAD88-B687-452B-9D70-657AE4F414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0" lvl="8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(https://www.gov.uk/guidance/domestic-violence-and-abuse</a:t>
            </a:r>
            <a:r>
              <a:rPr lang="en-GB" dirty="0"/>
              <a:t>)</a:t>
            </a:r>
          </a:p>
          <a:p>
            <a:r>
              <a:rPr lang="en-GB" dirty="0">
                <a:hlinkClick r:id="rId3"/>
              </a:rPr>
              <a:t>(https://www.thechange-project.org/domestic-abuse/?gclid=EAIaIQobChMImLC4ppmA2gIVbbftCh3A7wUqEAAYASAAEgLK2vD_BwE</a:t>
            </a:r>
            <a:r>
              <a:rPr lang="en-GB" dirty="0"/>
              <a:t>)</a:t>
            </a:r>
          </a:p>
          <a:p>
            <a:r>
              <a:rPr lang="en-GB" dirty="0">
                <a:hlinkClick r:id="rId4"/>
              </a:rPr>
              <a:t>(http://www.hafancymru.co.uk/who-we-help/inspirational-stories/</a:t>
            </a:r>
            <a:endParaRPr lang="en-GB" dirty="0"/>
          </a:p>
          <a:p>
            <a:r>
              <a:rPr lang="en-GB" dirty="0">
                <a:hlinkClick r:id="rId5"/>
              </a:rPr>
              <a:t>(https://www.theclever.com/15-countries-where-domestic-violence-is-legal/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548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490</TotalTime>
  <Words>276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Garamond</vt:lpstr>
      <vt:lpstr>Organic</vt:lpstr>
      <vt:lpstr>SJSS4001- Hard to reach groups</vt:lpstr>
      <vt:lpstr>What support groups are out there? </vt:lpstr>
      <vt:lpstr>Hafan Cymru </vt:lpstr>
      <vt:lpstr>Life Skills</vt:lpstr>
      <vt:lpstr>Independent Domestic Violence Advisors (IDVAs)</vt:lpstr>
      <vt:lpstr>Freedom programme</vt:lpstr>
      <vt:lpstr>Parenting/ Nurturing Programme</vt:lpstr>
      <vt:lpstr>Policies and Practise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social inclusion</dc:title>
  <dc:creator>Gemma Cooze (1402782)</dc:creator>
  <cp:lastModifiedBy>Samantha Derl-davis (1705570)</cp:lastModifiedBy>
  <cp:revision>35</cp:revision>
  <dcterms:created xsi:type="dcterms:W3CDTF">2018-03-21T00:11:22Z</dcterms:created>
  <dcterms:modified xsi:type="dcterms:W3CDTF">2018-03-26T16:54:43Z</dcterms:modified>
</cp:coreProperties>
</file>