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70" r:id="rId2"/>
    <p:sldId id="271" r:id="rId3"/>
    <p:sldId id="272" r:id="rId4"/>
    <p:sldId id="273" r:id="rId5"/>
    <p:sldId id="274" r:id="rId6"/>
    <p:sldId id="275" r:id="rId7"/>
    <p:sldId id="276" r:id="rId8"/>
    <p:sldId id="277" r:id="rId9"/>
    <p:sldId id="278" r:id="rId10"/>
    <p:sldId id="279" r:id="rId11"/>
    <p:sldId id="28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71B873-25FD-49EE-8FFD-8F0025AAC8CC}"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GB"/>
        </a:p>
      </dgm:t>
    </dgm:pt>
    <dgm:pt modelId="{4F94D66F-4612-46E5-ADBA-58310BF11A1A}">
      <dgm:prSet phldrT="[Text]"/>
      <dgm:spPr/>
      <dgm:t>
        <a:bodyPr/>
        <a:lstStyle/>
        <a:p>
          <a:r>
            <a:rPr lang="en-GB" dirty="0"/>
            <a:t>Event Content and Context</a:t>
          </a:r>
        </a:p>
      </dgm:t>
    </dgm:pt>
    <dgm:pt modelId="{E140B26F-11CD-48AC-B33B-18744215A471}" type="parTrans" cxnId="{852480D8-E6A2-435B-A259-238DE719BA15}">
      <dgm:prSet/>
      <dgm:spPr/>
      <dgm:t>
        <a:bodyPr/>
        <a:lstStyle/>
        <a:p>
          <a:endParaRPr lang="en-GB"/>
        </a:p>
      </dgm:t>
    </dgm:pt>
    <dgm:pt modelId="{D27D5BF7-EF53-4F8B-9CCD-764FE6EF96B1}" type="sibTrans" cxnId="{852480D8-E6A2-435B-A259-238DE719BA15}">
      <dgm:prSet/>
      <dgm:spPr/>
      <dgm:t>
        <a:bodyPr/>
        <a:lstStyle/>
        <a:p>
          <a:endParaRPr lang="en-GB"/>
        </a:p>
      </dgm:t>
    </dgm:pt>
    <dgm:pt modelId="{C327967D-65D1-4100-AC15-7D11732FC226}">
      <dgm:prSet phldrT="[Text]"/>
      <dgm:spPr/>
      <dgm:t>
        <a:bodyPr/>
        <a:lstStyle/>
        <a:p>
          <a:pPr algn="just"/>
          <a:r>
            <a:rPr lang="en-GB" dirty="0"/>
            <a:t>This event will provide Dubai, Chinese, Asian, and halal food for all cuisines. </a:t>
          </a:r>
        </a:p>
      </dgm:t>
    </dgm:pt>
    <dgm:pt modelId="{1A9EBD6F-7633-44F9-9603-5CF71BB2353C}" type="parTrans" cxnId="{5D8C30DB-A16E-42D4-8F5E-4517A0411087}">
      <dgm:prSet/>
      <dgm:spPr/>
      <dgm:t>
        <a:bodyPr/>
        <a:lstStyle/>
        <a:p>
          <a:endParaRPr lang="en-GB"/>
        </a:p>
      </dgm:t>
    </dgm:pt>
    <dgm:pt modelId="{55837984-4FF7-4603-B805-DC3947437D56}" type="sibTrans" cxnId="{5D8C30DB-A16E-42D4-8F5E-4517A0411087}">
      <dgm:prSet/>
      <dgm:spPr/>
      <dgm:t>
        <a:bodyPr/>
        <a:lstStyle/>
        <a:p>
          <a:endParaRPr lang="en-GB"/>
        </a:p>
      </dgm:t>
    </dgm:pt>
    <dgm:pt modelId="{5F0EA62C-8E6F-4812-97A1-87BC1C2BDEEB}">
      <dgm:prSet phldrT="[Text]"/>
      <dgm:spPr/>
      <dgm:t>
        <a:bodyPr/>
        <a:lstStyle/>
        <a:p>
          <a:pPr algn="just"/>
          <a:r>
            <a:rPr lang="en-GB" dirty="0"/>
            <a:t>Gourmet diversity promotes inclusivity by exposing people to different cultures (</a:t>
          </a:r>
          <a:r>
            <a:rPr lang="en-GB" dirty="0" err="1"/>
            <a:t>Wolbring</a:t>
          </a:r>
          <a:r>
            <a:rPr lang="en-GB" dirty="0"/>
            <a:t> and </a:t>
          </a:r>
          <a:r>
            <a:rPr lang="en-GB" dirty="0" err="1"/>
            <a:t>Lillywhite</a:t>
          </a:r>
          <a:r>
            <a:rPr lang="en-GB" dirty="0"/>
            <a:t>, 2021). </a:t>
          </a:r>
        </a:p>
      </dgm:t>
    </dgm:pt>
    <dgm:pt modelId="{C813127E-C2BF-4310-98FC-79CD1571919B}" type="parTrans" cxnId="{E1FE7862-8945-499F-8183-5753882F7E11}">
      <dgm:prSet/>
      <dgm:spPr/>
      <dgm:t>
        <a:bodyPr/>
        <a:lstStyle/>
        <a:p>
          <a:endParaRPr lang="en-GB"/>
        </a:p>
      </dgm:t>
    </dgm:pt>
    <dgm:pt modelId="{D8B330D9-A615-4E5E-B197-D12171F3ABCD}" type="sibTrans" cxnId="{E1FE7862-8945-499F-8183-5753882F7E11}">
      <dgm:prSet/>
      <dgm:spPr/>
      <dgm:t>
        <a:bodyPr/>
        <a:lstStyle/>
        <a:p>
          <a:endParaRPr lang="en-GB"/>
        </a:p>
      </dgm:t>
    </dgm:pt>
    <dgm:pt modelId="{4CA1E9F4-49B6-494C-94A8-A2741E4B717E}">
      <dgm:prSet phldrT="[Text]"/>
      <dgm:spPr/>
      <dgm:t>
        <a:bodyPr/>
        <a:lstStyle/>
        <a:p>
          <a:pPr algn="just"/>
          <a:r>
            <a:rPr lang="en-GB" dirty="0"/>
            <a:t>The event will prioritize EDI by providing activities, presentations, and materials accessible, inclusive, and respectful of various cultures and identities. </a:t>
          </a:r>
        </a:p>
      </dgm:t>
    </dgm:pt>
    <dgm:pt modelId="{62851FD1-1CCE-44D1-908C-9D8CC9060EFF}" type="parTrans" cxnId="{A9C1F7A9-6151-4B76-808F-F8030C11A783}">
      <dgm:prSet/>
      <dgm:spPr/>
      <dgm:t>
        <a:bodyPr/>
        <a:lstStyle/>
        <a:p>
          <a:endParaRPr lang="en-GB"/>
        </a:p>
      </dgm:t>
    </dgm:pt>
    <dgm:pt modelId="{96D50EFE-6C40-433B-89C8-F734FF10F83F}" type="sibTrans" cxnId="{A9C1F7A9-6151-4B76-808F-F8030C11A783}">
      <dgm:prSet/>
      <dgm:spPr/>
      <dgm:t>
        <a:bodyPr/>
        <a:lstStyle/>
        <a:p>
          <a:endParaRPr lang="en-GB"/>
        </a:p>
      </dgm:t>
    </dgm:pt>
    <dgm:pt modelId="{15ADD404-5611-476E-A136-578EB2C43E44}" type="pres">
      <dgm:prSet presAssocID="{6271B873-25FD-49EE-8FFD-8F0025AAC8CC}" presName="Name0" presStyleCnt="0">
        <dgm:presLayoutVars>
          <dgm:dir/>
          <dgm:animLvl val="lvl"/>
          <dgm:resizeHandles val="exact"/>
        </dgm:presLayoutVars>
      </dgm:prSet>
      <dgm:spPr/>
    </dgm:pt>
    <dgm:pt modelId="{69E7A55D-97D9-461E-A763-56084859FB2D}" type="pres">
      <dgm:prSet presAssocID="{4F94D66F-4612-46E5-ADBA-58310BF11A1A}" presName="linNode" presStyleCnt="0"/>
      <dgm:spPr/>
    </dgm:pt>
    <dgm:pt modelId="{9D6FB66F-D357-4BBF-BD7A-E40C6DB2BCD6}" type="pres">
      <dgm:prSet presAssocID="{4F94D66F-4612-46E5-ADBA-58310BF11A1A}" presName="parentText" presStyleLbl="node1" presStyleIdx="0" presStyleCnt="1">
        <dgm:presLayoutVars>
          <dgm:chMax val="1"/>
          <dgm:bulletEnabled val="1"/>
        </dgm:presLayoutVars>
      </dgm:prSet>
      <dgm:spPr/>
    </dgm:pt>
    <dgm:pt modelId="{7F416786-8739-4D39-8078-BB0F8CDE2DDC}" type="pres">
      <dgm:prSet presAssocID="{4F94D66F-4612-46E5-ADBA-58310BF11A1A}" presName="descendantText" presStyleLbl="alignAccFollowNode1" presStyleIdx="0" presStyleCnt="1">
        <dgm:presLayoutVars>
          <dgm:bulletEnabled val="1"/>
        </dgm:presLayoutVars>
      </dgm:prSet>
      <dgm:spPr/>
    </dgm:pt>
  </dgm:ptLst>
  <dgm:cxnLst>
    <dgm:cxn modelId="{E1FE7862-8945-499F-8183-5753882F7E11}" srcId="{4F94D66F-4612-46E5-ADBA-58310BF11A1A}" destId="{5F0EA62C-8E6F-4812-97A1-87BC1C2BDEEB}" srcOrd="1" destOrd="0" parTransId="{C813127E-C2BF-4310-98FC-79CD1571919B}" sibTransId="{D8B330D9-A615-4E5E-B197-D12171F3ABCD}"/>
    <dgm:cxn modelId="{E345D869-643B-449A-A5BF-0093D9FD153D}" type="presOf" srcId="{C327967D-65D1-4100-AC15-7D11732FC226}" destId="{7F416786-8739-4D39-8078-BB0F8CDE2DDC}" srcOrd="0" destOrd="0" presId="urn:microsoft.com/office/officeart/2005/8/layout/vList5"/>
    <dgm:cxn modelId="{410C7675-8641-4501-A293-9BA30CE459D8}" type="presOf" srcId="{6271B873-25FD-49EE-8FFD-8F0025AAC8CC}" destId="{15ADD404-5611-476E-A136-578EB2C43E44}" srcOrd="0" destOrd="0" presId="urn:microsoft.com/office/officeart/2005/8/layout/vList5"/>
    <dgm:cxn modelId="{5FB02F84-7035-455B-89E2-06DAE9C5CEA7}" type="presOf" srcId="{4F94D66F-4612-46E5-ADBA-58310BF11A1A}" destId="{9D6FB66F-D357-4BBF-BD7A-E40C6DB2BCD6}" srcOrd="0" destOrd="0" presId="urn:microsoft.com/office/officeart/2005/8/layout/vList5"/>
    <dgm:cxn modelId="{75C29A9E-7019-4B97-82FD-672CC19C76CD}" type="presOf" srcId="{5F0EA62C-8E6F-4812-97A1-87BC1C2BDEEB}" destId="{7F416786-8739-4D39-8078-BB0F8CDE2DDC}" srcOrd="0" destOrd="1" presId="urn:microsoft.com/office/officeart/2005/8/layout/vList5"/>
    <dgm:cxn modelId="{3A44FBA0-723A-4DD8-896D-F311C09A4ECB}" type="presOf" srcId="{4CA1E9F4-49B6-494C-94A8-A2741E4B717E}" destId="{7F416786-8739-4D39-8078-BB0F8CDE2DDC}" srcOrd="0" destOrd="2" presId="urn:microsoft.com/office/officeart/2005/8/layout/vList5"/>
    <dgm:cxn modelId="{A9C1F7A9-6151-4B76-808F-F8030C11A783}" srcId="{4F94D66F-4612-46E5-ADBA-58310BF11A1A}" destId="{4CA1E9F4-49B6-494C-94A8-A2741E4B717E}" srcOrd="2" destOrd="0" parTransId="{62851FD1-1CCE-44D1-908C-9D8CC9060EFF}" sibTransId="{96D50EFE-6C40-433B-89C8-F734FF10F83F}"/>
    <dgm:cxn modelId="{852480D8-E6A2-435B-A259-238DE719BA15}" srcId="{6271B873-25FD-49EE-8FFD-8F0025AAC8CC}" destId="{4F94D66F-4612-46E5-ADBA-58310BF11A1A}" srcOrd="0" destOrd="0" parTransId="{E140B26F-11CD-48AC-B33B-18744215A471}" sibTransId="{D27D5BF7-EF53-4F8B-9CCD-764FE6EF96B1}"/>
    <dgm:cxn modelId="{5D8C30DB-A16E-42D4-8F5E-4517A0411087}" srcId="{4F94D66F-4612-46E5-ADBA-58310BF11A1A}" destId="{C327967D-65D1-4100-AC15-7D11732FC226}" srcOrd="0" destOrd="0" parTransId="{1A9EBD6F-7633-44F9-9603-5CF71BB2353C}" sibTransId="{55837984-4FF7-4603-B805-DC3947437D56}"/>
    <dgm:cxn modelId="{63FD42E6-D969-4803-9F7C-6B01E40AFD9A}" type="presParOf" srcId="{15ADD404-5611-476E-A136-578EB2C43E44}" destId="{69E7A55D-97D9-461E-A763-56084859FB2D}" srcOrd="0" destOrd="0" presId="urn:microsoft.com/office/officeart/2005/8/layout/vList5"/>
    <dgm:cxn modelId="{C45E0E15-06A4-4145-94A2-ACA037F6A5DC}" type="presParOf" srcId="{69E7A55D-97D9-461E-A763-56084859FB2D}" destId="{9D6FB66F-D357-4BBF-BD7A-E40C6DB2BCD6}" srcOrd="0" destOrd="0" presId="urn:microsoft.com/office/officeart/2005/8/layout/vList5"/>
    <dgm:cxn modelId="{9978B66B-5145-4BD0-A92E-32AC8BF56BA9}" type="presParOf" srcId="{69E7A55D-97D9-461E-A763-56084859FB2D}" destId="{7F416786-8739-4D39-8078-BB0F8CDE2DDC}"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7C3ADA-A5D0-4DD2-BDDF-398140661517}" type="doc">
      <dgm:prSet loTypeId="urn:microsoft.com/office/officeart/2005/8/layout/hierarchy4" loCatId="list" qsTypeId="urn:microsoft.com/office/officeart/2005/8/quickstyle/simple1" qsCatId="simple" csTypeId="urn:microsoft.com/office/officeart/2005/8/colors/colorful1" csCatId="colorful" phldr="1"/>
      <dgm:spPr/>
      <dgm:t>
        <a:bodyPr/>
        <a:lstStyle/>
        <a:p>
          <a:endParaRPr lang="en-GB"/>
        </a:p>
      </dgm:t>
    </dgm:pt>
    <dgm:pt modelId="{30689B90-BC34-4512-AD58-C70660B8EDB4}">
      <dgm:prSet phldrT="[Text]"/>
      <dgm:spPr/>
      <dgm:t>
        <a:bodyPr/>
        <a:lstStyle/>
        <a:p>
          <a:r>
            <a:rPr lang="en-GB" dirty="0"/>
            <a:t>Market Factors</a:t>
          </a:r>
        </a:p>
      </dgm:t>
    </dgm:pt>
    <dgm:pt modelId="{93BC3EAB-F256-4432-B39B-1A2E782471E4}" type="parTrans" cxnId="{365E4CCC-12D2-4670-B8C3-EDD8B77F7F5F}">
      <dgm:prSet/>
      <dgm:spPr/>
      <dgm:t>
        <a:bodyPr/>
        <a:lstStyle/>
        <a:p>
          <a:endParaRPr lang="en-GB"/>
        </a:p>
      </dgm:t>
    </dgm:pt>
    <dgm:pt modelId="{C5659CFC-ECC0-484D-B333-19F8601AE0B3}" type="sibTrans" cxnId="{365E4CCC-12D2-4670-B8C3-EDD8B77F7F5F}">
      <dgm:prSet/>
      <dgm:spPr/>
      <dgm:t>
        <a:bodyPr/>
        <a:lstStyle/>
        <a:p>
          <a:endParaRPr lang="en-GB"/>
        </a:p>
      </dgm:t>
    </dgm:pt>
    <dgm:pt modelId="{DD640DCD-F0A5-4DA9-83A7-E67C82FAE67E}">
      <dgm:prSet phldrT="[Text]"/>
      <dgm:spPr/>
      <dgm:t>
        <a:bodyPr/>
        <a:lstStyle/>
        <a:p>
          <a:r>
            <a:rPr lang="en-GB" dirty="0"/>
            <a:t>Different business diversity or cultural holiday conferences or networking events may compete (Chandler et al., 2023). </a:t>
          </a:r>
        </a:p>
      </dgm:t>
    </dgm:pt>
    <dgm:pt modelId="{3212990C-A394-4FD2-BFB0-DA45B25813DB}" type="parTrans" cxnId="{36CBA04E-38D2-415D-AA71-99EC7A413F82}">
      <dgm:prSet/>
      <dgm:spPr/>
      <dgm:t>
        <a:bodyPr/>
        <a:lstStyle/>
        <a:p>
          <a:endParaRPr lang="en-GB"/>
        </a:p>
      </dgm:t>
    </dgm:pt>
    <dgm:pt modelId="{08174EAD-4AAC-40EE-8AE4-F6FF17722936}" type="sibTrans" cxnId="{36CBA04E-38D2-415D-AA71-99EC7A413F82}">
      <dgm:prSet/>
      <dgm:spPr/>
      <dgm:t>
        <a:bodyPr/>
        <a:lstStyle/>
        <a:p>
          <a:endParaRPr lang="en-GB"/>
        </a:p>
      </dgm:t>
    </dgm:pt>
    <dgm:pt modelId="{B5957A4B-FCC0-407A-9664-DDAA2BDCA3BA}">
      <dgm:prSet phldrT="[Text]"/>
      <dgm:spPr/>
      <dgm:t>
        <a:bodyPr/>
        <a:lstStyle/>
        <a:p>
          <a:r>
            <a:rPr lang="en-GB" dirty="0"/>
            <a:t>However, its focus on Eid as an international EDI holiday gives it an edge over other commercial activities. </a:t>
          </a:r>
        </a:p>
      </dgm:t>
    </dgm:pt>
    <dgm:pt modelId="{9CDFDE9D-9C52-4620-AC3C-B79C5249E20F}" type="parTrans" cxnId="{BFD4EA14-EC3A-4047-9DE7-89B9986EBA82}">
      <dgm:prSet/>
      <dgm:spPr/>
      <dgm:t>
        <a:bodyPr/>
        <a:lstStyle/>
        <a:p>
          <a:endParaRPr lang="en-GB"/>
        </a:p>
      </dgm:t>
    </dgm:pt>
    <dgm:pt modelId="{16C70BED-BC3B-4C0E-8446-4A13D760339E}" type="sibTrans" cxnId="{BFD4EA14-EC3A-4047-9DE7-89B9986EBA82}">
      <dgm:prSet/>
      <dgm:spPr/>
      <dgm:t>
        <a:bodyPr/>
        <a:lstStyle/>
        <a:p>
          <a:endParaRPr lang="en-GB"/>
        </a:p>
      </dgm:t>
    </dgm:pt>
    <dgm:pt modelId="{FBEB744E-AB4E-4D8E-8614-8B95026C3AD6}">
      <dgm:prSet phldrT="[Text]"/>
      <dgm:spPr/>
      <dgm:t>
        <a:bodyPr/>
        <a:lstStyle/>
        <a:p>
          <a:r>
            <a:rPr lang="en-GB" dirty="0"/>
            <a:t>Digital media, industry partnerships, and networks will promote the event worldwide (Fox et al., 2014). </a:t>
          </a:r>
        </a:p>
      </dgm:t>
    </dgm:pt>
    <dgm:pt modelId="{DE0991B7-CC20-4392-8706-D0BC895B4133}" type="parTrans" cxnId="{361A6C08-E9F8-4C98-8B30-D4BB7C1E26F5}">
      <dgm:prSet/>
      <dgm:spPr/>
      <dgm:t>
        <a:bodyPr/>
        <a:lstStyle/>
        <a:p>
          <a:endParaRPr lang="en-GB"/>
        </a:p>
      </dgm:t>
    </dgm:pt>
    <dgm:pt modelId="{EFFD4D3E-00DE-47BE-8D48-60C4CE98031B}" type="sibTrans" cxnId="{361A6C08-E9F8-4C98-8B30-D4BB7C1E26F5}">
      <dgm:prSet/>
      <dgm:spPr/>
      <dgm:t>
        <a:bodyPr/>
        <a:lstStyle/>
        <a:p>
          <a:endParaRPr lang="en-GB"/>
        </a:p>
      </dgm:t>
    </dgm:pt>
    <dgm:pt modelId="{00B95C28-E901-4C8F-982C-04FE167BDC0E}" type="pres">
      <dgm:prSet presAssocID="{0B7C3ADA-A5D0-4DD2-BDDF-398140661517}" presName="Name0" presStyleCnt="0">
        <dgm:presLayoutVars>
          <dgm:chPref val="1"/>
          <dgm:dir/>
          <dgm:animOne val="branch"/>
          <dgm:animLvl val="lvl"/>
          <dgm:resizeHandles/>
        </dgm:presLayoutVars>
      </dgm:prSet>
      <dgm:spPr/>
    </dgm:pt>
    <dgm:pt modelId="{7906909B-3692-46B4-A9BA-60121028D61E}" type="pres">
      <dgm:prSet presAssocID="{30689B90-BC34-4512-AD58-C70660B8EDB4}" presName="vertOne" presStyleCnt="0"/>
      <dgm:spPr/>
    </dgm:pt>
    <dgm:pt modelId="{3EEA6E90-6512-4F2B-96B5-6E184248DDDE}" type="pres">
      <dgm:prSet presAssocID="{30689B90-BC34-4512-AD58-C70660B8EDB4}" presName="txOne" presStyleLbl="node0" presStyleIdx="0" presStyleCnt="1">
        <dgm:presLayoutVars>
          <dgm:chPref val="3"/>
        </dgm:presLayoutVars>
      </dgm:prSet>
      <dgm:spPr/>
    </dgm:pt>
    <dgm:pt modelId="{7E10D252-4DDB-4AAD-92B0-BF0D33B1843B}" type="pres">
      <dgm:prSet presAssocID="{30689B90-BC34-4512-AD58-C70660B8EDB4}" presName="parTransOne" presStyleCnt="0"/>
      <dgm:spPr/>
    </dgm:pt>
    <dgm:pt modelId="{C583B1F7-4B51-41D6-92DA-AA36DAAD2062}" type="pres">
      <dgm:prSet presAssocID="{30689B90-BC34-4512-AD58-C70660B8EDB4}" presName="horzOne" presStyleCnt="0"/>
      <dgm:spPr/>
    </dgm:pt>
    <dgm:pt modelId="{AA138EFA-BD93-40E3-9CF4-9F3EF516A624}" type="pres">
      <dgm:prSet presAssocID="{DD640DCD-F0A5-4DA9-83A7-E67C82FAE67E}" presName="vertTwo" presStyleCnt="0"/>
      <dgm:spPr/>
    </dgm:pt>
    <dgm:pt modelId="{5D10F7D5-CF9C-476B-909B-C8FC260F63E9}" type="pres">
      <dgm:prSet presAssocID="{DD640DCD-F0A5-4DA9-83A7-E67C82FAE67E}" presName="txTwo" presStyleLbl="node2" presStyleIdx="0" presStyleCnt="3">
        <dgm:presLayoutVars>
          <dgm:chPref val="3"/>
        </dgm:presLayoutVars>
      </dgm:prSet>
      <dgm:spPr/>
    </dgm:pt>
    <dgm:pt modelId="{234B5A4E-A07A-4569-800C-CDB88FDAAA43}" type="pres">
      <dgm:prSet presAssocID="{DD640DCD-F0A5-4DA9-83A7-E67C82FAE67E}" presName="horzTwo" presStyleCnt="0"/>
      <dgm:spPr/>
    </dgm:pt>
    <dgm:pt modelId="{19441C16-5A21-4FD5-8043-1B02FE68D028}" type="pres">
      <dgm:prSet presAssocID="{08174EAD-4AAC-40EE-8AE4-F6FF17722936}" presName="sibSpaceTwo" presStyleCnt="0"/>
      <dgm:spPr/>
    </dgm:pt>
    <dgm:pt modelId="{05A2DDCA-CBC9-4448-A731-A2EB1D18D198}" type="pres">
      <dgm:prSet presAssocID="{B5957A4B-FCC0-407A-9664-DDAA2BDCA3BA}" presName="vertTwo" presStyleCnt="0"/>
      <dgm:spPr/>
    </dgm:pt>
    <dgm:pt modelId="{393877DF-6818-4A23-B53F-982239F8D066}" type="pres">
      <dgm:prSet presAssocID="{B5957A4B-FCC0-407A-9664-DDAA2BDCA3BA}" presName="txTwo" presStyleLbl="node2" presStyleIdx="1" presStyleCnt="3">
        <dgm:presLayoutVars>
          <dgm:chPref val="3"/>
        </dgm:presLayoutVars>
      </dgm:prSet>
      <dgm:spPr/>
    </dgm:pt>
    <dgm:pt modelId="{FC3AD02A-61DD-4027-BF17-2E97427F7D86}" type="pres">
      <dgm:prSet presAssocID="{B5957A4B-FCC0-407A-9664-DDAA2BDCA3BA}" presName="horzTwo" presStyleCnt="0"/>
      <dgm:spPr/>
    </dgm:pt>
    <dgm:pt modelId="{2938AC4B-0573-4AD1-BE31-DC02F9189766}" type="pres">
      <dgm:prSet presAssocID="{16C70BED-BC3B-4C0E-8446-4A13D760339E}" presName="sibSpaceTwo" presStyleCnt="0"/>
      <dgm:spPr/>
    </dgm:pt>
    <dgm:pt modelId="{2B6EC462-B69F-4018-A7B1-0E78827AA926}" type="pres">
      <dgm:prSet presAssocID="{FBEB744E-AB4E-4D8E-8614-8B95026C3AD6}" presName="vertTwo" presStyleCnt="0"/>
      <dgm:spPr/>
    </dgm:pt>
    <dgm:pt modelId="{B393F211-2B17-4598-BBA0-A08A2379AF4D}" type="pres">
      <dgm:prSet presAssocID="{FBEB744E-AB4E-4D8E-8614-8B95026C3AD6}" presName="txTwo" presStyleLbl="node2" presStyleIdx="2" presStyleCnt="3">
        <dgm:presLayoutVars>
          <dgm:chPref val="3"/>
        </dgm:presLayoutVars>
      </dgm:prSet>
      <dgm:spPr/>
    </dgm:pt>
    <dgm:pt modelId="{AE2E307D-C610-4F2A-B9D0-D9E4FA14F2D8}" type="pres">
      <dgm:prSet presAssocID="{FBEB744E-AB4E-4D8E-8614-8B95026C3AD6}" presName="horzTwo" presStyleCnt="0"/>
      <dgm:spPr/>
    </dgm:pt>
  </dgm:ptLst>
  <dgm:cxnLst>
    <dgm:cxn modelId="{361A6C08-E9F8-4C98-8B30-D4BB7C1E26F5}" srcId="{30689B90-BC34-4512-AD58-C70660B8EDB4}" destId="{FBEB744E-AB4E-4D8E-8614-8B95026C3AD6}" srcOrd="2" destOrd="0" parTransId="{DE0991B7-CC20-4392-8706-D0BC895B4133}" sibTransId="{EFFD4D3E-00DE-47BE-8D48-60C4CE98031B}"/>
    <dgm:cxn modelId="{62DB6511-DA68-4488-94D2-16E141178F17}" type="presOf" srcId="{0B7C3ADA-A5D0-4DD2-BDDF-398140661517}" destId="{00B95C28-E901-4C8F-982C-04FE167BDC0E}" srcOrd="0" destOrd="0" presId="urn:microsoft.com/office/officeart/2005/8/layout/hierarchy4"/>
    <dgm:cxn modelId="{BFD4EA14-EC3A-4047-9DE7-89B9986EBA82}" srcId="{30689B90-BC34-4512-AD58-C70660B8EDB4}" destId="{B5957A4B-FCC0-407A-9664-DDAA2BDCA3BA}" srcOrd="1" destOrd="0" parTransId="{9CDFDE9D-9C52-4620-AC3C-B79C5249E20F}" sibTransId="{16C70BED-BC3B-4C0E-8446-4A13D760339E}"/>
    <dgm:cxn modelId="{A7E01C6A-41A6-4A65-B53B-19568328F787}" type="presOf" srcId="{B5957A4B-FCC0-407A-9664-DDAA2BDCA3BA}" destId="{393877DF-6818-4A23-B53F-982239F8D066}" srcOrd="0" destOrd="0" presId="urn:microsoft.com/office/officeart/2005/8/layout/hierarchy4"/>
    <dgm:cxn modelId="{36CBA04E-38D2-415D-AA71-99EC7A413F82}" srcId="{30689B90-BC34-4512-AD58-C70660B8EDB4}" destId="{DD640DCD-F0A5-4DA9-83A7-E67C82FAE67E}" srcOrd="0" destOrd="0" parTransId="{3212990C-A394-4FD2-BFB0-DA45B25813DB}" sibTransId="{08174EAD-4AAC-40EE-8AE4-F6FF17722936}"/>
    <dgm:cxn modelId="{8A3D8F5A-241A-4BBA-BE9B-081A3431752B}" type="presOf" srcId="{DD640DCD-F0A5-4DA9-83A7-E67C82FAE67E}" destId="{5D10F7D5-CF9C-476B-909B-C8FC260F63E9}" srcOrd="0" destOrd="0" presId="urn:microsoft.com/office/officeart/2005/8/layout/hierarchy4"/>
    <dgm:cxn modelId="{66D199AF-81A9-4E55-851A-F4AD685531E4}" type="presOf" srcId="{30689B90-BC34-4512-AD58-C70660B8EDB4}" destId="{3EEA6E90-6512-4F2B-96B5-6E184248DDDE}" srcOrd="0" destOrd="0" presId="urn:microsoft.com/office/officeart/2005/8/layout/hierarchy4"/>
    <dgm:cxn modelId="{E9CD18C6-2C75-4EF5-9C5C-791ED26092D1}" type="presOf" srcId="{FBEB744E-AB4E-4D8E-8614-8B95026C3AD6}" destId="{B393F211-2B17-4598-BBA0-A08A2379AF4D}" srcOrd="0" destOrd="0" presId="urn:microsoft.com/office/officeart/2005/8/layout/hierarchy4"/>
    <dgm:cxn modelId="{365E4CCC-12D2-4670-B8C3-EDD8B77F7F5F}" srcId="{0B7C3ADA-A5D0-4DD2-BDDF-398140661517}" destId="{30689B90-BC34-4512-AD58-C70660B8EDB4}" srcOrd="0" destOrd="0" parTransId="{93BC3EAB-F256-4432-B39B-1A2E782471E4}" sibTransId="{C5659CFC-ECC0-484D-B333-19F8601AE0B3}"/>
    <dgm:cxn modelId="{D79E9D83-DEE6-4832-84FD-69C16E2AD2A8}" type="presParOf" srcId="{00B95C28-E901-4C8F-982C-04FE167BDC0E}" destId="{7906909B-3692-46B4-A9BA-60121028D61E}" srcOrd="0" destOrd="0" presId="urn:microsoft.com/office/officeart/2005/8/layout/hierarchy4"/>
    <dgm:cxn modelId="{5B017229-D01C-4478-A1F8-352AD6A66EFB}" type="presParOf" srcId="{7906909B-3692-46B4-A9BA-60121028D61E}" destId="{3EEA6E90-6512-4F2B-96B5-6E184248DDDE}" srcOrd="0" destOrd="0" presId="urn:microsoft.com/office/officeart/2005/8/layout/hierarchy4"/>
    <dgm:cxn modelId="{C18EA5EC-C813-489F-B81C-B4E83F95FE6C}" type="presParOf" srcId="{7906909B-3692-46B4-A9BA-60121028D61E}" destId="{7E10D252-4DDB-4AAD-92B0-BF0D33B1843B}" srcOrd="1" destOrd="0" presId="urn:microsoft.com/office/officeart/2005/8/layout/hierarchy4"/>
    <dgm:cxn modelId="{A29B774E-A66C-4066-8DFA-06BEDA5376E9}" type="presParOf" srcId="{7906909B-3692-46B4-A9BA-60121028D61E}" destId="{C583B1F7-4B51-41D6-92DA-AA36DAAD2062}" srcOrd="2" destOrd="0" presId="urn:microsoft.com/office/officeart/2005/8/layout/hierarchy4"/>
    <dgm:cxn modelId="{211A46B0-1976-4A39-9D79-44DDB0F2B490}" type="presParOf" srcId="{C583B1F7-4B51-41D6-92DA-AA36DAAD2062}" destId="{AA138EFA-BD93-40E3-9CF4-9F3EF516A624}" srcOrd="0" destOrd="0" presId="urn:microsoft.com/office/officeart/2005/8/layout/hierarchy4"/>
    <dgm:cxn modelId="{B24C7C39-8CDC-4E59-BE85-67ED8521B17F}" type="presParOf" srcId="{AA138EFA-BD93-40E3-9CF4-9F3EF516A624}" destId="{5D10F7D5-CF9C-476B-909B-C8FC260F63E9}" srcOrd="0" destOrd="0" presId="urn:microsoft.com/office/officeart/2005/8/layout/hierarchy4"/>
    <dgm:cxn modelId="{0D5AFB49-3E53-4BD7-B268-1802D8FE74A3}" type="presParOf" srcId="{AA138EFA-BD93-40E3-9CF4-9F3EF516A624}" destId="{234B5A4E-A07A-4569-800C-CDB88FDAAA43}" srcOrd="1" destOrd="0" presId="urn:microsoft.com/office/officeart/2005/8/layout/hierarchy4"/>
    <dgm:cxn modelId="{B7BD3D38-00EC-4DB9-A2E3-DE4391DDF8A7}" type="presParOf" srcId="{C583B1F7-4B51-41D6-92DA-AA36DAAD2062}" destId="{19441C16-5A21-4FD5-8043-1B02FE68D028}" srcOrd="1" destOrd="0" presId="urn:microsoft.com/office/officeart/2005/8/layout/hierarchy4"/>
    <dgm:cxn modelId="{4599DED2-2B33-4E1D-9C60-8946ADE6C215}" type="presParOf" srcId="{C583B1F7-4B51-41D6-92DA-AA36DAAD2062}" destId="{05A2DDCA-CBC9-4448-A731-A2EB1D18D198}" srcOrd="2" destOrd="0" presId="urn:microsoft.com/office/officeart/2005/8/layout/hierarchy4"/>
    <dgm:cxn modelId="{DFD341AE-2460-4136-921D-E0D56E75894B}" type="presParOf" srcId="{05A2DDCA-CBC9-4448-A731-A2EB1D18D198}" destId="{393877DF-6818-4A23-B53F-982239F8D066}" srcOrd="0" destOrd="0" presId="urn:microsoft.com/office/officeart/2005/8/layout/hierarchy4"/>
    <dgm:cxn modelId="{CD7FA42C-C689-4CE5-AE1E-216DF6D07091}" type="presParOf" srcId="{05A2DDCA-CBC9-4448-A731-A2EB1D18D198}" destId="{FC3AD02A-61DD-4027-BF17-2E97427F7D86}" srcOrd="1" destOrd="0" presId="urn:microsoft.com/office/officeart/2005/8/layout/hierarchy4"/>
    <dgm:cxn modelId="{E1E901F4-FC27-4B47-907E-F4DF200802CB}" type="presParOf" srcId="{C583B1F7-4B51-41D6-92DA-AA36DAAD2062}" destId="{2938AC4B-0573-4AD1-BE31-DC02F9189766}" srcOrd="3" destOrd="0" presId="urn:microsoft.com/office/officeart/2005/8/layout/hierarchy4"/>
    <dgm:cxn modelId="{5FF6B5FF-304D-4087-8713-11AB701BDAB9}" type="presParOf" srcId="{C583B1F7-4B51-41D6-92DA-AA36DAAD2062}" destId="{2B6EC462-B69F-4018-A7B1-0E78827AA926}" srcOrd="4" destOrd="0" presId="urn:microsoft.com/office/officeart/2005/8/layout/hierarchy4"/>
    <dgm:cxn modelId="{E6E3D272-5193-41B2-BB13-421BF16C0DCE}" type="presParOf" srcId="{2B6EC462-B69F-4018-A7B1-0E78827AA926}" destId="{B393F211-2B17-4598-BBA0-A08A2379AF4D}" srcOrd="0" destOrd="0" presId="urn:microsoft.com/office/officeart/2005/8/layout/hierarchy4"/>
    <dgm:cxn modelId="{237BA22E-5A07-4D98-9496-EE9FA1B37848}" type="presParOf" srcId="{2B6EC462-B69F-4018-A7B1-0E78827AA926}" destId="{AE2E307D-C610-4F2A-B9D0-D9E4FA14F2D8}"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416786-8739-4D39-8078-BB0F8CDE2DDC}">
      <dsp:nvSpPr>
        <dsp:cNvPr id="0" name=""/>
        <dsp:cNvSpPr/>
      </dsp:nvSpPr>
      <dsp:spPr>
        <a:xfrm rot="5400000">
          <a:off x="5410072" y="-1189323"/>
          <a:ext cx="3481070" cy="6729984"/>
        </a:xfrm>
        <a:prstGeom prst="round2Same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just" defTabSz="1022350">
            <a:lnSpc>
              <a:spcPct val="90000"/>
            </a:lnSpc>
            <a:spcBef>
              <a:spcPct val="0"/>
            </a:spcBef>
            <a:spcAft>
              <a:spcPct val="15000"/>
            </a:spcAft>
            <a:buChar char="•"/>
          </a:pPr>
          <a:r>
            <a:rPr lang="en-GB" sz="2300" kern="1200" dirty="0"/>
            <a:t>This event will provide Dubai, Chinese, Asian, and halal food for all cuisines. </a:t>
          </a:r>
        </a:p>
        <a:p>
          <a:pPr marL="228600" lvl="1" indent="-228600" algn="just" defTabSz="1022350">
            <a:lnSpc>
              <a:spcPct val="90000"/>
            </a:lnSpc>
            <a:spcBef>
              <a:spcPct val="0"/>
            </a:spcBef>
            <a:spcAft>
              <a:spcPct val="15000"/>
            </a:spcAft>
            <a:buChar char="•"/>
          </a:pPr>
          <a:r>
            <a:rPr lang="en-GB" sz="2300" kern="1200" dirty="0"/>
            <a:t>Gourmet diversity promotes inclusivity by exposing people to different cultures (</a:t>
          </a:r>
          <a:r>
            <a:rPr lang="en-GB" sz="2300" kern="1200" dirty="0" err="1"/>
            <a:t>Wolbring</a:t>
          </a:r>
          <a:r>
            <a:rPr lang="en-GB" sz="2300" kern="1200" dirty="0"/>
            <a:t> and </a:t>
          </a:r>
          <a:r>
            <a:rPr lang="en-GB" sz="2300" kern="1200" dirty="0" err="1"/>
            <a:t>Lillywhite</a:t>
          </a:r>
          <a:r>
            <a:rPr lang="en-GB" sz="2300" kern="1200" dirty="0"/>
            <a:t>, 2021). </a:t>
          </a:r>
        </a:p>
        <a:p>
          <a:pPr marL="228600" lvl="1" indent="-228600" algn="just" defTabSz="1022350">
            <a:lnSpc>
              <a:spcPct val="90000"/>
            </a:lnSpc>
            <a:spcBef>
              <a:spcPct val="0"/>
            </a:spcBef>
            <a:spcAft>
              <a:spcPct val="15000"/>
            </a:spcAft>
            <a:buChar char="•"/>
          </a:pPr>
          <a:r>
            <a:rPr lang="en-GB" sz="2300" kern="1200" dirty="0"/>
            <a:t>The event will prioritize EDI by providing activities, presentations, and materials accessible, inclusive, and respectful of various cultures and identities. </a:t>
          </a:r>
        </a:p>
      </dsp:txBody>
      <dsp:txXfrm rot="-5400000">
        <a:off x="3785615" y="605066"/>
        <a:ext cx="6560052" cy="3141206"/>
      </dsp:txXfrm>
    </dsp:sp>
    <dsp:sp modelId="{9D6FB66F-D357-4BBF-BD7A-E40C6DB2BCD6}">
      <dsp:nvSpPr>
        <dsp:cNvPr id="0" name=""/>
        <dsp:cNvSpPr/>
      </dsp:nvSpPr>
      <dsp:spPr>
        <a:xfrm>
          <a:off x="0" y="0"/>
          <a:ext cx="3785616" cy="4351338"/>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dirty="0"/>
            <a:t>Event Content and Context</a:t>
          </a:r>
        </a:p>
      </dsp:txBody>
      <dsp:txXfrm>
        <a:off x="184799" y="184799"/>
        <a:ext cx="3416018" cy="39817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EA6E90-6512-4F2B-96B5-6E184248DDDE}">
      <dsp:nvSpPr>
        <dsp:cNvPr id="0" name=""/>
        <dsp:cNvSpPr/>
      </dsp:nvSpPr>
      <dsp:spPr>
        <a:xfrm>
          <a:off x="3779" y="230"/>
          <a:ext cx="10508041" cy="203756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dirty="0"/>
            <a:t>Market Factors</a:t>
          </a:r>
        </a:p>
      </dsp:txBody>
      <dsp:txXfrm>
        <a:off x="63457" y="59908"/>
        <a:ext cx="10388685" cy="1918209"/>
      </dsp:txXfrm>
    </dsp:sp>
    <dsp:sp modelId="{5D10F7D5-CF9C-476B-909B-C8FC260F63E9}">
      <dsp:nvSpPr>
        <dsp:cNvPr id="0" name=""/>
        <dsp:cNvSpPr/>
      </dsp:nvSpPr>
      <dsp:spPr>
        <a:xfrm>
          <a:off x="3779" y="2313542"/>
          <a:ext cx="3316932" cy="203756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Different business diversity or cultural holiday conferences or networking events may compete (Chandler et al., 2023). </a:t>
          </a:r>
        </a:p>
      </dsp:txBody>
      <dsp:txXfrm>
        <a:off x="63457" y="2373220"/>
        <a:ext cx="3197576" cy="1918209"/>
      </dsp:txXfrm>
    </dsp:sp>
    <dsp:sp modelId="{393877DF-6818-4A23-B53F-982239F8D066}">
      <dsp:nvSpPr>
        <dsp:cNvPr id="0" name=""/>
        <dsp:cNvSpPr/>
      </dsp:nvSpPr>
      <dsp:spPr>
        <a:xfrm>
          <a:off x="3599333" y="2313542"/>
          <a:ext cx="3316932" cy="203756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However, its focus on Eid as an international EDI holiday gives it an edge over other commercial activities. </a:t>
          </a:r>
        </a:p>
      </dsp:txBody>
      <dsp:txXfrm>
        <a:off x="3659011" y="2373220"/>
        <a:ext cx="3197576" cy="1918209"/>
      </dsp:txXfrm>
    </dsp:sp>
    <dsp:sp modelId="{B393F211-2B17-4598-BBA0-A08A2379AF4D}">
      <dsp:nvSpPr>
        <dsp:cNvPr id="0" name=""/>
        <dsp:cNvSpPr/>
      </dsp:nvSpPr>
      <dsp:spPr>
        <a:xfrm>
          <a:off x="7194888" y="2313542"/>
          <a:ext cx="3316932" cy="203756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Digital media, industry partnerships, and networks will promote the event worldwide (Fox et al., 2014). </a:t>
          </a:r>
        </a:p>
      </dsp:txBody>
      <dsp:txXfrm>
        <a:off x="7254566" y="2373220"/>
        <a:ext cx="3197576" cy="1918209"/>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AB9527-2359-477C-AE33-437008BB8C8A}" type="datetimeFigureOut">
              <a:rPr lang="en-GB" smtClean="0"/>
              <a:t>07/02/2025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44A737-9DEE-4036-B1E0-2EB2B099E33C}" type="slidenum">
              <a:rPr lang="en-GB" smtClean="0"/>
              <a:t>‹#›</a:t>
            </a:fld>
            <a:endParaRPr lang="en-GB"/>
          </a:p>
        </p:txBody>
      </p:sp>
    </p:spTree>
    <p:extLst>
      <p:ext uri="{BB962C8B-B14F-4D97-AF65-F5344CB8AC3E}">
        <p14:creationId xmlns:p14="http://schemas.microsoft.com/office/powerpoint/2010/main" val="3240457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Equality, diversity, and inclusion is important in every industry. Scholars, industry pros, and campaigners will discuss workplace EDI. This cultural and professional event can be held indoors/outdoors at Mercure Sheffield St Paul's Hotel &amp; Spa. UK Protected Characteristics List: Age, Disability, Gender reassignment, Marriage or civil partnership (in work only) Maternity, pregnancy Sex, sexual orientation, race, and religion Businesses discuss sector-specific topics or best practices at MICE events (</a:t>
            </a:r>
            <a:r>
              <a:rPr lang="en-GB" sz="1200" kern="1200" dirty="0" err="1">
                <a:solidFill>
                  <a:schemeClr val="tx1"/>
                </a:solidFill>
                <a:effectLst/>
                <a:latin typeface="+mn-lt"/>
                <a:ea typeface="+mn-ea"/>
                <a:cs typeface="+mn-cs"/>
              </a:rPr>
              <a:t>Malleson</a:t>
            </a:r>
            <a:r>
              <a:rPr lang="en-GB" sz="1200" kern="1200" dirty="0">
                <a:solidFill>
                  <a:schemeClr val="tx1"/>
                </a:solidFill>
                <a:effectLst/>
                <a:latin typeface="+mn-lt"/>
                <a:ea typeface="+mn-ea"/>
                <a:cs typeface="+mn-cs"/>
              </a:rPr>
              <a:t>, 2018). Events offer professional development, networking, and knowledge transfer. Event highlights industry-EDI applications. Mercure Sheffield St Paul's Hotel &amp; Spa attracted foreign guests and numerous conversations and presentations due to its strategic position and facilities. The industry event blends Eid with EDI, making it remarkable. The festival will explore global diversity and inclusion beyond culture. </a:t>
            </a:r>
          </a:p>
          <a:p>
            <a:pPr algn="just"/>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3</a:t>
            </a:fld>
            <a:endParaRPr lang="en-GB"/>
          </a:p>
        </p:txBody>
      </p:sp>
    </p:spTree>
    <p:extLst>
      <p:ext uri="{BB962C8B-B14F-4D97-AF65-F5344CB8AC3E}">
        <p14:creationId xmlns:p14="http://schemas.microsoft.com/office/powerpoint/2010/main" val="979965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Eid will be celebrated and industry diversity, equity, and inclusion promoted. Three regional scholars speak. Lead social inclusion specialist Professor Amina Ba from Africa, diversity and business practices researcher </a:t>
            </a:r>
            <a:r>
              <a:rPr lang="en-GB" sz="1200" kern="1200" dirty="0" err="1">
                <a:solidFill>
                  <a:schemeClr val="tx1"/>
                </a:solidFill>
                <a:effectLst/>
                <a:latin typeface="+mn-lt"/>
                <a:ea typeface="+mn-ea"/>
                <a:cs typeface="+mn-cs"/>
              </a:rPr>
              <a:t>Dr.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Tanvi</a:t>
            </a:r>
            <a:r>
              <a:rPr lang="en-GB" sz="1200" kern="1200" dirty="0">
                <a:solidFill>
                  <a:schemeClr val="tx1"/>
                </a:solidFill>
                <a:effectLst/>
                <a:latin typeface="+mn-lt"/>
                <a:ea typeface="+mn-ea"/>
                <a:cs typeface="+mn-cs"/>
              </a:rPr>
              <a:t> Shah from Asia, and workforce diversity and corporate success scholar Professor John Doe from Europe (</a:t>
            </a:r>
            <a:r>
              <a:rPr lang="en-GB" sz="1200" kern="1200" dirty="0" err="1">
                <a:solidFill>
                  <a:schemeClr val="tx1"/>
                </a:solidFill>
                <a:effectLst/>
                <a:latin typeface="+mn-lt"/>
                <a:ea typeface="+mn-ea"/>
                <a:cs typeface="+mn-cs"/>
              </a:rPr>
              <a:t>Calver</a:t>
            </a:r>
            <a:r>
              <a:rPr lang="en-GB" sz="1200" kern="1200" dirty="0">
                <a:solidFill>
                  <a:schemeClr val="tx1"/>
                </a:solidFill>
                <a:effectLst/>
                <a:latin typeface="+mn-lt"/>
                <a:ea typeface="+mn-ea"/>
                <a:cs typeface="+mn-cs"/>
              </a:rPr>
              <a:t> et al., 2023). The presenters will use real-world case studies and global audience recommendations to showcase corporate EDI integration.</a:t>
            </a:r>
          </a:p>
          <a:p>
            <a:pPr algn="just"/>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4</a:t>
            </a:fld>
            <a:endParaRPr lang="en-GB"/>
          </a:p>
        </p:txBody>
      </p:sp>
    </p:spTree>
    <p:extLst>
      <p:ext uri="{BB962C8B-B14F-4D97-AF65-F5344CB8AC3E}">
        <p14:creationId xmlns:p14="http://schemas.microsoft.com/office/powerpoint/2010/main" val="41431402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largely Muslim populace will enjoy delicious halal meals. Serving Dubai, China, Asia, and other cuisines diversifies dining. Food variety complements event theme and culture. Serve cultural cuisine to celebrate international travellers. Speakers' backgrounds, food, activities, talks, and encounters will encourage equality, diversity, and inclusion. Prioritize guest inclusion regardless of race (Fletcher, </a:t>
            </a:r>
            <a:r>
              <a:rPr lang="en-GB" sz="1200" kern="1200" dirty="0" err="1">
                <a:solidFill>
                  <a:schemeClr val="tx1"/>
                </a:solidFill>
                <a:effectLst/>
                <a:latin typeface="+mn-lt"/>
                <a:ea typeface="+mn-ea"/>
                <a:cs typeface="+mn-cs"/>
              </a:rPr>
              <a:t>Dashper</a:t>
            </a:r>
            <a:r>
              <a:rPr lang="en-GB" sz="1200" kern="1200" dirty="0">
                <a:solidFill>
                  <a:schemeClr val="tx1"/>
                </a:solidFill>
                <a:effectLst/>
                <a:latin typeface="+mn-lt"/>
                <a:ea typeface="+mn-ea"/>
                <a:cs typeface="+mn-cs"/>
              </a:rPr>
              <a:t> and Albert, 2023). Physical accessibility allows disabled attendees to use event resources. Eid celebrates religious diversity and allows workplace religious accommodation. Global companies welcome diverse backgrounds and ideals. Eid will assess business's religious and cultural inclusivity. </a:t>
            </a:r>
          </a:p>
          <a:p>
            <a:pPr algn="just"/>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5</a:t>
            </a:fld>
            <a:endParaRPr lang="en-GB"/>
          </a:p>
        </p:txBody>
      </p:sp>
    </p:spTree>
    <p:extLst>
      <p:ext uri="{BB962C8B-B14F-4D97-AF65-F5344CB8AC3E}">
        <p14:creationId xmlns:p14="http://schemas.microsoft.com/office/powerpoint/2010/main" val="1306142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HR, diversity, and inclusion managers, corporate leaders, lawmakers, scholars, and students can attend. Their interests include workplace diversity and inclusion trends and best practices, especially Eid integration into organizational culture. It will promote EDI and cross-cultural understanding with global attendance. Events celebrating diversity, inclusivity, and culture are popular </a:t>
            </a:r>
            <a:r>
              <a:rPr lang="en-GB" dirty="0"/>
              <a:t>(Everett et al., 2022)</a:t>
            </a:r>
            <a:r>
              <a:rPr lang="en-GB" sz="1200" kern="1200" dirty="0">
                <a:solidFill>
                  <a:schemeClr val="tx1"/>
                </a:solidFill>
                <a:effectLst/>
                <a:latin typeface="+mn-lt"/>
                <a:ea typeface="+mn-ea"/>
                <a:cs typeface="+mn-cs"/>
              </a:rPr>
              <a:t>. As global equality and representation issues rise, more organizations want inclusive practice tools, knowledge, and guidance. This event will give expert advice and networking with like-minded groups. Culturally aware and inclusive events are in demand as global organizations operate in diverse environments. </a:t>
            </a:r>
          </a:p>
          <a:p>
            <a:pPr algn="just"/>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6</a:t>
            </a:fld>
            <a:endParaRPr lang="en-GB"/>
          </a:p>
        </p:txBody>
      </p:sp>
    </p:spTree>
    <p:extLst>
      <p:ext uri="{BB962C8B-B14F-4D97-AF65-F5344CB8AC3E}">
        <p14:creationId xmlns:p14="http://schemas.microsoft.com/office/powerpoint/2010/main" val="20908360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Eid is a cultural and religious feast, making this conference and networking event unique. It offers a unique conference or meeting for culture and professional advancement aficionados (</a:t>
            </a:r>
            <a:r>
              <a:rPr lang="en-GB" sz="1200" kern="1200" dirty="0" err="1">
                <a:solidFill>
                  <a:schemeClr val="tx1"/>
                </a:solidFill>
                <a:effectLst/>
                <a:latin typeface="+mn-lt"/>
                <a:ea typeface="+mn-ea"/>
                <a:cs typeface="+mn-cs"/>
              </a:rPr>
              <a:t>Lillywhite</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Wolbring</a:t>
            </a:r>
            <a:r>
              <a:rPr lang="en-GB" sz="1200" kern="1200" dirty="0">
                <a:solidFill>
                  <a:schemeClr val="tx1"/>
                </a:solidFill>
                <a:effectLst/>
                <a:latin typeface="+mn-lt"/>
                <a:ea typeface="+mn-ea"/>
                <a:cs typeface="+mn-cs"/>
              </a:rPr>
              <a:t>, 2022). Cultural awareness and workplace inclusion training differ with this method. Eid will separate it from other diversity and inclusion conferences. Many business and culture fans will attend. Digital marketing, industry partnerships, and global networks will promote this unique cultural celebration and professional development. </a:t>
            </a:r>
          </a:p>
          <a:p>
            <a:pPr algn="just"/>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7</a:t>
            </a:fld>
            <a:endParaRPr lang="en-GB"/>
          </a:p>
        </p:txBody>
      </p:sp>
    </p:spTree>
    <p:extLst>
      <p:ext uri="{BB962C8B-B14F-4D97-AF65-F5344CB8AC3E}">
        <p14:creationId xmlns:p14="http://schemas.microsoft.com/office/powerpoint/2010/main" val="2250971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Mercure Sheffield St Paul's Hotel &amp; Spa hosted the event due of its central Sheffield location and large event area. International travellers can enjoy luxurious accommodations, large meeting rooms, and outdoor networking and celebration spaces. Site speeches and presentations will be enhanced by audio-visual accompaniment and advanced facilities (</a:t>
            </a:r>
            <a:r>
              <a:rPr lang="en-GB" sz="1200" kern="1200" dirty="0" err="1">
                <a:solidFill>
                  <a:schemeClr val="tx1"/>
                </a:solidFill>
                <a:effectLst/>
                <a:latin typeface="+mn-lt"/>
                <a:ea typeface="+mn-ea"/>
                <a:cs typeface="+mn-cs"/>
              </a:rPr>
              <a:t>Grammatikis</a:t>
            </a:r>
            <a:r>
              <a:rPr lang="en-GB" sz="1200" kern="1200" dirty="0">
                <a:solidFill>
                  <a:schemeClr val="tx1"/>
                </a:solidFill>
                <a:effectLst/>
                <a:latin typeface="+mn-lt"/>
                <a:ea typeface="+mn-ea"/>
                <a:cs typeface="+mn-cs"/>
              </a:rPr>
              <a:t> et al., 2021). The facility opens early August, perfect for the event. The event can take precedence because the hotel is less likely to be booked for other significant occasions. Near transit hubs, attendees can easily get there. Event planning, catering, customer service, and tech are needed. Event operations will need diversity and inclusion capabilities to achieve these goals. The staff will be culturally aware to make guests feel unique (</a:t>
            </a:r>
            <a:r>
              <a:rPr lang="en-GB" sz="1200" kern="1200" dirty="0" err="1">
                <a:solidFill>
                  <a:schemeClr val="tx1"/>
                </a:solidFill>
                <a:effectLst/>
                <a:latin typeface="+mn-lt"/>
                <a:ea typeface="+mn-ea"/>
                <a:cs typeface="+mn-cs"/>
              </a:rPr>
              <a:t>Aldao</a:t>
            </a:r>
            <a:r>
              <a:rPr lang="en-GB" sz="1200" kern="1200" dirty="0">
                <a:solidFill>
                  <a:schemeClr val="tx1"/>
                </a:solidFill>
                <a:effectLst/>
                <a:latin typeface="+mn-lt"/>
                <a:ea typeface="+mn-ea"/>
                <a:cs typeface="+mn-cs"/>
              </a:rPr>
              <a:t> et al., 2021). Registration, guest guiding, and other tasks will be done by volunteers to ensure event success. Caterers offer halal, vegetarian, and allergy-resistant food. Evening events require indoor and outdoor lighting (Pooch and Wall, 2024). Clear event viewing requires speaker and audience seating. The large number of international guests will require parking and transfers from nearby hotels or transportation hubs. </a:t>
            </a:r>
          </a:p>
          <a:p>
            <a:pPr algn="just"/>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8</a:t>
            </a:fld>
            <a:endParaRPr lang="en-GB"/>
          </a:p>
        </p:txBody>
      </p:sp>
    </p:spTree>
    <p:extLst>
      <p:ext uri="{BB962C8B-B14F-4D97-AF65-F5344CB8AC3E}">
        <p14:creationId xmlns:p14="http://schemas.microsoft.com/office/powerpoint/2010/main" val="33951419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Event income statement show a £2,000 profit and balanced budget. With 250 £100 tickets, £25,000 is raised. Four £1,000 sponsors gave £4,000 of the £29,000 total. £5,000 venue hire, £10,000 catering, and £4,500 speaking are major costs. Event staffing cost £2,500, marketing and promotion £2,000, and additional costs £3,000. Event's £2,000 surplus ensures financial viability after £27,000 expenses. </a:t>
            </a:r>
          </a:p>
          <a:p>
            <a:pPr algn="just"/>
            <a:br>
              <a:rPr lang="en-US" dirty="0"/>
            </a:br>
            <a:br>
              <a:rPr lang="en-US" dirty="0"/>
            </a:br>
            <a:br>
              <a:rPr lang="en-US" dirty="0"/>
            </a:br>
            <a:br>
              <a:rPr lang="en-US" dirty="0"/>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9</a:t>
            </a:fld>
            <a:endParaRPr lang="en-GB"/>
          </a:p>
        </p:txBody>
      </p:sp>
    </p:spTree>
    <p:extLst>
      <p:ext uri="{BB962C8B-B14F-4D97-AF65-F5344CB8AC3E}">
        <p14:creationId xmlns:p14="http://schemas.microsoft.com/office/powerpoint/2010/main" val="2232389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planned international Eid celebration event on equality, diversity, and inclusion in industry offers a unique opportunity to celebrate cultural heritage and promote business concepts. Financial, operational, and market considerations will support the event. Foreign professionals can learn from experts on diversity, inclusion, and best practices. Different workplaces value the event's focus on EDI and Eid as cultural holidays. </a:t>
            </a:r>
          </a:p>
          <a:p>
            <a:pPr algn="just"/>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10</a:t>
            </a:fld>
            <a:endParaRPr lang="en-GB"/>
          </a:p>
        </p:txBody>
      </p:sp>
    </p:spTree>
    <p:extLst>
      <p:ext uri="{BB962C8B-B14F-4D97-AF65-F5344CB8AC3E}">
        <p14:creationId xmlns:p14="http://schemas.microsoft.com/office/powerpoint/2010/main" val="444391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11</a:t>
            </a:fld>
            <a:endParaRPr lang="en-GB"/>
          </a:p>
        </p:txBody>
      </p:sp>
    </p:spTree>
    <p:extLst>
      <p:ext uri="{BB962C8B-B14F-4D97-AF65-F5344CB8AC3E}">
        <p14:creationId xmlns:p14="http://schemas.microsoft.com/office/powerpoint/2010/main" val="957389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E2B4D-E767-06A0-20A6-588632EFEBE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79B15C8-4757-E965-126B-5C19E607ABE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8AEB201-4F04-E511-F1AB-B1FB083B696B}"/>
              </a:ext>
            </a:extLst>
          </p:cNvPr>
          <p:cNvSpPr>
            <a:spLocks noGrp="1"/>
          </p:cNvSpPr>
          <p:nvPr>
            <p:ph type="dt" sz="half" idx="10"/>
          </p:nvPr>
        </p:nvSpPr>
        <p:spPr/>
        <p:txBody>
          <a:bodyPr/>
          <a:lstStyle/>
          <a:p>
            <a:fld id="{442D7FA5-B18B-4A54-833E-2749699B5837}" type="datetimeFigureOut">
              <a:rPr lang="en-GB" smtClean="0"/>
              <a:t>07/02/2025</a:t>
            </a:fld>
            <a:endParaRPr lang="en-GB"/>
          </a:p>
        </p:txBody>
      </p:sp>
      <p:sp>
        <p:nvSpPr>
          <p:cNvPr id="5" name="Footer Placeholder 4">
            <a:extLst>
              <a:ext uri="{FF2B5EF4-FFF2-40B4-BE49-F238E27FC236}">
                <a16:creationId xmlns:a16="http://schemas.microsoft.com/office/drawing/2014/main" id="{A3F1A3DC-567E-D198-2C16-8D4C7973AB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275463-286F-8624-8EC2-21A45A37DE51}"/>
              </a:ext>
            </a:extLst>
          </p:cNvPr>
          <p:cNvSpPr>
            <a:spLocks noGrp="1"/>
          </p:cNvSpPr>
          <p:nvPr>
            <p:ph type="sldNum" sz="quarter" idx="12"/>
          </p:nvPr>
        </p:nvSpPr>
        <p:spPr/>
        <p:txBody>
          <a:bodyPr/>
          <a:lstStyle/>
          <a:p>
            <a:fld id="{EBB7BE2A-EB3C-4140-B2D5-7067C2BADD5B}" type="slidenum">
              <a:rPr lang="en-GB" smtClean="0"/>
              <a:t>‹#›</a:t>
            </a:fld>
            <a:endParaRPr lang="en-GB"/>
          </a:p>
        </p:txBody>
      </p:sp>
    </p:spTree>
    <p:extLst>
      <p:ext uri="{BB962C8B-B14F-4D97-AF65-F5344CB8AC3E}">
        <p14:creationId xmlns:p14="http://schemas.microsoft.com/office/powerpoint/2010/main" val="2146733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BEAFF-4EE4-F220-9ED1-5A527E401B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826045-5BB0-87AC-4A09-55762391307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007E98-1A4A-B16C-914C-ECBB38AE0B4A}"/>
              </a:ext>
            </a:extLst>
          </p:cNvPr>
          <p:cNvSpPr>
            <a:spLocks noGrp="1"/>
          </p:cNvSpPr>
          <p:nvPr>
            <p:ph type="dt" sz="half" idx="10"/>
          </p:nvPr>
        </p:nvSpPr>
        <p:spPr/>
        <p:txBody>
          <a:bodyPr/>
          <a:lstStyle/>
          <a:p>
            <a:fld id="{442D7FA5-B18B-4A54-833E-2749699B5837}" type="datetimeFigureOut">
              <a:rPr lang="en-GB" smtClean="0"/>
              <a:t>07/02/2025</a:t>
            </a:fld>
            <a:endParaRPr lang="en-GB"/>
          </a:p>
        </p:txBody>
      </p:sp>
      <p:sp>
        <p:nvSpPr>
          <p:cNvPr id="5" name="Footer Placeholder 4">
            <a:extLst>
              <a:ext uri="{FF2B5EF4-FFF2-40B4-BE49-F238E27FC236}">
                <a16:creationId xmlns:a16="http://schemas.microsoft.com/office/drawing/2014/main" id="{599470FD-CD5C-B550-20CE-B8080ED1CA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967AF9-96AE-66B1-075E-DBBC9621A976}"/>
              </a:ext>
            </a:extLst>
          </p:cNvPr>
          <p:cNvSpPr>
            <a:spLocks noGrp="1"/>
          </p:cNvSpPr>
          <p:nvPr>
            <p:ph type="sldNum" sz="quarter" idx="12"/>
          </p:nvPr>
        </p:nvSpPr>
        <p:spPr/>
        <p:txBody>
          <a:bodyPr/>
          <a:lstStyle/>
          <a:p>
            <a:fld id="{EBB7BE2A-EB3C-4140-B2D5-7067C2BADD5B}" type="slidenum">
              <a:rPr lang="en-GB" smtClean="0"/>
              <a:t>‹#›</a:t>
            </a:fld>
            <a:endParaRPr lang="en-GB"/>
          </a:p>
        </p:txBody>
      </p:sp>
    </p:spTree>
    <p:extLst>
      <p:ext uri="{BB962C8B-B14F-4D97-AF65-F5344CB8AC3E}">
        <p14:creationId xmlns:p14="http://schemas.microsoft.com/office/powerpoint/2010/main" val="39027892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7DF13-10E7-8AB1-2AA0-888DBF20AB3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DDB3871-BE23-92C6-CFB2-F3608A1A5A5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18A0957-72B0-4179-FAE3-12A32D50C923}"/>
              </a:ext>
            </a:extLst>
          </p:cNvPr>
          <p:cNvSpPr>
            <a:spLocks noGrp="1"/>
          </p:cNvSpPr>
          <p:nvPr>
            <p:ph type="dt" sz="half" idx="10"/>
          </p:nvPr>
        </p:nvSpPr>
        <p:spPr/>
        <p:txBody>
          <a:bodyPr/>
          <a:lstStyle/>
          <a:p>
            <a:fld id="{442D7FA5-B18B-4A54-833E-2749699B5837}" type="datetimeFigureOut">
              <a:rPr lang="en-GB" smtClean="0"/>
              <a:t>07/02/2025</a:t>
            </a:fld>
            <a:endParaRPr lang="en-GB"/>
          </a:p>
        </p:txBody>
      </p:sp>
      <p:sp>
        <p:nvSpPr>
          <p:cNvPr id="5" name="Footer Placeholder 4">
            <a:extLst>
              <a:ext uri="{FF2B5EF4-FFF2-40B4-BE49-F238E27FC236}">
                <a16:creationId xmlns:a16="http://schemas.microsoft.com/office/drawing/2014/main" id="{39E418A7-2918-12FE-F005-CAFBD6ED30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C11656-7B12-9899-6D54-FB0510A8FDD6}"/>
              </a:ext>
            </a:extLst>
          </p:cNvPr>
          <p:cNvSpPr>
            <a:spLocks noGrp="1"/>
          </p:cNvSpPr>
          <p:nvPr>
            <p:ph type="sldNum" sz="quarter" idx="12"/>
          </p:nvPr>
        </p:nvSpPr>
        <p:spPr/>
        <p:txBody>
          <a:bodyPr/>
          <a:lstStyle/>
          <a:p>
            <a:fld id="{EBB7BE2A-EB3C-4140-B2D5-7067C2BADD5B}" type="slidenum">
              <a:rPr lang="en-GB" smtClean="0"/>
              <a:t>‹#›</a:t>
            </a:fld>
            <a:endParaRPr lang="en-GB"/>
          </a:p>
        </p:txBody>
      </p:sp>
    </p:spTree>
    <p:extLst>
      <p:ext uri="{BB962C8B-B14F-4D97-AF65-F5344CB8AC3E}">
        <p14:creationId xmlns:p14="http://schemas.microsoft.com/office/powerpoint/2010/main" val="1752067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AD6A0-2F38-1363-BE31-482B33B976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0D7035-B2FB-5FDF-9EA4-101199B44F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F6C4B41-375B-546A-BCFB-74BC51174B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72A2A7D-67FC-F0E2-2B59-5246FDDD3894}"/>
              </a:ext>
            </a:extLst>
          </p:cNvPr>
          <p:cNvSpPr>
            <a:spLocks noGrp="1"/>
          </p:cNvSpPr>
          <p:nvPr>
            <p:ph type="dt" sz="half" idx="10"/>
          </p:nvPr>
        </p:nvSpPr>
        <p:spPr/>
        <p:txBody>
          <a:bodyPr/>
          <a:lstStyle/>
          <a:p>
            <a:fld id="{442D7FA5-B18B-4A54-833E-2749699B5837}" type="datetimeFigureOut">
              <a:rPr lang="en-GB" smtClean="0"/>
              <a:t>07/02/2025</a:t>
            </a:fld>
            <a:endParaRPr lang="en-GB"/>
          </a:p>
        </p:txBody>
      </p:sp>
      <p:sp>
        <p:nvSpPr>
          <p:cNvPr id="6" name="Footer Placeholder 5">
            <a:extLst>
              <a:ext uri="{FF2B5EF4-FFF2-40B4-BE49-F238E27FC236}">
                <a16:creationId xmlns:a16="http://schemas.microsoft.com/office/drawing/2014/main" id="{1C388132-E170-26E4-6FE7-695E422C0C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B93D4C-4F60-12D5-63A6-D6B1FA21ECAA}"/>
              </a:ext>
            </a:extLst>
          </p:cNvPr>
          <p:cNvSpPr>
            <a:spLocks noGrp="1"/>
          </p:cNvSpPr>
          <p:nvPr>
            <p:ph type="sldNum" sz="quarter" idx="12"/>
          </p:nvPr>
        </p:nvSpPr>
        <p:spPr/>
        <p:txBody>
          <a:bodyPr/>
          <a:lstStyle/>
          <a:p>
            <a:fld id="{EBB7BE2A-EB3C-4140-B2D5-7067C2BADD5B}" type="slidenum">
              <a:rPr lang="en-GB" smtClean="0"/>
              <a:t>‹#›</a:t>
            </a:fld>
            <a:endParaRPr lang="en-GB"/>
          </a:p>
        </p:txBody>
      </p:sp>
    </p:spTree>
    <p:extLst>
      <p:ext uri="{BB962C8B-B14F-4D97-AF65-F5344CB8AC3E}">
        <p14:creationId xmlns:p14="http://schemas.microsoft.com/office/powerpoint/2010/main" val="17654077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4BA69-11BE-E79B-450E-C0CC37DEC2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0E05E3-A6DA-D7C7-D5B4-FD6DB338E0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9AA4123-185C-6D42-A408-618540E918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A0DD3CE-23A4-542A-E131-06B1C922CC5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918554B-57ED-2F15-FBD0-C453A1B4A33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F01216-870C-6320-B361-A5E08D8AD0B8}"/>
              </a:ext>
            </a:extLst>
          </p:cNvPr>
          <p:cNvSpPr>
            <a:spLocks noGrp="1"/>
          </p:cNvSpPr>
          <p:nvPr>
            <p:ph type="dt" sz="half" idx="10"/>
          </p:nvPr>
        </p:nvSpPr>
        <p:spPr/>
        <p:txBody>
          <a:bodyPr/>
          <a:lstStyle/>
          <a:p>
            <a:fld id="{442D7FA5-B18B-4A54-833E-2749699B5837}" type="datetimeFigureOut">
              <a:rPr lang="en-GB" smtClean="0"/>
              <a:t>07/02/2025</a:t>
            </a:fld>
            <a:endParaRPr lang="en-GB"/>
          </a:p>
        </p:txBody>
      </p:sp>
      <p:sp>
        <p:nvSpPr>
          <p:cNvPr id="8" name="Footer Placeholder 7">
            <a:extLst>
              <a:ext uri="{FF2B5EF4-FFF2-40B4-BE49-F238E27FC236}">
                <a16:creationId xmlns:a16="http://schemas.microsoft.com/office/drawing/2014/main" id="{DD090C57-0DF0-C412-A19F-FB020D3E99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31D6ED-B02E-AAE5-34CB-79ED583A7E2C}"/>
              </a:ext>
            </a:extLst>
          </p:cNvPr>
          <p:cNvSpPr>
            <a:spLocks noGrp="1"/>
          </p:cNvSpPr>
          <p:nvPr>
            <p:ph type="sldNum" sz="quarter" idx="12"/>
          </p:nvPr>
        </p:nvSpPr>
        <p:spPr/>
        <p:txBody>
          <a:bodyPr/>
          <a:lstStyle/>
          <a:p>
            <a:fld id="{EBB7BE2A-EB3C-4140-B2D5-7067C2BADD5B}" type="slidenum">
              <a:rPr lang="en-GB" smtClean="0"/>
              <a:t>‹#›</a:t>
            </a:fld>
            <a:endParaRPr lang="en-GB"/>
          </a:p>
        </p:txBody>
      </p:sp>
    </p:spTree>
    <p:extLst>
      <p:ext uri="{BB962C8B-B14F-4D97-AF65-F5344CB8AC3E}">
        <p14:creationId xmlns:p14="http://schemas.microsoft.com/office/powerpoint/2010/main" val="2812549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B0627-5E4F-72D9-D78C-8D9156E1084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87ACDEA-7C1A-7634-B8AF-E73A08D53611}"/>
              </a:ext>
            </a:extLst>
          </p:cNvPr>
          <p:cNvSpPr>
            <a:spLocks noGrp="1"/>
          </p:cNvSpPr>
          <p:nvPr>
            <p:ph type="dt" sz="half" idx="10"/>
          </p:nvPr>
        </p:nvSpPr>
        <p:spPr/>
        <p:txBody>
          <a:bodyPr/>
          <a:lstStyle/>
          <a:p>
            <a:fld id="{442D7FA5-B18B-4A54-833E-2749699B5837}" type="datetimeFigureOut">
              <a:rPr lang="en-GB" smtClean="0"/>
              <a:t>07/02/2025</a:t>
            </a:fld>
            <a:endParaRPr lang="en-GB"/>
          </a:p>
        </p:txBody>
      </p:sp>
      <p:sp>
        <p:nvSpPr>
          <p:cNvPr id="4" name="Footer Placeholder 3">
            <a:extLst>
              <a:ext uri="{FF2B5EF4-FFF2-40B4-BE49-F238E27FC236}">
                <a16:creationId xmlns:a16="http://schemas.microsoft.com/office/drawing/2014/main" id="{5C59B181-8F44-BE2D-4F8E-9316C88E2D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0D6152-C3F7-769C-4886-3EBD6BC36F8B}"/>
              </a:ext>
            </a:extLst>
          </p:cNvPr>
          <p:cNvSpPr>
            <a:spLocks noGrp="1"/>
          </p:cNvSpPr>
          <p:nvPr>
            <p:ph type="sldNum" sz="quarter" idx="12"/>
          </p:nvPr>
        </p:nvSpPr>
        <p:spPr/>
        <p:txBody>
          <a:bodyPr/>
          <a:lstStyle/>
          <a:p>
            <a:fld id="{EBB7BE2A-EB3C-4140-B2D5-7067C2BADD5B}" type="slidenum">
              <a:rPr lang="en-GB" smtClean="0"/>
              <a:t>‹#›</a:t>
            </a:fld>
            <a:endParaRPr lang="en-GB"/>
          </a:p>
        </p:txBody>
      </p:sp>
    </p:spTree>
    <p:extLst>
      <p:ext uri="{BB962C8B-B14F-4D97-AF65-F5344CB8AC3E}">
        <p14:creationId xmlns:p14="http://schemas.microsoft.com/office/powerpoint/2010/main" val="3450637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994C67-AD6C-0534-31B1-67B70AB3610C}"/>
              </a:ext>
            </a:extLst>
          </p:cNvPr>
          <p:cNvSpPr>
            <a:spLocks noGrp="1"/>
          </p:cNvSpPr>
          <p:nvPr>
            <p:ph type="dt" sz="half" idx="10"/>
          </p:nvPr>
        </p:nvSpPr>
        <p:spPr/>
        <p:txBody>
          <a:bodyPr/>
          <a:lstStyle/>
          <a:p>
            <a:fld id="{442D7FA5-B18B-4A54-833E-2749699B5837}" type="datetimeFigureOut">
              <a:rPr lang="en-GB" smtClean="0"/>
              <a:t>07/02/2025</a:t>
            </a:fld>
            <a:endParaRPr lang="en-GB"/>
          </a:p>
        </p:txBody>
      </p:sp>
      <p:sp>
        <p:nvSpPr>
          <p:cNvPr id="3" name="Footer Placeholder 2">
            <a:extLst>
              <a:ext uri="{FF2B5EF4-FFF2-40B4-BE49-F238E27FC236}">
                <a16:creationId xmlns:a16="http://schemas.microsoft.com/office/drawing/2014/main" id="{4E4D8B88-196B-8C6A-0998-6E2E275178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BDD6876-FEAF-923C-BFFD-56EF9E93CDFC}"/>
              </a:ext>
            </a:extLst>
          </p:cNvPr>
          <p:cNvSpPr>
            <a:spLocks noGrp="1"/>
          </p:cNvSpPr>
          <p:nvPr>
            <p:ph type="sldNum" sz="quarter" idx="12"/>
          </p:nvPr>
        </p:nvSpPr>
        <p:spPr/>
        <p:txBody>
          <a:bodyPr/>
          <a:lstStyle/>
          <a:p>
            <a:fld id="{EBB7BE2A-EB3C-4140-B2D5-7067C2BADD5B}" type="slidenum">
              <a:rPr lang="en-GB" smtClean="0"/>
              <a:t>‹#›</a:t>
            </a:fld>
            <a:endParaRPr lang="en-GB"/>
          </a:p>
        </p:txBody>
      </p:sp>
    </p:spTree>
    <p:extLst>
      <p:ext uri="{BB962C8B-B14F-4D97-AF65-F5344CB8AC3E}">
        <p14:creationId xmlns:p14="http://schemas.microsoft.com/office/powerpoint/2010/main" val="3395866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77802-340F-D723-A333-A0449275D9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9090F73-9F54-1943-D5D5-76FF62517B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9BE473-5F21-97CC-626B-A17F39E0AC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206496-4FF4-9A16-97D3-F430934FFD0E}"/>
              </a:ext>
            </a:extLst>
          </p:cNvPr>
          <p:cNvSpPr>
            <a:spLocks noGrp="1"/>
          </p:cNvSpPr>
          <p:nvPr>
            <p:ph type="dt" sz="half" idx="10"/>
          </p:nvPr>
        </p:nvSpPr>
        <p:spPr/>
        <p:txBody>
          <a:bodyPr/>
          <a:lstStyle/>
          <a:p>
            <a:fld id="{442D7FA5-B18B-4A54-833E-2749699B5837}" type="datetimeFigureOut">
              <a:rPr lang="en-GB" smtClean="0"/>
              <a:t>07/02/2025</a:t>
            </a:fld>
            <a:endParaRPr lang="en-GB"/>
          </a:p>
        </p:txBody>
      </p:sp>
      <p:sp>
        <p:nvSpPr>
          <p:cNvPr id="6" name="Footer Placeholder 5">
            <a:extLst>
              <a:ext uri="{FF2B5EF4-FFF2-40B4-BE49-F238E27FC236}">
                <a16:creationId xmlns:a16="http://schemas.microsoft.com/office/drawing/2014/main" id="{E7A3D73C-6518-9D35-AF33-1E71C03E07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0B8527-A9B4-2E54-D53E-B430AC346A45}"/>
              </a:ext>
            </a:extLst>
          </p:cNvPr>
          <p:cNvSpPr>
            <a:spLocks noGrp="1"/>
          </p:cNvSpPr>
          <p:nvPr>
            <p:ph type="sldNum" sz="quarter" idx="12"/>
          </p:nvPr>
        </p:nvSpPr>
        <p:spPr/>
        <p:txBody>
          <a:bodyPr/>
          <a:lstStyle/>
          <a:p>
            <a:fld id="{EBB7BE2A-EB3C-4140-B2D5-7067C2BADD5B}" type="slidenum">
              <a:rPr lang="en-GB" smtClean="0"/>
              <a:t>‹#›</a:t>
            </a:fld>
            <a:endParaRPr lang="en-GB"/>
          </a:p>
        </p:txBody>
      </p:sp>
    </p:spTree>
    <p:extLst>
      <p:ext uri="{BB962C8B-B14F-4D97-AF65-F5344CB8AC3E}">
        <p14:creationId xmlns:p14="http://schemas.microsoft.com/office/powerpoint/2010/main" val="639828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7AE89-AF11-6684-8BEB-9321EF2AD0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1C91C29-6250-D84A-15E6-CBB63398CD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80B7090-B7C9-6843-DFB4-988F76CD48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DC58A0-781B-56D5-EF34-68741C351D4E}"/>
              </a:ext>
            </a:extLst>
          </p:cNvPr>
          <p:cNvSpPr>
            <a:spLocks noGrp="1"/>
          </p:cNvSpPr>
          <p:nvPr>
            <p:ph type="dt" sz="half" idx="10"/>
          </p:nvPr>
        </p:nvSpPr>
        <p:spPr/>
        <p:txBody>
          <a:bodyPr/>
          <a:lstStyle/>
          <a:p>
            <a:fld id="{442D7FA5-B18B-4A54-833E-2749699B5837}" type="datetimeFigureOut">
              <a:rPr lang="en-GB" smtClean="0"/>
              <a:t>07/02/2025</a:t>
            </a:fld>
            <a:endParaRPr lang="en-GB"/>
          </a:p>
        </p:txBody>
      </p:sp>
      <p:sp>
        <p:nvSpPr>
          <p:cNvPr id="6" name="Footer Placeholder 5">
            <a:extLst>
              <a:ext uri="{FF2B5EF4-FFF2-40B4-BE49-F238E27FC236}">
                <a16:creationId xmlns:a16="http://schemas.microsoft.com/office/drawing/2014/main" id="{F121184B-DDAC-B71E-A830-8DD162FB76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51F2BD-E0C7-0666-0689-CD8985A6C21D}"/>
              </a:ext>
            </a:extLst>
          </p:cNvPr>
          <p:cNvSpPr>
            <a:spLocks noGrp="1"/>
          </p:cNvSpPr>
          <p:nvPr>
            <p:ph type="sldNum" sz="quarter" idx="12"/>
          </p:nvPr>
        </p:nvSpPr>
        <p:spPr/>
        <p:txBody>
          <a:bodyPr/>
          <a:lstStyle/>
          <a:p>
            <a:fld id="{EBB7BE2A-EB3C-4140-B2D5-7067C2BADD5B}" type="slidenum">
              <a:rPr lang="en-GB" smtClean="0"/>
              <a:t>‹#›</a:t>
            </a:fld>
            <a:endParaRPr lang="en-GB"/>
          </a:p>
        </p:txBody>
      </p:sp>
    </p:spTree>
    <p:extLst>
      <p:ext uri="{BB962C8B-B14F-4D97-AF65-F5344CB8AC3E}">
        <p14:creationId xmlns:p14="http://schemas.microsoft.com/office/powerpoint/2010/main" val="526945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C1B48-8B4A-C5DA-ACFF-56242C072E2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62FF8D-7EEE-D551-FC93-6E1BF6EAFA8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C2C810-7904-779A-AFAE-5B472339AFC4}"/>
              </a:ext>
            </a:extLst>
          </p:cNvPr>
          <p:cNvSpPr>
            <a:spLocks noGrp="1"/>
          </p:cNvSpPr>
          <p:nvPr>
            <p:ph type="dt" sz="half" idx="10"/>
          </p:nvPr>
        </p:nvSpPr>
        <p:spPr/>
        <p:txBody>
          <a:bodyPr/>
          <a:lstStyle/>
          <a:p>
            <a:fld id="{442D7FA5-B18B-4A54-833E-2749699B5837}" type="datetimeFigureOut">
              <a:rPr lang="en-GB" smtClean="0"/>
              <a:t>07/02/2025</a:t>
            </a:fld>
            <a:endParaRPr lang="en-GB"/>
          </a:p>
        </p:txBody>
      </p:sp>
      <p:sp>
        <p:nvSpPr>
          <p:cNvPr id="5" name="Footer Placeholder 4">
            <a:extLst>
              <a:ext uri="{FF2B5EF4-FFF2-40B4-BE49-F238E27FC236}">
                <a16:creationId xmlns:a16="http://schemas.microsoft.com/office/drawing/2014/main" id="{2754A2CB-ADCE-656E-94CB-DB79BAC532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EDBFCD-587F-4B1A-7EEA-D3A0708B4747}"/>
              </a:ext>
            </a:extLst>
          </p:cNvPr>
          <p:cNvSpPr>
            <a:spLocks noGrp="1"/>
          </p:cNvSpPr>
          <p:nvPr>
            <p:ph type="sldNum" sz="quarter" idx="12"/>
          </p:nvPr>
        </p:nvSpPr>
        <p:spPr/>
        <p:txBody>
          <a:bodyPr/>
          <a:lstStyle/>
          <a:p>
            <a:fld id="{EBB7BE2A-EB3C-4140-B2D5-7067C2BADD5B}" type="slidenum">
              <a:rPr lang="en-GB" smtClean="0"/>
              <a:t>‹#›</a:t>
            </a:fld>
            <a:endParaRPr lang="en-GB"/>
          </a:p>
        </p:txBody>
      </p:sp>
    </p:spTree>
    <p:extLst>
      <p:ext uri="{BB962C8B-B14F-4D97-AF65-F5344CB8AC3E}">
        <p14:creationId xmlns:p14="http://schemas.microsoft.com/office/powerpoint/2010/main" val="1654299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3B1A57-95A5-709D-42BE-3015C7DCBE5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9B1EE8-794B-822D-6002-C70A4C0A6B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A982BF-32DF-D9B3-2CF7-E2E6EDA21C85}"/>
              </a:ext>
            </a:extLst>
          </p:cNvPr>
          <p:cNvSpPr>
            <a:spLocks noGrp="1"/>
          </p:cNvSpPr>
          <p:nvPr>
            <p:ph type="dt" sz="half" idx="10"/>
          </p:nvPr>
        </p:nvSpPr>
        <p:spPr/>
        <p:txBody>
          <a:bodyPr/>
          <a:lstStyle/>
          <a:p>
            <a:fld id="{442D7FA5-B18B-4A54-833E-2749699B5837}" type="datetimeFigureOut">
              <a:rPr lang="en-GB" smtClean="0"/>
              <a:t>07/02/2025</a:t>
            </a:fld>
            <a:endParaRPr lang="en-GB"/>
          </a:p>
        </p:txBody>
      </p:sp>
      <p:sp>
        <p:nvSpPr>
          <p:cNvPr id="5" name="Footer Placeholder 4">
            <a:extLst>
              <a:ext uri="{FF2B5EF4-FFF2-40B4-BE49-F238E27FC236}">
                <a16:creationId xmlns:a16="http://schemas.microsoft.com/office/drawing/2014/main" id="{FD3D6601-0F38-43F5-5BBC-F2FED8E4D6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FE7FE1-219E-83EC-7577-A684C6A07ABD}"/>
              </a:ext>
            </a:extLst>
          </p:cNvPr>
          <p:cNvSpPr>
            <a:spLocks noGrp="1"/>
          </p:cNvSpPr>
          <p:nvPr>
            <p:ph type="sldNum" sz="quarter" idx="12"/>
          </p:nvPr>
        </p:nvSpPr>
        <p:spPr/>
        <p:txBody>
          <a:bodyPr/>
          <a:lstStyle/>
          <a:p>
            <a:fld id="{EBB7BE2A-EB3C-4140-B2D5-7067C2BADD5B}" type="slidenum">
              <a:rPr lang="en-GB" smtClean="0"/>
              <a:t>‹#›</a:t>
            </a:fld>
            <a:endParaRPr lang="en-GB"/>
          </a:p>
        </p:txBody>
      </p:sp>
    </p:spTree>
    <p:extLst>
      <p:ext uri="{BB962C8B-B14F-4D97-AF65-F5344CB8AC3E}">
        <p14:creationId xmlns:p14="http://schemas.microsoft.com/office/powerpoint/2010/main" val="1019549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A3390E-0C96-6D5C-E427-867712D547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F262AA-C366-483D-E794-C5AAAD9CEE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8BBE70-5389-7D50-0D44-30E2C59E80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42D7FA5-B18B-4A54-833E-2749699B5837}" type="datetimeFigureOut">
              <a:rPr lang="en-GB" smtClean="0"/>
              <a:t>07/02/2025</a:t>
            </a:fld>
            <a:endParaRPr lang="en-GB"/>
          </a:p>
        </p:txBody>
      </p:sp>
      <p:sp>
        <p:nvSpPr>
          <p:cNvPr id="5" name="Footer Placeholder 4">
            <a:extLst>
              <a:ext uri="{FF2B5EF4-FFF2-40B4-BE49-F238E27FC236}">
                <a16:creationId xmlns:a16="http://schemas.microsoft.com/office/drawing/2014/main" id="{9FE0C655-CEE7-C285-A7EC-0D5772F7D3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2576C2C-05C2-943B-F0F8-26CC791C6A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BB7BE2A-EB3C-4140-B2D5-7067C2BADD5B}" type="slidenum">
              <a:rPr lang="en-GB" smtClean="0"/>
              <a:t>‹#›</a:t>
            </a:fld>
            <a:endParaRPr lang="en-GB"/>
          </a:p>
        </p:txBody>
      </p:sp>
    </p:spTree>
    <p:extLst>
      <p:ext uri="{BB962C8B-B14F-4D97-AF65-F5344CB8AC3E}">
        <p14:creationId xmlns:p14="http://schemas.microsoft.com/office/powerpoint/2010/main" val="26587044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79141"/>
            <a:ext cx="9144000" cy="4215161"/>
          </a:xfrm>
        </p:spPr>
        <p:txBody>
          <a:bodyPr>
            <a:noAutofit/>
          </a:bodyPr>
          <a:lstStyle/>
          <a:p>
            <a:r>
              <a:rPr lang="en-GB" sz="3800" b="1" dirty="0"/>
              <a:t>BMIH6007</a:t>
            </a:r>
            <a:br>
              <a:rPr lang="en-GB" sz="3800" b="1" dirty="0"/>
            </a:br>
            <a:r>
              <a:rPr lang="en-US" sz="3800" b="1" dirty="0"/>
              <a:t>International Meetings Management for the Hotel Industry</a:t>
            </a:r>
            <a:br>
              <a:rPr lang="en-US" sz="3800" b="1" dirty="0"/>
            </a:br>
            <a:r>
              <a:rPr lang="en-GB" sz="3800" b="1" dirty="0"/>
              <a:t>Assignment 1: Feasibility Plan for an International Meeting</a:t>
            </a:r>
            <a:br>
              <a:rPr lang="en-GB" sz="3800" b="1" dirty="0"/>
            </a:br>
            <a:r>
              <a:rPr lang="en-GB" sz="3800" b="1" dirty="0"/>
              <a:t>Event Theme: Equality, Diversity and Inclusion within Industry</a:t>
            </a:r>
            <a:br>
              <a:rPr lang="en-GB" sz="3800" b="1" dirty="0"/>
            </a:br>
            <a:r>
              <a:rPr lang="en-GB" sz="3800" dirty="0"/>
              <a:t>International Eid Celebration</a:t>
            </a:r>
          </a:p>
        </p:txBody>
      </p:sp>
      <p:sp>
        <p:nvSpPr>
          <p:cNvPr id="3" name="Subtitle 2"/>
          <p:cNvSpPr>
            <a:spLocks noGrp="1"/>
          </p:cNvSpPr>
          <p:nvPr>
            <p:ph type="subTitle" idx="1"/>
          </p:nvPr>
        </p:nvSpPr>
        <p:spPr>
          <a:xfrm>
            <a:off x="1624361" y="4939990"/>
            <a:ext cx="9144000" cy="830766"/>
          </a:xfrm>
        </p:spPr>
        <p:txBody>
          <a:bodyPr>
            <a:normAutofit lnSpcReduction="10000"/>
          </a:bodyPr>
          <a:lstStyle/>
          <a:p>
            <a:r>
              <a:rPr lang="en-GB" dirty="0"/>
              <a:t>Name: Salam Al-</a:t>
            </a:r>
            <a:r>
              <a:rPr lang="en-GB" dirty="0" err="1"/>
              <a:t>Masoud</a:t>
            </a:r>
            <a:endParaRPr lang="en-GB" dirty="0"/>
          </a:p>
          <a:p>
            <a:r>
              <a:rPr lang="en-GB" dirty="0"/>
              <a:t>ID: 2235444</a:t>
            </a:r>
          </a:p>
          <a:p>
            <a:endParaRPr lang="en-GB" dirty="0"/>
          </a:p>
          <a:p>
            <a:endParaRPr lang="en-GB" dirty="0"/>
          </a:p>
        </p:txBody>
      </p:sp>
    </p:spTree>
    <p:extLst>
      <p:ext uri="{BB962C8B-B14F-4D97-AF65-F5344CB8AC3E}">
        <p14:creationId xmlns:p14="http://schemas.microsoft.com/office/powerpoint/2010/main" val="16836040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Contents </a:t>
            </a:r>
          </a:p>
        </p:txBody>
      </p:sp>
      <p:sp>
        <p:nvSpPr>
          <p:cNvPr id="3" name="Content Placeholder 2"/>
          <p:cNvSpPr>
            <a:spLocks noGrp="1"/>
          </p:cNvSpPr>
          <p:nvPr>
            <p:ph idx="1"/>
          </p:nvPr>
        </p:nvSpPr>
        <p:spPr/>
        <p:txBody>
          <a:bodyPr/>
          <a:lstStyle/>
          <a:p>
            <a:pPr algn="just"/>
            <a:r>
              <a:rPr lang="en-GB" dirty="0"/>
              <a:t>Introduction</a:t>
            </a:r>
          </a:p>
          <a:p>
            <a:pPr algn="just"/>
            <a:r>
              <a:rPr lang="en-GB" dirty="0"/>
              <a:t>Event Content and Context</a:t>
            </a:r>
          </a:p>
          <a:p>
            <a:pPr algn="just"/>
            <a:r>
              <a:rPr lang="en-GB" dirty="0"/>
              <a:t>Market Factors</a:t>
            </a:r>
          </a:p>
          <a:p>
            <a:pPr algn="just"/>
            <a:r>
              <a:rPr lang="en-GB" dirty="0"/>
              <a:t>Operational Factors</a:t>
            </a:r>
          </a:p>
          <a:p>
            <a:pPr algn="just"/>
            <a:r>
              <a:rPr lang="en-GB" dirty="0"/>
              <a:t>Financial Factors</a:t>
            </a:r>
          </a:p>
          <a:p>
            <a:pPr algn="just"/>
            <a:r>
              <a:rPr lang="en-GB" dirty="0"/>
              <a:t>Conclusion</a:t>
            </a:r>
          </a:p>
          <a:p>
            <a:pPr algn="just"/>
            <a:r>
              <a:rPr lang="en-GB"/>
              <a:t>References </a:t>
            </a:r>
          </a:p>
          <a:p>
            <a:pPr marL="0" indent="0">
              <a:buNone/>
            </a:pPr>
            <a:endParaRPr lang="en-GB"/>
          </a:p>
        </p:txBody>
      </p:sp>
    </p:spTree>
    <p:extLst>
      <p:ext uri="{BB962C8B-B14F-4D97-AF65-F5344CB8AC3E}">
        <p14:creationId xmlns:p14="http://schemas.microsoft.com/office/powerpoint/2010/main" val="246890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89314"/>
          </a:xfrm>
        </p:spPr>
        <p:txBody>
          <a:bodyPr>
            <a:normAutofit fontScale="90000"/>
          </a:bodyPr>
          <a:lstStyle/>
          <a:p>
            <a:r>
              <a:rPr lang="en-GB" b="1" dirty="0"/>
              <a:t>Introduction</a:t>
            </a:r>
          </a:p>
        </p:txBody>
      </p:sp>
      <p:sp>
        <p:nvSpPr>
          <p:cNvPr id="3" name="Content Placeholder 2"/>
          <p:cNvSpPr>
            <a:spLocks noGrp="1"/>
          </p:cNvSpPr>
          <p:nvPr>
            <p:ph idx="1"/>
          </p:nvPr>
        </p:nvSpPr>
        <p:spPr>
          <a:xfrm>
            <a:off x="838200" y="1048215"/>
            <a:ext cx="10515600" cy="5128748"/>
          </a:xfrm>
        </p:spPr>
        <p:txBody>
          <a:bodyPr numCol="2">
            <a:normAutofit/>
          </a:bodyPr>
          <a:lstStyle/>
          <a:p>
            <a:pPr algn="just"/>
            <a:r>
              <a:rPr lang="en-GB" sz="2400" dirty="0"/>
              <a:t>The International Eid Festival will promote industrial equality, diversity, and inclusion. </a:t>
            </a:r>
          </a:p>
          <a:p>
            <a:pPr algn="just"/>
            <a:r>
              <a:rPr lang="en-GB" sz="2400" dirty="0"/>
              <a:t>MICE events promote professional networking, conversation, and learning (Getz and Page, 2019). </a:t>
            </a:r>
          </a:p>
          <a:p>
            <a:pPr algn="just"/>
            <a:r>
              <a:rPr lang="en-GB" sz="2400" dirty="0"/>
              <a:t>The Mercure Sheffield St Paul's Hotel &amp; Spa can accommodate large parties and foreign guests for the event. </a:t>
            </a:r>
          </a:p>
          <a:p>
            <a:pPr algn="just"/>
            <a:r>
              <a:rPr lang="en-GB" sz="2400" dirty="0"/>
              <a:t>The UK Protected Characteristics List states that the event will reflect age, disability, gender reassignment, race, religion, sex, and sexual orientation (LCA, 2023). </a:t>
            </a:r>
          </a:p>
          <a:p>
            <a:pPr algn="just"/>
            <a:r>
              <a:rPr lang="en-GB" sz="2400" dirty="0"/>
              <a:t>This feasibility plan will investigate background, situational analysis, and other themes related to this international Eid celebration. </a:t>
            </a: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3428" t="14838" r="2087" b="19986"/>
          <a:stretch/>
        </p:blipFill>
        <p:spPr>
          <a:xfrm>
            <a:off x="6475749" y="3166946"/>
            <a:ext cx="4731227" cy="2366922"/>
          </a:xfrm>
          <a:prstGeom prst="rect">
            <a:avLst/>
          </a:prstGeom>
        </p:spPr>
      </p:pic>
      <p:sp>
        <p:nvSpPr>
          <p:cNvPr id="6" name="Rectangle 5"/>
          <p:cNvSpPr/>
          <p:nvPr/>
        </p:nvSpPr>
        <p:spPr>
          <a:xfrm>
            <a:off x="7492579" y="5727643"/>
            <a:ext cx="2954655" cy="369332"/>
          </a:xfrm>
          <a:prstGeom prst="rect">
            <a:avLst/>
          </a:prstGeom>
        </p:spPr>
        <p:txBody>
          <a:bodyPr wrap="none">
            <a:spAutoFit/>
          </a:bodyPr>
          <a:lstStyle/>
          <a:p>
            <a:r>
              <a:rPr lang="en-GB" dirty="0"/>
              <a:t>(Globalsources.com, 2024)</a:t>
            </a:r>
          </a:p>
        </p:txBody>
      </p:sp>
    </p:spTree>
    <p:extLst>
      <p:ext uri="{BB962C8B-B14F-4D97-AF65-F5344CB8AC3E}">
        <p14:creationId xmlns:p14="http://schemas.microsoft.com/office/powerpoint/2010/main" val="527944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Event Content and Context</a:t>
            </a:r>
          </a:p>
        </p:txBody>
      </p:sp>
      <p:sp>
        <p:nvSpPr>
          <p:cNvPr id="3" name="Content Placeholder 2"/>
          <p:cNvSpPr>
            <a:spLocks noGrp="1"/>
          </p:cNvSpPr>
          <p:nvPr>
            <p:ph idx="1"/>
          </p:nvPr>
        </p:nvSpPr>
        <p:spPr/>
        <p:txBody>
          <a:bodyPr numCol="2"/>
          <a:lstStyle/>
          <a:p>
            <a:pPr algn="just"/>
            <a:r>
              <a:rPr lang="en-GB" dirty="0"/>
              <a:t>EDI will be promoted throughout the event. </a:t>
            </a:r>
          </a:p>
          <a:p>
            <a:pPr algn="just"/>
            <a:r>
              <a:rPr lang="en-GB" dirty="0"/>
              <a:t>African social inclusion expert Professor Amina Ba, Asian diversity practices researcher </a:t>
            </a:r>
            <a:r>
              <a:rPr lang="en-GB" dirty="0" err="1"/>
              <a:t>Dr.</a:t>
            </a:r>
            <a:r>
              <a:rPr lang="en-GB" dirty="0"/>
              <a:t> </a:t>
            </a:r>
            <a:r>
              <a:rPr lang="en-GB" dirty="0" err="1"/>
              <a:t>Tanvi</a:t>
            </a:r>
            <a:r>
              <a:rPr lang="en-GB" dirty="0"/>
              <a:t> Shah, and European workforce diversity scholar Professor John Doe will speak. </a:t>
            </a:r>
          </a:p>
          <a:p>
            <a:pPr algn="just"/>
            <a:r>
              <a:rPr lang="en-GB" dirty="0"/>
              <a:t>Professionals and academics will discuss workplace equality, diversity, and inclusion (Rask, 2017).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08662" y="2795621"/>
            <a:ext cx="4452985" cy="2725132"/>
          </a:xfrm>
          <a:prstGeom prst="rect">
            <a:avLst/>
          </a:prstGeom>
        </p:spPr>
      </p:pic>
      <p:sp>
        <p:nvSpPr>
          <p:cNvPr id="5" name="Rectangle 4"/>
          <p:cNvSpPr/>
          <p:nvPr/>
        </p:nvSpPr>
        <p:spPr>
          <a:xfrm>
            <a:off x="7786461" y="5664192"/>
            <a:ext cx="2159566" cy="369332"/>
          </a:xfrm>
          <a:prstGeom prst="rect">
            <a:avLst/>
          </a:prstGeom>
        </p:spPr>
        <p:txBody>
          <a:bodyPr wrap="none">
            <a:spAutoFit/>
          </a:bodyPr>
          <a:lstStyle/>
          <a:p>
            <a:r>
              <a:rPr lang="en-GB" dirty="0"/>
              <a:t>(</a:t>
            </a:r>
            <a:r>
              <a:rPr lang="en-GB" dirty="0" err="1"/>
              <a:t>Coddington</a:t>
            </a:r>
            <a:r>
              <a:rPr lang="en-GB" dirty="0"/>
              <a:t>, 2022)</a:t>
            </a:r>
          </a:p>
        </p:txBody>
      </p:sp>
    </p:spTree>
    <p:extLst>
      <p:ext uri="{BB962C8B-B14F-4D97-AF65-F5344CB8AC3E}">
        <p14:creationId xmlns:p14="http://schemas.microsoft.com/office/powerpoint/2010/main" val="19755207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Continued….</a:t>
            </a:r>
          </a:p>
        </p:txBody>
      </p:sp>
      <p:graphicFrame>
        <p:nvGraphicFramePr>
          <p:cNvPr id="4" name="Content Placeholder 3"/>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56333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 Factors</a:t>
            </a:r>
          </a:p>
        </p:txBody>
      </p:sp>
      <p:sp>
        <p:nvSpPr>
          <p:cNvPr id="3" name="Content Placeholder 2"/>
          <p:cNvSpPr>
            <a:spLocks noGrp="1"/>
          </p:cNvSpPr>
          <p:nvPr>
            <p:ph idx="1"/>
          </p:nvPr>
        </p:nvSpPr>
        <p:spPr/>
        <p:txBody>
          <a:bodyPr numCol="2"/>
          <a:lstStyle/>
          <a:p>
            <a:pPr algn="just"/>
            <a:r>
              <a:rPr lang="en-GB" dirty="0"/>
              <a:t>This event will attract EDI enthusiasts, academics, and industry experts. </a:t>
            </a:r>
          </a:p>
          <a:p>
            <a:pPr algn="just"/>
            <a:r>
              <a:rPr lang="en-GB" dirty="0"/>
              <a:t>Events promoting equality, diversity, and inclusion are popular as corporations worldwide realize the need for inclusive workplaces (Everett et al., 2022). </a:t>
            </a:r>
          </a:p>
          <a:p>
            <a:pPr algn="just"/>
            <a:r>
              <a:rPr lang="en-GB" dirty="0"/>
              <a:t>This event will bring together celebrities and workplace diversity advocates.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79220" y="2776654"/>
            <a:ext cx="4560848" cy="2763611"/>
          </a:xfrm>
          <a:prstGeom prst="rect">
            <a:avLst/>
          </a:prstGeom>
        </p:spPr>
      </p:pic>
      <p:sp>
        <p:nvSpPr>
          <p:cNvPr id="5" name="Rectangle 4"/>
          <p:cNvSpPr/>
          <p:nvPr/>
        </p:nvSpPr>
        <p:spPr>
          <a:xfrm>
            <a:off x="8113286" y="5675202"/>
            <a:ext cx="1492716" cy="369332"/>
          </a:xfrm>
          <a:prstGeom prst="rect">
            <a:avLst/>
          </a:prstGeom>
        </p:spPr>
        <p:txBody>
          <a:bodyPr wrap="none">
            <a:spAutoFit/>
          </a:bodyPr>
          <a:lstStyle/>
          <a:p>
            <a:r>
              <a:rPr lang="en-GB" dirty="0"/>
              <a:t>(</a:t>
            </a:r>
            <a:r>
              <a:rPr lang="en-GB" dirty="0" err="1"/>
              <a:t>Kohli</a:t>
            </a:r>
            <a:r>
              <a:rPr lang="en-GB" dirty="0"/>
              <a:t>, 2022)</a:t>
            </a:r>
          </a:p>
        </p:txBody>
      </p:sp>
    </p:spTree>
    <p:extLst>
      <p:ext uri="{BB962C8B-B14F-4D97-AF65-F5344CB8AC3E}">
        <p14:creationId xmlns:p14="http://schemas.microsoft.com/office/powerpoint/2010/main" val="3588490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Continued…. </a:t>
            </a:r>
          </a:p>
        </p:txBody>
      </p:sp>
      <p:graphicFrame>
        <p:nvGraphicFramePr>
          <p:cNvPr id="4" name="Content Placeholder 3"/>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25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99266"/>
          </a:xfrm>
        </p:spPr>
        <p:txBody>
          <a:bodyPr/>
          <a:lstStyle/>
          <a:p>
            <a:r>
              <a:rPr lang="en-GB" b="1" dirty="0"/>
              <a:t>Operational Factors</a:t>
            </a:r>
          </a:p>
        </p:txBody>
      </p:sp>
      <p:sp>
        <p:nvSpPr>
          <p:cNvPr id="3" name="Content Placeholder 2"/>
          <p:cNvSpPr>
            <a:spLocks noGrp="1"/>
          </p:cNvSpPr>
          <p:nvPr>
            <p:ph idx="1"/>
          </p:nvPr>
        </p:nvSpPr>
        <p:spPr>
          <a:xfrm>
            <a:off x="838200" y="1573967"/>
            <a:ext cx="10515600" cy="4602996"/>
          </a:xfrm>
        </p:spPr>
        <p:txBody>
          <a:bodyPr numCol="2">
            <a:noAutofit/>
          </a:bodyPr>
          <a:lstStyle/>
          <a:p>
            <a:pPr algn="just"/>
            <a:r>
              <a:rPr lang="en-GB" sz="2000" dirty="0"/>
              <a:t>Mercure Sheffield St Paul's Hotel &amp; Spa hosted the event due of its accessibility, enormous party capacity, and excellent facilities (Accor.com, 2025). </a:t>
            </a:r>
          </a:p>
          <a:p>
            <a:pPr algn="just"/>
            <a:r>
              <a:rPr lang="en-GB" sz="2000" dirty="0"/>
              <a:t>The hotel's downtown Sheffield location suits foreign guests. It has extensive indoor and outdoor space. </a:t>
            </a:r>
          </a:p>
          <a:p>
            <a:pPr algn="just"/>
            <a:r>
              <a:rPr lang="en-GB" sz="2000" dirty="0"/>
              <a:t>Early August availability matches the event date and provides a great outdoor networking and celebration setting.  </a:t>
            </a:r>
          </a:p>
          <a:p>
            <a:pPr algn="just"/>
            <a:r>
              <a:rPr lang="en-GB" sz="2000" dirty="0"/>
              <a:t>Volunteer event managers, caterers of various cuisines, audio-visual technicians, security, and guest services are needed. </a:t>
            </a:r>
          </a:p>
          <a:p>
            <a:pPr algn="just"/>
            <a:r>
              <a:rPr lang="en-GB" sz="2000" dirty="0"/>
              <a:t>Participant satisfaction requires event management, food, and customer service (Allen et al., 2022). </a:t>
            </a:r>
          </a:p>
          <a:p>
            <a:pPr algn="just"/>
            <a:r>
              <a:rPr lang="en-GB" sz="2000" dirty="0"/>
              <a:t>Catering, inside and outdoor lighting, speaker and visitor seats, and parking for numerous attendees are supplied. </a:t>
            </a:r>
            <a:br>
              <a:rPr lang="en-GB" sz="2000" dirty="0"/>
            </a:br>
            <a:br>
              <a:rPr lang="en-GB" sz="2000" dirty="0"/>
            </a:br>
            <a:endParaRPr lang="en-GB" sz="2000" dirty="0"/>
          </a:p>
          <a:p>
            <a:pPr algn="just"/>
            <a:endParaRPr lang="en-GB" sz="20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90371" y="3237875"/>
            <a:ext cx="4627756" cy="2529512"/>
          </a:xfrm>
          <a:prstGeom prst="rect">
            <a:avLst/>
          </a:prstGeom>
        </p:spPr>
      </p:pic>
      <p:sp>
        <p:nvSpPr>
          <p:cNvPr id="5" name="Rectangle 4"/>
          <p:cNvSpPr/>
          <p:nvPr/>
        </p:nvSpPr>
        <p:spPr>
          <a:xfrm>
            <a:off x="7694422" y="5823446"/>
            <a:ext cx="2554478" cy="372203"/>
          </a:xfrm>
          <a:prstGeom prst="rect">
            <a:avLst/>
          </a:prstGeom>
        </p:spPr>
        <p:txBody>
          <a:bodyPr wrap="square">
            <a:spAutoFit/>
          </a:bodyPr>
          <a:lstStyle/>
          <a:p>
            <a:r>
              <a:rPr lang="en-GB" dirty="0"/>
              <a:t>(Booking.com, 2025)</a:t>
            </a:r>
          </a:p>
        </p:txBody>
      </p:sp>
    </p:spTree>
    <p:extLst>
      <p:ext uri="{BB962C8B-B14F-4D97-AF65-F5344CB8AC3E}">
        <p14:creationId xmlns:p14="http://schemas.microsoft.com/office/powerpoint/2010/main" val="664480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8124"/>
          </a:xfrm>
        </p:spPr>
        <p:txBody>
          <a:bodyPr>
            <a:normAutofit fontScale="90000"/>
          </a:bodyPr>
          <a:lstStyle/>
          <a:p>
            <a:r>
              <a:rPr lang="en-GB" b="1" dirty="0"/>
              <a:t>Financial Factors</a:t>
            </a:r>
            <a:endParaRPr lang="en-GB" dirty="0"/>
          </a:p>
        </p:txBody>
      </p:sp>
      <p:graphicFrame>
        <p:nvGraphicFramePr>
          <p:cNvPr id="4" name="Content Placeholder 3"/>
          <p:cNvGraphicFramePr>
            <a:graphicFrameLocks noGrp="1"/>
          </p:cNvGraphicFramePr>
          <p:nvPr>
            <p:ph idx="1"/>
          </p:nvPr>
        </p:nvGraphicFramePr>
        <p:xfrm>
          <a:off x="838200" y="1047336"/>
          <a:ext cx="10515600" cy="4688840"/>
        </p:xfrm>
        <a:graphic>
          <a:graphicData uri="http://schemas.openxmlformats.org/drawingml/2006/table">
            <a:tbl>
              <a:tblPr firstRow="1" firstCol="1" bandRow="1">
                <a:tableStyleId>{08FB837D-C827-4EFA-A057-4D05807E0F7C}</a:tableStyleId>
              </a:tblPr>
              <a:tblGrid>
                <a:gridCol w="8197962">
                  <a:extLst>
                    <a:ext uri="{9D8B030D-6E8A-4147-A177-3AD203B41FA5}">
                      <a16:colId xmlns:a16="http://schemas.microsoft.com/office/drawing/2014/main" val="20000"/>
                    </a:ext>
                  </a:extLst>
                </a:gridCol>
                <a:gridCol w="2317638">
                  <a:extLst>
                    <a:ext uri="{9D8B030D-6E8A-4147-A177-3AD203B41FA5}">
                      <a16:colId xmlns:a16="http://schemas.microsoft.com/office/drawing/2014/main" val="20001"/>
                    </a:ext>
                  </a:extLst>
                </a:gridCol>
              </a:tblGrid>
              <a:tr h="0">
                <a:tc>
                  <a:txBody>
                    <a:bodyPr/>
                    <a:lstStyle/>
                    <a:p>
                      <a:pPr algn="ctr">
                        <a:lnSpc>
                          <a:spcPct val="150000"/>
                        </a:lnSpc>
                        <a:spcAft>
                          <a:spcPts val="0"/>
                        </a:spcAft>
                      </a:pPr>
                      <a:r>
                        <a:rPr lang="en-GB" sz="1800" dirty="0">
                          <a:effectLst/>
                        </a:rPr>
                        <a:t>Income</a:t>
                      </a:r>
                      <a:endParaRPr lang="en-GB" sz="1800" dirty="0">
                        <a:effectLst/>
                        <a:latin typeface="+mn-lt"/>
                        <a:ea typeface="Calibri" panose="020F0502020204030204" pitchFamily="34" charset="0"/>
                        <a:cs typeface="Vrinda" panose="01010600010101010101" pitchFamily="2" charset="0"/>
                      </a:endParaRPr>
                    </a:p>
                  </a:txBody>
                  <a:tcPr marL="68580" marR="68580" marT="0" marB="0"/>
                </a:tc>
                <a:tc>
                  <a:txBody>
                    <a:bodyPr/>
                    <a:lstStyle/>
                    <a:p>
                      <a:pPr algn="ctr">
                        <a:lnSpc>
                          <a:spcPct val="150000"/>
                        </a:lnSpc>
                        <a:spcAft>
                          <a:spcPts val="0"/>
                        </a:spcAft>
                      </a:pPr>
                      <a:r>
                        <a:rPr lang="en-GB" sz="1800">
                          <a:effectLst/>
                        </a:rPr>
                        <a:t>Amount</a:t>
                      </a:r>
                      <a:endParaRPr lang="en-GB" sz="1800">
                        <a:effectLst/>
                        <a:latin typeface="+mn-lt"/>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0"/>
                  </a:ext>
                </a:extLst>
              </a:tr>
              <a:tr h="0">
                <a:tc>
                  <a:txBody>
                    <a:bodyPr/>
                    <a:lstStyle/>
                    <a:p>
                      <a:pPr algn="l">
                        <a:lnSpc>
                          <a:spcPct val="150000"/>
                        </a:lnSpc>
                        <a:spcAft>
                          <a:spcPts val="0"/>
                        </a:spcAft>
                      </a:pPr>
                      <a:r>
                        <a:rPr lang="en-GB" sz="1800">
                          <a:effectLst/>
                        </a:rPr>
                        <a:t>Ticket Sales (250 guests @ £100)</a:t>
                      </a:r>
                      <a:endParaRPr lang="en-GB" sz="1800">
                        <a:effectLst/>
                        <a:latin typeface="+mn-lt"/>
                        <a:ea typeface="Calibri" panose="020F0502020204030204" pitchFamily="34" charset="0"/>
                        <a:cs typeface="Vrinda" panose="01010600010101010101" pitchFamily="2" charset="0"/>
                      </a:endParaRPr>
                    </a:p>
                  </a:txBody>
                  <a:tcPr marL="68580" marR="68580" marT="0" marB="0"/>
                </a:tc>
                <a:tc>
                  <a:txBody>
                    <a:bodyPr/>
                    <a:lstStyle/>
                    <a:p>
                      <a:pPr algn="l">
                        <a:lnSpc>
                          <a:spcPct val="150000"/>
                        </a:lnSpc>
                        <a:spcAft>
                          <a:spcPts val="0"/>
                        </a:spcAft>
                      </a:pPr>
                      <a:r>
                        <a:rPr lang="en-GB" sz="1800">
                          <a:effectLst/>
                        </a:rPr>
                        <a:t>£25,000</a:t>
                      </a:r>
                      <a:endParaRPr lang="en-GB" sz="1800">
                        <a:effectLst/>
                        <a:latin typeface="+mn-lt"/>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1"/>
                  </a:ext>
                </a:extLst>
              </a:tr>
              <a:tr h="0">
                <a:tc>
                  <a:txBody>
                    <a:bodyPr/>
                    <a:lstStyle/>
                    <a:p>
                      <a:pPr algn="l">
                        <a:lnSpc>
                          <a:spcPct val="150000"/>
                        </a:lnSpc>
                        <a:spcAft>
                          <a:spcPts val="0"/>
                        </a:spcAft>
                      </a:pPr>
                      <a:r>
                        <a:rPr lang="en-GB" sz="1800">
                          <a:effectLst/>
                        </a:rPr>
                        <a:t>Sponsorships (4 sponsors @ £1,000)</a:t>
                      </a:r>
                      <a:endParaRPr lang="en-GB" sz="1800">
                        <a:effectLst/>
                        <a:latin typeface="+mn-lt"/>
                        <a:ea typeface="Calibri" panose="020F0502020204030204" pitchFamily="34" charset="0"/>
                        <a:cs typeface="Vrinda" panose="01010600010101010101" pitchFamily="2" charset="0"/>
                      </a:endParaRPr>
                    </a:p>
                  </a:txBody>
                  <a:tcPr marL="68580" marR="68580" marT="0" marB="0"/>
                </a:tc>
                <a:tc>
                  <a:txBody>
                    <a:bodyPr/>
                    <a:lstStyle/>
                    <a:p>
                      <a:pPr algn="l">
                        <a:lnSpc>
                          <a:spcPct val="150000"/>
                        </a:lnSpc>
                        <a:spcAft>
                          <a:spcPts val="0"/>
                        </a:spcAft>
                      </a:pPr>
                      <a:r>
                        <a:rPr lang="en-GB" sz="1800">
                          <a:effectLst/>
                        </a:rPr>
                        <a:t>£4,000</a:t>
                      </a:r>
                      <a:endParaRPr lang="en-GB" sz="1800">
                        <a:effectLst/>
                        <a:latin typeface="+mn-lt"/>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2"/>
                  </a:ext>
                </a:extLst>
              </a:tr>
              <a:tr h="0">
                <a:tc>
                  <a:txBody>
                    <a:bodyPr/>
                    <a:lstStyle/>
                    <a:p>
                      <a:pPr algn="l">
                        <a:lnSpc>
                          <a:spcPct val="150000"/>
                        </a:lnSpc>
                        <a:spcAft>
                          <a:spcPts val="0"/>
                        </a:spcAft>
                      </a:pPr>
                      <a:r>
                        <a:rPr lang="en-GB" sz="1800">
                          <a:effectLst/>
                        </a:rPr>
                        <a:t>Total Income</a:t>
                      </a:r>
                      <a:endParaRPr lang="en-GB" sz="1800">
                        <a:effectLst/>
                        <a:latin typeface="+mn-lt"/>
                        <a:ea typeface="Calibri" panose="020F0502020204030204" pitchFamily="34" charset="0"/>
                        <a:cs typeface="Vrinda" panose="01010600010101010101" pitchFamily="2" charset="0"/>
                      </a:endParaRPr>
                    </a:p>
                  </a:txBody>
                  <a:tcPr marL="68580" marR="68580" marT="0" marB="0"/>
                </a:tc>
                <a:tc>
                  <a:txBody>
                    <a:bodyPr/>
                    <a:lstStyle/>
                    <a:p>
                      <a:pPr algn="l">
                        <a:lnSpc>
                          <a:spcPct val="150000"/>
                        </a:lnSpc>
                        <a:spcAft>
                          <a:spcPts val="0"/>
                        </a:spcAft>
                      </a:pPr>
                      <a:r>
                        <a:rPr lang="en-GB" sz="1800">
                          <a:effectLst/>
                        </a:rPr>
                        <a:t>£29,000</a:t>
                      </a:r>
                      <a:endParaRPr lang="en-GB" sz="1800">
                        <a:effectLst/>
                        <a:latin typeface="+mn-lt"/>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3"/>
                  </a:ext>
                </a:extLst>
              </a:tr>
              <a:tr h="0">
                <a:tc>
                  <a:txBody>
                    <a:bodyPr/>
                    <a:lstStyle/>
                    <a:p>
                      <a:pPr algn="ctr">
                        <a:lnSpc>
                          <a:spcPct val="150000"/>
                        </a:lnSpc>
                        <a:spcAft>
                          <a:spcPts val="0"/>
                        </a:spcAft>
                      </a:pPr>
                      <a:r>
                        <a:rPr lang="en-GB" sz="1800" dirty="0">
                          <a:effectLst/>
                        </a:rPr>
                        <a:t>Expenditure</a:t>
                      </a:r>
                      <a:endParaRPr lang="en-GB" sz="1800" dirty="0">
                        <a:effectLst/>
                        <a:latin typeface="+mn-lt"/>
                        <a:ea typeface="Calibri" panose="020F0502020204030204" pitchFamily="34" charset="0"/>
                        <a:cs typeface="Vrinda" panose="01010600010101010101" pitchFamily="2" charset="0"/>
                      </a:endParaRPr>
                    </a:p>
                  </a:txBody>
                  <a:tcPr marL="68580" marR="68580" marT="0" marB="0"/>
                </a:tc>
                <a:tc>
                  <a:txBody>
                    <a:bodyPr/>
                    <a:lstStyle/>
                    <a:p>
                      <a:pPr algn="ctr">
                        <a:lnSpc>
                          <a:spcPct val="150000"/>
                        </a:lnSpc>
                        <a:spcAft>
                          <a:spcPts val="0"/>
                        </a:spcAft>
                      </a:pPr>
                      <a:r>
                        <a:rPr lang="en-GB" sz="1800" b="1" dirty="0">
                          <a:effectLst/>
                        </a:rPr>
                        <a:t>Amount</a:t>
                      </a:r>
                      <a:endParaRPr lang="en-GB" sz="1800" b="1" dirty="0">
                        <a:effectLst/>
                        <a:latin typeface="+mn-lt"/>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4"/>
                  </a:ext>
                </a:extLst>
              </a:tr>
              <a:tr h="0">
                <a:tc>
                  <a:txBody>
                    <a:bodyPr/>
                    <a:lstStyle/>
                    <a:p>
                      <a:pPr algn="l">
                        <a:lnSpc>
                          <a:spcPct val="150000"/>
                        </a:lnSpc>
                        <a:spcAft>
                          <a:spcPts val="0"/>
                        </a:spcAft>
                      </a:pPr>
                      <a:r>
                        <a:rPr lang="en-GB" sz="1800">
                          <a:effectLst/>
                        </a:rPr>
                        <a:t>Venue Rental</a:t>
                      </a:r>
                      <a:endParaRPr lang="en-GB" sz="1800">
                        <a:effectLst/>
                        <a:latin typeface="+mn-lt"/>
                        <a:ea typeface="Calibri" panose="020F0502020204030204" pitchFamily="34" charset="0"/>
                        <a:cs typeface="Vrinda" panose="01010600010101010101" pitchFamily="2" charset="0"/>
                      </a:endParaRPr>
                    </a:p>
                  </a:txBody>
                  <a:tcPr marL="68580" marR="68580" marT="0" marB="0"/>
                </a:tc>
                <a:tc>
                  <a:txBody>
                    <a:bodyPr/>
                    <a:lstStyle/>
                    <a:p>
                      <a:pPr algn="l">
                        <a:lnSpc>
                          <a:spcPct val="150000"/>
                        </a:lnSpc>
                        <a:spcAft>
                          <a:spcPts val="0"/>
                        </a:spcAft>
                      </a:pPr>
                      <a:r>
                        <a:rPr lang="en-GB" sz="1800">
                          <a:effectLst/>
                        </a:rPr>
                        <a:t>£5,000</a:t>
                      </a:r>
                      <a:endParaRPr lang="en-GB" sz="1800">
                        <a:effectLst/>
                        <a:latin typeface="+mn-lt"/>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5"/>
                  </a:ext>
                </a:extLst>
              </a:tr>
              <a:tr h="0">
                <a:tc>
                  <a:txBody>
                    <a:bodyPr/>
                    <a:lstStyle/>
                    <a:p>
                      <a:pPr algn="l">
                        <a:lnSpc>
                          <a:spcPct val="150000"/>
                        </a:lnSpc>
                        <a:spcAft>
                          <a:spcPts val="0"/>
                        </a:spcAft>
                      </a:pPr>
                      <a:r>
                        <a:rPr lang="en-GB" sz="1800">
                          <a:effectLst/>
                        </a:rPr>
                        <a:t>Catering (for 250 guests)</a:t>
                      </a:r>
                      <a:endParaRPr lang="en-GB" sz="1800">
                        <a:effectLst/>
                        <a:latin typeface="+mn-lt"/>
                        <a:ea typeface="Calibri" panose="020F0502020204030204" pitchFamily="34" charset="0"/>
                        <a:cs typeface="Vrinda" panose="01010600010101010101" pitchFamily="2" charset="0"/>
                      </a:endParaRPr>
                    </a:p>
                  </a:txBody>
                  <a:tcPr marL="68580" marR="68580" marT="0" marB="0"/>
                </a:tc>
                <a:tc>
                  <a:txBody>
                    <a:bodyPr/>
                    <a:lstStyle/>
                    <a:p>
                      <a:pPr algn="l">
                        <a:lnSpc>
                          <a:spcPct val="150000"/>
                        </a:lnSpc>
                        <a:spcAft>
                          <a:spcPts val="0"/>
                        </a:spcAft>
                      </a:pPr>
                      <a:r>
                        <a:rPr lang="en-GB" sz="1800">
                          <a:effectLst/>
                        </a:rPr>
                        <a:t>£10,000</a:t>
                      </a:r>
                      <a:endParaRPr lang="en-GB" sz="1800">
                        <a:effectLst/>
                        <a:latin typeface="+mn-lt"/>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6"/>
                  </a:ext>
                </a:extLst>
              </a:tr>
              <a:tr h="0">
                <a:tc>
                  <a:txBody>
                    <a:bodyPr/>
                    <a:lstStyle/>
                    <a:p>
                      <a:pPr algn="l">
                        <a:lnSpc>
                          <a:spcPct val="150000"/>
                        </a:lnSpc>
                        <a:spcAft>
                          <a:spcPts val="0"/>
                        </a:spcAft>
                      </a:pPr>
                      <a:r>
                        <a:rPr lang="en-GB" sz="1800">
                          <a:effectLst/>
                        </a:rPr>
                        <a:t>Speaker Fees</a:t>
                      </a:r>
                      <a:endParaRPr lang="en-GB" sz="1800">
                        <a:effectLst/>
                        <a:latin typeface="+mn-lt"/>
                        <a:ea typeface="Calibri" panose="020F0502020204030204" pitchFamily="34" charset="0"/>
                        <a:cs typeface="Vrinda" panose="01010600010101010101" pitchFamily="2" charset="0"/>
                      </a:endParaRPr>
                    </a:p>
                  </a:txBody>
                  <a:tcPr marL="68580" marR="68580" marT="0" marB="0"/>
                </a:tc>
                <a:tc>
                  <a:txBody>
                    <a:bodyPr/>
                    <a:lstStyle/>
                    <a:p>
                      <a:pPr algn="l">
                        <a:lnSpc>
                          <a:spcPct val="150000"/>
                        </a:lnSpc>
                        <a:spcAft>
                          <a:spcPts val="0"/>
                        </a:spcAft>
                      </a:pPr>
                      <a:r>
                        <a:rPr lang="en-GB" sz="1800">
                          <a:effectLst/>
                        </a:rPr>
                        <a:t>£4,500</a:t>
                      </a:r>
                      <a:endParaRPr lang="en-GB" sz="1800">
                        <a:effectLst/>
                        <a:latin typeface="+mn-lt"/>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7"/>
                  </a:ext>
                </a:extLst>
              </a:tr>
              <a:tr h="0">
                <a:tc>
                  <a:txBody>
                    <a:bodyPr/>
                    <a:lstStyle/>
                    <a:p>
                      <a:pPr algn="l">
                        <a:lnSpc>
                          <a:spcPct val="150000"/>
                        </a:lnSpc>
                        <a:spcAft>
                          <a:spcPts val="0"/>
                        </a:spcAft>
                      </a:pPr>
                      <a:r>
                        <a:rPr lang="en-GB" sz="1800">
                          <a:effectLst/>
                        </a:rPr>
                        <a:t>Marketing and Promotion</a:t>
                      </a:r>
                      <a:endParaRPr lang="en-GB" sz="1800">
                        <a:effectLst/>
                        <a:latin typeface="+mn-lt"/>
                        <a:ea typeface="Calibri" panose="020F0502020204030204" pitchFamily="34" charset="0"/>
                        <a:cs typeface="Vrinda" panose="01010600010101010101" pitchFamily="2" charset="0"/>
                      </a:endParaRPr>
                    </a:p>
                  </a:txBody>
                  <a:tcPr marL="68580" marR="68580" marT="0" marB="0"/>
                </a:tc>
                <a:tc>
                  <a:txBody>
                    <a:bodyPr/>
                    <a:lstStyle/>
                    <a:p>
                      <a:pPr algn="l">
                        <a:lnSpc>
                          <a:spcPct val="150000"/>
                        </a:lnSpc>
                        <a:spcAft>
                          <a:spcPts val="0"/>
                        </a:spcAft>
                      </a:pPr>
                      <a:r>
                        <a:rPr lang="en-GB" sz="1800">
                          <a:effectLst/>
                        </a:rPr>
                        <a:t>£2,000</a:t>
                      </a:r>
                      <a:endParaRPr lang="en-GB" sz="1800">
                        <a:effectLst/>
                        <a:latin typeface="+mn-lt"/>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8"/>
                  </a:ext>
                </a:extLst>
              </a:tr>
              <a:tr h="0">
                <a:tc>
                  <a:txBody>
                    <a:bodyPr/>
                    <a:lstStyle/>
                    <a:p>
                      <a:pPr algn="l">
                        <a:lnSpc>
                          <a:spcPct val="150000"/>
                        </a:lnSpc>
                        <a:spcAft>
                          <a:spcPts val="0"/>
                        </a:spcAft>
                      </a:pPr>
                      <a:r>
                        <a:rPr lang="en-GB" sz="1800">
                          <a:effectLst/>
                        </a:rPr>
                        <a:t>Event Staffing</a:t>
                      </a:r>
                      <a:endParaRPr lang="en-GB" sz="1800">
                        <a:effectLst/>
                        <a:latin typeface="+mn-lt"/>
                        <a:ea typeface="Calibri" panose="020F0502020204030204" pitchFamily="34" charset="0"/>
                        <a:cs typeface="Vrinda" panose="01010600010101010101" pitchFamily="2" charset="0"/>
                      </a:endParaRPr>
                    </a:p>
                  </a:txBody>
                  <a:tcPr marL="68580" marR="68580" marT="0" marB="0"/>
                </a:tc>
                <a:tc>
                  <a:txBody>
                    <a:bodyPr/>
                    <a:lstStyle/>
                    <a:p>
                      <a:pPr algn="l">
                        <a:lnSpc>
                          <a:spcPct val="150000"/>
                        </a:lnSpc>
                        <a:spcAft>
                          <a:spcPts val="0"/>
                        </a:spcAft>
                      </a:pPr>
                      <a:r>
                        <a:rPr lang="en-GB" sz="1800">
                          <a:effectLst/>
                        </a:rPr>
                        <a:t>£2,500</a:t>
                      </a:r>
                      <a:endParaRPr lang="en-GB" sz="1800">
                        <a:effectLst/>
                        <a:latin typeface="+mn-lt"/>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9"/>
                  </a:ext>
                </a:extLst>
              </a:tr>
              <a:tr h="0">
                <a:tc>
                  <a:txBody>
                    <a:bodyPr/>
                    <a:lstStyle/>
                    <a:p>
                      <a:pPr algn="l">
                        <a:lnSpc>
                          <a:spcPct val="150000"/>
                        </a:lnSpc>
                        <a:spcAft>
                          <a:spcPts val="0"/>
                        </a:spcAft>
                      </a:pPr>
                      <a:r>
                        <a:rPr lang="en-GB" sz="1800">
                          <a:effectLst/>
                        </a:rPr>
                        <a:t>Miscellaneous Costs</a:t>
                      </a:r>
                      <a:endParaRPr lang="en-GB" sz="1800">
                        <a:effectLst/>
                        <a:latin typeface="+mn-lt"/>
                        <a:ea typeface="Calibri" panose="020F0502020204030204" pitchFamily="34" charset="0"/>
                        <a:cs typeface="Vrinda" panose="01010600010101010101" pitchFamily="2" charset="0"/>
                      </a:endParaRPr>
                    </a:p>
                  </a:txBody>
                  <a:tcPr marL="68580" marR="68580" marT="0" marB="0"/>
                </a:tc>
                <a:tc>
                  <a:txBody>
                    <a:bodyPr/>
                    <a:lstStyle/>
                    <a:p>
                      <a:pPr algn="l">
                        <a:lnSpc>
                          <a:spcPct val="150000"/>
                        </a:lnSpc>
                        <a:spcAft>
                          <a:spcPts val="0"/>
                        </a:spcAft>
                      </a:pPr>
                      <a:r>
                        <a:rPr lang="en-GB" sz="1800">
                          <a:effectLst/>
                        </a:rPr>
                        <a:t>£3,000</a:t>
                      </a:r>
                      <a:endParaRPr lang="en-GB" sz="1800">
                        <a:effectLst/>
                        <a:latin typeface="+mn-lt"/>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10"/>
                  </a:ext>
                </a:extLst>
              </a:tr>
              <a:tr h="0">
                <a:tc>
                  <a:txBody>
                    <a:bodyPr/>
                    <a:lstStyle/>
                    <a:p>
                      <a:pPr algn="l">
                        <a:lnSpc>
                          <a:spcPct val="150000"/>
                        </a:lnSpc>
                        <a:spcAft>
                          <a:spcPts val="0"/>
                        </a:spcAft>
                      </a:pPr>
                      <a:r>
                        <a:rPr lang="en-GB" sz="1800">
                          <a:effectLst/>
                        </a:rPr>
                        <a:t>Total Expenditure</a:t>
                      </a:r>
                      <a:endParaRPr lang="en-GB" sz="1800">
                        <a:effectLst/>
                        <a:latin typeface="+mn-lt"/>
                        <a:ea typeface="Calibri" panose="020F0502020204030204" pitchFamily="34" charset="0"/>
                        <a:cs typeface="Vrinda" panose="01010600010101010101" pitchFamily="2" charset="0"/>
                      </a:endParaRPr>
                    </a:p>
                  </a:txBody>
                  <a:tcPr marL="68580" marR="68580" marT="0" marB="0"/>
                </a:tc>
                <a:tc>
                  <a:txBody>
                    <a:bodyPr/>
                    <a:lstStyle/>
                    <a:p>
                      <a:pPr algn="l">
                        <a:lnSpc>
                          <a:spcPct val="150000"/>
                        </a:lnSpc>
                        <a:spcAft>
                          <a:spcPts val="0"/>
                        </a:spcAft>
                      </a:pPr>
                      <a:r>
                        <a:rPr lang="en-GB" sz="1800">
                          <a:effectLst/>
                        </a:rPr>
                        <a:t>£27,000</a:t>
                      </a:r>
                      <a:endParaRPr lang="en-GB" sz="1800">
                        <a:effectLst/>
                        <a:latin typeface="+mn-lt"/>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11"/>
                  </a:ext>
                </a:extLst>
              </a:tr>
              <a:tr h="0">
                <a:tc>
                  <a:txBody>
                    <a:bodyPr/>
                    <a:lstStyle/>
                    <a:p>
                      <a:pPr algn="l">
                        <a:lnSpc>
                          <a:spcPct val="150000"/>
                        </a:lnSpc>
                        <a:spcAft>
                          <a:spcPts val="0"/>
                        </a:spcAft>
                      </a:pPr>
                      <a:r>
                        <a:rPr lang="en-GB" sz="1800" dirty="0">
                          <a:effectLst/>
                        </a:rPr>
                        <a:t>Net Profit </a:t>
                      </a:r>
                      <a:endParaRPr lang="en-GB" sz="1800" dirty="0">
                        <a:effectLst/>
                        <a:latin typeface="+mn-lt"/>
                        <a:ea typeface="Calibri" panose="020F0502020204030204" pitchFamily="34" charset="0"/>
                        <a:cs typeface="Vrinda" panose="01010600010101010101" pitchFamily="2" charset="0"/>
                      </a:endParaRPr>
                    </a:p>
                  </a:txBody>
                  <a:tcPr marL="68580" marR="68580" marT="0" marB="0"/>
                </a:tc>
                <a:tc>
                  <a:txBody>
                    <a:bodyPr/>
                    <a:lstStyle/>
                    <a:p>
                      <a:pPr algn="l">
                        <a:lnSpc>
                          <a:spcPct val="150000"/>
                        </a:lnSpc>
                        <a:spcAft>
                          <a:spcPts val="0"/>
                        </a:spcAft>
                      </a:pPr>
                      <a:r>
                        <a:rPr lang="en-GB" sz="1800" b="1" dirty="0">
                          <a:effectLst/>
                        </a:rPr>
                        <a:t>£2,000</a:t>
                      </a:r>
                      <a:endParaRPr lang="en-GB" sz="1800" b="1" dirty="0">
                        <a:effectLst/>
                        <a:latin typeface="+mn-lt"/>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12"/>
                  </a:ext>
                </a:extLst>
              </a:tr>
            </a:tbl>
          </a:graphicData>
        </a:graphic>
      </p:graphicFrame>
    </p:spTree>
    <p:extLst>
      <p:ext uri="{BB962C8B-B14F-4D97-AF65-F5344CB8AC3E}">
        <p14:creationId xmlns:p14="http://schemas.microsoft.com/office/powerpoint/2010/main" val="1445061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endParaRPr lang="en-GB" dirty="0"/>
          </a:p>
        </p:txBody>
      </p:sp>
      <p:sp>
        <p:nvSpPr>
          <p:cNvPr id="3" name="Content Placeholder 2"/>
          <p:cNvSpPr>
            <a:spLocks noGrp="1"/>
          </p:cNvSpPr>
          <p:nvPr>
            <p:ph idx="1"/>
          </p:nvPr>
        </p:nvSpPr>
        <p:spPr/>
        <p:txBody>
          <a:bodyPr/>
          <a:lstStyle/>
          <a:p>
            <a:pPr algn="just"/>
            <a:r>
              <a:rPr lang="en-US" dirty="0"/>
              <a:t>The international </a:t>
            </a:r>
            <a:r>
              <a:rPr lang="en-US" dirty="0" err="1"/>
              <a:t>Eid</a:t>
            </a:r>
            <a:r>
              <a:rPr lang="en-US" dirty="0"/>
              <a:t> Celebration on equality, diversity, and inclusion in industry is a terrific chance to study variety and appreciate regional traditions. </a:t>
            </a:r>
          </a:p>
          <a:p>
            <a:pPr algn="just"/>
            <a:r>
              <a:rPr lang="en-US" dirty="0"/>
              <a:t>Event content and context follow EDI standards, enabling inclusion. </a:t>
            </a:r>
          </a:p>
          <a:p>
            <a:pPr algn="just"/>
            <a:r>
              <a:rPr lang="en-US" dirty="0"/>
              <a:t>With thorough market, operational, and financial preparation, the event will inform industry leaders and advance the global EDI discourse. </a:t>
            </a:r>
          </a:p>
          <a:p>
            <a:pPr marL="0" indent="0" algn="just">
              <a:buNone/>
            </a:pPr>
            <a:br>
              <a:rPr lang="en-US" dirty="0"/>
            </a:br>
            <a:endParaRPr lang="en-GB" dirty="0"/>
          </a:p>
          <a:p>
            <a:pPr algn="just"/>
            <a:endParaRPr lang="en-GB" dirty="0"/>
          </a:p>
        </p:txBody>
      </p:sp>
    </p:spTree>
    <p:extLst>
      <p:ext uri="{BB962C8B-B14F-4D97-AF65-F5344CB8AC3E}">
        <p14:creationId xmlns:p14="http://schemas.microsoft.com/office/powerpoint/2010/main" val="25420714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64404"/>
            <a:ext cx="10515600" cy="560426"/>
          </a:xfrm>
        </p:spPr>
        <p:txBody>
          <a:bodyPr>
            <a:normAutofit fontScale="90000"/>
          </a:bodyPr>
          <a:lstStyle/>
          <a:p>
            <a:r>
              <a:rPr lang="en-GB" b="1" dirty="0"/>
              <a:t>References</a:t>
            </a:r>
            <a:endParaRPr lang="en-GB" dirty="0"/>
          </a:p>
        </p:txBody>
      </p:sp>
      <p:sp>
        <p:nvSpPr>
          <p:cNvPr id="3" name="Content Placeholder 2"/>
          <p:cNvSpPr>
            <a:spLocks noGrp="1"/>
          </p:cNvSpPr>
          <p:nvPr>
            <p:ph idx="1"/>
          </p:nvPr>
        </p:nvSpPr>
        <p:spPr>
          <a:xfrm>
            <a:off x="223023" y="847493"/>
            <a:ext cx="11797991" cy="5631366"/>
          </a:xfrm>
        </p:spPr>
        <p:txBody>
          <a:bodyPr>
            <a:normAutofit fontScale="32500" lnSpcReduction="20000"/>
          </a:bodyPr>
          <a:lstStyle/>
          <a:p>
            <a:pPr algn="just"/>
            <a:r>
              <a:rPr lang="en-GB" dirty="0"/>
              <a:t>Accor.com (2025). </a:t>
            </a:r>
            <a:r>
              <a:rPr lang="en-GB" i="1" dirty="0"/>
              <a:t>Mercure Sheffield St Pauls | 4 Star Hotel - ALL</a:t>
            </a:r>
            <a:r>
              <a:rPr lang="en-GB" dirty="0"/>
              <a:t>. [online] all.accor.com. Available at: https://all.accor.com/hotel/6628/index.en.shtml [Accessed 1 Feb. 2025].</a:t>
            </a:r>
          </a:p>
          <a:p>
            <a:pPr algn="just"/>
            <a:r>
              <a:rPr lang="en-GB" dirty="0" err="1"/>
              <a:t>Aldao</a:t>
            </a:r>
            <a:r>
              <a:rPr lang="en-GB" dirty="0"/>
              <a:t>, C., </a:t>
            </a:r>
            <a:r>
              <a:rPr lang="en-GB" dirty="0" err="1"/>
              <a:t>Blasco</a:t>
            </a:r>
            <a:r>
              <a:rPr lang="en-GB" dirty="0"/>
              <a:t>, D., </a:t>
            </a:r>
            <a:r>
              <a:rPr lang="en-GB" dirty="0" err="1"/>
              <a:t>Poch</a:t>
            </a:r>
            <a:r>
              <a:rPr lang="en-GB" dirty="0"/>
              <a:t> </a:t>
            </a:r>
            <a:r>
              <a:rPr lang="en-GB" dirty="0" err="1"/>
              <a:t>Espallargas</a:t>
            </a:r>
            <a:r>
              <a:rPr lang="en-GB" dirty="0"/>
              <a:t>, M. and Palou Rubio, S. (2021). Modelling the crisis management and impacts of 21st century disruptive events in tourism: the case of the COVID-19 pandemic. </a:t>
            </a:r>
            <a:r>
              <a:rPr lang="en-GB" i="1" dirty="0"/>
              <a:t>Tourism Review</a:t>
            </a:r>
            <a:r>
              <a:rPr lang="en-GB" dirty="0"/>
              <a:t>, 76(4), </a:t>
            </a:r>
            <a:r>
              <a:rPr lang="en-GB" dirty="0" err="1"/>
              <a:t>pp.929</a:t>
            </a:r>
            <a:r>
              <a:rPr lang="en-GB" dirty="0"/>
              <a:t>–941. </a:t>
            </a:r>
            <a:r>
              <a:rPr lang="en-GB" dirty="0" err="1"/>
              <a:t>doi:https</a:t>
            </a:r>
            <a:r>
              <a:rPr lang="en-GB" dirty="0"/>
              <a:t>://doi.org/10.1108/</a:t>
            </a:r>
            <a:r>
              <a:rPr lang="en-GB" dirty="0" err="1"/>
              <a:t>tr</a:t>
            </a:r>
            <a:r>
              <a:rPr lang="en-GB" dirty="0"/>
              <a:t>-07-2020-0297.</a:t>
            </a:r>
          </a:p>
          <a:p>
            <a:pPr algn="just"/>
            <a:r>
              <a:rPr lang="en-GB" dirty="0"/>
              <a:t>Allen, J., O’Toole, W., Harris, R. and McDonnell, I. (2022). </a:t>
            </a:r>
            <a:r>
              <a:rPr lang="en-GB" i="1" dirty="0"/>
              <a:t>Festival &amp; special event management</a:t>
            </a:r>
            <a:r>
              <a:rPr lang="en-GB" dirty="0"/>
              <a:t>. Milton, </a:t>
            </a:r>
            <a:r>
              <a:rPr lang="en-GB" dirty="0" err="1"/>
              <a:t>Qld</a:t>
            </a:r>
            <a:r>
              <a:rPr lang="en-GB" dirty="0"/>
              <a:t>: John Wiley &amp; Sons Australia, Ltd.</a:t>
            </a:r>
          </a:p>
          <a:p>
            <a:pPr algn="just"/>
            <a:r>
              <a:rPr lang="en-GB" dirty="0"/>
              <a:t>Booking.com (2025). </a:t>
            </a:r>
            <a:r>
              <a:rPr lang="en-GB" i="1" dirty="0"/>
              <a:t>Mercure Sheffield St Paul’s Hotel &amp; Spa</a:t>
            </a:r>
            <a:r>
              <a:rPr lang="en-GB" dirty="0"/>
              <a:t>. [online] Booking.com. Available at: https://www.booking.com/hotel/gb/stpauls.en-gb.html [Accessed 1 Feb. 2025].</a:t>
            </a:r>
          </a:p>
          <a:p>
            <a:pPr algn="just"/>
            <a:r>
              <a:rPr lang="en-GB" dirty="0" err="1"/>
              <a:t>Calver</a:t>
            </a:r>
            <a:r>
              <a:rPr lang="en-GB" dirty="0"/>
              <a:t>, J., </a:t>
            </a:r>
            <a:r>
              <a:rPr lang="en-GB" dirty="0" err="1"/>
              <a:t>Dashper</a:t>
            </a:r>
            <a:r>
              <a:rPr lang="en-GB" dirty="0"/>
              <a:t>, K., </a:t>
            </a:r>
            <a:r>
              <a:rPr lang="en-GB" dirty="0" err="1"/>
              <a:t>Finkel</a:t>
            </a:r>
            <a:r>
              <a:rPr lang="en-GB" dirty="0"/>
              <a:t>, R., Fletcher, T., </a:t>
            </a:r>
            <a:r>
              <a:rPr lang="en-GB" dirty="0" err="1"/>
              <a:t>Lamond</a:t>
            </a:r>
            <a:r>
              <a:rPr lang="en-GB" dirty="0"/>
              <a:t>, I.R., May, E., </a:t>
            </a:r>
            <a:r>
              <a:rPr lang="en-GB" dirty="0" err="1"/>
              <a:t>Ormerod</a:t>
            </a:r>
            <a:r>
              <a:rPr lang="en-GB" dirty="0"/>
              <a:t>, N., Platt, L. and Sharp, B. (2023). The (in)visibility of equality, diversity, and inclusion research in events management journals. </a:t>
            </a:r>
            <a:r>
              <a:rPr lang="en-GB" i="1" dirty="0"/>
              <a:t>The (in)visibility of equality, diversity, and Inclusion Research in Events Management Journals</a:t>
            </a:r>
            <a:r>
              <a:rPr lang="en-GB" dirty="0"/>
              <a:t>, </a:t>
            </a:r>
            <a:r>
              <a:rPr lang="en-GB" dirty="0" err="1"/>
              <a:t>pp.1</a:t>
            </a:r>
            <a:r>
              <a:rPr lang="en-GB" dirty="0"/>
              <a:t>–25. </a:t>
            </a:r>
            <a:r>
              <a:rPr lang="en-GB" dirty="0" err="1"/>
              <a:t>doi:https</a:t>
            </a:r>
            <a:r>
              <a:rPr lang="en-GB" dirty="0"/>
              <a:t>://doi.org/10.1080/19407963.2023.2228820.</a:t>
            </a:r>
          </a:p>
          <a:p>
            <a:pPr algn="just"/>
            <a:r>
              <a:rPr lang="en-GB" dirty="0"/>
              <a:t>Chandler, S., </a:t>
            </a:r>
            <a:r>
              <a:rPr lang="en-GB" dirty="0" err="1"/>
              <a:t>Fearnshaw</a:t>
            </a:r>
            <a:r>
              <a:rPr lang="en-GB" dirty="0"/>
              <a:t>, D., Fisher, O., Jones, E. and </a:t>
            </a:r>
            <a:r>
              <a:rPr lang="en-GB" dirty="0" err="1"/>
              <a:t>Kanza</a:t>
            </a:r>
            <a:r>
              <a:rPr lang="en-GB" dirty="0"/>
              <a:t>, S. (2023). Reflections on an EDI Survey of UK-Government-Funded Research Networks in the UK. </a:t>
            </a:r>
            <a:r>
              <a:rPr lang="en-GB" i="1" dirty="0"/>
              <a:t>NOISE-CON proceedings</a:t>
            </a:r>
            <a:r>
              <a:rPr lang="en-GB" dirty="0"/>
              <a:t>, [online] 265(5), </a:t>
            </a:r>
            <a:r>
              <a:rPr lang="en-GB" dirty="0" err="1"/>
              <a:t>pp.2519</a:t>
            </a:r>
            <a:r>
              <a:rPr lang="en-GB" dirty="0"/>
              <a:t>–2526. </a:t>
            </a:r>
            <a:r>
              <a:rPr lang="en-GB" dirty="0" err="1"/>
              <a:t>doi:https</a:t>
            </a:r>
            <a:r>
              <a:rPr lang="en-GB" dirty="0"/>
              <a:t>://doi.org/10.3397/</a:t>
            </a:r>
            <a:r>
              <a:rPr lang="en-GB" dirty="0" err="1"/>
              <a:t>in_2022_0354</a:t>
            </a:r>
            <a:r>
              <a:rPr lang="en-GB" dirty="0"/>
              <a:t>.</a:t>
            </a:r>
          </a:p>
          <a:p>
            <a:pPr algn="just"/>
            <a:r>
              <a:rPr lang="en-GB" dirty="0" err="1"/>
              <a:t>Coddington</a:t>
            </a:r>
            <a:r>
              <a:rPr lang="en-GB" dirty="0"/>
              <a:t>, M. (2022). </a:t>
            </a:r>
            <a:r>
              <a:rPr lang="en-GB" i="1" dirty="0"/>
              <a:t>Equality, Diversity and Inclusion for ‘Better Science’</a:t>
            </a:r>
            <a:r>
              <a:rPr lang="en-GB" dirty="0"/>
              <a:t>. [online] Technology Networks. Available at: https://www.technologynetworks.com/tn/articles/equality-diversity-and-inclusion-for-better-science-366795 [Accessed 1 Feb. 2025].</a:t>
            </a:r>
          </a:p>
          <a:p>
            <a:pPr algn="just"/>
            <a:r>
              <a:rPr lang="en-GB" dirty="0"/>
              <a:t>Everett, S., </a:t>
            </a:r>
            <a:r>
              <a:rPr lang="en-GB" dirty="0" err="1"/>
              <a:t>Gunduc</a:t>
            </a:r>
            <a:r>
              <a:rPr lang="en-GB" dirty="0"/>
              <a:t>, M., </a:t>
            </a:r>
            <a:r>
              <a:rPr lang="en-GB" dirty="0" err="1"/>
              <a:t>Junjunia</a:t>
            </a:r>
            <a:r>
              <a:rPr lang="en-GB" dirty="0"/>
              <a:t>, M., </a:t>
            </a:r>
            <a:r>
              <a:rPr lang="en-GB" dirty="0" err="1"/>
              <a:t>Kroener</a:t>
            </a:r>
            <a:r>
              <a:rPr lang="en-GB" dirty="0"/>
              <a:t>, L., </a:t>
            </a:r>
            <a:r>
              <a:rPr lang="en-GB" dirty="0" err="1"/>
              <a:t>Maise</a:t>
            </a:r>
            <a:r>
              <a:rPr lang="en-GB" dirty="0"/>
              <a:t>, J., Scott-Hyde, K., Salem, L. and </a:t>
            </a:r>
            <a:r>
              <a:rPr lang="en-GB" dirty="0" err="1"/>
              <a:t>Simsek</a:t>
            </a:r>
            <a:r>
              <a:rPr lang="en-GB" dirty="0"/>
              <a:t>, A. (2022). TRANSFORMATIONAL LEARNING: USING EQUALITY AND DIVERSITY MARKETING CLIENT BRIEFS TO FOSTER AWARENESS, APPLICATION AND ACTION. </a:t>
            </a:r>
            <a:r>
              <a:rPr lang="en-GB" i="1" dirty="0"/>
              <a:t>Marketing Education Review</a:t>
            </a:r>
            <a:r>
              <a:rPr lang="en-GB" dirty="0"/>
              <a:t>, </a:t>
            </a:r>
            <a:r>
              <a:rPr lang="en-GB" dirty="0" err="1"/>
              <a:t>pp.1</a:t>
            </a:r>
            <a:r>
              <a:rPr lang="en-GB" dirty="0"/>
              <a:t>–20. </a:t>
            </a:r>
            <a:r>
              <a:rPr lang="en-GB" dirty="0" err="1"/>
              <a:t>doi:https</a:t>
            </a:r>
            <a:r>
              <a:rPr lang="en-GB" dirty="0"/>
              <a:t>://doi.org/10.1080/10528008.2022.2129264.</a:t>
            </a:r>
          </a:p>
          <a:p>
            <a:pPr algn="just"/>
            <a:r>
              <a:rPr lang="en-GB" dirty="0"/>
              <a:t>Fletcher, T., </a:t>
            </a:r>
            <a:r>
              <a:rPr lang="en-GB" dirty="0" err="1"/>
              <a:t>Dashper</a:t>
            </a:r>
            <a:r>
              <a:rPr lang="en-GB" dirty="0"/>
              <a:t>, K. and Albert, B. (2023). Whiteness as credential: Exploring the Lived Experiences of Ethnically Diverse UK Event Professionals through the Theory of </a:t>
            </a:r>
            <a:r>
              <a:rPr lang="en-GB" dirty="0" err="1"/>
              <a:t>Racialised</a:t>
            </a:r>
            <a:r>
              <a:rPr lang="en-GB" dirty="0"/>
              <a:t> Organisations. </a:t>
            </a:r>
            <a:r>
              <a:rPr lang="en-GB" i="1" dirty="0"/>
              <a:t>International Journal of Contemporary Hospitality Management</a:t>
            </a:r>
            <a:r>
              <a:rPr lang="en-GB" dirty="0"/>
              <a:t>, 35(11). </a:t>
            </a:r>
            <a:r>
              <a:rPr lang="en-GB" dirty="0" err="1"/>
              <a:t>doi:https</a:t>
            </a:r>
            <a:r>
              <a:rPr lang="en-GB" dirty="0"/>
              <a:t>://doi.org/10.1108/</a:t>
            </a:r>
            <a:r>
              <a:rPr lang="en-GB" dirty="0" err="1"/>
              <a:t>ijchm</a:t>
            </a:r>
            <a:r>
              <a:rPr lang="en-GB" dirty="0"/>
              <a:t>-11-2022-1494.</a:t>
            </a:r>
          </a:p>
          <a:p>
            <a:pPr algn="just"/>
            <a:r>
              <a:rPr lang="en-GB" dirty="0"/>
              <a:t>Fox, D., </a:t>
            </a:r>
            <a:r>
              <a:rPr lang="en-GB" dirty="0" err="1"/>
              <a:t>Gouthro</a:t>
            </a:r>
            <a:r>
              <a:rPr lang="en-GB" dirty="0"/>
              <a:t>, M.B., </a:t>
            </a:r>
            <a:r>
              <a:rPr lang="en-GB" dirty="0" err="1"/>
              <a:t>Morakabati</a:t>
            </a:r>
            <a:r>
              <a:rPr lang="en-GB" dirty="0"/>
              <a:t>, Y. and </a:t>
            </a:r>
            <a:r>
              <a:rPr lang="en-GB" dirty="0" err="1"/>
              <a:t>Brackstone</a:t>
            </a:r>
            <a:r>
              <a:rPr lang="en-GB" dirty="0"/>
              <a:t>, J. (2014). </a:t>
            </a:r>
            <a:r>
              <a:rPr lang="en-GB" i="1" dirty="0"/>
              <a:t>Doing events research : from theory to practice</a:t>
            </a:r>
            <a:r>
              <a:rPr lang="en-GB" dirty="0"/>
              <a:t>. London: </a:t>
            </a:r>
            <a:r>
              <a:rPr lang="en-GB" dirty="0" err="1"/>
              <a:t>Routledge</a:t>
            </a:r>
            <a:r>
              <a:rPr lang="en-GB" dirty="0"/>
              <a:t>, Taylor &amp; Francis Group.</a:t>
            </a:r>
          </a:p>
          <a:p>
            <a:pPr algn="just"/>
            <a:r>
              <a:rPr lang="en-GB" dirty="0"/>
              <a:t>Getz, D. and Page, S.J. (2019). </a:t>
            </a:r>
            <a:r>
              <a:rPr lang="en-GB" i="1" dirty="0"/>
              <a:t>Event Studies : theory, Research and Policy for Planned Events</a:t>
            </a:r>
            <a:r>
              <a:rPr lang="en-GB" dirty="0"/>
              <a:t>. 4th ed. London: </a:t>
            </a:r>
            <a:r>
              <a:rPr lang="en-GB" dirty="0" err="1"/>
              <a:t>Routledge</a:t>
            </a:r>
            <a:r>
              <a:rPr lang="en-GB" dirty="0"/>
              <a:t>.</a:t>
            </a:r>
          </a:p>
          <a:p>
            <a:pPr algn="just"/>
            <a:r>
              <a:rPr lang="en-GB" dirty="0"/>
              <a:t>Globalsources.com (2024). </a:t>
            </a:r>
            <a:r>
              <a:rPr lang="en-GB" i="1" dirty="0"/>
              <a:t>MICE Events: Planning Successful Meetings, Incentives, Conferences, and Exhibitions</a:t>
            </a:r>
            <a:r>
              <a:rPr lang="en-GB" dirty="0"/>
              <a:t>. [online] Globalsources.com. Available at: https://www.globalsources.com/knowledge/ts-mice-events/ [Accessed 1 Feb. 2025].</a:t>
            </a:r>
          </a:p>
          <a:p>
            <a:pPr algn="just"/>
            <a:r>
              <a:rPr lang="en-GB" dirty="0" err="1"/>
              <a:t>Grammatikis</a:t>
            </a:r>
            <a:r>
              <a:rPr lang="en-GB" dirty="0"/>
              <a:t>, P., </a:t>
            </a:r>
            <a:r>
              <a:rPr lang="en-GB" dirty="0" err="1"/>
              <a:t>Sarigiannidis</a:t>
            </a:r>
            <a:r>
              <a:rPr lang="en-GB" dirty="0"/>
              <a:t>, P., </a:t>
            </a:r>
            <a:r>
              <a:rPr lang="en-GB" dirty="0" err="1"/>
              <a:t>Iturbe</a:t>
            </a:r>
            <a:r>
              <a:rPr lang="en-GB" dirty="0"/>
              <a:t>, E., Rios, E., Martinez, S., </a:t>
            </a:r>
            <a:r>
              <a:rPr lang="en-GB" dirty="0" err="1"/>
              <a:t>Sarigiannidis</a:t>
            </a:r>
            <a:r>
              <a:rPr lang="en-GB" dirty="0"/>
              <a:t>, A., </a:t>
            </a:r>
            <a:r>
              <a:rPr lang="en-GB" dirty="0" err="1"/>
              <a:t>Eftathopoulos</a:t>
            </a:r>
            <a:r>
              <a:rPr lang="en-GB" dirty="0"/>
              <a:t>, G., </a:t>
            </a:r>
            <a:r>
              <a:rPr lang="en-GB" dirty="0" err="1"/>
              <a:t>Spyridis</a:t>
            </a:r>
            <a:r>
              <a:rPr lang="en-GB" dirty="0"/>
              <a:t>, Y., </a:t>
            </a:r>
            <a:r>
              <a:rPr lang="en-GB" dirty="0" err="1"/>
              <a:t>Sesis</a:t>
            </a:r>
            <a:r>
              <a:rPr lang="en-GB" dirty="0"/>
              <a:t>, A., </a:t>
            </a:r>
            <a:r>
              <a:rPr lang="en-GB" dirty="0" err="1"/>
              <a:t>Vakakis</a:t>
            </a:r>
            <a:r>
              <a:rPr lang="en-GB" dirty="0"/>
              <a:t>, N., </a:t>
            </a:r>
            <a:r>
              <a:rPr lang="en-GB" dirty="0" err="1"/>
              <a:t>Tzovaras</a:t>
            </a:r>
            <a:r>
              <a:rPr lang="en-GB" dirty="0"/>
              <a:t>, D., </a:t>
            </a:r>
            <a:r>
              <a:rPr lang="en-GB" dirty="0" err="1"/>
              <a:t>Kafetzakis</a:t>
            </a:r>
            <a:r>
              <a:rPr lang="en-GB" dirty="0"/>
              <a:t>, E., </a:t>
            </a:r>
            <a:r>
              <a:rPr lang="en-GB" dirty="0" err="1"/>
              <a:t>Giannoulakis</a:t>
            </a:r>
            <a:r>
              <a:rPr lang="en-GB" dirty="0"/>
              <a:t>, I., </a:t>
            </a:r>
            <a:r>
              <a:rPr lang="en-GB" dirty="0" err="1"/>
              <a:t>Tzifas</a:t>
            </a:r>
            <a:r>
              <a:rPr lang="en-GB" dirty="0"/>
              <a:t>, M., </a:t>
            </a:r>
            <a:r>
              <a:rPr lang="en-GB" dirty="0" err="1"/>
              <a:t>Giannakoulias</a:t>
            </a:r>
            <a:r>
              <a:rPr lang="en-GB" dirty="0"/>
              <a:t>, A., Angelopoulos, M. and Ramos, F. (2021). SPEAR SIEM: A Security Information and Event Management system for the Smart Grid. </a:t>
            </a:r>
            <a:r>
              <a:rPr lang="en-GB" i="1" dirty="0"/>
              <a:t>Computer Networks</a:t>
            </a:r>
            <a:r>
              <a:rPr lang="en-GB" dirty="0"/>
              <a:t>, 193, </a:t>
            </a:r>
            <a:r>
              <a:rPr lang="en-GB" dirty="0" err="1"/>
              <a:t>p.108008</a:t>
            </a:r>
            <a:r>
              <a:rPr lang="en-GB" dirty="0"/>
              <a:t>. </a:t>
            </a:r>
            <a:r>
              <a:rPr lang="en-GB" dirty="0" err="1"/>
              <a:t>doi:https</a:t>
            </a:r>
            <a:r>
              <a:rPr lang="en-GB" dirty="0"/>
              <a:t>://doi.org/10.1016/</a:t>
            </a:r>
            <a:r>
              <a:rPr lang="en-GB" dirty="0" err="1"/>
              <a:t>j.comnet.2021.108008</a:t>
            </a:r>
            <a:r>
              <a:rPr lang="en-GB" dirty="0"/>
              <a:t>.</a:t>
            </a:r>
          </a:p>
          <a:p>
            <a:pPr algn="just"/>
            <a:r>
              <a:rPr lang="en-GB" dirty="0" err="1"/>
              <a:t>Kohli</a:t>
            </a:r>
            <a:r>
              <a:rPr lang="en-GB" dirty="0"/>
              <a:t>, V. (2022). </a:t>
            </a:r>
            <a:r>
              <a:rPr lang="en-GB" i="1" dirty="0"/>
              <a:t>I just recently came back from Black Hat 2022 and shared my thoughts in a quick post. Got overwhelming response (</a:t>
            </a:r>
            <a:r>
              <a:rPr lang="en-GB" i="1" dirty="0" err="1"/>
              <a:t>17K</a:t>
            </a:r>
            <a:r>
              <a:rPr lang="en-GB" i="1" dirty="0"/>
              <a:t> impressions and counting) from analysts, customers, prospects, and vendors, which probably means this is a common pain point.</a:t>
            </a:r>
            <a:r>
              <a:rPr lang="en-GB" dirty="0"/>
              <a:t> [online] Linkedin.com. Available at: https://www.linkedin.com/pulse/event-marketing-dos-donts-varun-kohli [Accessed 1 Feb. 2025].</a:t>
            </a:r>
          </a:p>
          <a:p>
            <a:pPr algn="just"/>
            <a:r>
              <a:rPr lang="en-GB" dirty="0"/>
              <a:t>LCA (2023). </a:t>
            </a:r>
            <a:r>
              <a:rPr lang="en-GB" i="1" dirty="0"/>
              <a:t>The Equality Act and protected characteristics | Local Government Association</a:t>
            </a:r>
            <a:r>
              <a:rPr lang="en-GB" dirty="0"/>
              <a:t>. [online] www.local.gov.uk. Available at: https://www.local.gov.uk/our-support/workforce-and-hr-support/equality-diversity-and-inclusion-workforce/equality-act-and [Accessed 1 Feb. 2025].</a:t>
            </a:r>
          </a:p>
          <a:p>
            <a:pPr algn="just"/>
            <a:r>
              <a:rPr lang="en-GB" dirty="0" err="1"/>
              <a:t>Lillywhite</a:t>
            </a:r>
            <a:r>
              <a:rPr lang="en-GB" dirty="0"/>
              <a:t>, B. and </a:t>
            </a:r>
            <a:r>
              <a:rPr lang="en-GB" dirty="0" err="1"/>
              <a:t>Wolbring</a:t>
            </a:r>
            <a:r>
              <a:rPr lang="en-GB" dirty="0"/>
              <a:t>, G. (2022). Emergency and Disaster Management, Preparedness, and Planning (EDMPP) and the ‘Social’: A Scoping Review. </a:t>
            </a:r>
            <a:r>
              <a:rPr lang="en-GB" i="1" dirty="0"/>
              <a:t>Sustainability</a:t>
            </a:r>
            <a:r>
              <a:rPr lang="en-GB" dirty="0"/>
              <a:t>, [online] 14(20), </a:t>
            </a:r>
            <a:r>
              <a:rPr lang="en-GB" dirty="0" err="1"/>
              <a:t>p.13519</a:t>
            </a:r>
            <a:r>
              <a:rPr lang="en-GB" dirty="0"/>
              <a:t>. </a:t>
            </a:r>
            <a:r>
              <a:rPr lang="en-GB" dirty="0" err="1"/>
              <a:t>doi:https</a:t>
            </a:r>
            <a:r>
              <a:rPr lang="en-GB" dirty="0"/>
              <a:t>://doi.org/10.3390/</a:t>
            </a:r>
            <a:r>
              <a:rPr lang="en-GB" dirty="0" err="1"/>
              <a:t>su142013519</a:t>
            </a:r>
            <a:r>
              <a:rPr lang="en-GB" dirty="0"/>
              <a:t>.</a:t>
            </a:r>
          </a:p>
          <a:p>
            <a:pPr algn="just"/>
            <a:r>
              <a:rPr lang="en-GB" dirty="0" err="1"/>
              <a:t>Malleson</a:t>
            </a:r>
            <a:r>
              <a:rPr lang="en-GB" dirty="0"/>
              <a:t>, K. (2018). Equality Law and the Protected Characteristics. </a:t>
            </a:r>
            <a:r>
              <a:rPr lang="en-GB" i="1" dirty="0"/>
              <a:t>The Modern Law Review</a:t>
            </a:r>
            <a:r>
              <a:rPr lang="en-GB" dirty="0"/>
              <a:t>, [online] 81(4), </a:t>
            </a:r>
            <a:r>
              <a:rPr lang="en-GB" dirty="0" err="1"/>
              <a:t>pp.598</a:t>
            </a:r>
            <a:r>
              <a:rPr lang="en-GB" dirty="0"/>
              <a:t>–621. </a:t>
            </a:r>
            <a:r>
              <a:rPr lang="en-GB" dirty="0" err="1"/>
              <a:t>doi:https</a:t>
            </a:r>
            <a:r>
              <a:rPr lang="en-GB" dirty="0"/>
              <a:t>://doi.org/10.1111/1468-2230.12353.</a:t>
            </a:r>
          </a:p>
          <a:p>
            <a:pPr algn="just"/>
            <a:r>
              <a:rPr lang="en-GB" dirty="0"/>
              <a:t>Pooch, U.W. and Wall, J.A. (2024). </a:t>
            </a:r>
            <a:r>
              <a:rPr lang="en-GB" i="1" dirty="0"/>
              <a:t>Discrete event simulation : a practical approach</a:t>
            </a:r>
            <a:r>
              <a:rPr lang="en-GB" dirty="0"/>
              <a:t>. Boca Raton: </a:t>
            </a:r>
            <a:r>
              <a:rPr lang="en-GB" dirty="0" err="1"/>
              <a:t>Crc</a:t>
            </a:r>
            <a:r>
              <a:rPr lang="en-GB" dirty="0"/>
              <a:t> Press.</a:t>
            </a:r>
          </a:p>
          <a:p>
            <a:pPr algn="just"/>
            <a:r>
              <a:rPr lang="en-GB" dirty="0"/>
              <a:t>Rask, L. (2017). </a:t>
            </a:r>
            <a:r>
              <a:rPr lang="en-GB" i="1" dirty="0"/>
              <a:t>Events management</a:t>
            </a:r>
            <a:r>
              <a:rPr lang="en-GB" dirty="0"/>
              <a:t>. Valley Cottage, </a:t>
            </a:r>
            <a:r>
              <a:rPr lang="en-GB" dirty="0" err="1"/>
              <a:t>Ny</a:t>
            </a:r>
            <a:r>
              <a:rPr lang="en-GB" dirty="0"/>
              <a:t>: </a:t>
            </a:r>
            <a:r>
              <a:rPr lang="en-GB" dirty="0" err="1"/>
              <a:t>Scitus</a:t>
            </a:r>
            <a:r>
              <a:rPr lang="en-GB" dirty="0"/>
              <a:t> Academics.</a:t>
            </a:r>
          </a:p>
          <a:p>
            <a:pPr algn="just"/>
            <a:r>
              <a:rPr lang="en-GB" dirty="0" err="1"/>
              <a:t>Wolbring</a:t>
            </a:r>
            <a:r>
              <a:rPr lang="en-GB" dirty="0"/>
              <a:t>, G. and </a:t>
            </a:r>
            <a:r>
              <a:rPr lang="en-GB" dirty="0" err="1"/>
              <a:t>Lillywhite</a:t>
            </a:r>
            <a:r>
              <a:rPr lang="en-GB" dirty="0"/>
              <a:t>, A. (2021). Equity/Equality, Diversity, and Inclusion (EDI) in Universities: the Case of Disabled People. </a:t>
            </a:r>
            <a:r>
              <a:rPr lang="en-GB" i="1" dirty="0"/>
              <a:t>Societies</a:t>
            </a:r>
            <a:r>
              <a:rPr lang="en-GB" dirty="0"/>
              <a:t>, 11(2), </a:t>
            </a:r>
            <a:r>
              <a:rPr lang="en-GB" dirty="0" err="1"/>
              <a:t>p.49</a:t>
            </a:r>
            <a:r>
              <a:rPr lang="en-GB" dirty="0"/>
              <a:t>. </a:t>
            </a:r>
            <a:r>
              <a:rPr lang="en-GB" dirty="0" err="1"/>
              <a:t>doi:https</a:t>
            </a:r>
            <a:r>
              <a:rPr lang="en-GB" dirty="0"/>
              <a:t>://doi.org/10.3390/</a:t>
            </a:r>
            <a:r>
              <a:rPr lang="en-GB" dirty="0" err="1"/>
              <a:t>soc11020049</a:t>
            </a:r>
            <a:r>
              <a:rPr lang="en-GB" dirty="0"/>
              <a:t>.</a:t>
            </a:r>
          </a:p>
          <a:p>
            <a:pPr algn="just"/>
            <a:endParaRPr lang="en-GB" dirty="0"/>
          </a:p>
          <a:p>
            <a:pPr algn="just"/>
            <a:endParaRPr lang="en-GB" dirty="0"/>
          </a:p>
        </p:txBody>
      </p:sp>
    </p:spTree>
    <p:extLst>
      <p:ext uri="{BB962C8B-B14F-4D97-AF65-F5344CB8AC3E}">
        <p14:creationId xmlns:p14="http://schemas.microsoft.com/office/powerpoint/2010/main" val="7426959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2700</Words>
  <Application>Microsoft Office PowerPoint</Application>
  <PresentationFormat>Widescreen</PresentationFormat>
  <Paragraphs>123</Paragraphs>
  <Slides>11</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BMIH6007 International Meetings Management for the Hotel Industry Assignment 1: Feasibility Plan for an International Meeting Event Theme: Equality, Diversity and Inclusion within Industry International Eid Celebration</vt:lpstr>
      <vt:lpstr>Contents </vt:lpstr>
      <vt:lpstr>Introduction</vt:lpstr>
      <vt:lpstr>Event Content and Context</vt:lpstr>
      <vt:lpstr>Continued….</vt:lpstr>
      <vt:lpstr>Market Factors</vt:lpstr>
      <vt:lpstr>Continued…. </vt:lpstr>
      <vt:lpstr>Operational Factors</vt:lpstr>
      <vt:lpstr>Financial Factors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Yousra Herash [mt20yh]</dc:creator>
  <cp:lastModifiedBy>Yousra Herash [mt20yh]</cp:lastModifiedBy>
  <cp:revision>1</cp:revision>
  <dcterms:created xsi:type="dcterms:W3CDTF">2025-02-07T12:34:10Z</dcterms:created>
  <dcterms:modified xsi:type="dcterms:W3CDTF">2025-02-07T12:35:37Z</dcterms:modified>
</cp:coreProperties>
</file>