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C0EAED-1C47-4239-8C85-0DFA20DAFD0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803A98-8090-4404-AB39-2D98D41A20E8}">
      <dgm:prSet/>
      <dgm:spPr/>
      <dgm:t>
        <a:bodyPr/>
        <a:lstStyle/>
        <a:p>
          <a:r>
            <a:rPr lang="en-GB"/>
            <a:t>Green Haven Florists Experiencing decline in in-store sales</a:t>
          </a:r>
          <a:endParaRPr lang="en-US"/>
        </a:p>
      </dgm:t>
    </dgm:pt>
    <dgm:pt modelId="{894A030E-E677-4214-895D-92137965D979}" type="parTrans" cxnId="{CEB70F61-7B7E-402C-BA90-288FA619E764}">
      <dgm:prSet/>
      <dgm:spPr/>
      <dgm:t>
        <a:bodyPr/>
        <a:lstStyle/>
        <a:p>
          <a:endParaRPr lang="en-US"/>
        </a:p>
      </dgm:t>
    </dgm:pt>
    <dgm:pt modelId="{EE3971E4-B138-4A54-913F-701757037B29}" type="sibTrans" cxnId="{CEB70F61-7B7E-402C-BA90-288FA619E764}">
      <dgm:prSet/>
      <dgm:spPr/>
      <dgm:t>
        <a:bodyPr/>
        <a:lstStyle/>
        <a:p>
          <a:endParaRPr lang="en-US"/>
        </a:p>
      </dgm:t>
    </dgm:pt>
    <dgm:pt modelId="{12505B61-38D8-4067-82FE-7718520499C2}">
      <dgm:prSet/>
      <dgm:spPr/>
      <dgm:t>
        <a:bodyPr/>
        <a:lstStyle/>
        <a:p>
          <a:r>
            <a:rPr lang="en-GB"/>
            <a:t>Retail environment changing due to online competition</a:t>
          </a:r>
          <a:endParaRPr lang="en-US"/>
        </a:p>
      </dgm:t>
    </dgm:pt>
    <dgm:pt modelId="{C2BA4AA2-4831-4C5A-9D0E-7A4AF546DFC1}" type="parTrans" cxnId="{71FB35A3-F74A-4D7D-8B12-C1B496142050}">
      <dgm:prSet/>
      <dgm:spPr/>
      <dgm:t>
        <a:bodyPr/>
        <a:lstStyle/>
        <a:p>
          <a:endParaRPr lang="en-US"/>
        </a:p>
      </dgm:t>
    </dgm:pt>
    <dgm:pt modelId="{E2DB46F6-96C5-4303-AFD4-955BC83AE673}" type="sibTrans" cxnId="{71FB35A3-F74A-4D7D-8B12-C1B496142050}">
      <dgm:prSet/>
      <dgm:spPr/>
      <dgm:t>
        <a:bodyPr/>
        <a:lstStyle/>
        <a:p>
          <a:endParaRPr lang="en-US"/>
        </a:p>
      </dgm:t>
    </dgm:pt>
    <dgm:pt modelId="{41F7AA80-D4D1-496D-82B4-000952B307FA}">
      <dgm:prSet/>
      <dgm:spPr/>
      <dgm:t>
        <a:bodyPr/>
        <a:lstStyle/>
        <a:p>
          <a:r>
            <a:rPr lang="en-GB"/>
            <a:t>Rising operational costs affecting small businesses</a:t>
          </a:r>
          <a:endParaRPr lang="en-US"/>
        </a:p>
      </dgm:t>
    </dgm:pt>
    <dgm:pt modelId="{67A4F113-115D-4874-B5A4-EDF14CE2BEB6}" type="parTrans" cxnId="{E12C529F-842C-430D-965C-3E2057B2C2CC}">
      <dgm:prSet/>
      <dgm:spPr/>
      <dgm:t>
        <a:bodyPr/>
        <a:lstStyle/>
        <a:p>
          <a:endParaRPr lang="en-US"/>
        </a:p>
      </dgm:t>
    </dgm:pt>
    <dgm:pt modelId="{FFE3AE50-D4CD-401C-8B86-AD8BE2A5E74B}" type="sibTrans" cxnId="{E12C529F-842C-430D-965C-3E2057B2C2CC}">
      <dgm:prSet/>
      <dgm:spPr/>
      <dgm:t>
        <a:bodyPr/>
        <a:lstStyle/>
        <a:p>
          <a:endParaRPr lang="en-US"/>
        </a:p>
      </dgm:t>
    </dgm:pt>
    <dgm:pt modelId="{74173616-FA61-AB45-848B-D906DC6E564C}" type="pres">
      <dgm:prSet presAssocID="{24C0EAED-1C47-4239-8C85-0DFA20DAFD0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657EAAE-0A09-F94E-A27C-8510FEAB4DB7}" type="pres">
      <dgm:prSet presAssocID="{AD803A98-8090-4404-AB39-2D98D41A20E8}" presName="hierRoot1" presStyleCnt="0"/>
      <dgm:spPr/>
    </dgm:pt>
    <dgm:pt modelId="{6F41AD17-B73E-054C-A97B-979CC2D86D6C}" type="pres">
      <dgm:prSet presAssocID="{AD803A98-8090-4404-AB39-2D98D41A20E8}" presName="composite" presStyleCnt="0"/>
      <dgm:spPr/>
    </dgm:pt>
    <dgm:pt modelId="{1B1D4D9D-B1B1-2348-B445-E09B0CF24D66}" type="pres">
      <dgm:prSet presAssocID="{AD803A98-8090-4404-AB39-2D98D41A20E8}" presName="background" presStyleLbl="node0" presStyleIdx="0" presStyleCnt="3"/>
      <dgm:spPr/>
    </dgm:pt>
    <dgm:pt modelId="{4AB48A13-2FD8-A440-9994-BB0BAC850FFA}" type="pres">
      <dgm:prSet presAssocID="{AD803A98-8090-4404-AB39-2D98D41A20E8}" presName="text" presStyleLbl="fgAcc0" presStyleIdx="0" presStyleCnt="3">
        <dgm:presLayoutVars>
          <dgm:chPref val="3"/>
        </dgm:presLayoutVars>
      </dgm:prSet>
      <dgm:spPr/>
    </dgm:pt>
    <dgm:pt modelId="{9F32123E-3460-C848-814E-E078B34CA8DB}" type="pres">
      <dgm:prSet presAssocID="{AD803A98-8090-4404-AB39-2D98D41A20E8}" presName="hierChild2" presStyleCnt="0"/>
      <dgm:spPr/>
    </dgm:pt>
    <dgm:pt modelId="{01709241-5029-C142-AE28-C532C0187281}" type="pres">
      <dgm:prSet presAssocID="{12505B61-38D8-4067-82FE-7718520499C2}" presName="hierRoot1" presStyleCnt="0"/>
      <dgm:spPr/>
    </dgm:pt>
    <dgm:pt modelId="{59BC8BFD-B04C-F140-9214-8677E74DFD13}" type="pres">
      <dgm:prSet presAssocID="{12505B61-38D8-4067-82FE-7718520499C2}" presName="composite" presStyleCnt="0"/>
      <dgm:spPr/>
    </dgm:pt>
    <dgm:pt modelId="{E25C0E61-BE72-2648-BC66-5D0716010694}" type="pres">
      <dgm:prSet presAssocID="{12505B61-38D8-4067-82FE-7718520499C2}" presName="background" presStyleLbl="node0" presStyleIdx="1" presStyleCnt="3"/>
      <dgm:spPr/>
    </dgm:pt>
    <dgm:pt modelId="{F5A53405-4A71-654F-AECE-5BFFF08B1767}" type="pres">
      <dgm:prSet presAssocID="{12505B61-38D8-4067-82FE-7718520499C2}" presName="text" presStyleLbl="fgAcc0" presStyleIdx="1" presStyleCnt="3">
        <dgm:presLayoutVars>
          <dgm:chPref val="3"/>
        </dgm:presLayoutVars>
      </dgm:prSet>
      <dgm:spPr/>
    </dgm:pt>
    <dgm:pt modelId="{133122F7-C922-A54A-AF69-C86E85B62F47}" type="pres">
      <dgm:prSet presAssocID="{12505B61-38D8-4067-82FE-7718520499C2}" presName="hierChild2" presStyleCnt="0"/>
      <dgm:spPr/>
    </dgm:pt>
    <dgm:pt modelId="{E2945F66-4D39-ED49-802D-3CD67C896D6B}" type="pres">
      <dgm:prSet presAssocID="{41F7AA80-D4D1-496D-82B4-000952B307FA}" presName="hierRoot1" presStyleCnt="0"/>
      <dgm:spPr/>
    </dgm:pt>
    <dgm:pt modelId="{F2760C54-9A30-9340-8372-9BD74C85B429}" type="pres">
      <dgm:prSet presAssocID="{41F7AA80-D4D1-496D-82B4-000952B307FA}" presName="composite" presStyleCnt="0"/>
      <dgm:spPr/>
    </dgm:pt>
    <dgm:pt modelId="{7D728B6E-9D1D-B84A-BD72-C3DDFC4D393B}" type="pres">
      <dgm:prSet presAssocID="{41F7AA80-D4D1-496D-82B4-000952B307FA}" presName="background" presStyleLbl="node0" presStyleIdx="2" presStyleCnt="3"/>
      <dgm:spPr/>
    </dgm:pt>
    <dgm:pt modelId="{A24A0D12-E7A4-0C4E-B482-F0D4774B814E}" type="pres">
      <dgm:prSet presAssocID="{41F7AA80-D4D1-496D-82B4-000952B307FA}" presName="text" presStyleLbl="fgAcc0" presStyleIdx="2" presStyleCnt="3">
        <dgm:presLayoutVars>
          <dgm:chPref val="3"/>
        </dgm:presLayoutVars>
      </dgm:prSet>
      <dgm:spPr/>
    </dgm:pt>
    <dgm:pt modelId="{4EE776A7-C426-554F-B205-3998FB1F824C}" type="pres">
      <dgm:prSet presAssocID="{41F7AA80-D4D1-496D-82B4-000952B307FA}" presName="hierChild2" presStyleCnt="0"/>
      <dgm:spPr/>
    </dgm:pt>
  </dgm:ptLst>
  <dgm:cxnLst>
    <dgm:cxn modelId="{CEB70F61-7B7E-402C-BA90-288FA619E764}" srcId="{24C0EAED-1C47-4239-8C85-0DFA20DAFD0D}" destId="{AD803A98-8090-4404-AB39-2D98D41A20E8}" srcOrd="0" destOrd="0" parTransId="{894A030E-E677-4214-895D-92137965D979}" sibTransId="{EE3971E4-B138-4A54-913F-701757037B29}"/>
    <dgm:cxn modelId="{2EF03480-5480-4247-9B42-C5C0054FBDAD}" type="presOf" srcId="{AD803A98-8090-4404-AB39-2D98D41A20E8}" destId="{4AB48A13-2FD8-A440-9994-BB0BAC850FFA}" srcOrd="0" destOrd="0" presId="urn:microsoft.com/office/officeart/2005/8/layout/hierarchy1"/>
    <dgm:cxn modelId="{E12C529F-842C-430D-965C-3E2057B2C2CC}" srcId="{24C0EAED-1C47-4239-8C85-0DFA20DAFD0D}" destId="{41F7AA80-D4D1-496D-82B4-000952B307FA}" srcOrd="2" destOrd="0" parTransId="{67A4F113-115D-4874-B5A4-EDF14CE2BEB6}" sibTransId="{FFE3AE50-D4CD-401C-8B86-AD8BE2A5E74B}"/>
    <dgm:cxn modelId="{71FB35A3-F74A-4D7D-8B12-C1B496142050}" srcId="{24C0EAED-1C47-4239-8C85-0DFA20DAFD0D}" destId="{12505B61-38D8-4067-82FE-7718520499C2}" srcOrd="1" destOrd="0" parTransId="{C2BA4AA2-4831-4C5A-9D0E-7A4AF546DFC1}" sibTransId="{E2DB46F6-96C5-4303-AFD4-955BC83AE673}"/>
    <dgm:cxn modelId="{A3E254D8-3918-8540-A5E6-4FCAD0EF9A62}" type="presOf" srcId="{41F7AA80-D4D1-496D-82B4-000952B307FA}" destId="{A24A0D12-E7A4-0C4E-B482-F0D4774B814E}" srcOrd="0" destOrd="0" presId="urn:microsoft.com/office/officeart/2005/8/layout/hierarchy1"/>
    <dgm:cxn modelId="{9A561DDC-CEC9-734C-BB59-DAE5FEACB5F3}" type="presOf" srcId="{24C0EAED-1C47-4239-8C85-0DFA20DAFD0D}" destId="{74173616-FA61-AB45-848B-D906DC6E564C}" srcOrd="0" destOrd="0" presId="urn:microsoft.com/office/officeart/2005/8/layout/hierarchy1"/>
    <dgm:cxn modelId="{091167E5-4F82-424C-BEC4-D934F3DDE7C0}" type="presOf" srcId="{12505B61-38D8-4067-82FE-7718520499C2}" destId="{F5A53405-4A71-654F-AECE-5BFFF08B1767}" srcOrd="0" destOrd="0" presId="urn:microsoft.com/office/officeart/2005/8/layout/hierarchy1"/>
    <dgm:cxn modelId="{865A0A0D-DAB5-E94C-9CC5-BD7B8ED8EE96}" type="presParOf" srcId="{74173616-FA61-AB45-848B-D906DC6E564C}" destId="{B657EAAE-0A09-F94E-A27C-8510FEAB4DB7}" srcOrd="0" destOrd="0" presId="urn:microsoft.com/office/officeart/2005/8/layout/hierarchy1"/>
    <dgm:cxn modelId="{B94901FA-D09A-C546-9A8F-B8D8ED8B6792}" type="presParOf" srcId="{B657EAAE-0A09-F94E-A27C-8510FEAB4DB7}" destId="{6F41AD17-B73E-054C-A97B-979CC2D86D6C}" srcOrd="0" destOrd="0" presId="urn:microsoft.com/office/officeart/2005/8/layout/hierarchy1"/>
    <dgm:cxn modelId="{4018C463-63A8-4A46-A446-5CAFC51B8E73}" type="presParOf" srcId="{6F41AD17-B73E-054C-A97B-979CC2D86D6C}" destId="{1B1D4D9D-B1B1-2348-B445-E09B0CF24D66}" srcOrd="0" destOrd="0" presId="urn:microsoft.com/office/officeart/2005/8/layout/hierarchy1"/>
    <dgm:cxn modelId="{796FFCCB-A107-7D4F-91BD-FE389140C832}" type="presParOf" srcId="{6F41AD17-B73E-054C-A97B-979CC2D86D6C}" destId="{4AB48A13-2FD8-A440-9994-BB0BAC850FFA}" srcOrd="1" destOrd="0" presId="urn:microsoft.com/office/officeart/2005/8/layout/hierarchy1"/>
    <dgm:cxn modelId="{62A22FF7-9E28-204E-8C24-A407138F7DB1}" type="presParOf" srcId="{B657EAAE-0A09-F94E-A27C-8510FEAB4DB7}" destId="{9F32123E-3460-C848-814E-E078B34CA8DB}" srcOrd="1" destOrd="0" presId="urn:microsoft.com/office/officeart/2005/8/layout/hierarchy1"/>
    <dgm:cxn modelId="{CDCBEBA5-8673-674D-ABF8-D75016FF39F0}" type="presParOf" srcId="{74173616-FA61-AB45-848B-D906DC6E564C}" destId="{01709241-5029-C142-AE28-C532C0187281}" srcOrd="1" destOrd="0" presId="urn:microsoft.com/office/officeart/2005/8/layout/hierarchy1"/>
    <dgm:cxn modelId="{73B1E627-9E97-A045-A19D-4005E3841066}" type="presParOf" srcId="{01709241-5029-C142-AE28-C532C0187281}" destId="{59BC8BFD-B04C-F140-9214-8677E74DFD13}" srcOrd="0" destOrd="0" presId="urn:microsoft.com/office/officeart/2005/8/layout/hierarchy1"/>
    <dgm:cxn modelId="{E453B76F-5F99-B845-A124-C06F7B5F23EE}" type="presParOf" srcId="{59BC8BFD-B04C-F140-9214-8677E74DFD13}" destId="{E25C0E61-BE72-2648-BC66-5D0716010694}" srcOrd="0" destOrd="0" presId="urn:microsoft.com/office/officeart/2005/8/layout/hierarchy1"/>
    <dgm:cxn modelId="{453D8FF0-0ED0-9B4C-8097-FC58F36EC4D9}" type="presParOf" srcId="{59BC8BFD-B04C-F140-9214-8677E74DFD13}" destId="{F5A53405-4A71-654F-AECE-5BFFF08B1767}" srcOrd="1" destOrd="0" presId="urn:microsoft.com/office/officeart/2005/8/layout/hierarchy1"/>
    <dgm:cxn modelId="{BAFA4181-8FB0-1D43-A601-CE0EFCB8C3E0}" type="presParOf" srcId="{01709241-5029-C142-AE28-C532C0187281}" destId="{133122F7-C922-A54A-AF69-C86E85B62F47}" srcOrd="1" destOrd="0" presId="urn:microsoft.com/office/officeart/2005/8/layout/hierarchy1"/>
    <dgm:cxn modelId="{1DEDA254-29B9-5142-9709-2B3318BDA1B8}" type="presParOf" srcId="{74173616-FA61-AB45-848B-D906DC6E564C}" destId="{E2945F66-4D39-ED49-802D-3CD67C896D6B}" srcOrd="2" destOrd="0" presId="urn:microsoft.com/office/officeart/2005/8/layout/hierarchy1"/>
    <dgm:cxn modelId="{86B3385A-A811-0945-8836-306BF7480376}" type="presParOf" srcId="{E2945F66-4D39-ED49-802D-3CD67C896D6B}" destId="{F2760C54-9A30-9340-8372-9BD74C85B429}" srcOrd="0" destOrd="0" presId="urn:microsoft.com/office/officeart/2005/8/layout/hierarchy1"/>
    <dgm:cxn modelId="{1BC2978A-B95D-2E45-8558-0E19E3A573B1}" type="presParOf" srcId="{F2760C54-9A30-9340-8372-9BD74C85B429}" destId="{7D728B6E-9D1D-B84A-BD72-C3DDFC4D393B}" srcOrd="0" destOrd="0" presId="urn:microsoft.com/office/officeart/2005/8/layout/hierarchy1"/>
    <dgm:cxn modelId="{F1AFD940-4CC1-E74C-905B-AB1053350FD9}" type="presParOf" srcId="{F2760C54-9A30-9340-8372-9BD74C85B429}" destId="{A24A0D12-E7A4-0C4E-B482-F0D4774B814E}" srcOrd="1" destOrd="0" presId="urn:microsoft.com/office/officeart/2005/8/layout/hierarchy1"/>
    <dgm:cxn modelId="{C8AB6AE5-0587-BB4D-B0D1-32FC50AADDF6}" type="presParOf" srcId="{E2945F66-4D39-ED49-802D-3CD67C896D6B}" destId="{4EE776A7-C426-554F-B205-3998FB1F824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C0F524-7035-4B66-90AF-D0ECE2436A4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E79945-AB6C-49AA-AF28-AEDB9FB138DE}">
      <dgm:prSet/>
      <dgm:spPr/>
      <dgm:t>
        <a:bodyPr/>
        <a:lstStyle/>
        <a:p>
          <a:r>
            <a:rPr lang="en-US"/>
            <a:t>Calculator Ultra (2025) Drop in Sales Calculator &amp; Formula. Available at: https://www.calculatorultra.com⁠� (Accessed: 6 October 2025).</a:t>
          </a:r>
        </a:p>
      </dgm:t>
    </dgm:pt>
    <dgm:pt modelId="{95EA835A-35EC-4D9D-BC92-5446216FDC99}" type="parTrans" cxnId="{ACEFD936-6579-4147-84FA-5492BAF3E8EE}">
      <dgm:prSet/>
      <dgm:spPr/>
      <dgm:t>
        <a:bodyPr/>
        <a:lstStyle/>
        <a:p>
          <a:endParaRPr lang="en-US"/>
        </a:p>
      </dgm:t>
    </dgm:pt>
    <dgm:pt modelId="{400CE5A3-94D2-4017-A73F-D70E1D40B587}" type="sibTrans" cxnId="{ACEFD936-6579-4147-84FA-5492BAF3E8EE}">
      <dgm:prSet/>
      <dgm:spPr/>
      <dgm:t>
        <a:bodyPr/>
        <a:lstStyle/>
        <a:p>
          <a:endParaRPr lang="en-US"/>
        </a:p>
      </dgm:t>
    </dgm:pt>
    <dgm:pt modelId="{373B8740-63F7-4727-B7D9-A2F27AFF5A51}">
      <dgm:prSet/>
      <dgm:spPr/>
      <dgm:t>
        <a:bodyPr/>
        <a:lstStyle/>
        <a:p>
          <a:r>
            <a:rPr lang="en-US"/>
            <a:t>Johnson, G., Whittington, R., Scholes, K., Angwin, D. and Regnér, P. (2020) Exploring Strategy. 12th edn. Harlow: Pearson</a:t>
          </a:r>
        </a:p>
      </dgm:t>
    </dgm:pt>
    <dgm:pt modelId="{089D839D-FCB5-42D4-BD69-DB6F6AABEDEF}" type="parTrans" cxnId="{9C71AE23-BAFB-401A-BA61-41436E6D4052}">
      <dgm:prSet/>
      <dgm:spPr/>
      <dgm:t>
        <a:bodyPr/>
        <a:lstStyle/>
        <a:p>
          <a:endParaRPr lang="en-US"/>
        </a:p>
      </dgm:t>
    </dgm:pt>
    <dgm:pt modelId="{980C5D46-A69F-421D-9932-BE635D6A8A9B}" type="sibTrans" cxnId="{9C71AE23-BAFB-401A-BA61-41436E6D4052}">
      <dgm:prSet/>
      <dgm:spPr/>
      <dgm:t>
        <a:bodyPr/>
        <a:lstStyle/>
        <a:p>
          <a:endParaRPr lang="en-US"/>
        </a:p>
      </dgm:t>
    </dgm:pt>
    <dgm:pt modelId="{ACEB7E88-3C93-4627-9381-1A7ABC47161A}">
      <dgm:prSet/>
      <dgm:spPr/>
      <dgm:t>
        <a:bodyPr/>
        <a:lstStyle/>
        <a:p>
          <a:r>
            <a:rPr lang="en-US"/>
            <a:t>Education.Kotler, P. and Keller, K. (2016) Marketing Management. 15th edn. Harlow: Pearson.Statista (2023) Online shopping trends in the retail industry. Available at: https://www.statista.com⁠� (Accessed: 6 October 2025).</a:t>
          </a:r>
        </a:p>
      </dgm:t>
    </dgm:pt>
    <dgm:pt modelId="{8C477B58-3901-4E82-A83B-EDDCA79F893B}" type="parTrans" cxnId="{3125253A-9755-473A-8A85-BD489C3B4FC9}">
      <dgm:prSet/>
      <dgm:spPr/>
      <dgm:t>
        <a:bodyPr/>
        <a:lstStyle/>
        <a:p>
          <a:endParaRPr lang="en-US"/>
        </a:p>
      </dgm:t>
    </dgm:pt>
    <dgm:pt modelId="{3C4CCC85-6E5B-4270-919C-4B8AF7408091}" type="sibTrans" cxnId="{3125253A-9755-473A-8A85-BD489C3B4FC9}">
      <dgm:prSet/>
      <dgm:spPr/>
      <dgm:t>
        <a:bodyPr/>
        <a:lstStyle/>
        <a:p>
          <a:endParaRPr lang="en-US"/>
        </a:p>
      </dgm:t>
    </dgm:pt>
    <dgm:pt modelId="{57D91C80-DEB8-4B76-AEBE-F0AB0E1ACA0D}">
      <dgm:prSet/>
      <dgm:spPr/>
      <dgm:t>
        <a:bodyPr/>
        <a:lstStyle/>
        <a:p>
          <a:r>
            <a:rPr lang="en-US"/>
            <a:t>Deloitte (2023) Global Retail Industry Outlook. Available at: https://www2.deloitte.com⁠� (Accessed: 6 October 2025).</a:t>
          </a:r>
        </a:p>
      </dgm:t>
    </dgm:pt>
    <dgm:pt modelId="{779D7004-BE72-46B5-8EE7-2D93F2E619AA}" type="parTrans" cxnId="{BB9E7AC3-ED54-4802-A773-9C6621F1049D}">
      <dgm:prSet/>
      <dgm:spPr/>
      <dgm:t>
        <a:bodyPr/>
        <a:lstStyle/>
        <a:p>
          <a:endParaRPr lang="en-US"/>
        </a:p>
      </dgm:t>
    </dgm:pt>
    <dgm:pt modelId="{051C769B-B899-4ED1-9E0E-E491942F5DA6}" type="sibTrans" cxnId="{BB9E7AC3-ED54-4802-A773-9C6621F1049D}">
      <dgm:prSet/>
      <dgm:spPr/>
      <dgm:t>
        <a:bodyPr/>
        <a:lstStyle/>
        <a:p>
          <a:endParaRPr lang="en-US"/>
        </a:p>
      </dgm:t>
    </dgm:pt>
    <dgm:pt modelId="{EBAD86A2-E84C-C343-953A-516A75F3E8DA}" type="pres">
      <dgm:prSet presAssocID="{B3C0F524-7035-4B66-90AF-D0ECE2436A48}" presName="vert0" presStyleCnt="0">
        <dgm:presLayoutVars>
          <dgm:dir/>
          <dgm:animOne val="branch"/>
          <dgm:animLvl val="lvl"/>
        </dgm:presLayoutVars>
      </dgm:prSet>
      <dgm:spPr/>
    </dgm:pt>
    <dgm:pt modelId="{C59A2D93-741E-FF45-8320-A02A18AFCF2B}" type="pres">
      <dgm:prSet presAssocID="{7EE79945-AB6C-49AA-AF28-AEDB9FB138DE}" presName="thickLine" presStyleLbl="alignNode1" presStyleIdx="0" presStyleCnt="4"/>
      <dgm:spPr/>
    </dgm:pt>
    <dgm:pt modelId="{674500BA-27EC-AB4A-9663-D86B734FCEE4}" type="pres">
      <dgm:prSet presAssocID="{7EE79945-AB6C-49AA-AF28-AEDB9FB138DE}" presName="horz1" presStyleCnt="0"/>
      <dgm:spPr/>
    </dgm:pt>
    <dgm:pt modelId="{6389DC49-16FF-B74D-8889-E890C459632D}" type="pres">
      <dgm:prSet presAssocID="{7EE79945-AB6C-49AA-AF28-AEDB9FB138DE}" presName="tx1" presStyleLbl="revTx" presStyleIdx="0" presStyleCnt="4"/>
      <dgm:spPr/>
    </dgm:pt>
    <dgm:pt modelId="{70B306AE-28FC-9141-BF07-AEBF70646885}" type="pres">
      <dgm:prSet presAssocID="{7EE79945-AB6C-49AA-AF28-AEDB9FB138DE}" presName="vert1" presStyleCnt="0"/>
      <dgm:spPr/>
    </dgm:pt>
    <dgm:pt modelId="{B2AFDAAF-BC41-1547-8C6F-27FF5CCD1042}" type="pres">
      <dgm:prSet presAssocID="{373B8740-63F7-4727-B7D9-A2F27AFF5A51}" presName="thickLine" presStyleLbl="alignNode1" presStyleIdx="1" presStyleCnt="4"/>
      <dgm:spPr/>
    </dgm:pt>
    <dgm:pt modelId="{0067586B-02AA-2842-99B3-255D8879C835}" type="pres">
      <dgm:prSet presAssocID="{373B8740-63F7-4727-B7D9-A2F27AFF5A51}" presName="horz1" presStyleCnt="0"/>
      <dgm:spPr/>
    </dgm:pt>
    <dgm:pt modelId="{48750EA1-FBC8-8A47-A6DB-0CA0936865BB}" type="pres">
      <dgm:prSet presAssocID="{373B8740-63F7-4727-B7D9-A2F27AFF5A51}" presName="tx1" presStyleLbl="revTx" presStyleIdx="1" presStyleCnt="4"/>
      <dgm:spPr/>
    </dgm:pt>
    <dgm:pt modelId="{50E957C0-4D0D-E642-81B5-383E1E1F3AE3}" type="pres">
      <dgm:prSet presAssocID="{373B8740-63F7-4727-B7D9-A2F27AFF5A51}" presName="vert1" presStyleCnt="0"/>
      <dgm:spPr/>
    </dgm:pt>
    <dgm:pt modelId="{62B38505-CBF0-694E-B063-6221F7AD578D}" type="pres">
      <dgm:prSet presAssocID="{ACEB7E88-3C93-4627-9381-1A7ABC47161A}" presName="thickLine" presStyleLbl="alignNode1" presStyleIdx="2" presStyleCnt="4"/>
      <dgm:spPr/>
    </dgm:pt>
    <dgm:pt modelId="{EA9EB5F3-8D7C-BE4A-8AC5-39C2EFA9A1D4}" type="pres">
      <dgm:prSet presAssocID="{ACEB7E88-3C93-4627-9381-1A7ABC47161A}" presName="horz1" presStyleCnt="0"/>
      <dgm:spPr/>
    </dgm:pt>
    <dgm:pt modelId="{930EC4DA-F994-9B43-8990-F7DAE95D0888}" type="pres">
      <dgm:prSet presAssocID="{ACEB7E88-3C93-4627-9381-1A7ABC47161A}" presName="tx1" presStyleLbl="revTx" presStyleIdx="2" presStyleCnt="4"/>
      <dgm:spPr/>
    </dgm:pt>
    <dgm:pt modelId="{CDCD7C4E-2A9A-C34A-8E69-B5542FCB457E}" type="pres">
      <dgm:prSet presAssocID="{ACEB7E88-3C93-4627-9381-1A7ABC47161A}" presName="vert1" presStyleCnt="0"/>
      <dgm:spPr/>
    </dgm:pt>
    <dgm:pt modelId="{F1B558DE-8CBD-E64A-AA72-75F20752C546}" type="pres">
      <dgm:prSet presAssocID="{57D91C80-DEB8-4B76-AEBE-F0AB0E1ACA0D}" presName="thickLine" presStyleLbl="alignNode1" presStyleIdx="3" presStyleCnt="4"/>
      <dgm:spPr/>
    </dgm:pt>
    <dgm:pt modelId="{4032E0B9-E7F8-6E44-9153-E7E888A69942}" type="pres">
      <dgm:prSet presAssocID="{57D91C80-DEB8-4B76-AEBE-F0AB0E1ACA0D}" presName="horz1" presStyleCnt="0"/>
      <dgm:spPr/>
    </dgm:pt>
    <dgm:pt modelId="{621566D7-972A-5449-90F7-D86D8385371B}" type="pres">
      <dgm:prSet presAssocID="{57D91C80-DEB8-4B76-AEBE-F0AB0E1ACA0D}" presName="tx1" presStyleLbl="revTx" presStyleIdx="3" presStyleCnt="4"/>
      <dgm:spPr/>
    </dgm:pt>
    <dgm:pt modelId="{91C43014-608F-5643-AF98-57C2192DB5E7}" type="pres">
      <dgm:prSet presAssocID="{57D91C80-DEB8-4B76-AEBE-F0AB0E1ACA0D}" presName="vert1" presStyleCnt="0"/>
      <dgm:spPr/>
    </dgm:pt>
  </dgm:ptLst>
  <dgm:cxnLst>
    <dgm:cxn modelId="{9C71AE23-BAFB-401A-BA61-41436E6D4052}" srcId="{B3C0F524-7035-4B66-90AF-D0ECE2436A48}" destId="{373B8740-63F7-4727-B7D9-A2F27AFF5A51}" srcOrd="1" destOrd="0" parTransId="{089D839D-FCB5-42D4-BD69-DB6F6AABEDEF}" sibTransId="{980C5D46-A69F-421D-9932-BE635D6A8A9B}"/>
    <dgm:cxn modelId="{ACEFD936-6579-4147-84FA-5492BAF3E8EE}" srcId="{B3C0F524-7035-4B66-90AF-D0ECE2436A48}" destId="{7EE79945-AB6C-49AA-AF28-AEDB9FB138DE}" srcOrd="0" destOrd="0" parTransId="{95EA835A-35EC-4D9D-BC92-5446216FDC99}" sibTransId="{400CE5A3-94D2-4017-A73F-D70E1D40B587}"/>
    <dgm:cxn modelId="{3125253A-9755-473A-8A85-BD489C3B4FC9}" srcId="{B3C0F524-7035-4B66-90AF-D0ECE2436A48}" destId="{ACEB7E88-3C93-4627-9381-1A7ABC47161A}" srcOrd="2" destOrd="0" parTransId="{8C477B58-3901-4E82-A83B-EDDCA79F893B}" sibTransId="{3C4CCC85-6E5B-4270-919C-4B8AF7408091}"/>
    <dgm:cxn modelId="{4C2E6F4D-A18E-364A-A57B-A395C328B4D5}" type="presOf" srcId="{373B8740-63F7-4727-B7D9-A2F27AFF5A51}" destId="{48750EA1-FBC8-8A47-A6DB-0CA0936865BB}" srcOrd="0" destOrd="0" presId="urn:microsoft.com/office/officeart/2008/layout/LinedList"/>
    <dgm:cxn modelId="{0071877D-C0A1-084F-B625-74EDDA426701}" type="presOf" srcId="{ACEB7E88-3C93-4627-9381-1A7ABC47161A}" destId="{930EC4DA-F994-9B43-8990-F7DAE95D0888}" srcOrd="0" destOrd="0" presId="urn:microsoft.com/office/officeart/2008/layout/LinedList"/>
    <dgm:cxn modelId="{3AFF319D-4D1B-984D-B761-5A5A30B5C23A}" type="presOf" srcId="{B3C0F524-7035-4B66-90AF-D0ECE2436A48}" destId="{EBAD86A2-E84C-C343-953A-516A75F3E8DA}" srcOrd="0" destOrd="0" presId="urn:microsoft.com/office/officeart/2008/layout/LinedList"/>
    <dgm:cxn modelId="{BB9E7AC3-ED54-4802-A773-9C6621F1049D}" srcId="{B3C0F524-7035-4B66-90AF-D0ECE2436A48}" destId="{57D91C80-DEB8-4B76-AEBE-F0AB0E1ACA0D}" srcOrd="3" destOrd="0" parTransId="{779D7004-BE72-46B5-8EE7-2D93F2E619AA}" sibTransId="{051C769B-B899-4ED1-9E0E-E491942F5DA6}"/>
    <dgm:cxn modelId="{BDD06BEA-1E16-114B-BE84-D73234CA75BD}" type="presOf" srcId="{7EE79945-AB6C-49AA-AF28-AEDB9FB138DE}" destId="{6389DC49-16FF-B74D-8889-E890C459632D}" srcOrd="0" destOrd="0" presId="urn:microsoft.com/office/officeart/2008/layout/LinedList"/>
    <dgm:cxn modelId="{DD5FBFF5-6B01-724F-B096-9730A1BB8A31}" type="presOf" srcId="{57D91C80-DEB8-4B76-AEBE-F0AB0E1ACA0D}" destId="{621566D7-972A-5449-90F7-D86D8385371B}" srcOrd="0" destOrd="0" presId="urn:microsoft.com/office/officeart/2008/layout/LinedList"/>
    <dgm:cxn modelId="{F8B070DD-B695-524E-9426-B7D22220F7C2}" type="presParOf" srcId="{EBAD86A2-E84C-C343-953A-516A75F3E8DA}" destId="{C59A2D93-741E-FF45-8320-A02A18AFCF2B}" srcOrd="0" destOrd="0" presId="urn:microsoft.com/office/officeart/2008/layout/LinedList"/>
    <dgm:cxn modelId="{5FBBB25B-C92B-3345-8D4B-8CB4A9900D3E}" type="presParOf" srcId="{EBAD86A2-E84C-C343-953A-516A75F3E8DA}" destId="{674500BA-27EC-AB4A-9663-D86B734FCEE4}" srcOrd="1" destOrd="0" presId="urn:microsoft.com/office/officeart/2008/layout/LinedList"/>
    <dgm:cxn modelId="{3DA1BE5F-22C8-B240-9A21-787F6B868EF2}" type="presParOf" srcId="{674500BA-27EC-AB4A-9663-D86B734FCEE4}" destId="{6389DC49-16FF-B74D-8889-E890C459632D}" srcOrd="0" destOrd="0" presId="urn:microsoft.com/office/officeart/2008/layout/LinedList"/>
    <dgm:cxn modelId="{CAC9B7F4-5BAA-8E45-A65D-BC09ABE7F93B}" type="presParOf" srcId="{674500BA-27EC-AB4A-9663-D86B734FCEE4}" destId="{70B306AE-28FC-9141-BF07-AEBF70646885}" srcOrd="1" destOrd="0" presId="urn:microsoft.com/office/officeart/2008/layout/LinedList"/>
    <dgm:cxn modelId="{E33295E7-7F89-9746-BB52-CF99315FE4CB}" type="presParOf" srcId="{EBAD86A2-E84C-C343-953A-516A75F3E8DA}" destId="{B2AFDAAF-BC41-1547-8C6F-27FF5CCD1042}" srcOrd="2" destOrd="0" presId="urn:microsoft.com/office/officeart/2008/layout/LinedList"/>
    <dgm:cxn modelId="{D58EC478-EE12-1645-B0BA-C81E3A7EBF2A}" type="presParOf" srcId="{EBAD86A2-E84C-C343-953A-516A75F3E8DA}" destId="{0067586B-02AA-2842-99B3-255D8879C835}" srcOrd="3" destOrd="0" presId="urn:microsoft.com/office/officeart/2008/layout/LinedList"/>
    <dgm:cxn modelId="{9B42BAE6-4504-5B49-A939-E76F43D62CD7}" type="presParOf" srcId="{0067586B-02AA-2842-99B3-255D8879C835}" destId="{48750EA1-FBC8-8A47-A6DB-0CA0936865BB}" srcOrd="0" destOrd="0" presId="urn:microsoft.com/office/officeart/2008/layout/LinedList"/>
    <dgm:cxn modelId="{E51DE4DD-A5F5-624C-BA94-45BF40BCC485}" type="presParOf" srcId="{0067586B-02AA-2842-99B3-255D8879C835}" destId="{50E957C0-4D0D-E642-81B5-383E1E1F3AE3}" srcOrd="1" destOrd="0" presId="urn:microsoft.com/office/officeart/2008/layout/LinedList"/>
    <dgm:cxn modelId="{C4138AA0-0AA5-D342-AC60-C9E8F8295173}" type="presParOf" srcId="{EBAD86A2-E84C-C343-953A-516A75F3E8DA}" destId="{62B38505-CBF0-694E-B063-6221F7AD578D}" srcOrd="4" destOrd="0" presId="urn:microsoft.com/office/officeart/2008/layout/LinedList"/>
    <dgm:cxn modelId="{60070CFE-4723-4C40-83BE-DE2C57ED122B}" type="presParOf" srcId="{EBAD86A2-E84C-C343-953A-516A75F3E8DA}" destId="{EA9EB5F3-8D7C-BE4A-8AC5-39C2EFA9A1D4}" srcOrd="5" destOrd="0" presId="urn:microsoft.com/office/officeart/2008/layout/LinedList"/>
    <dgm:cxn modelId="{498DCAFA-76E6-6D49-B2FE-F21DBFCA7A98}" type="presParOf" srcId="{EA9EB5F3-8D7C-BE4A-8AC5-39C2EFA9A1D4}" destId="{930EC4DA-F994-9B43-8990-F7DAE95D0888}" srcOrd="0" destOrd="0" presId="urn:microsoft.com/office/officeart/2008/layout/LinedList"/>
    <dgm:cxn modelId="{CE8D4119-F8B4-0845-BCD1-96E4B27AA4A5}" type="presParOf" srcId="{EA9EB5F3-8D7C-BE4A-8AC5-39C2EFA9A1D4}" destId="{CDCD7C4E-2A9A-C34A-8E69-B5542FCB457E}" srcOrd="1" destOrd="0" presId="urn:microsoft.com/office/officeart/2008/layout/LinedList"/>
    <dgm:cxn modelId="{16EC4A29-4778-C34C-8147-1127B5A37A4C}" type="presParOf" srcId="{EBAD86A2-E84C-C343-953A-516A75F3E8DA}" destId="{F1B558DE-8CBD-E64A-AA72-75F20752C546}" srcOrd="6" destOrd="0" presId="urn:microsoft.com/office/officeart/2008/layout/LinedList"/>
    <dgm:cxn modelId="{7684B947-A456-3C43-8448-F0FBC812F631}" type="presParOf" srcId="{EBAD86A2-E84C-C343-953A-516A75F3E8DA}" destId="{4032E0B9-E7F8-6E44-9153-E7E888A69942}" srcOrd="7" destOrd="0" presId="urn:microsoft.com/office/officeart/2008/layout/LinedList"/>
    <dgm:cxn modelId="{637E6E93-9ED1-8D45-B8B5-D7463FBFD5A2}" type="presParOf" srcId="{4032E0B9-E7F8-6E44-9153-E7E888A69942}" destId="{621566D7-972A-5449-90F7-D86D8385371B}" srcOrd="0" destOrd="0" presId="urn:microsoft.com/office/officeart/2008/layout/LinedList"/>
    <dgm:cxn modelId="{ECBCB59E-80A3-5A42-ADEF-4D641335BFBF}" type="presParOf" srcId="{4032E0B9-E7F8-6E44-9153-E7E888A69942}" destId="{91C43014-608F-5643-AF98-57C2192DB5E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D4D9D-B1B1-2348-B445-E09B0CF24D66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48A13-2FD8-A440-9994-BB0BAC850FFA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Green Haven Florists Experiencing decline in in-store sales</a:t>
          </a:r>
          <a:endParaRPr lang="en-US" sz="2300" kern="1200"/>
        </a:p>
      </dsp:txBody>
      <dsp:txXfrm>
        <a:off x="383617" y="1447754"/>
        <a:ext cx="2847502" cy="1768010"/>
      </dsp:txXfrm>
    </dsp:sp>
    <dsp:sp modelId="{E25C0E61-BE72-2648-BC66-5D0716010694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53405-4A71-654F-AECE-5BFFF08B1767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Retail environment changing due to online competition</a:t>
          </a:r>
          <a:endParaRPr lang="en-US" sz="2300" kern="1200"/>
        </a:p>
      </dsp:txBody>
      <dsp:txXfrm>
        <a:off x="3998355" y="1447754"/>
        <a:ext cx="2847502" cy="1768010"/>
      </dsp:txXfrm>
    </dsp:sp>
    <dsp:sp modelId="{7D728B6E-9D1D-B84A-BD72-C3DDFC4D393B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A0D12-E7A4-0C4E-B482-F0D4774B814E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Rising operational costs affecting small businesses</a:t>
          </a:r>
          <a:endParaRPr lang="en-US" sz="2300" kern="1200"/>
        </a:p>
      </dsp:txBody>
      <dsp:txXfrm>
        <a:off x="7613092" y="1447754"/>
        <a:ext cx="2847502" cy="1768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9A2D93-741E-FF45-8320-A02A18AFCF2B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9DC49-16FF-B74D-8889-E890C459632D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Calculator Ultra (2025) Drop in Sales Calculator &amp; Formula. Available at: https://www.calculatorultra.com⁠� (Accessed: 6 October 2025).</a:t>
          </a:r>
        </a:p>
      </dsp:txBody>
      <dsp:txXfrm>
        <a:off x="0" y="0"/>
        <a:ext cx="10515600" cy="1087834"/>
      </dsp:txXfrm>
    </dsp:sp>
    <dsp:sp modelId="{B2AFDAAF-BC41-1547-8C6F-27FF5CCD1042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50EA1-FBC8-8A47-A6DB-0CA0936865BB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Johnson, G., Whittington, R., Scholes, K., Angwin, D. and Regnér, P. (2020) Exploring Strategy. 12th edn. Harlow: Pearson</a:t>
          </a:r>
        </a:p>
      </dsp:txBody>
      <dsp:txXfrm>
        <a:off x="0" y="1087834"/>
        <a:ext cx="10515600" cy="1087834"/>
      </dsp:txXfrm>
    </dsp:sp>
    <dsp:sp modelId="{62B38505-CBF0-694E-B063-6221F7AD578D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EC4DA-F994-9B43-8990-F7DAE95D0888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Education.Kotler, P. and Keller, K. (2016) Marketing Management. 15th edn. Harlow: Pearson.Statista (2023) Online shopping trends in the retail industry. Available at: https://www.statista.com⁠� (Accessed: 6 October 2025).</a:t>
          </a:r>
        </a:p>
      </dsp:txBody>
      <dsp:txXfrm>
        <a:off x="0" y="2175669"/>
        <a:ext cx="10515600" cy="1087834"/>
      </dsp:txXfrm>
    </dsp:sp>
    <dsp:sp modelId="{F1B558DE-8CBD-E64A-AA72-75F20752C546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566D7-972A-5449-90F7-D86D8385371B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Deloitte (2023) Global Retail Industry Outlook. Available at: https://www2.deloitte.com⁠� (Accessed: 6 October 2025).</a:t>
          </a:r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F4C14-9398-C609-5E66-9DC9F80324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245A92-70AC-A2F7-797D-6F6153A93E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8C9F6-0128-A8F1-C9C4-0B90FC24C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29FF2-2698-DCA7-A671-FA04DA3E9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358F69-2EE1-930E-5D9F-A196AF09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297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80DC7-D001-B804-5379-B2FB5E239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0E509-8987-A56A-7362-F901CB74A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B49E8-2A7F-F2FA-8D35-4E31A611B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0FDC1-14B0-004A-1737-F18029C8E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286A5-FF92-6304-C22D-20BB479CF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36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2D49C-301E-A36C-1FD4-8BB22FD4B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A10FA-C1C4-4928-12F9-1A07E7703C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2290E-8D17-AC8D-9817-1E6601463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5E8B5-67E9-0E14-B744-31AE1D6B3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D7C42-F377-C3C6-110C-C4D58C3C9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727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FBF50-866F-C7B9-FDF7-BF908ECB2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6E573-E239-587B-3661-9635C894B6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911F25-F278-E29A-B3FF-E640D5BF5C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F5C6EC-E902-098D-594F-E1CBA2BCA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79453-2904-4F40-F605-0A78F15B2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D91151-7894-0061-51E0-DFD7CEAC8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089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498CC-C9E2-0A63-F27B-AEDBC0E86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D3D29-5890-93AB-F7B7-8091FFB982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DBC9F9-D45C-1841-630F-60D349934E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91512-40FB-B610-FC43-ABC37DA4B3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0D959A-A295-4AD3-4E76-30C50DFEEF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0B13AA-0671-B938-FA8A-C139C9FC1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7F4FC6-BD8F-9AB7-67C7-7C22F5E15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899386-0EEE-EED9-35AC-1B339B951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28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0974A-3398-CA73-32F3-18BFEEDCB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51EB46-E058-A4F3-3449-02C6EEB3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83E219-FE13-E84C-103D-F0E9E7E35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57FE44-7FDA-CC55-7D5D-1E1D360ED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665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5E3A0A-9F59-0D1D-177D-DA1134819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258BC4-0C32-5543-2353-B956B147F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4F8EDF-DAC3-C842-F143-E62EAEE0B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946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78C17-2B0C-B3BC-D306-88B011BDD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4DBE4-C240-82E8-11EA-99F94F6E1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CA6C2D-292C-103A-1EF9-4630C2046F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D73758-2208-1856-E023-7C14974E7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653B15-8D75-B808-0AB1-CB17230F6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F5A44-6512-B269-041E-D78DEACFA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560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D3C11-F36A-3C0C-0CEC-1620FDE82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3B7FB1-9BBC-C0DB-C232-DCC0C6F529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483FBD-A9C6-7DB7-154C-E3EFC76CEE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DCCB78-2458-5770-42CE-8AC64FB09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B6EF50-C220-9699-3429-ACAD48BE6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AC8E5-3650-06BC-E7DE-950FB14D7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952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DC13B-E013-C447-E8AA-1AE9F045E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549417-0DA7-1B3D-1839-063374601E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8DAE4A-9FD7-D3AE-C9B9-79D98E9C5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43FD88-2ABA-D140-445B-017080662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8AC2F-0785-54C9-753A-6B9E2C6AA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34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14C56C-F84D-0D57-E72F-A7CBAD068D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D7D8C6-FEC3-B4A0-FEE9-D7D19E7C4D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FE2E3-26CC-EFF5-F628-F6A7A13F3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2600C-2BF8-FDA0-010E-8BDC55A06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B34A7-8C99-B001-45B3-644D50806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18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597264-CE39-9252-DA2C-0551735AC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0B0008-361F-CCB8-F19E-388B5A1ED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883EE-5950-7B38-C7E3-A4A668E814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6AB6BE-DF54-4A43-B2EE-1E2042F6CF58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7F385-B30F-F779-EFD9-960618C2CD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8C82F-C515-2DA1-7FFF-42AFD9D54F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317044-2FA5-9247-9FA2-D32E17316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488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AB7C646B-A448-7494-F362-986DB70BC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6748" y="4609233"/>
            <a:ext cx="6713537" cy="1232761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>
                <a:solidFill>
                  <a:srgbClr val="FFFFFF"/>
                </a:solidFill>
              </a:rPr>
              <a:t>Problem Solving and Decision Making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LCLM4004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Wojciech Michal Biernacki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2511133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Lecturer: 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Assignment 1: Presentation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663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C5656-B65E-FAFC-863E-B7B61822A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OVERVIEW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92989-DD2A-0626-0F93-D2577D182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Company Background</a:t>
            </a:r>
          </a:p>
          <a:p>
            <a:r>
              <a:rPr lang="en-GB" dirty="0"/>
              <a:t>Problem: Nature and Scope</a:t>
            </a:r>
          </a:p>
          <a:p>
            <a:r>
              <a:rPr lang="en-GB" dirty="0"/>
              <a:t>5W2H Analysis </a:t>
            </a:r>
          </a:p>
          <a:p>
            <a:r>
              <a:rPr lang="en-GB" dirty="0"/>
              <a:t>PESTLE Analysis </a:t>
            </a:r>
          </a:p>
          <a:p>
            <a:r>
              <a:rPr lang="en-GB" dirty="0"/>
              <a:t>Cause and Effect Analysis (Fishbone Diagram)</a:t>
            </a:r>
          </a:p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004682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EA83C-7564-C5C0-827A-0525C7C45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153" y="15172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Drop in Sales. A d</a:t>
            </a:r>
            <a:r>
              <a:rPr lang="en-GB" sz="4400" dirty="0"/>
              <a:t>ecrease in the amount sold or revenue generated between two periods. (Calculator Ultra, 2025)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C27708-0FF6-A11D-3D1B-13B4924A3A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074108"/>
              </p:ext>
            </p:extLst>
          </p:nvPr>
        </p:nvGraphicFramePr>
        <p:xfrm>
          <a:off x="838200" y="258069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512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4C2221-2B8C-494D-9442-F812DF4E8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1BE2D9-5E3B-210A-D0D5-62ED360F9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GB" sz="4000"/>
              <a:t>			Company background </a:t>
            </a:r>
            <a:endParaRPr lang="en-US" sz="4000"/>
          </a:p>
        </p:txBody>
      </p:sp>
      <p:pic>
        <p:nvPicPr>
          <p:cNvPr id="7" name="Graphic 6" descr="Bee with hive">
            <a:extLst>
              <a:ext uri="{FF2B5EF4-FFF2-40B4-BE49-F238E27FC236}">
                <a16:creationId xmlns:a16="http://schemas.microsoft.com/office/drawing/2014/main" id="{BFEAC83F-2A83-DBA4-4803-480EC491B0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1200" y="2429670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309BA-B824-30D1-FFDE-A0E9A96DD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652" y="730249"/>
            <a:ext cx="7153147" cy="538480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800" b="1" dirty="0"/>
              <a:t>Green Haven Florists</a:t>
            </a:r>
          </a:p>
          <a:p>
            <a:r>
              <a:rPr lang="en-GB" sz="1800" dirty="0"/>
              <a:t>Founded in 2016</a:t>
            </a:r>
          </a:p>
          <a:p>
            <a:r>
              <a:rPr lang="en-GB" sz="1800" dirty="0"/>
              <a:t>Owners: Liam and </a:t>
            </a:r>
            <a:r>
              <a:rPr lang="en-GB" sz="1800" dirty="0" err="1"/>
              <a:t>Priya</a:t>
            </a:r>
            <a:r>
              <a:rPr lang="en-GB" sz="1800" dirty="0"/>
              <a:t> Patel</a:t>
            </a:r>
          </a:p>
          <a:p>
            <a:r>
              <a:rPr lang="en-GB" sz="1800" dirty="0"/>
              <a:t>Independent flowers shop in Norwich, UK</a:t>
            </a:r>
          </a:p>
          <a:p>
            <a:pPr marL="0" indent="0">
              <a:buNone/>
            </a:pPr>
            <a:r>
              <a:rPr lang="en-GB" sz="1800" b="1" dirty="0"/>
              <a:t>Business Characteristics </a:t>
            </a:r>
          </a:p>
          <a:p>
            <a:r>
              <a:rPr lang="en-GB" sz="1800" dirty="0"/>
              <a:t>Bespoke floral arrangements </a:t>
            </a:r>
          </a:p>
          <a:p>
            <a:r>
              <a:rPr lang="en-GB" sz="1800" dirty="0"/>
              <a:t>Eco-Friendly Packaging </a:t>
            </a:r>
          </a:p>
          <a:p>
            <a:r>
              <a:rPr lang="en-GB" sz="1800" dirty="0"/>
              <a:t>Strong community relationships</a:t>
            </a:r>
          </a:p>
          <a:p>
            <a:pPr marL="0" indent="0">
              <a:buNone/>
            </a:pPr>
            <a:r>
              <a:rPr lang="en-GB" sz="1800" b="1" dirty="0"/>
              <a:t>Customer Segments </a:t>
            </a:r>
          </a:p>
          <a:p>
            <a:r>
              <a:rPr lang="en-GB" sz="1800" dirty="0"/>
              <a:t>Walk-in customers </a:t>
            </a:r>
          </a:p>
          <a:p>
            <a:r>
              <a:rPr lang="en-GB" sz="1800" dirty="0"/>
              <a:t>Corporate clients </a:t>
            </a:r>
          </a:p>
          <a:p>
            <a:r>
              <a:rPr lang="en-GB" sz="1800" dirty="0"/>
              <a:t>Wedding events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43905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DE56C-8C35-7F08-328F-C6051C4F4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18A9123-9F38-62A9-A767-97C2F5D9F1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5065282"/>
              </p:ext>
            </p:extLst>
          </p:nvPr>
        </p:nvGraphicFramePr>
        <p:xfrm>
          <a:off x="1456199" y="1764388"/>
          <a:ext cx="8875874" cy="5008089"/>
        </p:xfrm>
        <a:graphic>
          <a:graphicData uri="http://schemas.openxmlformats.org/drawingml/2006/table">
            <a:tbl>
              <a:tblPr firstRow="1" lastRow="1" bandRow="1">
                <a:tableStyleId>{5C22544A-7EE6-4342-B048-85BDC9FD1C3A}</a:tableStyleId>
              </a:tblPr>
              <a:tblGrid>
                <a:gridCol w="2833522">
                  <a:extLst>
                    <a:ext uri="{9D8B030D-6E8A-4147-A177-3AD203B41FA5}">
                      <a16:colId xmlns:a16="http://schemas.microsoft.com/office/drawing/2014/main" val="3455313288"/>
                    </a:ext>
                  </a:extLst>
                </a:gridCol>
                <a:gridCol w="6042352">
                  <a:extLst>
                    <a:ext uri="{9D8B030D-6E8A-4147-A177-3AD203B41FA5}">
                      <a16:colId xmlns:a16="http://schemas.microsoft.com/office/drawing/2014/main" val="3464424875"/>
                    </a:ext>
                  </a:extLst>
                </a:gridCol>
              </a:tblGrid>
              <a:tr h="538662"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r>
                        <a:rPr lang="en-GB" sz="1200" dirty="0"/>
                        <a:t>QUESTION</a:t>
                      </a:r>
                      <a:endParaRPr lang="en-US" sz="1200" dirty="0"/>
                    </a:p>
                  </a:txBody>
                  <a:tcPr marL="60942" marR="60942" marT="30471" marB="30471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r>
                        <a:rPr lang="en-GB" sz="1200" dirty="0"/>
                        <a:t>ANALYSIS</a:t>
                      </a:r>
                      <a:endParaRPr lang="en-US" sz="1200" dirty="0"/>
                    </a:p>
                  </a:txBody>
                  <a:tcPr marL="60942" marR="60942" marT="30471" marB="30471"/>
                </a:tc>
                <a:extLst>
                  <a:ext uri="{0D108BD9-81ED-4DB2-BD59-A6C34878D82A}">
                    <a16:rowId xmlns:a16="http://schemas.microsoft.com/office/drawing/2014/main" val="832509393"/>
                  </a:ext>
                </a:extLst>
              </a:tr>
              <a:tr h="446942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Who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What 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Where 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When</a:t>
                      </a:r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Why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</a:t>
                      </a:r>
                    </a:p>
                    <a:p>
                      <a:endParaRPr lang="en-US" sz="1200" dirty="0"/>
                    </a:p>
                  </a:txBody>
                  <a:tcPr marL="60942" marR="60942" marT="30471" marB="30471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Liam and </a:t>
                      </a:r>
                      <a:r>
                        <a:rPr lang="en-GB" sz="1400" dirty="0" err="1"/>
                        <a:t>Priya</a:t>
                      </a:r>
                      <a:r>
                        <a:rPr lang="en-GB" sz="1400" dirty="0"/>
                        <a:t> Patel and their customers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30% decline in in-store sales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High street shop in Norwich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Over the last 12 months 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Online competition, rising costs reduced foot traffic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Customers shifting to online flower retailers 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Significant revenue loss for the business</a:t>
                      </a:r>
                      <a:endParaRPr lang="en-US" sz="1400" dirty="0"/>
                    </a:p>
                  </a:txBody>
                  <a:tcPr marL="60942" marR="60942" marT="30471" marB="30471"/>
                </a:tc>
                <a:extLst>
                  <a:ext uri="{0D108BD9-81ED-4DB2-BD59-A6C34878D82A}">
                    <a16:rowId xmlns:a16="http://schemas.microsoft.com/office/drawing/2014/main" val="3364310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2889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FC652-7507-A3EF-90FB-25DCA3A2F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Pestle Analysis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5A1EF-7749-74CE-7684-8BA310055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b="1" dirty="0"/>
              <a:t>Political</a:t>
            </a:r>
          </a:p>
          <a:p>
            <a:r>
              <a:rPr lang="en-GB" sz="2000" dirty="0"/>
              <a:t>Import regulations affecting flower supply </a:t>
            </a:r>
          </a:p>
          <a:p>
            <a:r>
              <a:rPr lang="en-GB" sz="2000" dirty="0" err="1"/>
              <a:t>Brexit</a:t>
            </a:r>
            <a:r>
              <a:rPr lang="en-GB" sz="2000" dirty="0"/>
              <a:t>-related trade changes </a:t>
            </a:r>
          </a:p>
          <a:p>
            <a:pPr marL="0" indent="0">
              <a:buNone/>
            </a:pPr>
            <a:r>
              <a:rPr lang="en-GB" sz="2000" b="1" dirty="0"/>
              <a:t>Economical</a:t>
            </a:r>
          </a:p>
          <a:p>
            <a:r>
              <a:rPr lang="en-GB" sz="2000" dirty="0"/>
              <a:t>Inflation increasing operating costs</a:t>
            </a:r>
          </a:p>
          <a:p>
            <a:r>
              <a:rPr lang="en-GB" sz="2000" dirty="0"/>
              <a:t>Rising prices for imported flowers</a:t>
            </a:r>
          </a:p>
          <a:p>
            <a:pPr marL="0" indent="0">
              <a:buNone/>
            </a:pPr>
            <a:r>
              <a:rPr lang="en-GB" sz="2000" b="1" dirty="0"/>
              <a:t>Social</a:t>
            </a:r>
          </a:p>
          <a:p>
            <a:r>
              <a:rPr lang="en-GB" sz="2000" dirty="0"/>
              <a:t>Growing preference for online shopping </a:t>
            </a:r>
          </a:p>
          <a:p>
            <a:r>
              <a:rPr lang="en-GB" sz="2000" dirty="0"/>
              <a:t>Consumer interests in sustainable products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3467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E0934-D610-45C4-3462-BE80B75D4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Pestle Analysis pt. 2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Graphic 6" descr="Deciduous tree">
            <a:extLst>
              <a:ext uri="{FF2B5EF4-FFF2-40B4-BE49-F238E27FC236}">
                <a16:creationId xmlns:a16="http://schemas.microsoft.com/office/drawing/2014/main" id="{A8D655D5-43A7-B855-8722-F332C24B48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9607C-0000-89A7-307B-ABE427CD2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Technological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</a:p>
          <a:p>
            <a:r>
              <a:rPr lang="en-GB" sz="2000" dirty="0">
                <a:solidFill>
                  <a:schemeClr val="tx2"/>
                </a:solidFill>
              </a:rPr>
              <a:t>Growth of online flower delivery platforms </a:t>
            </a:r>
          </a:p>
          <a:p>
            <a:r>
              <a:rPr lang="en-GB" sz="2000" dirty="0">
                <a:solidFill>
                  <a:schemeClr val="tx2"/>
                </a:solidFill>
              </a:rPr>
              <a:t>Competitors using social media marketing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Legal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</a:p>
          <a:p>
            <a:r>
              <a:rPr lang="en-GB" sz="2000" dirty="0">
                <a:solidFill>
                  <a:schemeClr val="tx2"/>
                </a:solidFill>
              </a:rPr>
              <a:t>Consumer protection regulations </a:t>
            </a:r>
          </a:p>
          <a:p>
            <a:r>
              <a:rPr lang="en-GB" sz="2000" dirty="0">
                <a:solidFill>
                  <a:schemeClr val="tx2"/>
                </a:solidFill>
              </a:rPr>
              <a:t>Employment and business regulations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Environmental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</a:p>
          <a:p>
            <a:r>
              <a:rPr lang="en-GB" sz="2000" dirty="0">
                <a:solidFill>
                  <a:schemeClr val="tx2"/>
                </a:solidFill>
              </a:rPr>
              <a:t>Climate impacts on flower production </a:t>
            </a:r>
          </a:p>
          <a:p>
            <a:r>
              <a:rPr lang="en-GB" sz="2000" dirty="0">
                <a:solidFill>
                  <a:schemeClr val="tx2"/>
                </a:solidFill>
              </a:rPr>
              <a:t>Higher costs of eco-friendly packaging </a:t>
            </a:r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34584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E1BAE-5676-A82D-2E9B-33C13D3B9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65CBB7C-2539-7E5B-D0D9-5F255D05453B}"/>
              </a:ext>
            </a:extLst>
          </p:cNvPr>
          <p:cNvSpPr/>
          <p:nvPr/>
        </p:nvSpPr>
        <p:spPr>
          <a:xfrm>
            <a:off x="1218939" y="3668230"/>
            <a:ext cx="9754121" cy="4306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CA9455-69E2-0206-AC4D-74D35B68D69F}"/>
              </a:ext>
            </a:extLst>
          </p:cNvPr>
          <p:cNvSpPr txBox="1"/>
          <p:nvPr/>
        </p:nvSpPr>
        <p:spPr>
          <a:xfrm>
            <a:off x="719007" y="1235411"/>
            <a:ext cx="1993065" cy="40011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</a:rPr>
              <a:t>   Competition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BFC40B8-5F09-53A3-748A-A053FB420A8D}"/>
              </a:ext>
            </a:extLst>
          </p:cNvPr>
          <p:cNvSpPr/>
          <p:nvPr/>
        </p:nvSpPr>
        <p:spPr>
          <a:xfrm rot="2824975">
            <a:off x="1651986" y="2572435"/>
            <a:ext cx="2769680" cy="3145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0A7EEF8-5085-9CE1-FB93-7B50CEC028B2}"/>
              </a:ext>
            </a:extLst>
          </p:cNvPr>
          <p:cNvCxnSpPr>
            <a:cxnSpLocks/>
          </p:cNvCxnSpPr>
          <p:nvPr/>
        </p:nvCxnSpPr>
        <p:spPr>
          <a:xfrm flipH="1">
            <a:off x="2712072" y="2313648"/>
            <a:ext cx="759719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8C4A9B0-5BEB-329B-B086-9CFE0D89EAAC}"/>
              </a:ext>
            </a:extLst>
          </p:cNvPr>
          <p:cNvCxnSpPr>
            <a:cxnSpLocks/>
          </p:cNvCxnSpPr>
          <p:nvPr/>
        </p:nvCxnSpPr>
        <p:spPr>
          <a:xfrm>
            <a:off x="3303871" y="2946902"/>
            <a:ext cx="856696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F3D7A63F-9935-5EFA-6F39-E4A217071561}"/>
              </a:ext>
            </a:extLst>
          </p:cNvPr>
          <p:cNvSpPr txBox="1"/>
          <p:nvPr/>
        </p:nvSpPr>
        <p:spPr>
          <a:xfrm>
            <a:off x="3402720" y="2140579"/>
            <a:ext cx="2851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National chain pricing</a:t>
            </a:r>
            <a:endParaRPr lang="en-US" dirty="0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49FF3F8D-4488-B6EF-D96B-1F7E4907321A}"/>
              </a:ext>
            </a:extLst>
          </p:cNvPr>
          <p:cNvSpPr/>
          <p:nvPr/>
        </p:nvSpPr>
        <p:spPr>
          <a:xfrm rot="18979454">
            <a:off x="2437438" y="4813971"/>
            <a:ext cx="2769680" cy="3145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5BEB2DB3-99AC-D426-8C0C-ABBB08CA46DA}"/>
              </a:ext>
            </a:extLst>
          </p:cNvPr>
          <p:cNvSpPr/>
          <p:nvPr/>
        </p:nvSpPr>
        <p:spPr>
          <a:xfrm rot="2824975">
            <a:off x="7777974" y="2547819"/>
            <a:ext cx="2769680" cy="3145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Arrow: Right 34">
            <a:extLst>
              <a:ext uri="{FF2B5EF4-FFF2-40B4-BE49-F238E27FC236}">
                <a16:creationId xmlns:a16="http://schemas.microsoft.com/office/drawing/2014/main" id="{F8FC3A50-F5BE-CE4C-F2E6-7A3E23213B1E}"/>
              </a:ext>
            </a:extLst>
          </p:cNvPr>
          <p:cNvSpPr/>
          <p:nvPr/>
        </p:nvSpPr>
        <p:spPr>
          <a:xfrm rot="18827885">
            <a:off x="5270284" y="4857076"/>
            <a:ext cx="2769680" cy="3145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24D5090E-8FF8-B7CC-470A-5263B016F79C}"/>
              </a:ext>
            </a:extLst>
          </p:cNvPr>
          <p:cNvSpPr/>
          <p:nvPr/>
        </p:nvSpPr>
        <p:spPr>
          <a:xfrm rot="18733429">
            <a:off x="7965247" y="4907031"/>
            <a:ext cx="2769680" cy="3145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3394C277-BB4B-CB71-5776-A88FE4DD6C64}"/>
              </a:ext>
            </a:extLst>
          </p:cNvPr>
          <p:cNvSpPr/>
          <p:nvPr/>
        </p:nvSpPr>
        <p:spPr>
          <a:xfrm rot="2929358">
            <a:off x="5273366" y="2547820"/>
            <a:ext cx="2769680" cy="3145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361EC52-FD76-F795-D70A-12E989504DCA}"/>
              </a:ext>
            </a:extLst>
          </p:cNvPr>
          <p:cNvSpPr txBox="1"/>
          <p:nvPr/>
        </p:nvSpPr>
        <p:spPr>
          <a:xfrm>
            <a:off x="1147022" y="5249560"/>
            <a:ext cx="1828800" cy="40011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</a:rPr>
              <a:t>    People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4E19184-495F-302E-2771-378750536650}"/>
              </a:ext>
            </a:extLst>
          </p:cNvPr>
          <p:cNvSpPr txBox="1"/>
          <p:nvPr/>
        </p:nvSpPr>
        <p:spPr>
          <a:xfrm>
            <a:off x="3373532" y="5302940"/>
            <a:ext cx="2450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Limited digital skills</a:t>
            </a:r>
            <a:endParaRPr lang="en-US" dirty="0"/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762D15EC-D33A-C26C-E1B3-59F47E2758CF}"/>
              </a:ext>
            </a:extLst>
          </p:cNvPr>
          <p:cNvCxnSpPr>
            <a:cxnSpLocks/>
            <a:stCxn id="40" idx="3"/>
          </p:cNvCxnSpPr>
          <p:nvPr/>
        </p:nvCxnSpPr>
        <p:spPr>
          <a:xfrm>
            <a:off x="2975822" y="5449615"/>
            <a:ext cx="471321" cy="2934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D86A2BBC-2E20-F8C7-09CC-690A2971FC99}"/>
              </a:ext>
            </a:extLst>
          </p:cNvPr>
          <p:cNvSpPr txBox="1"/>
          <p:nvPr/>
        </p:nvSpPr>
        <p:spPr>
          <a:xfrm>
            <a:off x="6918896" y="3681271"/>
            <a:ext cx="3867988" cy="40011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</a:rPr>
              <a:t>    Decline in in-store Sales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D21CA14-2485-8D76-C9AA-15362363AB0E}"/>
              </a:ext>
            </a:extLst>
          </p:cNvPr>
          <p:cNvSpPr txBox="1"/>
          <p:nvPr/>
        </p:nvSpPr>
        <p:spPr>
          <a:xfrm>
            <a:off x="9187739" y="4424748"/>
            <a:ext cx="2330866" cy="40011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</a:rPr>
              <a:t>    Environmental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B173CC9-0427-F8E7-A109-2A1F4A304CBE}"/>
              </a:ext>
            </a:extLst>
          </p:cNvPr>
          <p:cNvSpPr txBox="1"/>
          <p:nvPr/>
        </p:nvSpPr>
        <p:spPr>
          <a:xfrm>
            <a:off x="4826324" y="1185728"/>
            <a:ext cx="1828800" cy="40011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</a:rPr>
              <a:t>    Costs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A397A77-21A1-CA4D-9DBB-D2ED68E9E82E}"/>
              </a:ext>
            </a:extLst>
          </p:cNvPr>
          <p:cNvSpPr txBox="1"/>
          <p:nvPr/>
        </p:nvSpPr>
        <p:spPr>
          <a:xfrm>
            <a:off x="7575688" y="1204952"/>
            <a:ext cx="1828800" cy="40011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</a:rPr>
              <a:t>   Technology</a:t>
            </a:r>
            <a:endParaRPr lang="en-US" sz="2000" b="1" dirty="0">
              <a:solidFill>
                <a:schemeClr val="bg1"/>
              </a:solidFill>
            </a:endParaRPr>
          </a:p>
        </p:txBody>
      </p: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77E78886-90FA-891F-7C7F-C0DFD381D2B7}"/>
              </a:ext>
            </a:extLst>
          </p:cNvPr>
          <p:cNvCxnSpPr>
            <a:cxnSpLocks/>
          </p:cNvCxnSpPr>
          <p:nvPr/>
        </p:nvCxnSpPr>
        <p:spPr>
          <a:xfrm>
            <a:off x="6360962" y="2228665"/>
            <a:ext cx="294162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FACC540E-0394-E827-10C5-E19B4CD613B2}"/>
              </a:ext>
            </a:extLst>
          </p:cNvPr>
          <p:cNvCxnSpPr>
            <a:cxnSpLocks/>
          </p:cNvCxnSpPr>
          <p:nvPr/>
        </p:nvCxnSpPr>
        <p:spPr>
          <a:xfrm>
            <a:off x="7030478" y="2996738"/>
            <a:ext cx="443132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9CBDA526-4D1C-5D4D-8DE6-9A71C3EA87FC}"/>
              </a:ext>
            </a:extLst>
          </p:cNvPr>
          <p:cNvCxnSpPr>
            <a:cxnSpLocks/>
          </p:cNvCxnSpPr>
          <p:nvPr/>
        </p:nvCxnSpPr>
        <p:spPr>
          <a:xfrm>
            <a:off x="8773431" y="2325245"/>
            <a:ext cx="631057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2B266347-B27F-9932-669C-940493507CAA}"/>
              </a:ext>
            </a:extLst>
          </p:cNvPr>
          <p:cNvCxnSpPr>
            <a:cxnSpLocks/>
          </p:cNvCxnSpPr>
          <p:nvPr/>
        </p:nvCxnSpPr>
        <p:spPr>
          <a:xfrm>
            <a:off x="9404488" y="2946902"/>
            <a:ext cx="631057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AE1B9CE8-DA15-71C0-02CA-30E502CFEF2A}"/>
              </a:ext>
            </a:extLst>
          </p:cNvPr>
          <p:cNvCxnSpPr>
            <a:cxnSpLocks/>
          </p:cNvCxnSpPr>
          <p:nvPr/>
        </p:nvCxnSpPr>
        <p:spPr>
          <a:xfrm>
            <a:off x="6578076" y="5187922"/>
            <a:ext cx="631057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E16F426E-A412-0104-B31F-5470F54CD87F}"/>
              </a:ext>
            </a:extLst>
          </p:cNvPr>
          <p:cNvCxnSpPr>
            <a:cxnSpLocks/>
          </p:cNvCxnSpPr>
          <p:nvPr/>
        </p:nvCxnSpPr>
        <p:spPr>
          <a:xfrm>
            <a:off x="5959387" y="5902733"/>
            <a:ext cx="803150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94D05816-5D72-00C9-BAE2-B64164DB59FE}"/>
              </a:ext>
            </a:extLst>
          </p:cNvPr>
          <p:cNvCxnSpPr>
            <a:cxnSpLocks/>
          </p:cNvCxnSpPr>
          <p:nvPr/>
        </p:nvCxnSpPr>
        <p:spPr>
          <a:xfrm>
            <a:off x="9275208" y="5271572"/>
            <a:ext cx="670348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5E971B40-0308-1D25-1DDA-62948AB339FB}"/>
              </a:ext>
            </a:extLst>
          </p:cNvPr>
          <p:cNvCxnSpPr>
            <a:cxnSpLocks/>
          </p:cNvCxnSpPr>
          <p:nvPr/>
        </p:nvCxnSpPr>
        <p:spPr>
          <a:xfrm>
            <a:off x="8556682" y="6122751"/>
            <a:ext cx="631057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6" name="TextBox 105">
            <a:extLst>
              <a:ext uri="{FF2B5EF4-FFF2-40B4-BE49-F238E27FC236}">
                <a16:creationId xmlns:a16="http://schemas.microsoft.com/office/drawing/2014/main" id="{6EDE2118-6B07-D3B2-3D19-2ADAD5674ED3}"/>
              </a:ext>
            </a:extLst>
          </p:cNvPr>
          <p:cNvSpPr txBox="1"/>
          <p:nvPr/>
        </p:nvSpPr>
        <p:spPr>
          <a:xfrm>
            <a:off x="4094994" y="2763315"/>
            <a:ext cx="2851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Boutique florist Instagram</a:t>
            </a:r>
            <a:endParaRPr lang="en-US" dirty="0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6484AD99-FEBF-2F8E-48F5-6952E0774860}"/>
              </a:ext>
            </a:extLst>
          </p:cNvPr>
          <p:cNvSpPr txBox="1"/>
          <p:nvPr/>
        </p:nvSpPr>
        <p:spPr>
          <a:xfrm>
            <a:off x="6598792" y="2056334"/>
            <a:ext cx="21746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Rising flower import prices</a:t>
            </a:r>
            <a:endParaRPr lang="en-US" dirty="0"/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C452B692-1ECD-7DC0-3D96-15DF942CB2EE}"/>
              </a:ext>
            </a:extLst>
          </p:cNvPr>
          <p:cNvSpPr txBox="1"/>
          <p:nvPr/>
        </p:nvSpPr>
        <p:spPr>
          <a:xfrm>
            <a:off x="7426972" y="2823029"/>
            <a:ext cx="20418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Eco-friendly packaging costs</a:t>
            </a:r>
            <a:endParaRPr lang="en-US" dirty="0"/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70C08D29-B87D-27B3-E1A3-DF465183508B}"/>
              </a:ext>
            </a:extLst>
          </p:cNvPr>
          <p:cNvSpPr txBox="1"/>
          <p:nvPr/>
        </p:nvSpPr>
        <p:spPr>
          <a:xfrm>
            <a:off x="9326633" y="2148267"/>
            <a:ext cx="2851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Outdated </a:t>
            </a:r>
            <a:r>
              <a:rPr lang="en-GB" dirty="0" err="1"/>
              <a:t>Webstie</a:t>
            </a:r>
            <a:endParaRPr lang="en-US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76B00A04-AC80-C6CE-98EE-99D2AE57A9E8}"/>
              </a:ext>
            </a:extLst>
          </p:cNvPr>
          <p:cNvSpPr txBox="1"/>
          <p:nvPr/>
        </p:nvSpPr>
        <p:spPr>
          <a:xfrm>
            <a:off x="9949394" y="2763315"/>
            <a:ext cx="2851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Weak online</a:t>
            </a:r>
          </a:p>
          <a:p>
            <a:pPr algn="l"/>
            <a:r>
              <a:rPr lang="en-GB" dirty="0"/>
              <a:t> presence 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US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0383496D-46A2-A63E-3C59-20E1FC4FEC3E}"/>
              </a:ext>
            </a:extLst>
          </p:cNvPr>
          <p:cNvSpPr txBox="1"/>
          <p:nvPr/>
        </p:nvSpPr>
        <p:spPr>
          <a:xfrm>
            <a:off x="7184169" y="4999082"/>
            <a:ext cx="1876620" cy="650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Rising flower import prices</a:t>
            </a:r>
            <a:endParaRPr lang="en-US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E60FFC48-E0F8-07CA-4EAF-F45DF2477D90}"/>
              </a:ext>
            </a:extLst>
          </p:cNvPr>
          <p:cNvSpPr txBox="1"/>
          <p:nvPr/>
        </p:nvSpPr>
        <p:spPr>
          <a:xfrm>
            <a:off x="6662845" y="5718287"/>
            <a:ext cx="2851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Eco-friendly</a:t>
            </a:r>
          </a:p>
          <a:p>
            <a:pPr algn="l"/>
            <a:r>
              <a:rPr lang="en-GB" dirty="0"/>
              <a:t> packaging costs </a:t>
            </a:r>
            <a:endParaRPr lang="en-US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F842E164-1229-3A58-EC53-AE7CDD077F28}"/>
              </a:ext>
            </a:extLst>
          </p:cNvPr>
          <p:cNvSpPr txBox="1"/>
          <p:nvPr/>
        </p:nvSpPr>
        <p:spPr>
          <a:xfrm>
            <a:off x="9910114" y="5105204"/>
            <a:ext cx="2093269" cy="650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Reduced high street traffic </a:t>
            </a:r>
            <a:endParaRPr lang="en-US" dirty="0"/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593B8BDF-AAC9-0AC1-1617-7248E129EC3F}"/>
              </a:ext>
            </a:extLst>
          </p:cNvPr>
          <p:cNvSpPr txBox="1"/>
          <p:nvPr/>
        </p:nvSpPr>
        <p:spPr>
          <a:xfrm>
            <a:off x="9129004" y="5953396"/>
            <a:ext cx="2851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National chain pricing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098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907596-FCF6-0CC4-F5D9-A0C712B15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Conclusion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B98C0-5D80-B4C1-DF69-2E01360A3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Key  findings 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30% decline in in-store sales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Increased online competition 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Rising supply and operational costs 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Changing customer shopping </a:t>
            </a:r>
            <a:r>
              <a:rPr lang="en-GB" sz="2000" dirty="0" err="1">
                <a:solidFill>
                  <a:schemeClr val="tx2"/>
                </a:solidFill>
              </a:rPr>
              <a:t>behavior</a:t>
            </a:r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Limited digital presence </a:t>
            </a:r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13D847EF-7320-FFC7-5B70-0AD26BC6D4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899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B0455-FEE7-248A-9844-0D5554253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703558-C4BD-ACAD-2646-6AA31694B7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8172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Problem Solving and Decision Making LCLM4004 Wojciech Michal Biernacki 2511133 Lecturer:  Assignment 1: Presentation  </vt:lpstr>
      <vt:lpstr>OVERVIEW</vt:lpstr>
      <vt:lpstr>Introduction   Drop in Sales. A decrease in the amount sold or revenue generated between two periods. (Calculator Ultra, 2025) </vt:lpstr>
      <vt:lpstr>   Company background </vt:lpstr>
      <vt:lpstr>PowerPoint Presentation</vt:lpstr>
      <vt:lpstr>Pestle Analysis</vt:lpstr>
      <vt:lpstr>Pestle Analysis pt. 2</vt:lpstr>
      <vt:lpstr>PowerPoint Presentation</vt:lpstr>
      <vt:lpstr>Conclusion 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Wojciech Michal Biernacki (2511133)</dc:creator>
  <cp:lastModifiedBy>Wojciech Michal Biernacki (2511133)</cp:lastModifiedBy>
  <cp:revision>2</cp:revision>
  <dcterms:created xsi:type="dcterms:W3CDTF">2026-03-15T10:45:16Z</dcterms:created>
  <dcterms:modified xsi:type="dcterms:W3CDTF">2026-03-15T12:31:19Z</dcterms:modified>
</cp:coreProperties>
</file>