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478FBB-DB82-4CA2-AEC5-0FE8CB6D4ACF}" type="datetimeFigureOut">
              <a:rPr lang="en-US" smtClean="0"/>
              <a:t>10/14/2025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D5119-06C5-4B95-A0C1-A0A9AA6A6818}" type="slidenum">
              <a:rPr lang="en-US" smtClean="0"/>
              <a:t>‹#›</a:t>
            </a:fld>
            <a:endParaRPr lang="en-US"/>
          </a:p>
        </p:txBody>
      </p:sp>
    </p:spTree>
    <p:extLst>
      <p:ext uri="{BB962C8B-B14F-4D97-AF65-F5344CB8AC3E}">
        <p14:creationId xmlns:p14="http://schemas.microsoft.com/office/powerpoint/2010/main" val="1528300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“Hello everyone, my name is [Your Name], and today I’ll be presenting my personal SWOT analysis as part of the module </a:t>
            </a:r>
            <a:r>
              <a:rPr lang="en-US" sz="1200" i="1" kern="1200" dirty="0">
                <a:solidFill>
                  <a:schemeClr val="tx1"/>
                </a:solidFill>
                <a:effectLst/>
                <a:latin typeface="+mn-lt"/>
                <a:ea typeface="+mn-ea"/>
                <a:cs typeface="+mn-cs"/>
              </a:rPr>
              <a:t>Professional Development within Health and Social Care</a:t>
            </a:r>
            <a:r>
              <a:rPr lang="en-US" sz="1200" kern="1200" dirty="0">
                <a:solidFill>
                  <a:schemeClr val="tx1"/>
                </a:solidFill>
                <a:effectLst/>
                <a:latin typeface="+mn-lt"/>
                <a:ea typeface="+mn-ea"/>
                <a:cs typeface="+mn-cs"/>
              </a:rPr>
              <a:t>. This exercise is all about increasing self-awareness, which is vital for reflective practice in this field. I’ll be exploring my strengths, weaknesses, opportunities, and threats in both academic and professional contexts, and showing how these insights can guide my future development.”</a:t>
            </a:r>
            <a:endParaRPr lang="en-US" dirty="0"/>
          </a:p>
        </p:txBody>
      </p:sp>
      <p:sp>
        <p:nvSpPr>
          <p:cNvPr id="4" name="Slide Number Placeholder 3"/>
          <p:cNvSpPr>
            <a:spLocks noGrp="1"/>
          </p:cNvSpPr>
          <p:nvPr>
            <p:ph type="sldNum" sz="quarter" idx="5"/>
          </p:nvPr>
        </p:nvSpPr>
        <p:spPr/>
        <p:txBody>
          <a:bodyPr/>
          <a:lstStyle/>
          <a:p>
            <a:fld id="{F87D2FC6-8A71-401F-A223-107CC7612569}" type="slidenum">
              <a:rPr lang="en-US" smtClean="0"/>
              <a:t>1</a:t>
            </a:fld>
            <a:endParaRPr lang="en-US"/>
          </a:p>
        </p:txBody>
      </p:sp>
    </p:spTree>
    <p:extLst>
      <p:ext uri="{BB962C8B-B14F-4D97-AF65-F5344CB8AC3E}">
        <p14:creationId xmlns:p14="http://schemas.microsoft.com/office/powerpoint/2010/main" val="1996439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this presentation, I’ll be applying the SWOT framework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my own personal and academic development. A SWOT analysis helps identify strengths and weaknesses, alongside external opportunities and threats. This structured reflection is really important in health and social care, where self-awareness underpins reflective practice and continuous improvement. By identifying where I currently stand, I can plan how to improve, take advantage of opportunities, and prepare for challenges in both my studies and future career.”</a:t>
            </a:r>
            <a:endParaRPr lang="en-US" dirty="0"/>
          </a:p>
        </p:txBody>
      </p:sp>
      <p:sp>
        <p:nvSpPr>
          <p:cNvPr id="4" name="Slide Number Placeholder 3"/>
          <p:cNvSpPr>
            <a:spLocks noGrp="1"/>
          </p:cNvSpPr>
          <p:nvPr>
            <p:ph type="sldNum" sz="quarter" idx="5"/>
          </p:nvPr>
        </p:nvSpPr>
        <p:spPr/>
        <p:txBody>
          <a:bodyPr/>
          <a:lstStyle/>
          <a:p>
            <a:fld id="{3C7D5119-06C5-4B95-A0C1-A0A9AA6A6818}" type="slidenum">
              <a:rPr lang="en-US" smtClean="0"/>
              <a:t>2</a:t>
            </a:fld>
            <a:endParaRPr lang="en-US"/>
          </a:p>
        </p:txBody>
      </p:sp>
    </p:spTree>
    <p:extLst>
      <p:ext uri="{BB962C8B-B14F-4D97-AF65-F5344CB8AC3E}">
        <p14:creationId xmlns:p14="http://schemas.microsoft.com/office/powerpoint/2010/main" val="1426983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“My SWOT analysis highlights several strengths that support my learning and professional growth. I have strong communication skills, which help me participate confidently in academic discussions and group projects. Empathy allows me to understand others’ perspectives, which is key in care-related contexts. Teamwork is another strength, as I collaborate effectively in study groups and placements. Finally, adaptability enables me to manage new challenges positively. These strengths have already supported successful outcomes in coursework and practical learning environments.”</a:t>
            </a:r>
            <a:endParaRPr lang="en-US" dirty="0"/>
          </a:p>
        </p:txBody>
      </p:sp>
      <p:sp>
        <p:nvSpPr>
          <p:cNvPr id="4" name="Slide Number Placeholder 3"/>
          <p:cNvSpPr>
            <a:spLocks noGrp="1"/>
          </p:cNvSpPr>
          <p:nvPr>
            <p:ph type="sldNum" sz="quarter" idx="5"/>
          </p:nvPr>
        </p:nvSpPr>
        <p:spPr/>
        <p:txBody>
          <a:bodyPr/>
          <a:lstStyle/>
          <a:p>
            <a:fld id="{3C7D5119-06C5-4B95-A0C1-A0A9AA6A6818}" type="slidenum">
              <a:rPr lang="en-US" smtClean="0"/>
              <a:t>3</a:t>
            </a:fld>
            <a:endParaRPr lang="en-US"/>
          </a:p>
        </p:txBody>
      </p:sp>
    </p:spTree>
    <p:extLst>
      <p:ext uri="{BB962C8B-B14F-4D97-AF65-F5344CB8AC3E}">
        <p14:creationId xmlns:p14="http://schemas.microsoft.com/office/powerpoint/2010/main" val="2681007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“Like anyone, I also have weaknesses that impact my academic progress. I often experience anxiety when giving presentations, which reduces my confidence in formal settings. I sometimes struggle with workload management during busy assessment periods, and this can increase pressure. I also have limited IT confidence, particularly with advanced digital tools, which makes certain tasks less efficient.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these weaknesses is important, because they give me clear targets for improvement and areas where I need to build my skills.”</a:t>
            </a:r>
            <a:endParaRPr lang="en-US" dirty="0"/>
          </a:p>
        </p:txBody>
      </p:sp>
      <p:sp>
        <p:nvSpPr>
          <p:cNvPr id="4" name="Slide Number Placeholder 3"/>
          <p:cNvSpPr>
            <a:spLocks noGrp="1"/>
          </p:cNvSpPr>
          <p:nvPr>
            <p:ph type="sldNum" sz="quarter" idx="5"/>
          </p:nvPr>
        </p:nvSpPr>
        <p:spPr/>
        <p:txBody>
          <a:bodyPr/>
          <a:lstStyle/>
          <a:p>
            <a:fld id="{3C7D5119-06C5-4B95-A0C1-A0A9AA6A6818}" type="slidenum">
              <a:rPr lang="en-US" smtClean="0"/>
              <a:t>4</a:t>
            </a:fld>
            <a:endParaRPr lang="en-US"/>
          </a:p>
        </p:txBody>
      </p:sp>
    </p:spTree>
    <p:extLst>
      <p:ext uri="{BB962C8B-B14F-4D97-AF65-F5344CB8AC3E}">
        <p14:creationId xmlns:p14="http://schemas.microsoft.com/office/powerpoint/2010/main" val="625780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many opportunities within my academic and professional environment that I can use to support development. For example, university workshops can help me improve academic and digital literacy. There are NHS-funded CPD opportunities that expand skills and knowledge. Mentoring support from tutors and professionals is also available. Placements and volunteering allow me to apply learning in real settings, while the high demand for care professionals provides strong career prospects. Together, these opportunities provide a platform for continuous growth.”</a:t>
            </a:r>
            <a:endParaRPr lang="en-US" dirty="0"/>
          </a:p>
        </p:txBody>
      </p:sp>
      <p:sp>
        <p:nvSpPr>
          <p:cNvPr id="4" name="Slide Number Placeholder 3"/>
          <p:cNvSpPr>
            <a:spLocks noGrp="1"/>
          </p:cNvSpPr>
          <p:nvPr>
            <p:ph type="sldNum" sz="quarter" idx="5"/>
          </p:nvPr>
        </p:nvSpPr>
        <p:spPr/>
        <p:txBody>
          <a:bodyPr/>
          <a:lstStyle/>
          <a:p>
            <a:fld id="{3C7D5119-06C5-4B95-A0C1-A0A9AA6A6818}" type="slidenum">
              <a:rPr lang="en-US" smtClean="0"/>
              <a:t>5</a:t>
            </a:fld>
            <a:endParaRPr lang="en-US"/>
          </a:p>
        </p:txBody>
      </p:sp>
    </p:spTree>
    <p:extLst>
      <p:ext uri="{BB962C8B-B14F-4D97-AF65-F5344CB8AC3E}">
        <p14:creationId xmlns:p14="http://schemas.microsoft.com/office/powerpoint/2010/main" val="3055747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“My analysis also identifies several threats that may affect progress. Competition for placements and graduate roles is intense, which could limit opportunities. Balancing study, work, and personal commitments carries a risk of stress and burnout. There’s also the need to adapt to curriculum and policy changes within health and social care. These challenges could restrict development if unmanaged. However, being aware of them is positive—it allows me to plan strategies to respond effectively, rather than being caught unprepared.”</a:t>
            </a:r>
            <a:endParaRPr lang="en-US" dirty="0"/>
          </a:p>
        </p:txBody>
      </p:sp>
      <p:sp>
        <p:nvSpPr>
          <p:cNvPr id="4" name="Slide Number Placeholder 3"/>
          <p:cNvSpPr>
            <a:spLocks noGrp="1"/>
          </p:cNvSpPr>
          <p:nvPr>
            <p:ph type="sldNum" sz="quarter" idx="5"/>
          </p:nvPr>
        </p:nvSpPr>
        <p:spPr/>
        <p:txBody>
          <a:bodyPr/>
          <a:lstStyle/>
          <a:p>
            <a:fld id="{3C7D5119-06C5-4B95-A0C1-A0A9AA6A6818}" type="slidenum">
              <a:rPr lang="en-US" smtClean="0"/>
              <a:t>6</a:t>
            </a:fld>
            <a:endParaRPr lang="en-US"/>
          </a:p>
        </p:txBody>
      </p:sp>
    </p:spTree>
    <p:extLst>
      <p:ext uri="{BB962C8B-B14F-4D97-AF65-F5344CB8AC3E}">
        <p14:creationId xmlns:p14="http://schemas.microsoft.com/office/powerpoint/2010/main" val="3793709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“One way to improve is by linking my strengths to my weaknesses. For example, I can use teamwork to reduce presentation anxiety by </a:t>
            </a:r>
            <a:r>
              <a:rPr lang="en-US" sz="1200" kern="1200" dirty="0" err="1">
                <a:solidFill>
                  <a:schemeClr val="tx1"/>
                </a:solidFill>
                <a:effectLst/>
                <a:latin typeface="+mn-lt"/>
                <a:ea typeface="+mn-ea"/>
                <a:cs typeface="+mn-cs"/>
              </a:rPr>
              <a:t>practising</a:t>
            </a:r>
            <a:r>
              <a:rPr lang="en-US" sz="1200" kern="1200" dirty="0">
                <a:solidFill>
                  <a:schemeClr val="tx1"/>
                </a:solidFill>
                <a:effectLst/>
                <a:latin typeface="+mn-lt"/>
                <a:ea typeface="+mn-ea"/>
                <a:cs typeface="+mn-cs"/>
              </a:rPr>
              <a:t> with peers, building confidence gradually. My adaptability helps me manage workload more effectively when deadlines pile up. Strong communication also means I can seek regular feedback from tutors, improving my academic skills. By applying strengths in this way, weaknesses become less of a barrier and instead guide me toward targeted growth strategies.”</a:t>
            </a:r>
            <a:endParaRPr lang="en-US" dirty="0"/>
          </a:p>
        </p:txBody>
      </p:sp>
      <p:sp>
        <p:nvSpPr>
          <p:cNvPr id="4" name="Slide Number Placeholder 3"/>
          <p:cNvSpPr>
            <a:spLocks noGrp="1"/>
          </p:cNvSpPr>
          <p:nvPr>
            <p:ph type="sldNum" sz="quarter" idx="5"/>
          </p:nvPr>
        </p:nvSpPr>
        <p:spPr/>
        <p:txBody>
          <a:bodyPr/>
          <a:lstStyle/>
          <a:p>
            <a:fld id="{3C7D5119-06C5-4B95-A0C1-A0A9AA6A6818}" type="slidenum">
              <a:rPr lang="en-US" smtClean="0"/>
              <a:t>7</a:t>
            </a:fld>
            <a:endParaRPr lang="en-US"/>
          </a:p>
        </p:txBody>
      </p:sp>
    </p:spTree>
    <p:extLst>
      <p:ext uri="{BB962C8B-B14F-4D97-AF65-F5344CB8AC3E}">
        <p14:creationId xmlns:p14="http://schemas.microsoft.com/office/powerpoint/2010/main" val="1330659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“Threats can also be managed by applying strengths. For example, adaptability supports balancing studies with personal commitments, which reduces the risk of stress. Teamwork and empathy allow me to share challenges with peers and provide mutual support. Strong communication skills mean I can talk to tutors and mentors if I’m struggling, instead of trying to cope alone. These strengths help create resilience and stability, allowing me to handle external pressures in a more constructive and confident way.”</a:t>
            </a:r>
            <a:endParaRPr lang="en-US" dirty="0"/>
          </a:p>
        </p:txBody>
      </p:sp>
      <p:sp>
        <p:nvSpPr>
          <p:cNvPr id="4" name="Slide Number Placeholder 3"/>
          <p:cNvSpPr>
            <a:spLocks noGrp="1"/>
          </p:cNvSpPr>
          <p:nvPr>
            <p:ph type="sldNum" sz="quarter" idx="5"/>
          </p:nvPr>
        </p:nvSpPr>
        <p:spPr/>
        <p:txBody>
          <a:bodyPr/>
          <a:lstStyle/>
          <a:p>
            <a:fld id="{3C7D5119-06C5-4B95-A0C1-A0A9AA6A6818}" type="slidenum">
              <a:rPr lang="en-US" smtClean="0"/>
              <a:t>8</a:t>
            </a:fld>
            <a:endParaRPr lang="en-US"/>
          </a:p>
        </p:txBody>
      </p:sp>
    </p:spTree>
    <p:extLst>
      <p:ext uri="{BB962C8B-B14F-4D97-AF65-F5344CB8AC3E}">
        <p14:creationId xmlns:p14="http://schemas.microsoft.com/office/powerpoint/2010/main" val="1423274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clear opportunities I can use for growth. Attending IT and academic workshops will build confidence with digital tools. Making use of NHS CPD will enhance my professional skills. Placements and mentoring are excellent for expanding networks and applying theory to practice. By combining these opportunities with my strengths, I can build a development plan. For instance, I can use communication skills to network effectively, and adaptability to make the most of new learning experiences.”</a:t>
            </a:r>
            <a:endParaRPr lang="en-US" dirty="0"/>
          </a:p>
        </p:txBody>
      </p:sp>
      <p:sp>
        <p:nvSpPr>
          <p:cNvPr id="4" name="Slide Number Placeholder 3"/>
          <p:cNvSpPr>
            <a:spLocks noGrp="1"/>
          </p:cNvSpPr>
          <p:nvPr>
            <p:ph type="sldNum" sz="quarter" idx="5"/>
          </p:nvPr>
        </p:nvSpPr>
        <p:spPr/>
        <p:txBody>
          <a:bodyPr/>
          <a:lstStyle/>
          <a:p>
            <a:fld id="{3C7D5119-06C5-4B95-A0C1-A0A9AA6A6818}" type="slidenum">
              <a:rPr lang="en-US" smtClean="0"/>
              <a:t>9</a:t>
            </a:fld>
            <a:endParaRPr lang="en-US"/>
          </a:p>
        </p:txBody>
      </p:sp>
    </p:spTree>
    <p:extLst>
      <p:ext uri="{BB962C8B-B14F-4D97-AF65-F5344CB8AC3E}">
        <p14:creationId xmlns:p14="http://schemas.microsoft.com/office/powerpoint/2010/main" val="579256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conclude, my SWOT analysis shows that I have strong communication, empathy, teamwork, and adaptability as key strengths. My weaknesses include presentation anxiety, workload pressures, and IT confidence, but these are areas for growth. Opportunities such as CPD, placements, and mentoring provide pathways for development, while threats like competition and stress highlight areas where resilience is needed. By linking strengths with weaknesses and opportunities, I can create a clear and practical plan for my academic and professional development.”</a:t>
            </a:r>
            <a:endParaRPr lang="en-US" dirty="0"/>
          </a:p>
        </p:txBody>
      </p:sp>
      <p:sp>
        <p:nvSpPr>
          <p:cNvPr id="4" name="Slide Number Placeholder 3"/>
          <p:cNvSpPr>
            <a:spLocks noGrp="1"/>
          </p:cNvSpPr>
          <p:nvPr>
            <p:ph type="sldNum" sz="quarter" idx="5"/>
          </p:nvPr>
        </p:nvSpPr>
        <p:spPr/>
        <p:txBody>
          <a:bodyPr/>
          <a:lstStyle/>
          <a:p>
            <a:fld id="{3C7D5119-06C5-4B95-A0C1-A0A9AA6A6818}" type="slidenum">
              <a:rPr lang="en-US" smtClean="0"/>
              <a:t>10</a:t>
            </a:fld>
            <a:endParaRPr lang="en-US"/>
          </a:p>
        </p:txBody>
      </p:sp>
    </p:spTree>
    <p:extLst>
      <p:ext uri="{BB962C8B-B14F-4D97-AF65-F5344CB8AC3E}">
        <p14:creationId xmlns:p14="http://schemas.microsoft.com/office/powerpoint/2010/main" val="921133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9FC5D-93A9-CBDA-D0B7-675BD47328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06BBC69-CA23-8B39-52CC-06366DF139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F5DBE0C-45CB-C9AC-D49D-CEBDA8383853}"/>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5" name="Footer Placeholder 4">
            <a:extLst>
              <a:ext uri="{FF2B5EF4-FFF2-40B4-BE49-F238E27FC236}">
                <a16:creationId xmlns:a16="http://schemas.microsoft.com/office/drawing/2014/main" id="{44176BCB-6E72-2465-B8DC-DC4BC6122B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117C0D-5805-1374-C997-791C2AD56A05}"/>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753054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0CECD-84DF-4519-AE68-203D9C667BC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FE9010-14B4-3EB1-A09C-0CD46709D9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11B0AC-55B0-3A3F-C1E7-04CECC95201B}"/>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5" name="Footer Placeholder 4">
            <a:extLst>
              <a:ext uri="{FF2B5EF4-FFF2-40B4-BE49-F238E27FC236}">
                <a16:creationId xmlns:a16="http://schemas.microsoft.com/office/drawing/2014/main" id="{85030B40-8466-D58A-0506-BFF85E511B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3236DB-9089-9715-C162-A9E01AB2F8D7}"/>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3036388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6B52-973E-A525-EFE6-734E8385D5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EE91243-D1A6-F90D-3B23-82267484CA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54815F-39C0-0CB9-7771-867BA2DD223D}"/>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5" name="Footer Placeholder 4">
            <a:extLst>
              <a:ext uri="{FF2B5EF4-FFF2-40B4-BE49-F238E27FC236}">
                <a16:creationId xmlns:a16="http://schemas.microsoft.com/office/drawing/2014/main" id="{64BC9B88-CB11-F0A8-38E8-427F5212C6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E9C581-5F03-7FC4-61FD-FFA30E2D72D4}"/>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1270004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02C73-DB23-278D-8B21-6A6C987378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B7DD9D6-A66F-DD4F-E757-F3FFF8AC80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6F43FF-3ECA-20B1-E87E-A2D18C39D6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794CEED-10F7-F4C7-3235-AC44E6655553}"/>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6" name="Footer Placeholder 5">
            <a:extLst>
              <a:ext uri="{FF2B5EF4-FFF2-40B4-BE49-F238E27FC236}">
                <a16:creationId xmlns:a16="http://schemas.microsoft.com/office/drawing/2014/main" id="{2589A04D-C3E4-EF1E-D6E2-D3631CF2F4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606384-4669-E9C1-85E1-1C45DF766F4A}"/>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2512228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C7E06-2502-DC8C-A18F-D2866234D88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167F82-A5B2-C5EE-E690-1AF1BAE0DA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0A21FB-35B1-20BE-86E9-135854F20C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A5C6DA2-7EC5-AC42-EF1F-6EEF989788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F09445-FE4B-AC62-A326-F54BA5B4AD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FE0B2E0-B0E1-C193-91F3-1A44940923DB}"/>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8" name="Footer Placeholder 7">
            <a:extLst>
              <a:ext uri="{FF2B5EF4-FFF2-40B4-BE49-F238E27FC236}">
                <a16:creationId xmlns:a16="http://schemas.microsoft.com/office/drawing/2014/main" id="{38904D78-DB9D-DE5A-7009-ADC610ECDED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0863A2B-42BC-C543-0ECA-6B2A835F1C5B}"/>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3419604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D637F-09D5-DA40-2456-AFB2A770811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CB9FB59-2AAC-CDB5-2685-1900CB25F6B8}"/>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4" name="Footer Placeholder 3">
            <a:extLst>
              <a:ext uri="{FF2B5EF4-FFF2-40B4-BE49-F238E27FC236}">
                <a16:creationId xmlns:a16="http://schemas.microsoft.com/office/drawing/2014/main" id="{FCD56606-FC53-3D94-E7C3-27B8461AC8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3163B50-4674-64AE-76C1-72BFA66F1B9A}"/>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2743151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5AFD2F-82CD-E4D9-D8A5-3321BC253F42}"/>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3" name="Footer Placeholder 2">
            <a:extLst>
              <a:ext uri="{FF2B5EF4-FFF2-40B4-BE49-F238E27FC236}">
                <a16:creationId xmlns:a16="http://schemas.microsoft.com/office/drawing/2014/main" id="{D2459CF2-856B-B396-28D1-CED5529121B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4B3A802-8195-51BA-FFBF-24EC20B3782E}"/>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1794935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3E1E7-C6B3-AE14-93B7-4C043DAD73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D56D6F7-73EA-0B6F-B52C-F72D2D9F48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FBAF6DF-1634-EB0C-E074-3576F3F8F8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912EF6-D7D7-73CE-D2F0-AB9AE45A9E0E}"/>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6" name="Footer Placeholder 5">
            <a:extLst>
              <a:ext uri="{FF2B5EF4-FFF2-40B4-BE49-F238E27FC236}">
                <a16:creationId xmlns:a16="http://schemas.microsoft.com/office/drawing/2014/main" id="{735DD74C-1138-E3E6-7B5F-EE59F8A10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137C36-8B97-4EEE-487E-C7B3069ACBEC}"/>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279575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4881A-2706-28C7-AC6F-19FDD8EAD7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01FCEFA-9DE6-5FF2-4324-FFD8CEBF9D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B6BD2C-ABBF-CBBA-37D4-8B40A5D328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D008D6-066D-A75E-6FF5-79BA334570FA}"/>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6" name="Footer Placeholder 5">
            <a:extLst>
              <a:ext uri="{FF2B5EF4-FFF2-40B4-BE49-F238E27FC236}">
                <a16:creationId xmlns:a16="http://schemas.microsoft.com/office/drawing/2014/main" id="{17F473FB-94C0-F5D4-9FBE-DEC130F8E9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B08A40-AC65-23D8-E755-672A65B7892B}"/>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2740465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D1DCE-6666-DC17-6C0C-9BE35C4285B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31C0B42-1C54-8467-B2DE-31EF5A5F5A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9F854B-CD07-4462-5693-59344763D18C}"/>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5" name="Footer Placeholder 4">
            <a:extLst>
              <a:ext uri="{FF2B5EF4-FFF2-40B4-BE49-F238E27FC236}">
                <a16:creationId xmlns:a16="http://schemas.microsoft.com/office/drawing/2014/main" id="{41BB6102-58AA-58DF-E493-4E14725EE5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1BD693-871D-F0BE-BD47-CCCC846ADF57}"/>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2202239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6FB9B5-29BC-5EE7-DE3F-C3AF170DE69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17F53CD-3B08-522D-4DA2-41B9C022E3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4BF47-529B-F14E-876C-E52F85CAD5BB}"/>
              </a:ext>
            </a:extLst>
          </p:cNvPr>
          <p:cNvSpPr>
            <a:spLocks noGrp="1"/>
          </p:cNvSpPr>
          <p:nvPr>
            <p:ph type="dt" sz="half" idx="10"/>
          </p:nvPr>
        </p:nvSpPr>
        <p:spPr/>
        <p:txBody>
          <a:bodyPr/>
          <a:lstStyle/>
          <a:p>
            <a:fld id="{1B4A3DAB-BB8E-44BE-914A-C8483B74960A}" type="datetimeFigureOut">
              <a:rPr lang="en-US" smtClean="0"/>
              <a:t>10/14/2025</a:t>
            </a:fld>
            <a:endParaRPr lang="en-US"/>
          </a:p>
        </p:txBody>
      </p:sp>
      <p:sp>
        <p:nvSpPr>
          <p:cNvPr id="5" name="Footer Placeholder 4">
            <a:extLst>
              <a:ext uri="{FF2B5EF4-FFF2-40B4-BE49-F238E27FC236}">
                <a16:creationId xmlns:a16="http://schemas.microsoft.com/office/drawing/2014/main" id="{E0FD22FD-E0B6-5DE3-6671-E3F7095B8D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6B1175-8F97-A3C8-DEC6-0E0998DFDD57}"/>
              </a:ext>
            </a:extLst>
          </p:cNvPr>
          <p:cNvSpPr>
            <a:spLocks noGrp="1"/>
          </p:cNvSpPr>
          <p:nvPr>
            <p:ph type="sldNum" sz="quarter" idx="12"/>
          </p:nvPr>
        </p:nvSpPr>
        <p:spPr/>
        <p:txBody>
          <a:bodyPr/>
          <a:lstStyle/>
          <a:p>
            <a:fld id="{58C3462F-26D2-4E6B-B48D-FAECA19D5BBC}" type="slidenum">
              <a:rPr lang="en-US" smtClean="0"/>
              <a:t>‹#›</a:t>
            </a:fld>
            <a:endParaRPr lang="en-US"/>
          </a:p>
        </p:txBody>
      </p:sp>
    </p:spTree>
    <p:extLst>
      <p:ext uri="{BB962C8B-B14F-4D97-AF65-F5344CB8AC3E}">
        <p14:creationId xmlns:p14="http://schemas.microsoft.com/office/powerpoint/2010/main" val="1636918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E124F6-AE4C-6A3A-986B-E499E212E6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12FFDF2-4576-68E5-4CE1-C31542B995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5E3C2C-909F-5ED8-3B9C-74E6777997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4A3DAB-BB8E-44BE-914A-C8483B74960A}" type="datetimeFigureOut">
              <a:rPr lang="en-US" smtClean="0"/>
              <a:t>10/14/2025</a:t>
            </a:fld>
            <a:endParaRPr lang="en-US"/>
          </a:p>
        </p:txBody>
      </p:sp>
      <p:sp>
        <p:nvSpPr>
          <p:cNvPr id="5" name="Footer Placeholder 4">
            <a:extLst>
              <a:ext uri="{FF2B5EF4-FFF2-40B4-BE49-F238E27FC236}">
                <a16:creationId xmlns:a16="http://schemas.microsoft.com/office/drawing/2014/main" id="{FD8EE592-D326-CF2E-1F8A-BC1BF53A40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DD2CA74-5C74-183C-CA9B-A8E49B0F68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C3462F-26D2-4E6B-B48D-FAECA19D5BBC}" type="slidenum">
              <a:rPr lang="en-US" smtClean="0"/>
              <a:t>‹#›</a:t>
            </a:fld>
            <a:endParaRPr lang="en-US"/>
          </a:p>
        </p:txBody>
      </p:sp>
    </p:spTree>
    <p:extLst>
      <p:ext uri="{BB962C8B-B14F-4D97-AF65-F5344CB8AC3E}">
        <p14:creationId xmlns:p14="http://schemas.microsoft.com/office/powerpoint/2010/main" val="7253539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592FA47-D318-F4C0-6C9B-F659E54CCA2F}"/>
              </a:ext>
            </a:extLst>
          </p:cNvPr>
          <p:cNvSpPr txBox="1"/>
          <p:nvPr/>
        </p:nvSpPr>
        <p:spPr>
          <a:xfrm>
            <a:off x="1189703" y="2234180"/>
            <a:ext cx="9812593" cy="1754326"/>
          </a:xfrm>
          <a:prstGeom prst="rect">
            <a:avLst/>
          </a:prstGeom>
          <a:noFill/>
        </p:spPr>
        <p:txBody>
          <a:bodyPr wrap="square">
            <a:spAutoFit/>
          </a:bodyPr>
          <a:lstStyle/>
          <a:p>
            <a:pPr algn="ctr"/>
            <a:r>
              <a:rPr lang="en-US" sz="5400" b="1" dirty="0">
                <a:solidFill>
                  <a:srgbClr val="C00000"/>
                </a:solidFill>
              </a:rPr>
              <a:t>Self-Awareness Presentation: Personal SWOT Analysis</a:t>
            </a:r>
            <a:endParaRPr lang="en-US" sz="11500" b="1" dirty="0">
              <a:solidFill>
                <a:srgbClr val="C00000"/>
              </a:solidFill>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F1AEC8E3-710E-54C6-5547-773591E7C3C1}"/>
              </a:ext>
            </a:extLst>
          </p:cNvPr>
          <p:cNvSpPr txBox="1"/>
          <p:nvPr/>
        </p:nvSpPr>
        <p:spPr>
          <a:xfrm>
            <a:off x="1602657" y="4259515"/>
            <a:ext cx="8986684" cy="923330"/>
          </a:xfrm>
          <a:prstGeom prst="rect">
            <a:avLst/>
          </a:prstGeom>
          <a:noFill/>
        </p:spPr>
        <p:txBody>
          <a:bodyPr wrap="square">
            <a:spAutoFit/>
          </a:bodyPr>
          <a:lstStyle/>
          <a:p>
            <a:pPr algn="ctr"/>
            <a:r>
              <a:rPr lang="en-US" sz="1800" b="1" dirty="0">
                <a:effectLst/>
                <a:latin typeface="Calibri" panose="020F0502020204030204" pitchFamily="34" charset="0"/>
                <a:ea typeface="Calibri" panose="020F0502020204030204" pitchFamily="34" charset="0"/>
                <a:cs typeface="Times New Roman" panose="02020603050405020304" pitchFamily="18" charset="0"/>
              </a:rPr>
              <a:t>Module: </a:t>
            </a:r>
            <a:r>
              <a:rPr lang="en-US" b="1" dirty="0"/>
              <a:t>LCHS4009</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 </a:t>
            </a:r>
            <a:r>
              <a:rPr lang="en-US" b="1" dirty="0"/>
              <a:t>Professional Development within Health and Social Care</a:t>
            </a:r>
            <a:endParaRPr lang="en-US" b="1" dirty="0">
              <a:latin typeface="Calibri" panose="020F0502020204030204" pitchFamily="34" charset="0"/>
              <a:ea typeface="Calibri" panose="020F0502020204030204" pitchFamily="34" charset="0"/>
              <a:cs typeface="Times New Roman" panose="02020603050405020304" pitchFamily="18" charset="0"/>
            </a:endParaRPr>
          </a:p>
          <a:p>
            <a:pPr algn="ctr"/>
            <a:r>
              <a:rPr lang="en-US" b="1" dirty="0"/>
              <a:t>Student Name:</a:t>
            </a:r>
            <a:br>
              <a:rPr lang="en-US" b="1" dirty="0"/>
            </a:br>
            <a:r>
              <a:rPr lang="en-US" b="1" dirty="0"/>
              <a:t>Student ID:</a:t>
            </a:r>
          </a:p>
        </p:txBody>
      </p:sp>
      <p:pic>
        <p:nvPicPr>
          <p:cNvPr id="9" name="Picture 8">
            <a:extLst>
              <a:ext uri="{FF2B5EF4-FFF2-40B4-BE49-F238E27FC236}">
                <a16:creationId xmlns:a16="http://schemas.microsoft.com/office/drawing/2014/main" id="{6807E784-6664-1551-8732-0FF9D926BF74}"/>
              </a:ext>
            </a:extLst>
          </p:cNvPr>
          <p:cNvPicPr>
            <a:picLocks noChangeAspect="1"/>
          </p:cNvPicPr>
          <p:nvPr/>
        </p:nvPicPr>
        <p:blipFill>
          <a:blip r:embed="rId3"/>
          <a:stretch>
            <a:fillRect/>
          </a:stretch>
        </p:blipFill>
        <p:spPr>
          <a:xfrm>
            <a:off x="4217490" y="863544"/>
            <a:ext cx="3757020" cy="1262481"/>
          </a:xfrm>
          <a:prstGeom prst="rect">
            <a:avLst/>
          </a:prstGeom>
        </p:spPr>
      </p:pic>
    </p:spTree>
    <p:extLst>
      <p:ext uri="{BB962C8B-B14F-4D97-AF65-F5344CB8AC3E}">
        <p14:creationId xmlns:p14="http://schemas.microsoft.com/office/powerpoint/2010/main" val="3680973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27480A-28FB-D98C-4AED-849EB2B3F398}"/>
              </a:ext>
            </a:extLst>
          </p:cNvPr>
          <p:cNvSpPr txBox="1"/>
          <p:nvPr/>
        </p:nvSpPr>
        <p:spPr>
          <a:xfrm>
            <a:off x="0" y="0"/>
            <a:ext cx="12192000" cy="646331"/>
          </a:xfrm>
          <a:prstGeom prst="rect">
            <a:avLst/>
          </a:prstGeom>
          <a:noFill/>
        </p:spPr>
        <p:txBody>
          <a:bodyPr wrap="square">
            <a:spAutoFit/>
          </a:bodyPr>
          <a:lstStyle/>
          <a:p>
            <a:pPr algn="ctr"/>
            <a:r>
              <a:rPr lang="en-US" sz="3600" b="1" u="sng"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Introduction</a:t>
            </a:r>
            <a:endParaRPr lang="en-US" sz="3600" u="sng" dirty="0">
              <a:solidFill>
                <a:srgbClr val="C00000"/>
              </a:solidFill>
            </a:endParaRPr>
          </a:p>
        </p:txBody>
      </p:sp>
      <p:sp>
        <p:nvSpPr>
          <p:cNvPr id="5" name="TextBox 4">
            <a:extLst>
              <a:ext uri="{FF2B5EF4-FFF2-40B4-BE49-F238E27FC236}">
                <a16:creationId xmlns:a16="http://schemas.microsoft.com/office/drawing/2014/main" id="{BFC7AA52-BD97-5495-DB91-9306D8916193}"/>
              </a:ext>
            </a:extLst>
          </p:cNvPr>
          <p:cNvSpPr txBox="1"/>
          <p:nvPr/>
        </p:nvSpPr>
        <p:spPr>
          <a:xfrm>
            <a:off x="1115961" y="960783"/>
            <a:ext cx="9960078" cy="2031325"/>
          </a:xfrm>
          <a:prstGeom prst="rect">
            <a:avLst/>
          </a:prstGeom>
          <a:noFill/>
        </p:spPr>
        <p:txBody>
          <a:bodyPr wrap="square">
            <a:spAutoFit/>
          </a:bodyPr>
          <a:lstStyle/>
          <a:p>
            <a:pPr algn="ctr"/>
            <a:r>
              <a:rPr lang="en-US" dirty="0"/>
              <a:t>This presentation uses a SWOT framework to reflect on my personal strengths, weaknesses, opportunities, and threats that shape my learning and professional growth. I have found the SWOT approach useful for gaining a clearer understanding of myself and setting realistic development goals (Gurel and Tat, 2017). Within health and social care, I </a:t>
            </a:r>
            <a:r>
              <a:rPr lang="en-US" dirty="0" err="1"/>
              <a:t>recognise</a:t>
            </a:r>
            <a:r>
              <a:rPr lang="en-US" dirty="0"/>
              <a:t> that self-awareness is essential, as it supports reflective practice and continuous improvement (Morgan, 2009). Through this analysis, I aim to show how these factors influence my current progress and how they will guide my future academic and professional journey.</a:t>
            </a:r>
          </a:p>
        </p:txBody>
      </p:sp>
      <p:pic>
        <p:nvPicPr>
          <p:cNvPr id="7" name="Picture 6">
            <a:extLst>
              <a:ext uri="{FF2B5EF4-FFF2-40B4-BE49-F238E27FC236}">
                <a16:creationId xmlns:a16="http://schemas.microsoft.com/office/drawing/2014/main" id="{9109D18B-1CAA-B57A-7807-D1EDD532333D}"/>
              </a:ext>
            </a:extLst>
          </p:cNvPr>
          <p:cNvPicPr>
            <a:picLocks noChangeAspect="1"/>
          </p:cNvPicPr>
          <p:nvPr/>
        </p:nvPicPr>
        <p:blipFill>
          <a:blip r:embed="rId3"/>
          <a:stretch>
            <a:fillRect/>
          </a:stretch>
        </p:blipFill>
        <p:spPr>
          <a:xfrm>
            <a:off x="4096183" y="3029561"/>
            <a:ext cx="3999633" cy="3280949"/>
          </a:xfrm>
          <a:prstGeom prst="rect">
            <a:avLst/>
          </a:prstGeom>
        </p:spPr>
      </p:pic>
    </p:spTree>
    <p:extLst>
      <p:ext uri="{BB962C8B-B14F-4D97-AF65-F5344CB8AC3E}">
        <p14:creationId xmlns:p14="http://schemas.microsoft.com/office/powerpoint/2010/main" val="2313440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BD0857-8B9B-F0DB-A29D-C4A7504762A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CED9EB4-C4F3-7F3D-8945-7E885DE4AB57}"/>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Strengths </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1FC240B-9113-C85A-C6DF-E97496BD150E}"/>
              </a:ext>
            </a:extLst>
          </p:cNvPr>
          <p:cNvSpPr txBox="1"/>
          <p:nvPr/>
        </p:nvSpPr>
        <p:spPr>
          <a:xfrm>
            <a:off x="855406" y="942470"/>
            <a:ext cx="6813756" cy="5361532"/>
          </a:xfrm>
          <a:prstGeom prst="rect">
            <a:avLst/>
          </a:prstGeom>
          <a:noFill/>
        </p:spPr>
        <p:txBody>
          <a:bodyPr wrap="square">
            <a:spAutoFit/>
          </a:bodyPr>
          <a:lstStyle/>
          <a:p>
            <a:r>
              <a:rPr lang="en-US" dirty="0"/>
              <a:t>The analysis highlights key personal strengths that have positively influenced my learning journey and prepared me for future professional practice. These qualities have been developed and demonstrated through both coursework and placement experiences.</a:t>
            </a:r>
          </a:p>
          <a:p>
            <a:pPr marL="285750" indent="-285750">
              <a:buFont typeface="Arial" panose="020B0604020202020204" pitchFamily="34" charset="0"/>
              <a:buChar char="•"/>
            </a:pPr>
            <a:r>
              <a:rPr lang="en-US" b="1" dirty="0"/>
              <a:t>Clear communication skills</a:t>
            </a:r>
            <a:r>
              <a:rPr lang="en-US" dirty="0"/>
              <a:t> used to express ideas confidently in seminars and contribute effectively to group discussions (Ansari et al., 2022).</a:t>
            </a:r>
          </a:p>
          <a:p>
            <a:pPr marL="285750" indent="-285750">
              <a:buFont typeface="Arial" panose="020B0604020202020204" pitchFamily="34" charset="0"/>
              <a:buChar char="•"/>
            </a:pPr>
            <a:r>
              <a:rPr lang="en-US" b="1" dirty="0"/>
              <a:t>Empathy and emotional awareness</a:t>
            </a:r>
            <a:r>
              <a:rPr lang="en-US" dirty="0"/>
              <a:t> that enable understanding and respect for diverse perspectives in peer and client interactions.</a:t>
            </a:r>
          </a:p>
          <a:p>
            <a:pPr marL="285750" indent="-285750">
              <a:buFont typeface="Arial" panose="020B0604020202020204" pitchFamily="34" charset="0"/>
              <a:buChar char="•"/>
            </a:pPr>
            <a:r>
              <a:rPr lang="en-US" b="1" dirty="0"/>
              <a:t>Collaborative teamwork abilities</a:t>
            </a:r>
            <a:r>
              <a:rPr lang="en-US" dirty="0"/>
              <a:t> shown through active participation and shared responsibility in group projects and placement tasks.</a:t>
            </a:r>
          </a:p>
          <a:p>
            <a:pPr marL="285750" indent="-285750">
              <a:buFont typeface="Arial" panose="020B0604020202020204" pitchFamily="34" charset="0"/>
              <a:buChar char="•"/>
            </a:pPr>
            <a:r>
              <a:rPr lang="en-US" b="1" dirty="0"/>
              <a:t>Adaptability and resilience</a:t>
            </a:r>
            <a:r>
              <a:rPr lang="en-US" dirty="0"/>
              <a:t> when approaching new academic or practical challenges, ensuring steady progress in unfamiliar situations.</a:t>
            </a:r>
          </a:p>
          <a:p>
            <a:r>
              <a:rPr lang="en-US" dirty="0"/>
              <a:t>These strengths have supported my ability to learn from others, respond constructively to feedback, and remain confident in varied academic and professional environments.</a:t>
            </a:r>
          </a:p>
          <a:p>
            <a:pPr marL="0" marR="0">
              <a:lnSpc>
                <a:spcPct val="107000"/>
              </a:lnSpc>
              <a:spcAft>
                <a:spcPts val="800"/>
              </a:spcAft>
              <a:buNone/>
            </a:pPr>
            <a:endParaRPr lang="en-US" dirty="0"/>
          </a:p>
        </p:txBody>
      </p:sp>
      <p:pic>
        <p:nvPicPr>
          <p:cNvPr id="6" name="Picture 5">
            <a:extLst>
              <a:ext uri="{FF2B5EF4-FFF2-40B4-BE49-F238E27FC236}">
                <a16:creationId xmlns:a16="http://schemas.microsoft.com/office/drawing/2014/main" id="{BAFBB0FB-749C-C381-4274-ABFE24EDFB60}"/>
              </a:ext>
            </a:extLst>
          </p:cNvPr>
          <p:cNvPicPr>
            <a:picLocks noChangeAspect="1"/>
          </p:cNvPicPr>
          <p:nvPr/>
        </p:nvPicPr>
        <p:blipFill>
          <a:blip r:embed="rId3"/>
          <a:stretch>
            <a:fillRect/>
          </a:stretch>
        </p:blipFill>
        <p:spPr>
          <a:xfrm>
            <a:off x="7712407" y="1372790"/>
            <a:ext cx="3624187" cy="4112419"/>
          </a:xfrm>
          <a:prstGeom prst="rect">
            <a:avLst/>
          </a:prstGeom>
        </p:spPr>
      </p:pic>
    </p:spTree>
    <p:extLst>
      <p:ext uri="{BB962C8B-B14F-4D97-AF65-F5344CB8AC3E}">
        <p14:creationId xmlns:p14="http://schemas.microsoft.com/office/powerpoint/2010/main" val="3925267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C3BC8C-1146-D1B2-9846-6185E29E03A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249E89E-FEB1-024E-E518-84C2441C8505}"/>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Weaknesses</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401CF05-F1DC-343E-32EE-3B9988CF5EF6}"/>
              </a:ext>
            </a:extLst>
          </p:cNvPr>
          <p:cNvSpPr txBox="1"/>
          <p:nvPr/>
        </p:nvSpPr>
        <p:spPr>
          <a:xfrm>
            <a:off x="786581" y="1335686"/>
            <a:ext cx="7128387" cy="4524315"/>
          </a:xfrm>
          <a:prstGeom prst="rect">
            <a:avLst/>
          </a:prstGeom>
          <a:noFill/>
        </p:spPr>
        <p:txBody>
          <a:bodyPr wrap="square">
            <a:spAutoFit/>
          </a:bodyPr>
          <a:lstStyle/>
          <a:p>
            <a:r>
              <a:rPr lang="en-US" dirty="0"/>
              <a:t>Some personal weaknesses have occasionally created challenges in my academic journey. </a:t>
            </a:r>
            <a:r>
              <a:rPr lang="en-US" dirty="0" err="1"/>
              <a:t>Recognising</a:t>
            </a:r>
            <a:r>
              <a:rPr lang="en-US" dirty="0"/>
              <a:t> these areas has helped me focus on improving my performance and confidence.</a:t>
            </a:r>
          </a:p>
          <a:p>
            <a:pPr marL="285750" indent="-285750">
              <a:buFont typeface="Arial" panose="020B0604020202020204" pitchFamily="34" charset="0"/>
              <a:buChar char="•"/>
            </a:pPr>
            <a:r>
              <a:rPr lang="en-US" b="1" dirty="0"/>
              <a:t>Presentation anxiety</a:t>
            </a:r>
            <a:r>
              <a:rPr lang="en-US" dirty="0"/>
              <a:t>, which sometimes affects my confidence and delivery during formal presentations or group assessments (Grieve et al., 2021).</a:t>
            </a:r>
          </a:p>
          <a:p>
            <a:pPr marL="285750" indent="-285750">
              <a:buFont typeface="Arial" panose="020B0604020202020204" pitchFamily="34" charset="0"/>
              <a:buChar char="•"/>
            </a:pPr>
            <a:r>
              <a:rPr lang="en-US" b="1" dirty="0"/>
              <a:t>Time management under pressure</a:t>
            </a:r>
            <a:r>
              <a:rPr lang="en-US" dirty="0"/>
              <a:t>, particularly during peak assessment periods when balancing multiple deadlines can feel overwhelming.</a:t>
            </a:r>
          </a:p>
          <a:p>
            <a:pPr marL="285750" indent="-285750">
              <a:buFont typeface="Arial" panose="020B0604020202020204" pitchFamily="34" charset="0"/>
              <a:buChar char="•"/>
            </a:pPr>
            <a:r>
              <a:rPr lang="en-US" b="1" dirty="0"/>
              <a:t>Limited confidence with advanced digital tools</a:t>
            </a:r>
            <a:r>
              <a:rPr lang="en-US" dirty="0"/>
              <a:t>, which at times slows my progress when completing research or data-based tasks.</a:t>
            </a:r>
          </a:p>
          <a:p>
            <a:pPr marL="285750" indent="-285750">
              <a:buFont typeface="Arial" panose="020B0604020202020204" pitchFamily="34" charset="0"/>
              <a:buChar char="•"/>
            </a:pPr>
            <a:r>
              <a:rPr lang="en-US" b="1" dirty="0"/>
              <a:t>Tendency to overthink feedback</a:t>
            </a:r>
            <a:r>
              <a:rPr lang="en-US" dirty="0"/>
              <a:t>, which can momentarily affect my motivation before I refocus on improvement.</a:t>
            </a:r>
          </a:p>
          <a:p>
            <a:r>
              <a:rPr lang="en-US" dirty="0"/>
              <a:t>Acknowledging these weaknesses has been valuable, as it guides my efforts to build stronger presentation skills, improve digital competence, and manage stress more effectively.</a:t>
            </a:r>
          </a:p>
        </p:txBody>
      </p:sp>
      <p:pic>
        <p:nvPicPr>
          <p:cNvPr id="6" name="Picture 5">
            <a:extLst>
              <a:ext uri="{FF2B5EF4-FFF2-40B4-BE49-F238E27FC236}">
                <a16:creationId xmlns:a16="http://schemas.microsoft.com/office/drawing/2014/main" id="{06E36AB1-5FAF-29C3-50DF-0D4E89695863}"/>
              </a:ext>
            </a:extLst>
          </p:cNvPr>
          <p:cNvPicPr>
            <a:picLocks noChangeAspect="1"/>
          </p:cNvPicPr>
          <p:nvPr/>
        </p:nvPicPr>
        <p:blipFill>
          <a:blip r:embed="rId3"/>
          <a:stretch>
            <a:fillRect/>
          </a:stretch>
        </p:blipFill>
        <p:spPr>
          <a:xfrm>
            <a:off x="7658591" y="2502394"/>
            <a:ext cx="3746828" cy="2823274"/>
          </a:xfrm>
          <a:prstGeom prst="rect">
            <a:avLst/>
          </a:prstGeom>
        </p:spPr>
      </p:pic>
    </p:spTree>
    <p:extLst>
      <p:ext uri="{BB962C8B-B14F-4D97-AF65-F5344CB8AC3E}">
        <p14:creationId xmlns:p14="http://schemas.microsoft.com/office/powerpoint/2010/main" val="447283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D8488-7A08-7703-742E-20147CA59C6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0B61A09-4F4D-AAA2-F677-790F45E52CF7}"/>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Opportunities</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DE0F85A-D47F-EFD0-70A8-245258B937E4}"/>
              </a:ext>
            </a:extLst>
          </p:cNvPr>
          <p:cNvSpPr txBox="1"/>
          <p:nvPr/>
        </p:nvSpPr>
        <p:spPr>
          <a:xfrm>
            <a:off x="993058" y="1070061"/>
            <a:ext cx="10520516" cy="3059427"/>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Several opportunities within the UK health and social care education system can be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utilised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to support development:</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University workshops designed to improve academic and digital literacy.</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NHS-funded CPD opportunities to expand knowledge and skills.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High demand for skilled care professionals (NHS, 2017).</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Mentoring support from tutors and professional contacts.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Placements and volunteering experiences to strengthen applied learning.</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These opportunities provide a foundation for continuous personal and academic growth.</a:t>
            </a:r>
            <a:endParaRPr lang="en-US" dirty="0"/>
          </a:p>
        </p:txBody>
      </p:sp>
      <p:pic>
        <p:nvPicPr>
          <p:cNvPr id="6" name="Picture 5">
            <a:extLst>
              <a:ext uri="{FF2B5EF4-FFF2-40B4-BE49-F238E27FC236}">
                <a16:creationId xmlns:a16="http://schemas.microsoft.com/office/drawing/2014/main" id="{02785D09-9DA5-F4A1-4284-E96151DD5221}"/>
              </a:ext>
            </a:extLst>
          </p:cNvPr>
          <p:cNvPicPr>
            <a:picLocks noChangeAspect="1"/>
          </p:cNvPicPr>
          <p:nvPr/>
        </p:nvPicPr>
        <p:blipFill>
          <a:blip r:embed="rId3"/>
          <a:stretch>
            <a:fillRect/>
          </a:stretch>
        </p:blipFill>
        <p:spPr>
          <a:xfrm>
            <a:off x="3687871" y="4440418"/>
            <a:ext cx="4816257" cy="1752752"/>
          </a:xfrm>
          <a:prstGeom prst="rect">
            <a:avLst/>
          </a:prstGeom>
        </p:spPr>
      </p:pic>
    </p:spTree>
    <p:extLst>
      <p:ext uri="{BB962C8B-B14F-4D97-AF65-F5344CB8AC3E}">
        <p14:creationId xmlns:p14="http://schemas.microsoft.com/office/powerpoint/2010/main" val="2194116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83555-90F6-359C-186E-E203CC59995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0BD68D3-2FF0-D666-76D9-647CE50574DD}"/>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Threats</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632040AE-8DFD-3ADB-8603-495798805918}"/>
              </a:ext>
            </a:extLst>
          </p:cNvPr>
          <p:cNvSpPr txBox="1"/>
          <p:nvPr/>
        </p:nvSpPr>
        <p:spPr>
          <a:xfrm>
            <a:off x="1170039" y="1724879"/>
            <a:ext cx="6096000" cy="3408241"/>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analysis also identifies threats that may affect educational and professional progress: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Intense competition for placements and future job roles.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Risk of stress and burnout from balancing study, work, and personal commitments (Di Mario et al., 2024).</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Adapting to policy and curriculum changes within health and social care.</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If not managed effectively, these threats could restrict progress and affect confidence. However, being aware of them provides a chance to prepare and respond strategically.</a:t>
            </a:r>
            <a:endParaRPr lang="en-US" dirty="0"/>
          </a:p>
        </p:txBody>
      </p:sp>
      <p:pic>
        <p:nvPicPr>
          <p:cNvPr id="6" name="Picture 5">
            <a:extLst>
              <a:ext uri="{FF2B5EF4-FFF2-40B4-BE49-F238E27FC236}">
                <a16:creationId xmlns:a16="http://schemas.microsoft.com/office/drawing/2014/main" id="{6DB2405C-2FE5-685F-8641-1F07C5213C8C}"/>
              </a:ext>
            </a:extLst>
          </p:cNvPr>
          <p:cNvPicPr>
            <a:picLocks noChangeAspect="1"/>
          </p:cNvPicPr>
          <p:nvPr/>
        </p:nvPicPr>
        <p:blipFill>
          <a:blip r:embed="rId3"/>
          <a:stretch>
            <a:fillRect/>
          </a:stretch>
        </p:blipFill>
        <p:spPr>
          <a:xfrm>
            <a:off x="7378664" y="1624217"/>
            <a:ext cx="3643297" cy="3609563"/>
          </a:xfrm>
          <a:prstGeom prst="rect">
            <a:avLst/>
          </a:prstGeom>
        </p:spPr>
      </p:pic>
    </p:spTree>
    <p:extLst>
      <p:ext uri="{BB962C8B-B14F-4D97-AF65-F5344CB8AC3E}">
        <p14:creationId xmlns:p14="http://schemas.microsoft.com/office/powerpoint/2010/main" val="3729548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0B900-9625-0118-A4C5-75872FA44A6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9637480-3497-E4F1-8526-7373E6CF78A6}"/>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latin typeface="Calibri" panose="020F0502020204030204" pitchFamily="34" charset="0"/>
                <a:ea typeface="Calibri" panose="020F0502020204030204" pitchFamily="34" charset="0"/>
                <a:cs typeface="Times New Roman" panose="02020603050405020304" pitchFamily="18" charset="0"/>
              </a:rPr>
              <a:t>Linking Strengths to Weaknesses</a:t>
            </a:r>
            <a:endParaRPr lang="en-US" sz="3600" u="sng" kern="100" dirty="0">
              <a:solidFill>
                <a:srgbClr val="C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E845896-7B86-58F8-3788-ADF7581CEE3B}"/>
              </a:ext>
            </a:extLst>
          </p:cNvPr>
          <p:cNvSpPr txBox="1"/>
          <p:nvPr/>
        </p:nvSpPr>
        <p:spPr>
          <a:xfrm>
            <a:off x="5732206" y="1930438"/>
            <a:ext cx="5456903" cy="3408241"/>
          </a:xfrm>
          <a:prstGeom prst="rect">
            <a:avLst/>
          </a:prstGeom>
          <a:noFill/>
        </p:spPr>
        <p:txBody>
          <a:bodyPr wrap="square">
            <a:spAutoFit/>
          </a:bodyPr>
          <a:lstStyle/>
          <a:p>
            <a:pPr marL="0" marR="0">
              <a:lnSpc>
                <a:spcPct val="107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Strengths provide a pathway to address weaknesses: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Teamwork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can help reduce presentation anxiety through peer practice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Meghji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2021).</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Adaptability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supports better time management during demanding study periods.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Communication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ensures feedback is sought from tutors to improve performance.</a:t>
            </a:r>
          </a:p>
          <a:p>
            <a:pP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For example, rehearsing presentations with supportive peers creates confidence and gradually reduces nervousness.</a:t>
            </a:r>
            <a:endParaRPr lang="en-US" dirty="0"/>
          </a:p>
        </p:txBody>
      </p:sp>
      <p:pic>
        <p:nvPicPr>
          <p:cNvPr id="6" name="Picture 5">
            <a:extLst>
              <a:ext uri="{FF2B5EF4-FFF2-40B4-BE49-F238E27FC236}">
                <a16:creationId xmlns:a16="http://schemas.microsoft.com/office/drawing/2014/main" id="{24A5C70A-C8C7-C26C-C82E-1AA24CE969F6}"/>
              </a:ext>
            </a:extLst>
          </p:cNvPr>
          <p:cNvPicPr>
            <a:picLocks noChangeAspect="1"/>
          </p:cNvPicPr>
          <p:nvPr/>
        </p:nvPicPr>
        <p:blipFill>
          <a:blip r:embed="rId3"/>
          <a:stretch>
            <a:fillRect/>
          </a:stretch>
        </p:blipFill>
        <p:spPr>
          <a:xfrm>
            <a:off x="1002891" y="2009318"/>
            <a:ext cx="4290432" cy="3429297"/>
          </a:xfrm>
          <a:prstGeom prst="rect">
            <a:avLst/>
          </a:prstGeom>
        </p:spPr>
      </p:pic>
    </p:spTree>
    <p:extLst>
      <p:ext uri="{BB962C8B-B14F-4D97-AF65-F5344CB8AC3E}">
        <p14:creationId xmlns:p14="http://schemas.microsoft.com/office/powerpoint/2010/main" val="3621917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7F83A2-0A2F-B610-7FBD-17C720CA422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475E6F6-4930-6E6C-FE78-27D6A41AE3A7}"/>
              </a:ext>
            </a:extLst>
          </p:cNvPr>
          <p:cNvSpPr txBox="1"/>
          <p:nvPr/>
        </p:nvSpPr>
        <p:spPr>
          <a:xfrm>
            <a:off x="0" y="0"/>
            <a:ext cx="12192000" cy="646331"/>
          </a:xfrm>
          <a:prstGeom prst="rect">
            <a:avLst/>
          </a:prstGeom>
          <a:noFill/>
        </p:spPr>
        <p:txBody>
          <a:bodyPr wrap="square">
            <a:spAutoFit/>
          </a:bodyPr>
          <a:lstStyle/>
          <a:p>
            <a:pPr algn="ctr"/>
            <a:r>
              <a:rPr lang="en-US" sz="3600" b="1" u="sng" kern="100" dirty="0" err="1">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Minimising</a:t>
            </a: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 Threats with Strengths</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E362227E-DC94-E528-3B50-1718059F8C81}"/>
              </a:ext>
            </a:extLst>
          </p:cNvPr>
          <p:cNvSpPr txBox="1"/>
          <p:nvPr/>
        </p:nvSpPr>
        <p:spPr>
          <a:xfrm>
            <a:off x="1111045" y="2136338"/>
            <a:ext cx="5063613" cy="2585323"/>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Threats can also be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minimised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by applying existing strengths. Adaptability supports a balanced approach to study and personal commitments, reducing stress. Teamwork and empathy encourage seeking and providing peer support during challenging times. Strong communication skills also make it easier to discuss concerns with tutors and mentors. These qualities provide resilience and stability when facing external pressures.</a:t>
            </a:r>
            <a:endParaRPr lang="en-US" dirty="0"/>
          </a:p>
        </p:txBody>
      </p:sp>
      <p:pic>
        <p:nvPicPr>
          <p:cNvPr id="6" name="Picture 5">
            <a:extLst>
              <a:ext uri="{FF2B5EF4-FFF2-40B4-BE49-F238E27FC236}">
                <a16:creationId xmlns:a16="http://schemas.microsoft.com/office/drawing/2014/main" id="{BC158B73-3CC1-DBDF-A3F4-957D5A0B0034}"/>
              </a:ext>
            </a:extLst>
          </p:cNvPr>
          <p:cNvPicPr>
            <a:picLocks noChangeAspect="1"/>
          </p:cNvPicPr>
          <p:nvPr/>
        </p:nvPicPr>
        <p:blipFill>
          <a:blip r:embed="rId3"/>
          <a:stretch>
            <a:fillRect/>
          </a:stretch>
        </p:blipFill>
        <p:spPr>
          <a:xfrm>
            <a:off x="6188491" y="1641848"/>
            <a:ext cx="4892464" cy="3200677"/>
          </a:xfrm>
          <a:prstGeom prst="rect">
            <a:avLst/>
          </a:prstGeom>
        </p:spPr>
      </p:pic>
    </p:spTree>
    <p:extLst>
      <p:ext uri="{BB962C8B-B14F-4D97-AF65-F5344CB8AC3E}">
        <p14:creationId xmlns:p14="http://schemas.microsoft.com/office/powerpoint/2010/main" val="1518843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42BB4-9AA4-CD12-C5AE-1E0A229836B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37F7A50-52E6-589D-B057-895102F3BDFE}"/>
              </a:ext>
            </a:extLst>
          </p:cNvPr>
          <p:cNvSpPr txBox="1"/>
          <p:nvPr/>
        </p:nvSpPr>
        <p:spPr>
          <a:xfrm>
            <a:off x="0" y="0"/>
            <a:ext cx="12192000" cy="646331"/>
          </a:xfrm>
          <a:prstGeom prst="rect">
            <a:avLst/>
          </a:prstGeom>
          <a:noFill/>
        </p:spPr>
        <p:txBody>
          <a:bodyPr wrap="square">
            <a:spAutoFit/>
          </a:bodyPr>
          <a:lstStyle/>
          <a:p>
            <a:pPr algn="ctr"/>
            <a:r>
              <a:rPr lang="en-US" sz="3600" b="1" u="sng"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Using Opportunities for Growth</a:t>
            </a:r>
            <a:endParaRPr lang="en-US" sz="3600" u="sng" dirty="0">
              <a:solidFill>
                <a:srgbClr val="C00000"/>
              </a:solidFill>
            </a:endParaRPr>
          </a:p>
        </p:txBody>
      </p:sp>
      <p:sp>
        <p:nvSpPr>
          <p:cNvPr id="4" name="TextBox 3">
            <a:extLst>
              <a:ext uri="{FF2B5EF4-FFF2-40B4-BE49-F238E27FC236}">
                <a16:creationId xmlns:a16="http://schemas.microsoft.com/office/drawing/2014/main" id="{BA9FCF0A-958F-385C-A41F-A618C7CB303C}"/>
              </a:ext>
            </a:extLst>
          </p:cNvPr>
          <p:cNvSpPr txBox="1"/>
          <p:nvPr/>
        </p:nvSpPr>
        <p:spPr>
          <a:xfrm>
            <a:off x="887491" y="1423198"/>
            <a:ext cx="6096000" cy="2757871"/>
          </a:xfrm>
          <a:prstGeom prst="rect">
            <a:avLst/>
          </a:prstGeom>
          <a:noFill/>
        </p:spPr>
        <p:txBody>
          <a:bodyPr wrap="square">
            <a:spAutoFit/>
          </a:bodyPr>
          <a:lstStyle/>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Attending IT and academic workshops to build technical confidence (Mansfield, 2020).</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Making use of NHS CPD opportunities for skill enhancement.</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Expanding professional networks during placements and mentoring sessions.</a:t>
            </a:r>
          </a:p>
          <a:p>
            <a:pPr marL="342900" marR="0" lvl="0" indent="-342900">
              <a:lnSpc>
                <a:spcPct val="107000"/>
              </a:lnSpc>
              <a:spcAft>
                <a:spcPts val="800"/>
              </a:spcAft>
              <a:buSzPts val="1000"/>
              <a:buFont typeface="Symbol" panose="05050102010706020507" pitchFamily="18" charset="2"/>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Applying adaptability to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maximise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learning from new opportunities.</a:t>
            </a:r>
          </a:p>
        </p:txBody>
      </p:sp>
      <p:pic>
        <p:nvPicPr>
          <p:cNvPr id="6" name="Picture 5">
            <a:extLst>
              <a:ext uri="{FF2B5EF4-FFF2-40B4-BE49-F238E27FC236}">
                <a16:creationId xmlns:a16="http://schemas.microsoft.com/office/drawing/2014/main" id="{2EB4BBD6-E693-C600-03A2-35770343CE49}"/>
              </a:ext>
            </a:extLst>
          </p:cNvPr>
          <p:cNvPicPr>
            <a:picLocks noChangeAspect="1"/>
          </p:cNvPicPr>
          <p:nvPr/>
        </p:nvPicPr>
        <p:blipFill>
          <a:blip r:embed="rId3"/>
          <a:stretch>
            <a:fillRect/>
          </a:stretch>
        </p:blipFill>
        <p:spPr>
          <a:xfrm>
            <a:off x="6983491" y="1529429"/>
            <a:ext cx="4176122" cy="2324301"/>
          </a:xfrm>
          <a:prstGeom prst="rect">
            <a:avLst/>
          </a:prstGeom>
        </p:spPr>
      </p:pic>
      <p:sp>
        <p:nvSpPr>
          <p:cNvPr id="8" name="TextBox 7">
            <a:extLst>
              <a:ext uri="{FF2B5EF4-FFF2-40B4-BE49-F238E27FC236}">
                <a16:creationId xmlns:a16="http://schemas.microsoft.com/office/drawing/2014/main" id="{FF734502-225D-53FC-9442-0BAF1287C98C}"/>
              </a:ext>
            </a:extLst>
          </p:cNvPr>
          <p:cNvSpPr txBox="1"/>
          <p:nvPr/>
        </p:nvSpPr>
        <p:spPr>
          <a:xfrm>
            <a:off x="3048000" y="4630597"/>
            <a:ext cx="6096000" cy="1200329"/>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Combining strengths with available opportunities creates a structured development plan. For instance, communication skills can be applied to networking, while adaptability ensures active participation in workshops and placements.</a:t>
            </a:r>
            <a:endParaRPr lang="en-US" dirty="0"/>
          </a:p>
        </p:txBody>
      </p:sp>
    </p:spTree>
    <p:extLst>
      <p:ext uri="{BB962C8B-B14F-4D97-AF65-F5344CB8AC3E}">
        <p14:creationId xmlns:p14="http://schemas.microsoft.com/office/powerpoint/2010/main" val="1468880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21ABF1-311F-8505-ECDB-22B26193447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13B655C-E8F7-7363-F1B8-4F73E1595A28}"/>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Conclusion</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E8364F5A-C16F-E0ED-3DE5-70CC77CC7BD6}"/>
              </a:ext>
            </a:extLst>
          </p:cNvPr>
          <p:cNvSpPr txBox="1"/>
          <p:nvPr/>
        </p:nvSpPr>
        <p:spPr>
          <a:xfrm>
            <a:off x="1107177" y="1930153"/>
            <a:ext cx="5417574" cy="3139321"/>
          </a:xfrm>
          <a:prstGeom prst="rect">
            <a:avLst/>
          </a:prstGeom>
          <a:noFill/>
        </p:spPr>
        <p:txBody>
          <a:bodyPr wrap="square">
            <a:spAutoFit/>
          </a:bodyPr>
          <a:lstStyle/>
          <a:p>
            <a:pPr algn="ctr">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SWOT analysis identifies strong communication, empathy, teamwork, and adaptability as key strengths. Weaknesses such as presentation anxiety, workload management, and IT confidence highlight areas for improvement. Opportunities such as CPD, mentoring, and placements provide a pathway for growth, while threats including competition and stress require careful management. By linking strengths to weaknesses and aligning them with opportunities, a clear plan for ongoing educational and professional development emerges.</a:t>
            </a:r>
            <a:endParaRPr lang="en-US" dirty="0"/>
          </a:p>
        </p:txBody>
      </p:sp>
      <p:pic>
        <p:nvPicPr>
          <p:cNvPr id="5" name="Picture 4">
            <a:extLst>
              <a:ext uri="{FF2B5EF4-FFF2-40B4-BE49-F238E27FC236}">
                <a16:creationId xmlns:a16="http://schemas.microsoft.com/office/drawing/2014/main" id="{C8C4B932-FAE1-62C7-B0C0-24187C355418}"/>
              </a:ext>
            </a:extLst>
          </p:cNvPr>
          <p:cNvPicPr>
            <a:picLocks noChangeAspect="1"/>
          </p:cNvPicPr>
          <p:nvPr/>
        </p:nvPicPr>
        <p:blipFill>
          <a:blip r:embed="rId3"/>
          <a:stretch>
            <a:fillRect/>
          </a:stretch>
        </p:blipFill>
        <p:spPr>
          <a:xfrm>
            <a:off x="6708783" y="1634140"/>
            <a:ext cx="4376040" cy="3589720"/>
          </a:xfrm>
          <a:prstGeom prst="rect">
            <a:avLst/>
          </a:prstGeom>
        </p:spPr>
      </p:pic>
    </p:spTree>
    <p:extLst>
      <p:ext uri="{BB962C8B-B14F-4D97-AF65-F5344CB8AC3E}">
        <p14:creationId xmlns:p14="http://schemas.microsoft.com/office/powerpoint/2010/main" val="1080992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4C3C6-62E1-8CE2-4859-8DA21EDB5F6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52A8B2-1757-A3EF-2AB5-5ED589F7CA6B}"/>
              </a:ext>
            </a:extLst>
          </p:cNvPr>
          <p:cNvSpPr txBox="1"/>
          <p:nvPr/>
        </p:nvSpPr>
        <p:spPr>
          <a:xfrm>
            <a:off x="0" y="0"/>
            <a:ext cx="12192000" cy="646331"/>
          </a:xfrm>
          <a:prstGeom prst="rect">
            <a:avLst/>
          </a:prstGeom>
          <a:noFill/>
        </p:spPr>
        <p:txBody>
          <a:bodyPr wrap="square">
            <a:spAutoFit/>
          </a:bodyPr>
          <a:lstStyle/>
          <a:p>
            <a:pPr algn="ctr"/>
            <a:r>
              <a:rPr lang="en-US" sz="3600" b="1"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References</a:t>
            </a:r>
            <a:endParaRPr lang="en-US" sz="3600" u="sng"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E73F1D0A-68E9-B780-CC30-08FF17EF0F19}"/>
              </a:ext>
            </a:extLst>
          </p:cNvPr>
          <p:cNvSpPr txBox="1"/>
          <p:nvPr/>
        </p:nvSpPr>
        <p:spPr>
          <a:xfrm>
            <a:off x="707922" y="737493"/>
            <a:ext cx="10805652" cy="5518434"/>
          </a:xfrm>
          <a:prstGeom prst="rect">
            <a:avLst/>
          </a:prstGeom>
          <a:noFill/>
        </p:spPr>
        <p:txBody>
          <a:bodyPr wrap="square">
            <a:spAutoFit/>
          </a:bodyPr>
          <a:lstStyle/>
          <a:p>
            <a:pPr marL="0" marR="0">
              <a:lnSpc>
                <a:spcPct val="107000"/>
              </a:lnSpc>
              <a:spcAft>
                <a:spcPts val="800"/>
              </a:spcAft>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Di Mario, S., Rollo, E., Gabellini, S. and Filomeno, L. (2024). How Stress and Burnout Impact the Quality of Life Amongst Healthcare Students: An Integrative Review of the Literature.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Teaching and learning in nursing</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19(4), pp.315–323.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://doi.org/10.1016/j.teln.2024.04.009.</a:t>
            </a:r>
          </a:p>
          <a:p>
            <a:pPr marL="0" marR="0">
              <a:lnSpc>
                <a:spcPct val="107000"/>
              </a:lnSpc>
              <a:spcAft>
                <a:spcPts val="800"/>
              </a:spcAft>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Grieve, R., Woodley, J., Hunt, S.E. and McKay, A. (2021). Student Fears of Oral Presentations and Public Speaking in Higher education: a Qualitative Survey.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Journal of Further and Higher Education</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[online] 45(9), pp.1–13. Available at: https://www.tandfonline.com/doi/full/10.1080/0309877X.2021.1948509#d1e186.</a:t>
            </a:r>
          </a:p>
          <a:p>
            <a:pPr marL="0" marR="0">
              <a:lnSpc>
                <a:spcPct val="107000"/>
              </a:lnSpc>
              <a:spcAft>
                <a:spcPts val="800"/>
              </a:spcAft>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Gurel, E. and Tat, M. (2017). SWOT Analysis: a Theoretical Review.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Journal of International Social Research</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[online] 10(51), pp.994–1006.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://doi.org/10.17719/jisr.2017.1832.</a:t>
            </a:r>
          </a:p>
          <a:p>
            <a:pPr marL="0" marR="0">
              <a:lnSpc>
                <a:spcPct val="107000"/>
              </a:lnSpc>
              <a:spcAft>
                <a:spcPts val="800"/>
              </a:spcAft>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Mansfield, S. (2020). Changing the face of academic skills workshops.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Journal of Learning Development in Higher Education</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25(17).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://doi.org/10.47408/jldhe.vi17.508.</a:t>
            </a:r>
          </a:p>
          <a:p>
            <a:pPr marL="0" marR="0">
              <a:lnSpc>
                <a:spcPct val="107000"/>
              </a:lnSpc>
              <a:spcAft>
                <a:spcPts val="800"/>
              </a:spcAft>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Meghji</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 (2021).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Don’t Let Anxiety Sabotage Your Next Presentation</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[online] Harvard Business Review. Available at: https://hbr.org/2021/07/dont-let-anxiety-sabotage-your-next-presentation.</a:t>
            </a:r>
          </a:p>
          <a:p>
            <a:pPr marL="0" marR="0">
              <a:lnSpc>
                <a:spcPct val="107000"/>
              </a:lnSpc>
              <a:spcAft>
                <a:spcPts val="800"/>
              </a:spcAft>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Morgan, G. (2009). Reflective practice and self-awareness.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Perspectives in Public Health</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129(4), pp.161–162.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://doi.org/10.1177/1757913908105954.</a:t>
            </a:r>
          </a:p>
          <a:p>
            <a:pPr marL="0" marR="0">
              <a:lnSpc>
                <a:spcPct val="107000"/>
              </a:lnSpc>
              <a:spcAft>
                <a:spcPts val="800"/>
              </a:spcAft>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N Ansari, S., Kumar, P., Jain, V. and Singh, G.N. (2022). Communication Skills among University Students.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World Journal of English Language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12(3), p.103.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://doi.org/10.5430/wjel.v12n3p103.</a:t>
            </a:r>
          </a:p>
          <a:p>
            <a:pPr>
              <a:buNone/>
            </a:pPr>
            <a:r>
              <a:rPr lang="en-US" sz="1600" dirty="0">
                <a:effectLst/>
                <a:latin typeface="Calibri" panose="020F0502020204030204" pitchFamily="34" charset="0"/>
                <a:ea typeface="Calibri" panose="020F0502020204030204" pitchFamily="34" charset="0"/>
                <a:cs typeface="Times New Roman" panose="02020603050405020304" pitchFamily="18" charset="0"/>
              </a:rPr>
              <a:t>NHS (2017).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Continuing professional development (CPD)</a:t>
            </a:r>
            <a:r>
              <a:rPr lang="en-US" sz="1600" dirty="0">
                <a:effectLst/>
                <a:latin typeface="Calibri" panose="020F0502020204030204" pitchFamily="34" charset="0"/>
                <a:ea typeface="Calibri" panose="020F0502020204030204" pitchFamily="34" charset="0"/>
                <a:cs typeface="Times New Roman" panose="02020603050405020304" pitchFamily="18" charset="0"/>
              </a:rPr>
              <a:t>. [online] Health Careers. Available at: https://www.healthcareers.nhs.uk/career-planning/developing-your-health-career/continuing-professional-development-cpd.</a:t>
            </a:r>
            <a:endParaRPr lang="en-US" sz="1600" dirty="0"/>
          </a:p>
        </p:txBody>
      </p:sp>
    </p:spTree>
    <p:extLst>
      <p:ext uri="{BB962C8B-B14F-4D97-AF65-F5344CB8AC3E}">
        <p14:creationId xmlns:p14="http://schemas.microsoft.com/office/powerpoint/2010/main" val="268711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398B6-77F0-76D9-0B16-0A61B6D5D18A}"/>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C127391-E87F-B693-50A8-B1BDAF826E95}"/>
              </a:ext>
            </a:extLst>
          </p:cNvPr>
          <p:cNvPicPr>
            <a:picLocks noChangeAspect="1"/>
          </p:cNvPicPr>
          <p:nvPr/>
        </p:nvPicPr>
        <p:blipFill>
          <a:blip r:embed="rId2"/>
          <a:stretch>
            <a:fillRect/>
          </a:stretch>
        </p:blipFill>
        <p:spPr>
          <a:xfrm>
            <a:off x="3341849" y="1149278"/>
            <a:ext cx="5508301" cy="4559443"/>
          </a:xfrm>
          <a:prstGeom prst="rect">
            <a:avLst/>
          </a:prstGeom>
        </p:spPr>
      </p:pic>
    </p:spTree>
    <p:extLst>
      <p:ext uri="{BB962C8B-B14F-4D97-AF65-F5344CB8AC3E}">
        <p14:creationId xmlns:p14="http://schemas.microsoft.com/office/powerpoint/2010/main" val="32898827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2137</Words>
  <Application>Microsoft Office PowerPoint</Application>
  <PresentationFormat>Widescreen</PresentationFormat>
  <Paragraphs>78</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Momina Afzal</dc:creator>
  <cp:lastModifiedBy>Ahsan</cp:lastModifiedBy>
  <cp:revision>4</cp:revision>
  <dcterms:created xsi:type="dcterms:W3CDTF">2025-09-28T09:05:16Z</dcterms:created>
  <dcterms:modified xsi:type="dcterms:W3CDTF">2025-10-14T14:31:01Z</dcterms:modified>
</cp:coreProperties>
</file>