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buNone/>
    </a:defPPr>
    <a:lvl1pPr marL="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1pPr>
    <a:lvl2pPr marL="4572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2pPr>
    <a:lvl3pPr marL="9144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3pPr>
    <a:lvl4pPr marL="13716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4pPr>
    <a:lvl5pPr marL="18288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5pPr>
    <a:lvl6pPr marL="22860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6pPr>
    <a:lvl7pPr marL="27432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7pPr>
    <a:lvl8pPr marL="32004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8pPr>
    <a:lvl9pPr marL="36576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24B2-DE82-4A9D-8DA2-34D19A136B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074307-D58C-4609-9A4F-31B183F4AC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DBD4C-39C5-4BAA-9AB5-CBF7BC005F2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C9F771-344F-4167-87BA-F3FCF2D3B9C0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337FD-CA67-41BE-8029-3B58AA7FA0E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EC712-5C3A-4629-8D27-F050C392B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0E8F0-6C51-464B-939A-EB771C0D8B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C7A701-3C71-4008-8C4F-B02FADF43245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07C65-2B75-4736-B673-1566039B5D98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68A7-03E5-4191-AA60-C298065437A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204C3-B8E4-43E0-A6D2-40239F6C0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buNone/>
              <a:defRPr sz="4000" b="1" cap="all"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86577B-A409-4DBB-B74B-7B7005F29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63F4A-AFDE-4FEC-AFAC-D6C5B5FCB67C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D7D56-2323-43F7-8FD7-658DB5B1209F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CB6AA-E5D5-405E-954B-9AB4131A1D2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0E78B-7649-4AFB-A8F9-DC121E707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D1FE0-1ACA-4B63-9510-6E9EBC74A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buNone/>
              <a:defRPr sz="2800"/>
            </a:lvl1pPr>
            <a:lvl2pPr>
              <a:buNone/>
              <a:defRPr sz="2400"/>
            </a:lvl2pPr>
            <a:lvl3pPr>
              <a:buNone/>
              <a:defRPr sz="2000"/>
            </a:lvl3pPr>
            <a:lvl4pPr>
              <a:buNone/>
              <a:defRPr sz="1800"/>
            </a:lvl4pPr>
            <a:lvl5pPr>
              <a:buNone/>
              <a:defRPr sz="1800"/>
            </a:lvl5pPr>
            <a:lvl6pPr>
              <a:buNone/>
              <a:defRPr sz="1800"/>
            </a:lvl6pPr>
            <a:lvl7pPr>
              <a:buNone/>
              <a:defRPr sz="1800"/>
            </a:lvl7pPr>
            <a:lvl8pPr>
              <a:buNone/>
              <a:defRPr sz="1800"/>
            </a:lvl8pPr>
            <a:lvl9pPr>
              <a:buNone/>
              <a:defRPr sz="18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A8EFF4-6572-4D89-AF05-A0BA2C48F14E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buNone/>
              <a:defRPr sz="2800"/>
            </a:lvl1pPr>
            <a:lvl2pPr>
              <a:buNone/>
              <a:defRPr sz="2400"/>
            </a:lvl2pPr>
            <a:lvl3pPr>
              <a:buNone/>
              <a:defRPr sz="2000"/>
            </a:lvl3pPr>
            <a:lvl4pPr>
              <a:buNone/>
              <a:defRPr sz="1800"/>
            </a:lvl4pPr>
            <a:lvl5pPr>
              <a:buNone/>
              <a:defRPr sz="1800"/>
            </a:lvl5pPr>
            <a:lvl6pPr>
              <a:buNone/>
              <a:defRPr sz="1800"/>
            </a:lvl6pPr>
            <a:lvl7pPr>
              <a:buNone/>
              <a:defRPr sz="1800"/>
            </a:lvl7pPr>
            <a:lvl8pPr>
              <a:buNone/>
              <a:defRPr sz="1800"/>
            </a:lvl8pPr>
            <a:lvl9pPr>
              <a:buNone/>
              <a:defRPr sz="18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E89014-8BA3-433A-8018-2DF953254D6D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335E4F-59E4-4A8C-865E-90FE47A8FB56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A32877-CFFB-4ED3-B128-4AAB88D24C8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1C00B-4566-4ADE-AFC0-B2EAEF8EC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buNone/>
              <a:defRPr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C4756D-D38C-4C77-ABAB-B91CCA10BF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8746D4-5393-428D-AE8A-9A0F3D60B51E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buNone/>
              <a:defRPr sz="2400"/>
            </a:lvl1pPr>
            <a:lvl2pPr>
              <a:buNone/>
              <a:defRPr sz="2000"/>
            </a:lvl2pPr>
            <a:lvl3pPr>
              <a:buNone/>
              <a:defRPr sz="1800"/>
            </a:lvl3pPr>
            <a:lvl4pPr>
              <a:buNone/>
              <a:defRPr sz="1600"/>
            </a:lvl4pPr>
            <a:lvl5pPr>
              <a:buNone/>
              <a:defRPr sz="1600"/>
            </a:lvl5pPr>
            <a:lvl6pPr>
              <a:buNone/>
              <a:defRPr sz="1600"/>
            </a:lvl6pPr>
            <a:lvl7pPr>
              <a:buNone/>
              <a:defRPr sz="1600"/>
            </a:lvl7pPr>
            <a:lvl8pPr>
              <a:buNone/>
              <a:defRPr sz="1600"/>
            </a:lvl8pPr>
            <a:lvl9pPr>
              <a:buNone/>
              <a:defRPr sz="16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E2CF66-D61A-4AB6-821E-BD2194EDB5F6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A63BE8-411D-4DBC-9EF6-81B3527E5CA9}"/>
              </a:ext>
            </a:extLst>
          </p:cNvPr>
          <p:cNvSpPr>
            <a:spLocks noGrp="1"/>
          </p:cNvSpPr>
          <p:nvPr>
            <p:ph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buNone/>
              <a:defRPr sz="2400"/>
            </a:lvl1pPr>
            <a:lvl2pPr>
              <a:buNone/>
              <a:defRPr sz="2000"/>
            </a:lvl2pPr>
            <a:lvl3pPr>
              <a:buNone/>
              <a:defRPr sz="1800"/>
            </a:lvl3pPr>
            <a:lvl4pPr>
              <a:buNone/>
              <a:defRPr sz="1600"/>
            </a:lvl4pPr>
            <a:lvl5pPr>
              <a:buNone/>
              <a:defRPr sz="1600"/>
            </a:lvl5pPr>
            <a:lvl6pPr>
              <a:buNone/>
              <a:defRPr sz="1600"/>
            </a:lvl6pPr>
            <a:lvl7pPr>
              <a:buNone/>
              <a:defRPr sz="1600"/>
            </a:lvl7pPr>
            <a:lvl8pPr>
              <a:buNone/>
              <a:defRPr sz="1600"/>
            </a:lvl8pPr>
            <a:lvl9pPr>
              <a:buNone/>
              <a:defRPr sz="16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7EDDC6-B6F2-4892-8DAC-8598C612F9F6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96D66C-0F82-4A75-9418-F0621A7E5443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2D45C7-9685-4A13-A393-752F443BAC2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75C23-9A1D-4463-AAE2-90CAE077E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2076F-6635-4CA2-8D59-009C1D12769A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2368E9-8928-473C-B3A0-F71E49C961F9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C2274-4BF3-429B-9646-EEDD7568E73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7B5FBE-97DE-4F07-B15E-D43337228159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E63159-E5D4-4F36-BB10-F7FE5F02D646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25BCA-E985-4322-9602-9055AC3FC72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9320E-6C76-450A-96EB-8B54F07B3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6ECC1-EBFB-4032-A0F4-9FB3714C1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buNone/>
              <a:defRPr sz="3200"/>
            </a:lvl1pPr>
            <a:lvl2pPr>
              <a:buNone/>
              <a:defRPr sz="2800"/>
            </a:lvl2pPr>
            <a:lvl3pPr>
              <a:buNone/>
              <a:defRPr sz="2400"/>
            </a:lvl3pPr>
            <a:lvl4pPr>
              <a:buNone/>
              <a:defRPr sz="2000"/>
            </a:lvl4pPr>
            <a:lvl5pPr>
              <a:buNone/>
              <a:defRPr sz="2000"/>
            </a:lvl5pPr>
            <a:lvl6pPr>
              <a:buNone/>
              <a:defRPr sz="2000"/>
            </a:lvl6pPr>
            <a:lvl7pPr>
              <a:buNone/>
              <a:defRPr sz="2000"/>
            </a:lvl7pPr>
            <a:lvl8pPr>
              <a:buNone/>
              <a:defRPr sz="2000"/>
            </a:lvl8pPr>
            <a:lvl9pPr>
              <a:buNone/>
              <a:defRPr sz="20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29B87-07B2-4AF3-B2B0-C73A89D38AD4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693C3D-07D4-4D65-91C5-B63E8C316078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F1FF73-6310-4E21-8EB9-03D30DB9DFC5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E44F9D-82C5-46B8-9534-BB4107FC22F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4D63B-E687-47BF-A3AE-3DCAAAFED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461084-B7C0-42B2-8699-11ACB2617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B9A133-A2F5-4C2C-BD4F-140AF4F038AB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1465FD-B990-41C2-88EC-2731FBF1F18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BA3046-AD9D-4532-9DEB-6279E82161B9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FD5A12-F861-4AB3-8693-4B435F4E14C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E002B-0817-44F2-A2D0-4B2E85781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FAE820-3BA1-47FB-9FF3-48CDC025D4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1C7B2E-B227-4E20-A70D-AF29D3C96D7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43EABE-7BC9-4491-AFA3-475A1CB254A0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3A4C2B-2499-4615-B7F7-D9B388C049D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ED6DC0-3832-4C9D-B210-3D0787939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F5AA23-38BA-4E82-AF99-1C7C634165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B05233-A8B3-48E3-8A0F-2E1F33E392EC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AF82C-09BB-4022-8ABE-35DA7B889131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66F511-0060-496B-98E1-F44EABC3CB1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A88309-07ED-46DF-95CF-07E7D3D3C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42078D-38DD-4354-8D7F-2EA5A561D5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>
            <a:normAutofit/>
          </a:bodyPr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910E11-129B-4087-8145-CF01962F0A19}"/>
              </a:ext>
            </a:extLst>
          </p:cNvPr>
          <p:cNvSpPr>
            <a:spLocks noGrp="1"/>
          </p:cNvSpPr>
          <p:nvPr>
            <p:ph type="dt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l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4A6B9D-1787-4346-B1BC-F6658270E27F}"/>
              </a:ext>
            </a:extLst>
          </p:cNvPr>
          <p:cNvSpPr>
            <a:spLocks noGrp="1"/>
          </p:cNvSpPr>
          <p:nvPr>
            <p:ph type="ft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ctr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07B5B-AE45-44E5-9729-F252F88F6C59}"/>
              </a:ext>
            </a:extLst>
          </p:cNvPr>
          <p:cNvSpPr>
            <a:spLocks noGrp="1"/>
          </p:cNvSpPr>
          <p:nvPr>
            <p:ph type="sldNum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r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342900" indent="-342900" algn="l" defTabSz="457200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lt"/>
          <a:cs typeface="+mn-lt"/>
        </a:defRPr>
      </a:lvl1pPr>
      <a:lvl2pPr marL="742950" indent="-285750" algn="l" defTabSz="457200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 defTabSz="457200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 defTabSz="457200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 defTabSz="457200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A46DA66-8F3A-44D4-B7F8-1C28481D4A9C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598F051-2387-40D3-9639-DB8116FED310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40C22-967B-410D-9D47-DD006D3E5C68}"/>
              </a:ext>
            </a:extLst>
          </p:cNvPr>
          <p:cNvSpPr>
            <a:spLocks noGrp="1"/>
          </p:cNvSpPr>
          <p:nvPr/>
        </p:nvSpPr>
        <p:spPr>
          <a:xfrm>
            <a:off x="8869680" y="502920"/>
            <a:ext cx="2286000" cy="2743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5000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t>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EFE33A-0B57-44FC-9107-9135CF622E7D}"/>
              </a:ext>
            </a:extLst>
          </p:cNvPr>
          <p:cNvSpPr>
            <a:spLocks noGrp="1"/>
          </p:cNvSpPr>
          <p:nvPr/>
        </p:nvSpPr>
        <p:spPr>
          <a:xfrm>
            <a:off x="822960" y="1143000"/>
            <a:ext cx="11110542" cy="336758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800"/>
              </a:spcAft>
              <a:buNone/>
              <a:defRPr sz="3200" b="1">
                <a:solidFill>
                  <a:srgbClr val="FFFFFF"/>
                </a:solidFill>
                <a:latin typeface="Arial"/>
                <a:ea typeface="Arial"/>
                <a:cs typeface="Arial"/>
              </a:defRPr>
            </a:pPr>
            <a:r>
              <a:t>Leadership and Organizational Transformation at Netflix</a:t>
            </a:r>
          </a:p>
          <a:p>
            <a:pPr>
              <a:spcAft>
                <a:spcPts val="2500"/>
              </a:spcAft>
              <a:buNone/>
              <a:defRPr sz="2000">
                <a:solidFill>
                  <a:srgbClr val="CDCDCD"/>
                </a:solidFill>
                <a:latin typeface="Arial"/>
                <a:ea typeface="Arial"/>
                <a:cs typeface="Arial"/>
              </a:defRPr>
            </a:pPr>
            <a:r>
              <a:t>Critical Evaluation of Reed Hastings’ Leadership Approach</a:t>
            </a:r>
          </a:p>
          <a:p>
            <a:pPr>
              <a:spcAft>
                <a:spcPts val="400"/>
              </a:spcAft>
              <a:buNone/>
              <a:defRPr sz="1500">
                <a:solidFill>
                  <a:srgbClr val="BEBEBE"/>
                </a:solidFill>
                <a:latin typeface="Arial"/>
                <a:ea typeface="Arial"/>
                <a:cs typeface="Arial"/>
              </a:defRPr>
            </a:pPr>
            <a:r>
              <a:rPr sz="2400"/>
              <a:t>Maria Encean: 2227500</a:t>
            </a:r>
          </a:p>
          <a:p>
            <a:pPr>
              <a:spcAft>
                <a:spcPts val="400"/>
              </a:spcAft>
              <a:buNone/>
              <a:defRPr sz="1500">
                <a:solidFill>
                  <a:srgbClr val="BEBEBE"/>
                </a:solidFill>
                <a:latin typeface="Arial"/>
                <a:ea typeface="Arial"/>
                <a:cs typeface="Arial"/>
              </a:defRPr>
            </a:pPr>
            <a:r>
              <a:rPr sz="2400"/>
              <a:t>BA (Hons) Business Management – Level 6</a:t>
            </a:r>
          </a:p>
          <a:p>
            <a:pPr>
              <a:spcAft>
                <a:spcPts val="400"/>
              </a:spcAft>
              <a:buNone/>
              <a:defRPr sz="1500">
                <a:solidFill>
                  <a:srgbClr val="BEBEBE"/>
                </a:solidFill>
                <a:latin typeface="Arial"/>
                <a:ea typeface="Arial"/>
                <a:cs typeface="Arial"/>
              </a:defRPr>
            </a:pPr>
            <a:r>
              <a:rPr sz="2400"/>
              <a:t>Module: Leadership and Management Theory and Practice</a:t>
            </a:r>
          </a:p>
          <a:p>
            <a:pPr>
              <a:spcAft>
                <a:spcPts val="400"/>
              </a:spcAft>
              <a:buNone/>
              <a:defRPr sz="1500">
                <a:solidFill>
                  <a:srgbClr val="BEBEBE"/>
                </a:solidFill>
                <a:latin typeface="Arial"/>
                <a:ea typeface="Arial"/>
                <a:cs typeface="Arial"/>
              </a:defRPr>
            </a:pPr>
            <a:r>
              <a:rPr sz="2400"/>
              <a:t>Module Code: LCBB6022</a:t>
            </a:r>
          </a:p>
          <a:p>
            <a:pPr>
              <a:spcAft>
                <a:spcPts val="400"/>
              </a:spcAft>
              <a:buNone/>
              <a:defRPr sz="1500">
                <a:solidFill>
                  <a:srgbClr val="BEBEBE"/>
                </a:solidFill>
                <a:latin typeface="Arial"/>
                <a:ea typeface="Arial"/>
                <a:cs typeface="Arial"/>
              </a:defRPr>
            </a:pPr>
            <a:r>
              <a:rPr sz="2400"/>
              <a:t>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1193833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5F26F86-500E-464C-B648-D85F4251AF3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8C878C-838F-457B-8AB5-D3A15430BDF8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Table of Contents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3AF3743-9B09-4829-B26E-930C00CA13D7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E02140D7-CE0A-4D02-9186-7E191372BF1D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59E12B-4E67-4C68-BCAD-5707D7B574FA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8F5253-506E-4846-9C81-77D984FC8B59}"/>
              </a:ext>
            </a:extLst>
          </p:cNvPr>
          <p:cNvSpPr>
            <a:spLocks noGrp="1"/>
          </p:cNvSpPr>
          <p:nvPr/>
        </p:nvSpPr>
        <p:spPr>
          <a:xfrm>
            <a:off x="822960" y="1508760"/>
            <a:ext cx="5029200" cy="2558085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Netflix: Organisational Change and Growth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Reed Hastings’ Leadership Approach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Netflix Layoffs: Two Business Examples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Transformational Leadership Theory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Transformational Leadership: People and Performance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Empowering Leadership Theory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131DF9-3001-4632-A3F3-8AC589B458FA}"/>
              </a:ext>
            </a:extLst>
          </p:cNvPr>
          <p:cNvSpPr>
            <a:spLocks noGrp="1"/>
          </p:cNvSpPr>
          <p:nvPr/>
        </p:nvSpPr>
        <p:spPr>
          <a:xfrm>
            <a:off x="6217920" y="1508760"/>
            <a:ext cx="4754880" cy="3219298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Empowering Leadership: People and Performance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Application of Leadership Theories at Netflix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Impact on Employees and Organisational Culture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Impact on Organisational Performance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Critical Evaluation of Leadership Effectiveness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Alternative Leadership Approach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Conclusion and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31138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1FC2745-710D-4AB3-9F46-58CB1CB904F1}"/>
              </a:ext>
            </a:extLst>
          </p:cNvPr>
          <p:cNvSpPr>
            <a:spLocks noGrp="1"/>
          </p:cNvSpPr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C203D4-7F87-41B8-8C4F-061215F33468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Netflix: Organisational Change and Growth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203D79A-7B2F-4F24-9C55-A77AE7C6FD0E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1187D6C-57E6-4EF3-A691-F53D9C3047F8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52170E-640F-456B-9AE0-5A7010F726D7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C9D377-F87D-461E-9BB1-2416362B008F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3793026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dirty="0"/>
              <a:t>•  </a:t>
            </a:r>
            <a:r>
              <a:rPr sz="1600" dirty="0"/>
              <a:t>Netflix was founded in 1997 by Reed Hastings and Marc Randolph. (Netflix, 2026)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</a:t>
            </a:r>
            <a:r>
              <a:rPr lang="en-GB" sz="1600" dirty="0"/>
              <a:t>Netflix began </a:t>
            </a:r>
            <a:r>
              <a:rPr sz="1600" dirty="0"/>
              <a:t>as a DVD-by-mail </a:t>
            </a:r>
            <a:r>
              <a:rPr lang="en-GB" sz="1600" dirty="0"/>
              <a:t>service before</a:t>
            </a:r>
            <a:r>
              <a:rPr sz="1600" dirty="0"/>
              <a:t> </a:t>
            </a:r>
            <a:r>
              <a:rPr lang="en-GB" sz="1600" dirty="0"/>
              <a:t>moving</a:t>
            </a:r>
            <a:r>
              <a:rPr sz="1600" dirty="0"/>
              <a:t> into online streaming. (Netflix, 2026)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Netflix launched its streaming service in 2007, marking a major change in its business model. (Netflix, 2026)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The company later expanded globally and invested in original content. (Netflix, 2026)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Netflix’s culture of freedom, responsibility</a:t>
            </a:r>
            <a:r>
              <a:rPr lang="en-GB" sz="1600" dirty="0"/>
              <a:t>,</a:t>
            </a:r>
            <a:r>
              <a:rPr sz="1600" dirty="0"/>
              <a:t> and innovation supported its ability to adapt and grow.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</a:t>
            </a:r>
            <a:r>
              <a:rPr lang="en-GB" sz="1600" dirty="0"/>
              <a:t>Hasting has helped guide Netflix through several major changes</a:t>
            </a:r>
            <a:r>
              <a:rPr sz="1600" dirty="0"/>
              <a:t>. (Challa and Jena, 2024)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61E437A-17DF-4C2A-A5BB-4F0E60D533B3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AE7F50E-FDD5-4491-83CC-99175C2A2640}"/>
              </a:ext>
            </a:extLst>
          </p:cNvPr>
          <p:cNvSpPr>
            <a:spLocks noGrp="1"/>
          </p:cNvSpPr>
          <p:nvPr/>
        </p:nvSpPr>
        <p:spPr>
          <a:xfrm>
            <a:off x="8961120" y="1920240"/>
            <a:ext cx="594360" cy="594360"/>
          </a:xfrm>
          <a:prstGeom prst="ellipse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CEF48F9-4EF8-4386-84B5-8CCEA9134F6B}"/>
              </a:ext>
            </a:extLst>
          </p:cNvPr>
          <p:cNvSpPr>
            <a:spLocks noGrp="1"/>
          </p:cNvSpPr>
          <p:nvPr/>
        </p:nvSpPr>
        <p:spPr>
          <a:xfrm>
            <a:off x="9692640" y="1901952"/>
            <a:ext cx="15544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15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1997</a:t>
            </a:r>
            <a:br/>
            <a:r>
              <a:t>DVD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DB69C6-1A71-49F6-9FC1-82B60F5CD9E1}"/>
              </a:ext>
            </a:extLst>
          </p:cNvPr>
          <p:cNvSpPr>
            <a:spLocks noGrp="1"/>
          </p:cNvSpPr>
          <p:nvPr/>
        </p:nvSpPr>
        <p:spPr>
          <a:xfrm>
            <a:off x="9235440" y="2514600"/>
            <a:ext cx="45720" cy="640080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89F2C9-FCDB-41B9-977F-231E69CEEC46}"/>
              </a:ext>
            </a:extLst>
          </p:cNvPr>
          <p:cNvSpPr>
            <a:spLocks noGrp="1"/>
          </p:cNvSpPr>
          <p:nvPr/>
        </p:nvSpPr>
        <p:spPr>
          <a:xfrm>
            <a:off x="8961120" y="3154680"/>
            <a:ext cx="594360" cy="594360"/>
          </a:xfrm>
          <a:prstGeom prst="ellipse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AF2D2B2-8467-420C-896C-0F017559FE9D}"/>
              </a:ext>
            </a:extLst>
          </p:cNvPr>
          <p:cNvSpPr>
            <a:spLocks noGrp="1"/>
          </p:cNvSpPr>
          <p:nvPr/>
        </p:nvSpPr>
        <p:spPr>
          <a:xfrm>
            <a:off x="9692640" y="3136392"/>
            <a:ext cx="15544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15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2007</a:t>
            </a:r>
            <a:br/>
            <a:r>
              <a:t>STREAM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46A9D93-29F7-45A5-959C-C35546B0C5E9}"/>
              </a:ext>
            </a:extLst>
          </p:cNvPr>
          <p:cNvSpPr>
            <a:spLocks noGrp="1"/>
          </p:cNvSpPr>
          <p:nvPr/>
        </p:nvSpPr>
        <p:spPr>
          <a:xfrm>
            <a:off x="9235440" y="3749040"/>
            <a:ext cx="45720" cy="640080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74C74EB-C037-4E38-919A-8B81029F34A5}"/>
              </a:ext>
            </a:extLst>
          </p:cNvPr>
          <p:cNvSpPr>
            <a:spLocks noGrp="1"/>
          </p:cNvSpPr>
          <p:nvPr/>
        </p:nvSpPr>
        <p:spPr>
          <a:xfrm>
            <a:off x="8961120" y="4389120"/>
            <a:ext cx="594360" cy="594360"/>
          </a:xfrm>
          <a:prstGeom prst="ellipse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76E41F3-75EB-4B40-8444-6977E65E2532}"/>
              </a:ext>
            </a:extLst>
          </p:cNvPr>
          <p:cNvSpPr>
            <a:spLocks noGrp="1"/>
          </p:cNvSpPr>
          <p:nvPr/>
        </p:nvSpPr>
        <p:spPr>
          <a:xfrm>
            <a:off x="9692640" y="4370832"/>
            <a:ext cx="15544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15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GLOBAL</a:t>
            </a:r>
            <a:br/>
            <a:r>
              <a:t>190+</a:t>
            </a:r>
          </a:p>
        </p:txBody>
      </p:sp>
    </p:spTree>
    <p:extLst>
      <p:ext uri="{BB962C8B-B14F-4D97-AF65-F5344CB8AC3E}">
        <p14:creationId xmlns:p14="http://schemas.microsoft.com/office/powerpoint/2010/main" val="1990611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CA255B-A498-4B07-8736-40497F98751C}"/>
              </a:ext>
            </a:extLst>
          </p:cNvPr>
          <p:cNvSpPr>
            <a:spLocks noGrp="1"/>
          </p:cNvSpPr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E6FC79-F6F1-473E-B9FD-0F18977C4E54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Reed Hastings’ Leadership Approach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DE4A3D-A9CD-486F-82C3-C14FB79891FF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67CD7585-8B29-43FC-B1CA-65B9D0418CF8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A3BEE9-D8D9-4B3C-94C0-83606DB0ECAC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7D69C0-DBF5-4117-9556-548981703255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3793026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dirty="0"/>
              <a:t>•  </a:t>
            </a:r>
            <a:r>
              <a:rPr sz="1600" dirty="0"/>
              <a:t>Reed Hastings developed a leadership culture based on freedom and responsibility. (Hastings and Meyer, 2020, pp.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</a:t>
            </a:r>
            <a:r>
              <a:rPr lang="en-GB" sz="1600" dirty="0"/>
              <a:t>Netflix culture memo gives employees autonomy over how they carry out their responsibilities</a:t>
            </a:r>
            <a:r>
              <a:rPr sz="1600" dirty="0"/>
              <a:t>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Leaders were encouraged to provide “context, not control”, rather than closely controlling employees. (Hastings and Meyer, 2020, pp.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Netflix focused on people over processes, reducing unnecessary rules and encouraging individual judgement.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This approach aimed to support innovation, flexibility, and fast decision-making. (Hastings and Meyer, 2020, pp.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However, high levels of freedom also required responsibility and strong individual performance. (Netflix, 2024)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E3CD300-92F1-4374-B4AB-271CF50553B0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C68B1F8-2364-479A-9463-EF43CA3700DF}"/>
              </a:ext>
            </a:extLst>
          </p:cNvPr>
          <p:cNvSpPr>
            <a:spLocks noGrp="1"/>
          </p:cNvSpPr>
          <p:nvPr/>
        </p:nvSpPr>
        <p:spPr>
          <a:xfrm>
            <a:off x="9784080" y="1920240"/>
            <a:ext cx="731520" cy="731520"/>
          </a:xfrm>
          <a:prstGeom prst="ellipse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D486D2A1-F731-4645-B740-D85E5DEADD0D}"/>
              </a:ext>
            </a:extLst>
          </p:cNvPr>
          <p:cNvSpPr>
            <a:spLocks noGrp="1"/>
          </p:cNvSpPr>
          <p:nvPr/>
        </p:nvSpPr>
        <p:spPr>
          <a:xfrm>
            <a:off x="9418320" y="2743200"/>
            <a:ext cx="1463040" cy="1463040"/>
          </a:xfrm>
          <a:prstGeom prst="triangle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7F342F-C235-4A15-9D7C-0B92F64930A6}"/>
              </a:ext>
            </a:extLst>
          </p:cNvPr>
          <p:cNvSpPr>
            <a:spLocks noGrp="1"/>
          </p:cNvSpPr>
          <p:nvPr/>
        </p:nvSpPr>
        <p:spPr>
          <a:xfrm>
            <a:off x="9052560" y="4389120"/>
            <a:ext cx="2194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5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Freedom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A7B637-4BA8-4E9F-AA53-13EB3FD0AFA0}"/>
              </a:ext>
            </a:extLst>
          </p:cNvPr>
          <p:cNvSpPr>
            <a:spLocks noGrp="1"/>
          </p:cNvSpPr>
          <p:nvPr/>
        </p:nvSpPr>
        <p:spPr>
          <a:xfrm>
            <a:off x="9052560" y="4800600"/>
            <a:ext cx="2194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500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t>Context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357851A-627E-40EB-AAAC-12E118353DE2}"/>
              </a:ext>
            </a:extLst>
          </p:cNvPr>
          <p:cNvSpPr>
            <a:spLocks noGrp="1"/>
          </p:cNvSpPr>
          <p:nvPr/>
        </p:nvSpPr>
        <p:spPr>
          <a:xfrm>
            <a:off x="9052560" y="5212080"/>
            <a:ext cx="2194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5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Responsibility</a:t>
            </a:r>
          </a:p>
        </p:txBody>
      </p:sp>
    </p:spTree>
    <p:extLst>
      <p:ext uri="{BB962C8B-B14F-4D97-AF65-F5344CB8AC3E}">
        <p14:creationId xmlns:p14="http://schemas.microsoft.com/office/powerpoint/2010/main" val="1412675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-title">
            <a:extLst>
              <a:ext uri="{FF2B5EF4-FFF2-40B4-BE49-F238E27FC236}">
                <a16:creationId xmlns:a16="http://schemas.microsoft.com/office/drawing/2014/main" id="{E70A2E5E-F93B-4794-AF43-6B57720A944C}"/>
              </a:ext>
            </a:extLst>
          </p:cNvPr>
          <p:cNvSpPr>
            <a:spLocks noGrp="1"/>
          </p:cNvSpPr>
          <p:nvPr/>
        </p:nvSpPr>
        <p:spPr>
          <a:xfrm>
            <a:off x="640080" y="381000"/>
            <a:ext cx="9763125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pPr>
            <a:r>
              <a:rPr sz="2475" b="1">
                <a:solidFill>
                  <a:srgbClr val="171717"/>
                </a:solidFill>
                <a:latin typeface="Arial"/>
                <a:ea typeface="Arial"/>
                <a:cs typeface="Arial"/>
              </a:rPr>
              <a:t>Netflix Layoffs: Two Business Examples</a:t>
            </a:r>
          </a:p>
        </p:txBody>
      </p:sp>
      <p:sp>
        <p:nvSpPr>
          <p:cNvPr id="2" name="title-accent">
            <a:extLst>
              <a:ext uri="{FF2B5EF4-FFF2-40B4-BE49-F238E27FC236}">
                <a16:creationId xmlns:a16="http://schemas.microsoft.com/office/drawing/2014/main" id="{44528B85-223C-44FE-8A65-45F9361C5860}"/>
              </a:ext>
            </a:extLst>
          </p:cNvPr>
          <p:cNvSpPr>
            <a:spLocks noGrp="1"/>
          </p:cNvSpPr>
          <p:nvPr/>
        </p:nvSpPr>
        <p:spPr>
          <a:xfrm>
            <a:off x="640080" y="1079183"/>
            <a:ext cx="1051560" cy="63818"/>
          </a:xfrm>
          <a:prstGeom prst="rect">
            <a:avLst/>
          </a:prstGeom>
          <a:solidFill>
            <a:srgbClr val="E50914"/>
          </a:solidFill>
          <a:ln w="0">
            <a:noFill/>
            <a:prstDash val="solid"/>
          </a:ln>
        </p:spPr>
      </p:sp>
      <p:sp>
        <p:nvSpPr>
          <p:cNvPr id="3" name="netflix-mark-bg">
            <a:extLst>
              <a:ext uri="{FF2B5EF4-FFF2-40B4-BE49-F238E27FC236}">
                <a16:creationId xmlns:a16="http://schemas.microsoft.com/office/drawing/2014/main" id="{362FA502-A2E8-40A6-A6F9-8EFE77321993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>
              <a:gd name="adj" fmla="val 11111"/>
            </a:avLst>
          </a:prstGeom>
          <a:solidFill>
            <a:srgbClr val="171717"/>
          </a:solidFill>
          <a:ln w="0">
            <a:noFill/>
            <a:prstDash val="solid"/>
          </a:ln>
        </p:spPr>
      </p:sp>
      <p:sp>
        <p:nvSpPr>
          <p:cNvPr id="4" name="netflix-mark">
            <a:extLst>
              <a:ext uri="{FF2B5EF4-FFF2-40B4-BE49-F238E27FC236}">
                <a16:creationId xmlns:a16="http://schemas.microsoft.com/office/drawing/2014/main" id="{0E36C0D6-D1CC-4EFC-B8BD-93C08B80CD18}"/>
              </a:ext>
            </a:extLst>
          </p:cNvPr>
          <p:cNvSpPr>
            <a:spLocks noGrp="1"/>
          </p:cNvSpPr>
          <p:nvPr/>
        </p:nvSpPr>
        <p:spPr>
          <a:xfrm>
            <a:off x="10881360" y="304800"/>
            <a:ext cx="68580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337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5" name="may-2022-panel">
            <a:extLst>
              <a:ext uri="{FF2B5EF4-FFF2-40B4-BE49-F238E27FC236}">
                <a16:creationId xmlns:a16="http://schemas.microsoft.com/office/drawing/2014/main" id="{7E2EDF11-F895-4C84-AEFF-DFCB368DC088}"/>
              </a:ext>
            </a:extLst>
          </p:cNvPr>
          <p:cNvSpPr>
            <a:spLocks noGrp="1"/>
          </p:cNvSpPr>
          <p:nvPr/>
        </p:nvSpPr>
        <p:spPr>
          <a:xfrm>
            <a:off x="685800" y="1504950"/>
            <a:ext cx="5219700" cy="3257550"/>
          </a:xfrm>
          <a:prstGeom prst="roundRect">
            <a:avLst>
              <a:gd name="adj" fmla="val 2339"/>
            </a:avLst>
          </a:prstGeom>
          <a:solidFill>
            <a:srgbClr val="F4F4F4"/>
          </a:solidFill>
          <a:ln w="9525">
            <a:solidFill>
              <a:srgbClr val="E2E2E2"/>
            </a:solidFill>
            <a:prstDash val="solid"/>
          </a:ln>
        </p:spPr>
      </p:sp>
      <p:sp>
        <p:nvSpPr>
          <p:cNvPr id="6" name="may-2022-heading">
            <a:extLst>
              <a:ext uri="{FF2B5EF4-FFF2-40B4-BE49-F238E27FC236}">
                <a16:creationId xmlns:a16="http://schemas.microsoft.com/office/drawing/2014/main" id="{415F8E8B-8CB2-4256-97E6-DF09CECE0E37}"/>
              </a:ext>
            </a:extLst>
          </p:cNvPr>
          <p:cNvSpPr>
            <a:spLocks noGrp="1"/>
          </p:cNvSpPr>
          <p:nvPr/>
        </p:nvSpPr>
        <p:spPr>
          <a:xfrm>
            <a:off x="914400" y="169545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May 2022</a:t>
            </a:r>
          </a:p>
        </p:txBody>
      </p:sp>
      <p:sp>
        <p:nvSpPr>
          <p:cNvPr id="7" name="may-2022-body">
            <a:extLst>
              <a:ext uri="{FF2B5EF4-FFF2-40B4-BE49-F238E27FC236}">
                <a16:creationId xmlns:a16="http://schemas.microsoft.com/office/drawing/2014/main" id="{8FFF8CDA-4FCE-4EF3-905A-963D94634A4B}"/>
              </a:ext>
            </a:extLst>
          </p:cNvPr>
          <p:cNvSpPr>
            <a:spLocks noGrp="1"/>
          </p:cNvSpPr>
          <p:nvPr/>
        </p:nvSpPr>
        <p:spPr>
          <a:xfrm>
            <a:off x="914400" y="2190750"/>
            <a:ext cx="4762500" cy="2419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About 150 employees were laid off, mostly in the United States. Netflix linked the cuts to slower revenue growth and the need to slow cost growth. (Reuters, 2022a)</a:t>
            </a:r>
          </a:p>
        </p:txBody>
      </p:sp>
      <p:sp>
        <p:nvSpPr>
          <p:cNvPr id="8" name="june-2022-panel">
            <a:extLst>
              <a:ext uri="{FF2B5EF4-FFF2-40B4-BE49-F238E27FC236}">
                <a16:creationId xmlns:a16="http://schemas.microsoft.com/office/drawing/2014/main" id="{2772BE48-2E73-40BB-9AC3-ECBD36EFB871}"/>
              </a:ext>
            </a:extLst>
          </p:cNvPr>
          <p:cNvSpPr>
            <a:spLocks noGrp="1"/>
          </p:cNvSpPr>
          <p:nvPr/>
        </p:nvSpPr>
        <p:spPr>
          <a:xfrm>
            <a:off x="6286500" y="1504950"/>
            <a:ext cx="5219700" cy="3257550"/>
          </a:xfrm>
          <a:prstGeom prst="roundRect">
            <a:avLst>
              <a:gd name="adj" fmla="val 2339"/>
            </a:avLst>
          </a:prstGeom>
          <a:solidFill>
            <a:srgbClr val="F4F4F4"/>
          </a:solidFill>
          <a:ln w="9525">
            <a:solidFill>
              <a:srgbClr val="E2E2E2"/>
            </a:solidFill>
            <a:prstDash val="solid"/>
          </a:ln>
        </p:spPr>
      </p:sp>
      <p:sp>
        <p:nvSpPr>
          <p:cNvPr id="9" name="june-2022-heading">
            <a:extLst>
              <a:ext uri="{FF2B5EF4-FFF2-40B4-BE49-F238E27FC236}">
                <a16:creationId xmlns:a16="http://schemas.microsoft.com/office/drawing/2014/main" id="{9ACCBC7A-D6F8-40EB-827A-8C8A8851A9C3}"/>
              </a:ext>
            </a:extLst>
          </p:cNvPr>
          <p:cNvSpPr>
            <a:spLocks noGrp="1"/>
          </p:cNvSpPr>
          <p:nvPr/>
        </p:nvSpPr>
        <p:spPr>
          <a:xfrm>
            <a:off x="6515100" y="169545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June 2022</a:t>
            </a:r>
          </a:p>
        </p:txBody>
      </p:sp>
      <p:sp>
        <p:nvSpPr>
          <p:cNvPr id="10" name="june-2022-body">
            <a:extLst>
              <a:ext uri="{FF2B5EF4-FFF2-40B4-BE49-F238E27FC236}">
                <a16:creationId xmlns:a16="http://schemas.microsoft.com/office/drawing/2014/main" id="{7FEE83E1-3CF6-4AC6-8AF2-79752B42D40E}"/>
              </a:ext>
            </a:extLst>
          </p:cNvPr>
          <p:cNvSpPr>
            <a:spLocks noGrp="1"/>
          </p:cNvSpPr>
          <p:nvPr/>
        </p:nvSpPr>
        <p:spPr>
          <a:xfrm>
            <a:off x="6515100" y="2190750"/>
            <a:ext cx="4762500" cy="2419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Netflix laid off around 300 more employees in a second round. The company said the cuts would bring costs in line with slower revenue growth. (Reuters, 2022b)</a:t>
            </a:r>
          </a:p>
        </p:txBody>
      </p:sp>
      <p:sp>
        <p:nvSpPr>
          <p:cNvPr id="11" name="layoff-context">
            <a:extLst>
              <a:ext uri="{FF2B5EF4-FFF2-40B4-BE49-F238E27FC236}">
                <a16:creationId xmlns:a16="http://schemas.microsoft.com/office/drawing/2014/main" id="{AAD82377-3F35-4BF6-A91B-55B48097A621}"/>
              </a:ext>
            </a:extLst>
          </p:cNvPr>
          <p:cNvSpPr>
            <a:spLocks noGrp="1"/>
          </p:cNvSpPr>
          <p:nvPr/>
        </p:nvSpPr>
        <p:spPr>
          <a:xfrm>
            <a:off x="781050" y="5124450"/>
            <a:ext cx="10620375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E1E1E"/>
                </a:solidFill>
                <a:latin typeface="Arial"/>
                <a:ea typeface="Arial"/>
                <a:cs typeface="Arial"/>
              </a:rPr>
              <a:t>The cuts followed Netflix’s first subscriber decline in a decade. (GlobalData, 2022; Reuters, 2022a, 2022b)</a:t>
            </a:r>
          </a:p>
        </p:txBody>
      </p:sp>
    </p:spTree>
    <p:extLst>
      <p:ext uri="{BB962C8B-B14F-4D97-AF65-F5344CB8AC3E}">
        <p14:creationId xmlns:p14="http://schemas.microsoft.com/office/powerpoint/2010/main" val="1858132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1FF69AC-95D6-449C-9657-017205DEDD60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A894BB-E0AB-44AF-AC41-861E41DF6079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Transformational Leadership Theory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0920094-A973-430C-856A-11354EC93CFE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022DFCD-D254-4F02-B187-A9C487B35A8F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05B3F5-5778-4127-9FEB-AC169AD0DB57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1001DC-7422-4FF2-94FE-A134662D5F9E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4590744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</a:t>
            </a:r>
            <a:r>
              <a:rPr sz="1600"/>
              <a:t>Transformational leadership focuses on inspiring employees to achieve more than expected. (Bass and Avolio, 1994, p. 3)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Leaders create a clear vision and motivate employees to work towards shared goals. (Bass and Avolio, 1994, p. 3)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The theory includes four elements: idealised influence, inspirational motivation, intellectual stimulation and individualised consideration. (Bass and Avolio, 1994, p. 3)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Transformational leaders encourage employees to think differently and develop new ideas. (Bass and Avolio, 1994, p. 3)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Research shows that transformational leadership can positively influence employees, although the theory also has some limitations. (Siangchokyoo, Klinger and Campion, 2020)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The theory is relevant to Netflix because its culture encourages innovation, employee independence and adaptation to change. (Hastings and Meyer, 2020, pp. 207–236)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A638A867-88C5-4BB1-A600-7577F6EE5D3E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CEB94D0-43F1-4614-A501-302B4DEA01F2}"/>
              </a:ext>
            </a:extLst>
          </p:cNvPr>
          <p:cNvSpPr>
            <a:spLocks noGrp="1"/>
          </p:cNvSpPr>
          <p:nvPr/>
        </p:nvSpPr>
        <p:spPr>
          <a:xfrm>
            <a:off x="9692640" y="2926080"/>
            <a:ext cx="914400" cy="914400"/>
          </a:xfrm>
          <a:prstGeom prst="ellipse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841B31-82A7-4AA3-AD41-892B98A54915}"/>
              </a:ext>
            </a:extLst>
          </p:cNvPr>
          <p:cNvSpPr>
            <a:spLocks noGrp="1"/>
          </p:cNvSpPr>
          <p:nvPr/>
        </p:nvSpPr>
        <p:spPr>
          <a:xfrm>
            <a:off x="9692640" y="3172968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200" b="1">
                <a:solidFill>
                  <a:srgbClr val="FFFFFF"/>
                </a:solidFill>
              </a:defRPr>
            </a:pPr>
            <a:r>
              <a:t>VISION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54BBFCF5-A3BB-4CE8-8DCE-048ABF159957}"/>
              </a:ext>
            </a:extLst>
          </p:cNvPr>
          <p:cNvSpPr>
            <a:spLocks noGrp="1"/>
          </p:cNvSpPr>
          <p:nvPr/>
        </p:nvSpPr>
        <p:spPr>
          <a:xfrm>
            <a:off x="8961120" y="1828800"/>
            <a:ext cx="1005840" cy="548640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939DD98-B9FF-438B-8AC2-BE3D11587961}"/>
              </a:ext>
            </a:extLst>
          </p:cNvPr>
          <p:cNvSpPr>
            <a:spLocks noGrp="1"/>
          </p:cNvSpPr>
          <p:nvPr/>
        </p:nvSpPr>
        <p:spPr>
          <a:xfrm>
            <a:off x="8961120" y="1938528"/>
            <a:ext cx="10058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100" b="1"/>
            </a:pPr>
            <a:r>
              <a:t>Influence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1E46622A-802F-48E7-B263-53576DAE8B08}"/>
              </a:ext>
            </a:extLst>
          </p:cNvPr>
          <p:cNvSpPr>
            <a:spLocks noGrp="1"/>
          </p:cNvSpPr>
          <p:nvPr/>
        </p:nvSpPr>
        <p:spPr>
          <a:xfrm>
            <a:off x="10332720" y="1828800"/>
            <a:ext cx="1005840" cy="548640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835A941-F0D6-44AB-AC04-FDE6FF141C80}"/>
              </a:ext>
            </a:extLst>
          </p:cNvPr>
          <p:cNvSpPr>
            <a:spLocks noGrp="1"/>
          </p:cNvSpPr>
          <p:nvPr/>
        </p:nvSpPr>
        <p:spPr>
          <a:xfrm>
            <a:off x="10332720" y="1938528"/>
            <a:ext cx="10058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100" b="1"/>
            </a:pPr>
            <a:r>
              <a:t>Motivation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ADB8D8C2-0577-4027-AEC1-777C3E1BBAE2}"/>
              </a:ext>
            </a:extLst>
          </p:cNvPr>
          <p:cNvSpPr>
            <a:spLocks noGrp="1"/>
          </p:cNvSpPr>
          <p:nvPr/>
        </p:nvSpPr>
        <p:spPr>
          <a:xfrm>
            <a:off x="8961120" y="4480560"/>
            <a:ext cx="1005840" cy="548640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82DB964-D608-48DA-A6BD-7487A5C0C302}"/>
              </a:ext>
            </a:extLst>
          </p:cNvPr>
          <p:cNvSpPr>
            <a:spLocks noGrp="1"/>
          </p:cNvSpPr>
          <p:nvPr/>
        </p:nvSpPr>
        <p:spPr>
          <a:xfrm>
            <a:off x="8961120" y="4590288"/>
            <a:ext cx="10058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100" b="1"/>
            </a:pPr>
            <a:r>
              <a:t>Ideas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169B6761-81B3-4B89-A72D-1F9C228FE87A}"/>
              </a:ext>
            </a:extLst>
          </p:cNvPr>
          <p:cNvSpPr>
            <a:spLocks noGrp="1"/>
          </p:cNvSpPr>
          <p:nvPr/>
        </p:nvSpPr>
        <p:spPr>
          <a:xfrm>
            <a:off x="10332720" y="4480560"/>
            <a:ext cx="1005840" cy="548640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365CCF0-EC08-4D33-BF08-B5916B7BC1ED}"/>
              </a:ext>
            </a:extLst>
          </p:cNvPr>
          <p:cNvSpPr>
            <a:spLocks noGrp="1"/>
          </p:cNvSpPr>
          <p:nvPr/>
        </p:nvSpPr>
        <p:spPr>
          <a:xfrm>
            <a:off x="10332720" y="4590288"/>
            <a:ext cx="10058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100" b="1"/>
            </a:pPr>
            <a:r>
              <a:t>Support</a:t>
            </a:r>
          </a:p>
        </p:txBody>
      </p:sp>
    </p:spTree>
    <p:extLst>
      <p:ext uri="{BB962C8B-B14F-4D97-AF65-F5344CB8AC3E}">
        <p14:creationId xmlns:p14="http://schemas.microsoft.com/office/powerpoint/2010/main" val="1848280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-title">
            <a:extLst>
              <a:ext uri="{FF2B5EF4-FFF2-40B4-BE49-F238E27FC236}">
                <a16:creationId xmlns:a16="http://schemas.microsoft.com/office/drawing/2014/main" id="{24C88A4D-980D-4688-AD41-8B26F5308B23}"/>
              </a:ext>
            </a:extLst>
          </p:cNvPr>
          <p:cNvSpPr>
            <a:spLocks noGrp="1"/>
          </p:cNvSpPr>
          <p:nvPr/>
        </p:nvSpPr>
        <p:spPr>
          <a:xfrm>
            <a:off x="640080" y="381000"/>
            <a:ext cx="9763125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pPr>
            <a:r>
              <a:rPr sz="2325" b="1">
                <a:solidFill>
                  <a:srgbClr val="171717"/>
                </a:solidFill>
                <a:latin typeface="Arial"/>
                <a:ea typeface="Arial"/>
                <a:cs typeface="Arial"/>
              </a:rPr>
              <a:t>Transformational Leadership: People and Performance</a:t>
            </a:r>
          </a:p>
        </p:txBody>
      </p:sp>
      <p:sp>
        <p:nvSpPr>
          <p:cNvPr id="2" name="title-accent">
            <a:extLst>
              <a:ext uri="{FF2B5EF4-FFF2-40B4-BE49-F238E27FC236}">
                <a16:creationId xmlns:a16="http://schemas.microsoft.com/office/drawing/2014/main" id="{074C3058-3267-458B-9DAD-E1CD283C2E3A}"/>
              </a:ext>
            </a:extLst>
          </p:cNvPr>
          <p:cNvSpPr>
            <a:spLocks noGrp="1"/>
          </p:cNvSpPr>
          <p:nvPr/>
        </p:nvSpPr>
        <p:spPr>
          <a:xfrm>
            <a:off x="640080" y="1079183"/>
            <a:ext cx="1051560" cy="63818"/>
          </a:xfrm>
          <a:prstGeom prst="rect">
            <a:avLst/>
          </a:prstGeom>
          <a:solidFill>
            <a:srgbClr val="E50914"/>
          </a:solidFill>
          <a:ln w="0">
            <a:noFill/>
            <a:prstDash val="solid"/>
          </a:ln>
        </p:spPr>
      </p:sp>
      <p:sp>
        <p:nvSpPr>
          <p:cNvPr id="3" name="netflix-mark-bg">
            <a:extLst>
              <a:ext uri="{FF2B5EF4-FFF2-40B4-BE49-F238E27FC236}">
                <a16:creationId xmlns:a16="http://schemas.microsoft.com/office/drawing/2014/main" id="{6B7A34AE-67E3-4949-BB4E-D91B375D6B7A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>
              <a:gd name="adj" fmla="val 11111"/>
            </a:avLst>
          </a:prstGeom>
          <a:solidFill>
            <a:srgbClr val="171717"/>
          </a:solidFill>
          <a:ln w="0">
            <a:noFill/>
            <a:prstDash val="solid"/>
          </a:ln>
        </p:spPr>
      </p:sp>
      <p:sp>
        <p:nvSpPr>
          <p:cNvPr id="4" name="netflix-mark">
            <a:extLst>
              <a:ext uri="{FF2B5EF4-FFF2-40B4-BE49-F238E27FC236}">
                <a16:creationId xmlns:a16="http://schemas.microsoft.com/office/drawing/2014/main" id="{233AEDB2-9736-4E31-B4D5-4099C8E8D7FE}"/>
              </a:ext>
            </a:extLst>
          </p:cNvPr>
          <p:cNvSpPr>
            <a:spLocks noGrp="1"/>
          </p:cNvSpPr>
          <p:nvPr/>
        </p:nvSpPr>
        <p:spPr>
          <a:xfrm>
            <a:off x="10881360" y="304800"/>
            <a:ext cx="68580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337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5" name="trans-people-panel">
            <a:extLst>
              <a:ext uri="{FF2B5EF4-FFF2-40B4-BE49-F238E27FC236}">
                <a16:creationId xmlns:a16="http://schemas.microsoft.com/office/drawing/2014/main" id="{F818F4FF-77F2-48F5-BE42-BFADC11F1474}"/>
              </a:ext>
            </a:extLst>
          </p:cNvPr>
          <p:cNvSpPr>
            <a:spLocks noGrp="1"/>
          </p:cNvSpPr>
          <p:nvPr/>
        </p:nvSpPr>
        <p:spPr>
          <a:xfrm>
            <a:off x="685800" y="1504950"/>
            <a:ext cx="5219700" cy="4000500"/>
          </a:xfrm>
          <a:prstGeom prst="roundRect">
            <a:avLst>
              <a:gd name="adj" fmla="val 1905"/>
            </a:avLst>
          </a:prstGeom>
          <a:solidFill>
            <a:srgbClr val="F4F4F4"/>
          </a:solidFill>
          <a:ln w="9525">
            <a:solidFill>
              <a:srgbClr val="E2E2E2"/>
            </a:solidFill>
            <a:prstDash val="solid"/>
          </a:ln>
        </p:spPr>
      </p:sp>
      <p:sp>
        <p:nvSpPr>
          <p:cNvPr id="6" name="trans-people-heading">
            <a:extLst>
              <a:ext uri="{FF2B5EF4-FFF2-40B4-BE49-F238E27FC236}">
                <a16:creationId xmlns:a16="http://schemas.microsoft.com/office/drawing/2014/main" id="{75E89652-FFDB-4379-9A87-B847DD1FCA72}"/>
              </a:ext>
            </a:extLst>
          </p:cNvPr>
          <p:cNvSpPr>
            <a:spLocks noGrp="1"/>
          </p:cNvSpPr>
          <p:nvPr/>
        </p:nvSpPr>
        <p:spPr>
          <a:xfrm>
            <a:off x="914400" y="169545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Impact on people</a:t>
            </a:r>
          </a:p>
        </p:txBody>
      </p:sp>
      <p:sp>
        <p:nvSpPr>
          <p:cNvPr id="7" name="trans-people-body">
            <a:extLst>
              <a:ext uri="{FF2B5EF4-FFF2-40B4-BE49-F238E27FC236}">
                <a16:creationId xmlns:a16="http://schemas.microsoft.com/office/drawing/2014/main" id="{D56E87CB-637C-461C-BE97-503C3F960B81}"/>
              </a:ext>
            </a:extLst>
          </p:cNvPr>
          <p:cNvSpPr>
            <a:spLocks noGrp="1"/>
          </p:cNvSpPr>
          <p:nvPr/>
        </p:nvSpPr>
        <p:spPr>
          <a:xfrm>
            <a:off x="914400" y="2190750"/>
            <a:ext cx="4762500" cy="3162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A clear vision can help employees understand and support major change. (Bass and Avolio, 1994)</a:t>
            </a:r>
          </a:p>
          <a:p>
            <a:endParaRPr sz="1575" b="0">
              <a:solidFill>
                <a:srgbClr val="242424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However, Netflix’s 2022 layoffs may have weakened employees’ sense of job security and trust. (Reuters, 2022a, 2022b)</a:t>
            </a:r>
          </a:p>
        </p:txBody>
      </p:sp>
      <p:sp>
        <p:nvSpPr>
          <p:cNvPr id="8" name="trans-performance-panel">
            <a:extLst>
              <a:ext uri="{FF2B5EF4-FFF2-40B4-BE49-F238E27FC236}">
                <a16:creationId xmlns:a16="http://schemas.microsoft.com/office/drawing/2014/main" id="{81476492-D646-41F4-A9C4-B260B8EAAFFD}"/>
              </a:ext>
            </a:extLst>
          </p:cNvPr>
          <p:cNvSpPr>
            <a:spLocks noGrp="1"/>
          </p:cNvSpPr>
          <p:nvPr/>
        </p:nvSpPr>
        <p:spPr>
          <a:xfrm>
            <a:off x="6286500" y="1504950"/>
            <a:ext cx="5219700" cy="4000500"/>
          </a:xfrm>
          <a:prstGeom prst="roundRect">
            <a:avLst>
              <a:gd name="adj" fmla="val 1905"/>
            </a:avLst>
          </a:prstGeom>
          <a:solidFill>
            <a:srgbClr val="F4F4F4"/>
          </a:solidFill>
          <a:ln w="9525">
            <a:solidFill>
              <a:srgbClr val="E2E2E2"/>
            </a:solidFill>
            <a:prstDash val="solid"/>
          </a:ln>
        </p:spPr>
      </p:sp>
      <p:sp>
        <p:nvSpPr>
          <p:cNvPr id="9" name="trans-performance-heading">
            <a:extLst>
              <a:ext uri="{FF2B5EF4-FFF2-40B4-BE49-F238E27FC236}">
                <a16:creationId xmlns:a16="http://schemas.microsoft.com/office/drawing/2014/main" id="{C0EDB813-FD85-41DC-9BF5-1A2D18B4F7D5}"/>
              </a:ext>
            </a:extLst>
          </p:cNvPr>
          <p:cNvSpPr>
            <a:spLocks noGrp="1"/>
          </p:cNvSpPr>
          <p:nvPr/>
        </p:nvSpPr>
        <p:spPr>
          <a:xfrm>
            <a:off x="6515100" y="169545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Impact on performance</a:t>
            </a:r>
          </a:p>
        </p:txBody>
      </p:sp>
      <p:sp>
        <p:nvSpPr>
          <p:cNvPr id="10" name="trans-performance-body">
            <a:extLst>
              <a:ext uri="{FF2B5EF4-FFF2-40B4-BE49-F238E27FC236}">
                <a16:creationId xmlns:a16="http://schemas.microsoft.com/office/drawing/2014/main" id="{7DE72B59-95FF-40EA-837A-F23F3AE1E820}"/>
              </a:ext>
            </a:extLst>
          </p:cNvPr>
          <p:cNvSpPr>
            <a:spLocks noGrp="1"/>
          </p:cNvSpPr>
          <p:nvPr/>
        </p:nvSpPr>
        <p:spPr>
          <a:xfrm>
            <a:off x="6515100" y="2190750"/>
            <a:ext cx="4762500" cy="3162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Netflix’s move from DVDs to streaming shows how its leadership supported major change. (Hastings and Meyer, 2020)</a:t>
            </a:r>
          </a:p>
          <a:p>
            <a:endParaRPr sz="1575" b="0">
              <a:solidFill>
                <a:srgbClr val="242424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The 2022 cuts aimed to slow costs as revenue growth slowed. This may support short-term cost control, although uncertainty can make it harder to sustain innovation. (Reuters, 2022a, 2022b; Siangchokyoo, Klinger and Campion, 2020)</a:t>
            </a:r>
          </a:p>
        </p:txBody>
      </p:sp>
      <p:sp>
        <p:nvSpPr>
          <p:cNvPr id="11" name="trans-prompt">
            <a:extLst>
              <a:ext uri="{FF2B5EF4-FFF2-40B4-BE49-F238E27FC236}">
                <a16:creationId xmlns:a16="http://schemas.microsoft.com/office/drawing/2014/main" id="{6F04D6BA-D494-4806-97E1-865C52C14A3B}"/>
              </a:ext>
            </a:extLst>
          </p:cNvPr>
          <p:cNvSpPr>
            <a:spLocks noGrp="1"/>
          </p:cNvSpPr>
          <p:nvPr/>
        </p:nvSpPr>
        <p:spPr>
          <a:xfrm>
            <a:off x="781050" y="5734050"/>
            <a:ext cx="10620375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pPr>
            <a:r>
              <a:rPr sz="1275" b="0">
                <a:solidFill>
                  <a:srgbClr val="565656"/>
                </a:solidFill>
                <a:latin typeface="Arial"/>
                <a:ea typeface="Arial"/>
                <a:cs typeface="Arial"/>
              </a:rPr>
              <a:t>The effect of layoffs on trust and future innovation is an analysis, not a result directly measured in the cited reports.</a:t>
            </a:r>
          </a:p>
        </p:txBody>
      </p:sp>
    </p:spTree>
    <p:extLst>
      <p:ext uri="{BB962C8B-B14F-4D97-AF65-F5344CB8AC3E}">
        <p14:creationId xmlns:p14="http://schemas.microsoft.com/office/powerpoint/2010/main" val="268332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8A2F370-620A-4006-A7D3-8788183A39A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42953B-FE89-430C-B64C-93398DC10483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Empowering Leadership Theory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85BD8A-1D1C-4E27-8CF8-FB7B039E23CD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88E4E026-DE4C-4128-82E4-A83BA0D10C2D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4CE2E3-BFAC-4B7C-B60E-DC8D40F44208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FEC4EC-1DD6-48A0-9109-811BE023ED88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4058932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dirty="0"/>
              <a:t>•  </a:t>
            </a:r>
            <a:r>
              <a:rPr sz="1600" dirty="0"/>
              <a:t>Empowering leadership gives employees greater freedom and responsibility in their work. (Amundsen and Martinsen, 2014)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Leaders encourage employees to make decisions and solve problems independently. (Amundsen and Martinsen, 2014)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This approach can increase employee confidence, motivation</a:t>
            </a:r>
            <a:r>
              <a:rPr lang="en-GB" sz="1600" dirty="0"/>
              <a:t>,</a:t>
            </a:r>
            <a:r>
              <a:rPr sz="1600" dirty="0"/>
              <a:t> and involvement in decision-making. (Lee, Willis and Tian, 2018)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</a:t>
            </a:r>
            <a:r>
              <a:rPr lang="en-GB" sz="1600" dirty="0"/>
              <a:t>Greater autonomy may help employees produce more creative work </a:t>
            </a:r>
            <a:r>
              <a:rPr sz="1600" dirty="0"/>
              <a:t>(Lee, Willis and Tian, 2018)</a:t>
            </a:r>
            <a:r>
              <a:rPr lang="en-GB" sz="1600" dirty="0"/>
              <a:t>.</a:t>
            </a:r>
            <a:endParaRPr sz="1600" dirty="0"/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However, empowering leadership may also have negative effects when employees experience additional responsibility or insufficient support</a:t>
            </a:r>
            <a:r>
              <a:rPr lang="en-GB" sz="1600" dirty="0"/>
              <a:t> </a:t>
            </a:r>
            <a:r>
              <a:rPr sz="1600" dirty="0"/>
              <a:t>(Cheong et al., 2019)</a:t>
            </a:r>
            <a:r>
              <a:rPr lang="en-GB" sz="1600" dirty="0"/>
              <a:t>.</a:t>
            </a:r>
            <a:endParaRPr sz="1600" dirty="0"/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 dirty="0"/>
              <a:t>•  This theory is relevant to Netflix because its “context, not control” approach gives employees significant freedom to make decisions. (Hastings and Meyer, 2020)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63FC8B0-7731-4EAA-96EE-D857DBA57AF0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DFCC0D42-4AC1-4638-A3B0-D4D612F5CDDE}"/>
              </a:ext>
            </a:extLst>
          </p:cNvPr>
          <p:cNvSpPr>
            <a:spLocks noGrp="1"/>
          </p:cNvSpPr>
          <p:nvPr/>
        </p:nvSpPr>
        <p:spPr>
          <a:xfrm>
            <a:off x="9144000" y="2103120"/>
            <a:ext cx="2011680" cy="658368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72775B-10BE-4B3B-BDCE-85489EE4C05D}"/>
              </a:ext>
            </a:extLst>
          </p:cNvPr>
          <p:cNvSpPr>
            <a:spLocks noGrp="1"/>
          </p:cNvSpPr>
          <p:nvPr/>
        </p:nvSpPr>
        <p:spPr>
          <a:xfrm>
            <a:off x="9144000" y="2276856"/>
            <a:ext cx="2011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300" b="1">
                <a:solidFill>
                  <a:srgbClr val="121212"/>
                </a:solidFill>
              </a:defRPr>
            </a:pPr>
            <a:r>
              <a:t>AUTONOMY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DC355C3C-B03A-44F3-994D-65246AA8B8E0}"/>
              </a:ext>
            </a:extLst>
          </p:cNvPr>
          <p:cNvSpPr>
            <a:spLocks noGrp="1"/>
          </p:cNvSpPr>
          <p:nvPr/>
        </p:nvSpPr>
        <p:spPr>
          <a:xfrm>
            <a:off x="9144000" y="3108960"/>
            <a:ext cx="2011680" cy="658368"/>
          </a:xfrm>
          <a:prstGeom prst="roundRect">
            <a:avLst/>
          </a:prstGeom>
          <a:solidFill>
            <a:srgbClr val="E50914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CB0BEC-65FD-44B6-8A9A-DBDC4589B61C}"/>
              </a:ext>
            </a:extLst>
          </p:cNvPr>
          <p:cNvSpPr>
            <a:spLocks noGrp="1"/>
          </p:cNvSpPr>
          <p:nvPr/>
        </p:nvSpPr>
        <p:spPr>
          <a:xfrm>
            <a:off x="9144000" y="3282696"/>
            <a:ext cx="2011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300" b="1">
                <a:solidFill>
                  <a:srgbClr val="FFFFFF"/>
                </a:solidFill>
              </a:defRPr>
            </a:pPr>
            <a:r>
              <a:t>DECISIONS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81D90E8C-F66B-4493-BFCB-6A1547A83569}"/>
              </a:ext>
            </a:extLst>
          </p:cNvPr>
          <p:cNvSpPr>
            <a:spLocks noGrp="1"/>
          </p:cNvSpPr>
          <p:nvPr/>
        </p:nvSpPr>
        <p:spPr>
          <a:xfrm>
            <a:off x="9144000" y="4114800"/>
            <a:ext cx="2011680" cy="658368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6D66FE0-050C-473A-8E95-F2BBAFB2BDDB}"/>
              </a:ext>
            </a:extLst>
          </p:cNvPr>
          <p:cNvSpPr>
            <a:spLocks noGrp="1"/>
          </p:cNvSpPr>
          <p:nvPr/>
        </p:nvSpPr>
        <p:spPr>
          <a:xfrm>
            <a:off x="9144000" y="4288536"/>
            <a:ext cx="2011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300" b="1">
                <a:solidFill>
                  <a:srgbClr val="121212"/>
                </a:solidFill>
              </a:defRPr>
            </a:pPr>
            <a:r>
              <a:t>CREATIVITY</a:t>
            </a:r>
          </a:p>
        </p:txBody>
      </p:sp>
    </p:spTree>
    <p:extLst>
      <p:ext uri="{BB962C8B-B14F-4D97-AF65-F5344CB8AC3E}">
        <p14:creationId xmlns:p14="http://schemas.microsoft.com/office/powerpoint/2010/main" val="938422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-title">
            <a:extLst>
              <a:ext uri="{FF2B5EF4-FFF2-40B4-BE49-F238E27FC236}">
                <a16:creationId xmlns:a16="http://schemas.microsoft.com/office/drawing/2014/main" id="{8EC6BDA1-067B-4674-B704-439265CD95F2}"/>
              </a:ext>
            </a:extLst>
          </p:cNvPr>
          <p:cNvSpPr>
            <a:spLocks noGrp="1"/>
          </p:cNvSpPr>
          <p:nvPr/>
        </p:nvSpPr>
        <p:spPr>
          <a:xfrm>
            <a:off x="640080" y="381000"/>
            <a:ext cx="9763125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pPr>
            <a:r>
              <a:rPr sz="2325" b="1">
                <a:solidFill>
                  <a:srgbClr val="171717"/>
                </a:solidFill>
                <a:latin typeface="Arial"/>
                <a:ea typeface="Arial"/>
                <a:cs typeface="Arial"/>
              </a:rPr>
              <a:t>Empowering Leadership: People and Performance</a:t>
            </a:r>
          </a:p>
        </p:txBody>
      </p:sp>
      <p:sp>
        <p:nvSpPr>
          <p:cNvPr id="2" name="title-accent">
            <a:extLst>
              <a:ext uri="{FF2B5EF4-FFF2-40B4-BE49-F238E27FC236}">
                <a16:creationId xmlns:a16="http://schemas.microsoft.com/office/drawing/2014/main" id="{B1129854-0108-4FAF-A71E-6291488B6DD8}"/>
              </a:ext>
            </a:extLst>
          </p:cNvPr>
          <p:cNvSpPr>
            <a:spLocks noGrp="1"/>
          </p:cNvSpPr>
          <p:nvPr/>
        </p:nvSpPr>
        <p:spPr>
          <a:xfrm>
            <a:off x="640080" y="1079183"/>
            <a:ext cx="1051560" cy="63818"/>
          </a:xfrm>
          <a:prstGeom prst="rect">
            <a:avLst/>
          </a:prstGeom>
          <a:solidFill>
            <a:srgbClr val="E50914"/>
          </a:solidFill>
          <a:ln w="0">
            <a:noFill/>
            <a:prstDash val="solid"/>
          </a:ln>
        </p:spPr>
      </p:sp>
      <p:sp>
        <p:nvSpPr>
          <p:cNvPr id="3" name="netflix-mark-bg">
            <a:extLst>
              <a:ext uri="{FF2B5EF4-FFF2-40B4-BE49-F238E27FC236}">
                <a16:creationId xmlns:a16="http://schemas.microsoft.com/office/drawing/2014/main" id="{2BDCE9F6-A3E9-4CB2-8F3A-DE0DF3291175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>
              <a:gd name="adj" fmla="val 11111"/>
            </a:avLst>
          </a:prstGeom>
          <a:solidFill>
            <a:srgbClr val="171717"/>
          </a:solidFill>
          <a:ln w="0">
            <a:noFill/>
            <a:prstDash val="solid"/>
          </a:ln>
        </p:spPr>
      </p:sp>
      <p:sp>
        <p:nvSpPr>
          <p:cNvPr id="4" name="netflix-mark">
            <a:extLst>
              <a:ext uri="{FF2B5EF4-FFF2-40B4-BE49-F238E27FC236}">
                <a16:creationId xmlns:a16="http://schemas.microsoft.com/office/drawing/2014/main" id="{0793294F-7D3E-42EF-AF4A-80F112C1447F}"/>
              </a:ext>
            </a:extLst>
          </p:cNvPr>
          <p:cNvSpPr>
            <a:spLocks noGrp="1"/>
          </p:cNvSpPr>
          <p:nvPr/>
        </p:nvSpPr>
        <p:spPr>
          <a:xfrm>
            <a:off x="10881360" y="304800"/>
            <a:ext cx="68580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337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5" name="empower-people-panel">
            <a:extLst>
              <a:ext uri="{FF2B5EF4-FFF2-40B4-BE49-F238E27FC236}">
                <a16:creationId xmlns:a16="http://schemas.microsoft.com/office/drawing/2014/main" id="{05B7BA10-82E5-40F3-AD97-2BB80F6D522A}"/>
              </a:ext>
            </a:extLst>
          </p:cNvPr>
          <p:cNvSpPr>
            <a:spLocks noGrp="1"/>
          </p:cNvSpPr>
          <p:nvPr/>
        </p:nvSpPr>
        <p:spPr>
          <a:xfrm>
            <a:off x="685800" y="1504950"/>
            <a:ext cx="5219700" cy="4000500"/>
          </a:xfrm>
          <a:prstGeom prst="roundRect">
            <a:avLst>
              <a:gd name="adj" fmla="val 1905"/>
            </a:avLst>
          </a:prstGeom>
          <a:solidFill>
            <a:srgbClr val="F4F4F4"/>
          </a:solidFill>
          <a:ln w="9525">
            <a:solidFill>
              <a:srgbClr val="E2E2E2"/>
            </a:solidFill>
            <a:prstDash val="solid"/>
          </a:ln>
        </p:spPr>
      </p:sp>
      <p:sp>
        <p:nvSpPr>
          <p:cNvPr id="6" name="empower-people-heading">
            <a:extLst>
              <a:ext uri="{FF2B5EF4-FFF2-40B4-BE49-F238E27FC236}">
                <a16:creationId xmlns:a16="http://schemas.microsoft.com/office/drawing/2014/main" id="{7D39F3D1-F14B-49D0-8959-047AF0B7FB83}"/>
              </a:ext>
            </a:extLst>
          </p:cNvPr>
          <p:cNvSpPr>
            <a:spLocks noGrp="1"/>
          </p:cNvSpPr>
          <p:nvPr/>
        </p:nvSpPr>
        <p:spPr>
          <a:xfrm>
            <a:off x="914400" y="169545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Impact on people</a:t>
            </a:r>
          </a:p>
        </p:txBody>
      </p:sp>
      <p:sp>
        <p:nvSpPr>
          <p:cNvPr id="7" name="empower-people-body">
            <a:extLst>
              <a:ext uri="{FF2B5EF4-FFF2-40B4-BE49-F238E27FC236}">
                <a16:creationId xmlns:a16="http://schemas.microsoft.com/office/drawing/2014/main" id="{C77F8FAC-3C18-4927-87C9-621EA201CA66}"/>
              </a:ext>
            </a:extLst>
          </p:cNvPr>
          <p:cNvSpPr>
            <a:spLocks noGrp="1"/>
          </p:cNvSpPr>
          <p:nvPr/>
        </p:nvSpPr>
        <p:spPr>
          <a:xfrm>
            <a:off x="914400" y="2190750"/>
            <a:ext cx="4762500" cy="3162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Employee autonomy can increase involvement and confidence. (Lee, Willis and Tian, 2018)</a:t>
            </a:r>
          </a:p>
          <a:p>
            <a:endParaRPr sz="1575" b="0">
              <a:solidFill>
                <a:srgbClr val="242424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Even when layoffs are driven by business needs rather than individual performance, they may leave remaining employees feeling less secure. (Reuters, 2022a, 2022b)</a:t>
            </a:r>
          </a:p>
        </p:txBody>
      </p:sp>
      <p:sp>
        <p:nvSpPr>
          <p:cNvPr id="8" name="empower-performance-panel">
            <a:extLst>
              <a:ext uri="{FF2B5EF4-FFF2-40B4-BE49-F238E27FC236}">
                <a16:creationId xmlns:a16="http://schemas.microsoft.com/office/drawing/2014/main" id="{85B1C7F5-EF22-4CC5-8E99-00DD995100F5}"/>
              </a:ext>
            </a:extLst>
          </p:cNvPr>
          <p:cNvSpPr>
            <a:spLocks noGrp="1"/>
          </p:cNvSpPr>
          <p:nvPr/>
        </p:nvSpPr>
        <p:spPr>
          <a:xfrm>
            <a:off x="6286500" y="1504950"/>
            <a:ext cx="5219700" cy="4000500"/>
          </a:xfrm>
          <a:prstGeom prst="roundRect">
            <a:avLst>
              <a:gd name="adj" fmla="val 1905"/>
            </a:avLst>
          </a:prstGeom>
          <a:solidFill>
            <a:srgbClr val="F4F4F4"/>
          </a:solidFill>
          <a:ln w="9525">
            <a:solidFill>
              <a:srgbClr val="E2E2E2"/>
            </a:solidFill>
            <a:prstDash val="solid"/>
          </a:ln>
        </p:spPr>
      </p:sp>
      <p:sp>
        <p:nvSpPr>
          <p:cNvPr id="9" name="empower-performance-heading">
            <a:extLst>
              <a:ext uri="{FF2B5EF4-FFF2-40B4-BE49-F238E27FC236}">
                <a16:creationId xmlns:a16="http://schemas.microsoft.com/office/drawing/2014/main" id="{09711645-0D27-4EB3-99E6-D6625DB7C55D}"/>
              </a:ext>
            </a:extLst>
          </p:cNvPr>
          <p:cNvSpPr>
            <a:spLocks noGrp="1"/>
          </p:cNvSpPr>
          <p:nvPr/>
        </p:nvSpPr>
        <p:spPr>
          <a:xfrm>
            <a:off x="6515100" y="169545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Impact on performance</a:t>
            </a:r>
          </a:p>
        </p:txBody>
      </p:sp>
      <p:sp>
        <p:nvSpPr>
          <p:cNvPr id="10" name="empower-performance-body">
            <a:extLst>
              <a:ext uri="{FF2B5EF4-FFF2-40B4-BE49-F238E27FC236}">
                <a16:creationId xmlns:a16="http://schemas.microsoft.com/office/drawing/2014/main" id="{9761AEAC-EF41-482D-929A-58CFD5BE0958}"/>
              </a:ext>
            </a:extLst>
          </p:cNvPr>
          <p:cNvSpPr>
            <a:spLocks noGrp="1"/>
          </p:cNvSpPr>
          <p:nvPr/>
        </p:nvSpPr>
        <p:spPr>
          <a:xfrm>
            <a:off x="6515100" y="2190750"/>
            <a:ext cx="4762500" cy="3162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Giving employees freedom can support creativity and independent decisions. (Lee, Willis and Tian, 2018)</a:t>
            </a:r>
          </a:p>
          <a:p>
            <a:endParaRPr sz="1575" b="0">
              <a:solidFill>
                <a:srgbClr val="242424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High responsibility without enough support can create pressure. Fewer employees may also limit capacity. These are possible risks, not outcomes measured in the Netflix reports. (Cheong et al., 2019; Reuters, 2022a, 2022b)</a:t>
            </a:r>
          </a:p>
        </p:txBody>
      </p:sp>
      <p:sp>
        <p:nvSpPr>
          <p:cNvPr id="11" name="empower-prompt">
            <a:extLst>
              <a:ext uri="{FF2B5EF4-FFF2-40B4-BE49-F238E27FC236}">
                <a16:creationId xmlns:a16="http://schemas.microsoft.com/office/drawing/2014/main" id="{D6F3CD11-191E-4F01-A248-1992499A9CC4}"/>
              </a:ext>
            </a:extLst>
          </p:cNvPr>
          <p:cNvSpPr>
            <a:spLocks noGrp="1"/>
          </p:cNvSpPr>
          <p:nvPr/>
        </p:nvSpPr>
        <p:spPr>
          <a:xfrm>
            <a:off x="781050" y="5734050"/>
            <a:ext cx="10620375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pPr>
            <a:r>
              <a:rPr sz="1275" b="0">
                <a:solidFill>
                  <a:srgbClr val="565656"/>
                </a:solidFill>
                <a:latin typeface="Arial"/>
                <a:ea typeface="Arial"/>
                <a:cs typeface="Arial"/>
              </a:rPr>
              <a:t>The effects on morale and capacity are possible impacts, not outcomes directly measured in the cited reports.</a:t>
            </a:r>
          </a:p>
        </p:txBody>
      </p:sp>
    </p:spTree>
    <p:extLst>
      <p:ext uri="{BB962C8B-B14F-4D97-AF65-F5344CB8AC3E}">
        <p14:creationId xmlns:p14="http://schemas.microsoft.com/office/powerpoint/2010/main" val="288384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E885B89-6699-47CC-B197-51062F375608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92AFFF-526B-4371-89ED-6AA7EBB1CA0A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Application of Leadership Theories at Netflix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A1DB1BB-B60E-43D9-934C-D691C46BF055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65213FA7-38C3-4A25-BF21-56108BD3CF16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BF73EA-209B-4A41-AF27-B003B78193C9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9AEDCC-12CB-4D36-956F-460ECB834F7D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4983480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</a:t>
            </a:r>
            <a:r>
              <a:rPr sz="1600"/>
              <a:t>Hastings showed transformational leadership by supporting Netflix’s move from DVD rental to streaming and encouraging continuous change.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Netflix’s move into original content, including House of Cards, demonstrated its focus on innovation and new business opportunities.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Empowering leadership can be seen in Netflix’s “context, not control” approach, where employees have freedom to make important decisions.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Netflix’s “people over process” culture reduces unnecessary rules and gives employees greater responsibility.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These leadership practices supported innovation and faster decision-making, but also created high expectations for employees.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Overall, Netflix demonstrates both transformational and empowering leadership in practice. (Hastings and Meyer, 2020, pp. 139–159, 207–236)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7142646-D275-431D-ABD3-3CA3FB0B503C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8EAD2809-15B2-4D6D-A901-1CF61F702318}"/>
              </a:ext>
            </a:extLst>
          </p:cNvPr>
          <p:cNvSpPr>
            <a:spLocks noGrp="1"/>
          </p:cNvSpPr>
          <p:nvPr/>
        </p:nvSpPr>
        <p:spPr>
          <a:xfrm>
            <a:off x="9052560" y="2560320"/>
            <a:ext cx="1508760" cy="1508760"/>
          </a:xfrm>
          <a:prstGeom prst="ellipse">
            <a:avLst/>
          </a:prstGeom>
          <a:solidFill>
            <a:srgbClr val="F5D2D4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2D5E432-9A17-4A97-B258-97AD746FEF29}"/>
              </a:ext>
            </a:extLst>
          </p:cNvPr>
          <p:cNvSpPr>
            <a:spLocks noGrp="1"/>
          </p:cNvSpPr>
          <p:nvPr/>
        </p:nvSpPr>
        <p:spPr>
          <a:xfrm>
            <a:off x="9784080" y="2560320"/>
            <a:ext cx="1508760" cy="1508760"/>
          </a:xfrm>
          <a:prstGeom prst="ellipse">
            <a:avLst/>
          </a:prstGeom>
          <a:solidFill>
            <a:srgbClr val="D2D2D2"/>
          </a:solidFill>
          <a:ln>
            <a:solidFill>
              <a:srgbClr val="12121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A6F699-CBF0-4275-AEAD-BBEAB3A1DD47}"/>
              </a:ext>
            </a:extLst>
          </p:cNvPr>
          <p:cNvSpPr>
            <a:spLocks noGrp="1"/>
          </p:cNvSpPr>
          <p:nvPr/>
        </p:nvSpPr>
        <p:spPr>
          <a:xfrm>
            <a:off x="9144000" y="3136391"/>
            <a:ext cx="8229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100" b="1"/>
            </a:pPr>
            <a:r>
              <a:t>Transform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E8D728E-A06F-4AA5-B061-35427DC4D237}"/>
              </a:ext>
            </a:extLst>
          </p:cNvPr>
          <p:cNvSpPr>
            <a:spLocks noGrp="1"/>
          </p:cNvSpPr>
          <p:nvPr/>
        </p:nvSpPr>
        <p:spPr>
          <a:xfrm>
            <a:off x="10149840" y="3136391"/>
            <a:ext cx="8229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100" b="1"/>
            </a:pPr>
            <a:r>
              <a:t>Empower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C68A80-9E46-450A-BEA6-5ADC7A2E309D}"/>
              </a:ext>
            </a:extLst>
          </p:cNvPr>
          <p:cNvSpPr>
            <a:spLocks noGrp="1"/>
          </p:cNvSpPr>
          <p:nvPr/>
        </p:nvSpPr>
        <p:spPr>
          <a:xfrm>
            <a:off x="9235440" y="4480560"/>
            <a:ext cx="1828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700" b="1">
                <a:solidFill>
                  <a:srgbClr val="E50914"/>
                </a:solidFill>
              </a:defRPr>
            </a:pPr>
            <a:r>
              <a:t>NETFLIX</a:t>
            </a:r>
            <a:br/>
            <a:r>
              <a:t>IN PRACTICE</a:t>
            </a:r>
          </a:p>
        </p:txBody>
      </p:sp>
    </p:spTree>
    <p:extLst>
      <p:ext uri="{BB962C8B-B14F-4D97-AF65-F5344CB8AC3E}">
        <p14:creationId xmlns:p14="http://schemas.microsoft.com/office/powerpoint/2010/main" val="840648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2F5ECC-9FDB-4641-8928-34CCB1EA0E16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Impact on Employees and Organisational Culture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2A2B1B-0DE2-4F4E-9B52-04943F7AB952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D399E763-8E77-41D8-AD10-A33826C2B86A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3B6EDC-E818-4BD0-A476-0F53C434508E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F1A18D-CF9A-427D-A3DC-37B758A3B0A5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4058932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</a:t>
            </a:r>
            <a:r>
              <a:rPr sz="1600"/>
              <a:t>Netflix gives employees significant freedom and responsibility in their work.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Employees are encouraged to make decisions independently instead of waiting for management approval.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Open and honest feedback is encouraged through a culture of candour. (Hastings and Meyer, 2020, pp. 189–205)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This approach can increase employee involvement, creativity, and faster decision-making. (Lee et al., 2018)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However, Netflix also expects consistently high performance from its employees.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This creates a critical balance: freedom can motivate employees, but high expectations may also create pressure and uncertainty. (Hastings and Meyer, 2020, pp. 189–205)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4B79F377-06D7-46B6-9543-B1F7B377A9B4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D88554DD-161A-4A2D-B029-BE4A6473397C}"/>
              </a:ext>
            </a:extLst>
          </p:cNvPr>
          <p:cNvSpPr>
            <a:spLocks noGrp="1"/>
          </p:cNvSpPr>
          <p:nvPr/>
        </p:nvSpPr>
        <p:spPr>
          <a:xfrm>
            <a:off x="9052560" y="2423160"/>
            <a:ext cx="502920" cy="502920"/>
          </a:xfrm>
          <a:prstGeom prst="ellipse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5208784-E54E-4E66-B97D-965280E26C41}"/>
              </a:ext>
            </a:extLst>
          </p:cNvPr>
          <p:cNvSpPr>
            <a:spLocks noGrp="1"/>
          </p:cNvSpPr>
          <p:nvPr/>
        </p:nvSpPr>
        <p:spPr>
          <a:xfrm>
            <a:off x="8961120" y="2990088"/>
            <a:ext cx="685800" cy="914400"/>
          </a:xfrm>
          <a:prstGeom prst="roundRect">
            <a:avLst/>
          </a:prstGeom>
          <a:solidFill>
            <a:srgbClr val="EBEBEB"/>
          </a:solidFill>
          <a:ln>
            <a:solidFill>
              <a:srgbClr val="BEBE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E501C2B-2064-4FD9-9F4B-6D53FFB53C90}"/>
              </a:ext>
            </a:extLst>
          </p:cNvPr>
          <p:cNvSpPr>
            <a:spLocks noGrp="1"/>
          </p:cNvSpPr>
          <p:nvPr/>
        </p:nvSpPr>
        <p:spPr>
          <a:xfrm>
            <a:off x="9875520" y="2423160"/>
            <a:ext cx="502920" cy="502920"/>
          </a:xfrm>
          <a:prstGeom prst="ellipse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04416463-D536-4362-BBFE-609445F979C3}"/>
              </a:ext>
            </a:extLst>
          </p:cNvPr>
          <p:cNvSpPr>
            <a:spLocks noGrp="1"/>
          </p:cNvSpPr>
          <p:nvPr/>
        </p:nvSpPr>
        <p:spPr>
          <a:xfrm>
            <a:off x="9784080" y="2990088"/>
            <a:ext cx="685800" cy="914400"/>
          </a:xfrm>
          <a:prstGeom prst="roundRect">
            <a:avLst/>
          </a:prstGeom>
          <a:solidFill>
            <a:srgbClr val="EBEBEB"/>
          </a:solidFill>
          <a:ln>
            <a:solidFill>
              <a:srgbClr val="BEBE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AA797AD-09DB-435D-A529-9CAAB1240CC0}"/>
              </a:ext>
            </a:extLst>
          </p:cNvPr>
          <p:cNvSpPr>
            <a:spLocks noGrp="1"/>
          </p:cNvSpPr>
          <p:nvPr/>
        </p:nvSpPr>
        <p:spPr>
          <a:xfrm>
            <a:off x="10698480" y="2423160"/>
            <a:ext cx="502920" cy="502920"/>
          </a:xfrm>
          <a:prstGeom prst="ellipse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245FC8FF-38D0-4691-BF81-AAD7C926DED0}"/>
              </a:ext>
            </a:extLst>
          </p:cNvPr>
          <p:cNvSpPr>
            <a:spLocks noGrp="1"/>
          </p:cNvSpPr>
          <p:nvPr/>
        </p:nvSpPr>
        <p:spPr>
          <a:xfrm>
            <a:off x="10607040" y="2990088"/>
            <a:ext cx="685800" cy="914400"/>
          </a:xfrm>
          <a:prstGeom prst="roundRect">
            <a:avLst/>
          </a:prstGeom>
          <a:solidFill>
            <a:srgbClr val="EBEBEB"/>
          </a:solidFill>
          <a:ln>
            <a:solidFill>
              <a:srgbClr val="BEBE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3E949D3-BD47-47BF-9121-9A4236DDD26C}"/>
              </a:ext>
            </a:extLst>
          </p:cNvPr>
          <p:cNvSpPr>
            <a:spLocks noGrp="1"/>
          </p:cNvSpPr>
          <p:nvPr/>
        </p:nvSpPr>
        <p:spPr>
          <a:xfrm>
            <a:off x="9052560" y="4389120"/>
            <a:ext cx="214884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700" b="1">
                <a:solidFill>
                  <a:srgbClr val="E50914"/>
                </a:solidFill>
              </a:defRPr>
            </a:pPr>
            <a:r>
              <a:t>FREEDOM</a:t>
            </a:r>
            <a:br/>
            <a:r>
              <a:t>+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2110112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149B5DD-CFDC-42B7-8E81-0A3C49DAE07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145FB7-FBF0-49C5-B683-3D57E1ED208A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Impact on Organisational Performance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5A3CD3-087C-4072-BEFE-A18A34B1ECEA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8F72CBB-DBBF-4426-803F-9667EAA205C7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4890A7-E157-42D9-B238-E4E1EF911946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036815-FDD3-40A8-A8B5-36233B0D5B59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3793026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Netflix’s leadership supported the company’s successful transition from DVD rental to streaming.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Investment in original content helped Netflix strengthen its position in the global streaming market.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A culture of employee freedom supported faster decision-making and encouraged innovation.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 expanded its streaming service globally, reaching audiences across more than 190 countries. (Netflix, 2026)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In Q1 2022, Netflix lost 200,000 subscribers, its first subscriber decline in a decade, as competition and inflation increased. (GlobalData, 2022)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 responded by considering an ad-supported plan and charges for account sharing, showing strategic adaptation to market change. (GlobalData, 2022)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C747B982-8576-4F3E-A35F-5C15E10A0CA9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B97C60D-93CE-4E38-90FE-B5DB7B63FDAF}"/>
              </a:ext>
            </a:extLst>
          </p:cNvPr>
          <p:cNvSpPr>
            <a:spLocks noGrp="1"/>
          </p:cNvSpPr>
          <p:nvPr/>
        </p:nvSpPr>
        <p:spPr>
          <a:xfrm>
            <a:off x="9052560" y="3840480"/>
            <a:ext cx="365760" cy="731520"/>
          </a:xfrm>
          <a:prstGeom prst="rect">
            <a:avLst/>
          </a:prstGeom>
          <a:solidFill>
            <a:srgbClr val="5A5A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3FBC95-998F-4B63-A6E8-7345D555A9E5}"/>
              </a:ext>
            </a:extLst>
          </p:cNvPr>
          <p:cNvSpPr>
            <a:spLocks noGrp="1"/>
          </p:cNvSpPr>
          <p:nvPr/>
        </p:nvSpPr>
        <p:spPr>
          <a:xfrm>
            <a:off x="9619488" y="3337560"/>
            <a:ext cx="365760" cy="1234440"/>
          </a:xfrm>
          <a:prstGeom prst="rect">
            <a:avLst/>
          </a:prstGeom>
          <a:solidFill>
            <a:srgbClr val="5A5A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478E55F-B11B-4010-8BFA-72E230980186}"/>
              </a:ext>
            </a:extLst>
          </p:cNvPr>
          <p:cNvSpPr>
            <a:spLocks noGrp="1"/>
          </p:cNvSpPr>
          <p:nvPr/>
        </p:nvSpPr>
        <p:spPr>
          <a:xfrm>
            <a:off x="10186416" y="2743200"/>
            <a:ext cx="365760" cy="1828800"/>
          </a:xfrm>
          <a:prstGeom prst="rect">
            <a:avLst/>
          </a:prstGeom>
          <a:solidFill>
            <a:srgbClr val="5A5A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CA6455-7167-4547-8BB5-999550788B80}"/>
              </a:ext>
            </a:extLst>
          </p:cNvPr>
          <p:cNvSpPr>
            <a:spLocks noGrp="1"/>
          </p:cNvSpPr>
          <p:nvPr/>
        </p:nvSpPr>
        <p:spPr>
          <a:xfrm>
            <a:off x="10753344" y="2148840"/>
            <a:ext cx="365760" cy="2423160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3B7511-EE00-4858-9054-A4FDE3926982}"/>
              </a:ext>
            </a:extLst>
          </p:cNvPr>
          <p:cNvSpPr>
            <a:spLocks noGrp="1"/>
          </p:cNvSpPr>
          <p:nvPr/>
        </p:nvSpPr>
        <p:spPr>
          <a:xfrm>
            <a:off x="9052560" y="4846320"/>
            <a:ext cx="219456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400" b="1"/>
            </a:pPr>
            <a:r>
              <a:t>GROWTH • INNOVATION</a:t>
            </a:r>
            <a:br/>
            <a:r>
              <a:t>• ADAPTATION</a:t>
            </a:r>
          </a:p>
        </p:txBody>
      </p:sp>
    </p:spTree>
    <p:extLst>
      <p:ext uri="{BB962C8B-B14F-4D97-AF65-F5344CB8AC3E}">
        <p14:creationId xmlns:p14="http://schemas.microsoft.com/office/powerpoint/2010/main" val="15491100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17DF9CA-0CE4-415A-BDFB-F53582079BF6}"/>
              </a:ext>
            </a:extLst>
          </p:cNvPr>
          <p:cNvSpPr>
            <a:spLocks noGrp="1"/>
          </p:cNvSpPr>
          <p:nvPr/>
        </p:nvSpPr>
        <p:spPr>
          <a:xfrm>
            <a:off x="305" y="4572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FE4765-8F6E-48E2-A497-E83CCDDDA9B2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Critical Evaluation of Leadership Effectiveness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5473B61-62B8-4901-A4BE-7280137797D4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BB59D553-46F7-4E24-AE8B-78E9C9047E00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C6FE33-D90A-4A1F-85ED-6D1A60FE5CB2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D4F94C-ACAC-4D75-9474-93C0AFFDB11F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3776418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Hastings’ leadership encouraged innovation, flexibility and employee independence. (Hastings and Meyer, 2020, pp. 165–187,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Transformational leadership helped Netflix create a strong vision and adapt to major changes in the entertainment industry. (Challa and Jena,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Empowering leadership gave employees greater freedom to make decisions and contribute new ideas.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However, high levels of freedom may not work equally well for every employee or situation. (Cheong et al., 2019)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Netflix’s strong focus on high performance can create pressure and reduce feelings of job security. (Hastings and Meyer, 2020, pp. 165–187,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A better balance between employee freedom, support, and guidance could strengthen the effectiveness of this leadership approach. (Cheong et al., 2019)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707F1B5-0915-415C-9AB1-6F7278628574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E57CCDB-A8DA-414B-A328-F942E26014F7}"/>
              </a:ext>
            </a:extLst>
          </p:cNvPr>
          <p:cNvSpPr>
            <a:spLocks noGrp="1"/>
          </p:cNvSpPr>
          <p:nvPr/>
        </p:nvSpPr>
        <p:spPr>
          <a:xfrm>
            <a:off x="9144000" y="3429000"/>
            <a:ext cx="1965960" cy="73152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45F08E-848A-4F02-AA40-C8C402750C2D}"/>
              </a:ext>
            </a:extLst>
          </p:cNvPr>
          <p:cNvSpPr>
            <a:spLocks noGrp="1"/>
          </p:cNvSpPr>
          <p:nvPr/>
        </p:nvSpPr>
        <p:spPr>
          <a:xfrm>
            <a:off x="10085832" y="3474720"/>
            <a:ext cx="73152" cy="123444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4876EDB-1C55-4566-9219-2DA8BA437EBF}"/>
              </a:ext>
            </a:extLst>
          </p:cNvPr>
          <p:cNvSpPr>
            <a:spLocks noGrp="1"/>
          </p:cNvSpPr>
          <p:nvPr/>
        </p:nvSpPr>
        <p:spPr>
          <a:xfrm>
            <a:off x="8961120" y="2651760"/>
            <a:ext cx="914400" cy="594360"/>
          </a:xfrm>
          <a:prstGeom prst="ellipse">
            <a:avLst/>
          </a:prstGeom>
          <a:solidFill>
            <a:srgbClr val="E50914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0938B1E-93BC-4318-94F6-4DA2EF900EF8}"/>
              </a:ext>
            </a:extLst>
          </p:cNvPr>
          <p:cNvSpPr>
            <a:spLocks noGrp="1"/>
          </p:cNvSpPr>
          <p:nvPr/>
        </p:nvSpPr>
        <p:spPr>
          <a:xfrm>
            <a:off x="8961120" y="283464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000" b="1">
                <a:solidFill>
                  <a:srgbClr val="FFFFFF"/>
                </a:solidFill>
              </a:defRPr>
            </a:pPr>
            <a:r>
              <a:t>FREEDOM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657A4F-473B-44A8-BA10-25568AB6FDCC}"/>
              </a:ext>
            </a:extLst>
          </p:cNvPr>
          <p:cNvSpPr>
            <a:spLocks noGrp="1"/>
          </p:cNvSpPr>
          <p:nvPr/>
        </p:nvSpPr>
        <p:spPr>
          <a:xfrm>
            <a:off x="10241280" y="2651760"/>
            <a:ext cx="914400" cy="594360"/>
          </a:xfrm>
          <a:prstGeom prst="ellipse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2E105F-8B24-400F-B8A6-1321417086CD}"/>
              </a:ext>
            </a:extLst>
          </p:cNvPr>
          <p:cNvSpPr>
            <a:spLocks noGrp="1"/>
          </p:cNvSpPr>
          <p:nvPr/>
        </p:nvSpPr>
        <p:spPr>
          <a:xfrm>
            <a:off x="10241280" y="283464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000" b="1">
                <a:solidFill>
                  <a:srgbClr val="121212"/>
                </a:solidFill>
              </a:defRPr>
            </a:pPr>
            <a:r>
              <a:t>PRESSURE</a:t>
            </a:r>
          </a:p>
        </p:txBody>
      </p:sp>
    </p:spTree>
    <p:extLst>
      <p:ext uri="{BB962C8B-B14F-4D97-AF65-F5344CB8AC3E}">
        <p14:creationId xmlns:p14="http://schemas.microsoft.com/office/powerpoint/2010/main" val="586573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5C87F0E-1A61-4DA1-A10B-BD945413EBFD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Alternative Leadership Approach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85483F-FC06-4B98-9B0A-22485EA009D9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0EC57BD-F75A-43B5-8359-5967068454F5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E8D9E6-62EE-44AC-BCA9-E3DCCC7E912A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D7BEDD-C96D-4984-B14C-3465F07AA215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4983480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A more participative leadership approach could give Netflix employees a stronger voice in important decisions. (Somech, 2006)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Participative leadership encourages leaders and employees to share ideas and take part in decision-making. (Somech, 2006)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This approach could complement Netflix’s existing employee freedom with greater communication and management support. (Hastings and Meyer, 2020, pp.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Greater participation could help employees feel more involved while maintaining creativity and innovation. (Somech, 2006)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However, involving more people in decisions may slow decision-making, particularly in a fast-changing industry. (Somech, 2006)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Combining transformational, empowering and participative leadership could provide a better balance between innovation, employee freedom and support. (Hastings and Meyer, 2020; Somech, 2006)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081B63F-46F4-4A57-BE24-44BDC9BA5C4F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3BC277DA-C43A-41BD-B3A9-8E4E4594BF82}"/>
              </a:ext>
            </a:extLst>
          </p:cNvPr>
          <p:cNvSpPr>
            <a:spLocks noGrp="1"/>
          </p:cNvSpPr>
          <p:nvPr/>
        </p:nvSpPr>
        <p:spPr>
          <a:xfrm>
            <a:off x="9006840" y="2148840"/>
            <a:ext cx="1143000" cy="640080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7E47C8-04F1-43C1-A242-3477DC4D9D70}"/>
              </a:ext>
            </a:extLst>
          </p:cNvPr>
          <p:cNvSpPr>
            <a:spLocks noGrp="1"/>
          </p:cNvSpPr>
          <p:nvPr/>
        </p:nvSpPr>
        <p:spPr>
          <a:xfrm>
            <a:off x="9006840" y="2331720"/>
            <a:ext cx="1143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200" b="1">
                <a:solidFill>
                  <a:srgbClr val="121212"/>
                </a:solidFill>
              </a:defRPr>
            </a:pPr>
            <a:r>
              <a:t>VOICE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C9CD2ED0-947A-4EE6-82E9-60E751679751}"/>
              </a:ext>
            </a:extLst>
          </p:cNvPr>
          <p:cNvSpPr>
            <a:spLocks noGrp="1"/>
          </p:cNvSpPr>
          <p:nvPr/>
        </p:nvSpPr>
        <p:spPr>
          <a:xfrm>
            <a:off x="10149840" y="2834640"/>
            <a:ext cx="1143000" cy="640080"/>
          </a:xfrm>
          <a:prstGeom prst="roundRect">
            <a:avLst/>
          </a:prstGeom>
          <a:solidFill>
            <a:srgbClr val="E50914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D8ECBDC-E504-4D4D-9E6B-3F8280047505}"/>
              </a:ext>
            </a:extLst>
          </p:cNvPr>
          <p:cNvSpPr>
            <a:spLocks noGrp="1"/>
          </p:cNvSpPr>
          <p:nvPr/>
        </p:nvSpPr>
        <p:spPr>
          <a:xfrm>
            <a:off x="10149840" y="3017520"/>
            <a:ext cx="1143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200" b="1">
                <a:solidFill>
                  <a:srgbClr val="FFFFFF"/>
                </a:solidFill>
              </a:defRPr>
            </a:pPr>
            <a:r>
              <a:t>SHARE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4DA5B786-12D7-49B4-BF3E-ECE047A17594}"/>
              </a:ext>
            </a:extLst>
          </p:cNvPr>
          <p:cNvSpPr>
            <a:spLocks noGrp="1"/>
          </p:cNvSpPr>
          <p:nvPr/>
        </p:nvSpPr>
        <p:spPr>
          <a:xfrm>
            <a:off x="9144000" y="3931920"/>
            <a:ext cx="1143000" cy="640080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DFD29AA-A2B5-4CA0-B8AE-A9B5A20F934D}"/>
              </a:ext>
            </a:extLst>
          </p:cNvPr>
          <p:cNvSpPr>
            <a:spLocks noGrp="1"/>
          </p:cNvSpPr>
          <p:nvPr/>
        </p:nvSpPr>
        <p:spPr>
          <a:xfrm>
            <a:off x="9144000" y="4114800"/>
            <a:ext cx="1143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200" b="1">
                <a:solidFill>
                  <a:srgbClr val="121212"/>
                </a:solidFill>
              </a:defRPr>
            </a:pPr>
            <a:r>
              <a:t>SUPPORT</a:t>
            </a:r>
          </a:p>
        </p:txBody>
      </p:sp>
    </p:spTree>
    <p:extLst>
      <p:ext uri="{BB962C8B-B14F-4D97-AF65-F5344CB8AC3E}">
        <p14:creationId xmlns:p14="http://schemas.microsoft.com/office/powerpoint/2010/main" val="9124924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AB20489-404E-4B5A-98F5-5EA5A829D355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Conclusion and Recommendations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2150F3D-B693-4FA4-92CC-A86808CE2876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B9D4A05-4638-49DE-A1BB-ED7DDAFB0B03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2C8EEB-5B1E-4C6D-BC9E-04A39A62FDB8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B1A286-68B6-4EDC-804C-1238DE187582}"/>
              </a:ext>
            </a:extLst>
          </p:cNvPr>
          <p:cNvSpPr>
            <a:spLocks noGrp="1"/>
          </p:cNvSpPr>
          <p:nvPr/>
        </p:nvSpPr>
        <p:spPr>
          <a:xfrm>
            <a:off x="777240" y="1417320"/>
            <a:ext cx="7635240" cy="4983480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Reed Hastings’ leadership played an important role in Netflix’s transformation and growth. (Hastings and Meyer, 2020, pp. 165–187,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Transformational leadership supported vision, innovation and adaptation to major organisational change. (Challa and Jena,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Empowering leadership supported employee freedom, responsibility and independent decision-making. (Hastings and Meyer, 2020, pp. 165–187,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However, Netflix’s high-performance culture can also create pressure and may not suit every employee. (Hastings and Meyer, 2020, pp. 165–187,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 should maintain employee freedom while providing greater support, communication and opportunities for participation. (Cheong et al., 2019)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A balanced leadership approach could help Netflix maintain innovation while supporting employees during future organisational change. (Cheong et al., 2019; Hastings and Meyer, 2020)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Personal reflection: In my workplace, I learned that giving people responsibility is important, but clear communication and support are also needed to achieve a shared goal.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B01FAF7-6C2E-4BE1-B479-AA41D024C313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3FA4F8-2040-4163-B51A-3202A7980B64}"/>
              </a:ext>
            </a:extLst>
          </p:cNvPr>
          <p:cNvSpPr>
            <a:spLocks noGrp="1"/>
          </p:cNvSpPr>
          <p:nvPr/>
        </p:nvSpPr>
        <p:spPr>
          <a:xfrm>
            <a:off x="9052560" y="2103120"/>
            <a:ext cx="219456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2200" b="1">
                <a:solidFill>
                  <a:srgbClr val="E50914"/>
                </a:solidFill>
              </a:defRPr>
            </a:pPr>
            <a:r>
              <a:t>BALANCED</a:t>
            </a:r>
            <a:br/>
            <a:r>
              <a:t>LEADERSHIP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E5576362-A9BD-42BE-853F-D608A9AA41E0}"/>
              </a:ext>
            </a:extLst>
          </p:cNvPr>
          <p:cNvSpPr>
            <a:spLocks noGrp="1"/>
          </p:cNvSpPr>
          <p:nvPr/>
        </p:nvSpPr>
        <p:spPr>
          <a:xfrm>
            <a:off x="9144000" y="3246120"/>
            <a:ext cx="20116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C8C8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92C8F6-D485-4F85-BFD9-2402385C0722}"/>
              </a:ext>
            </a:extLst>
          </p:cNvPr>
          <p:cNvSpPr>
            <a:spLocks noGrp="1"/>
          </p:cNvSpPr>
          <p:nvPr/>
        </p:nvSpPr>
        <p:spPr>
          <a:xfrm>
            <a:off x="9144000" y="3355848"/>
            <a:ext cx="2011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1400" b="1">
                <a:solidFill>
                  <a:srgbClr val="121212"/>
                </a:solidFill>
              </a:defRPr>
            </a:pPr>
            <a:r>
              <a:t>✓  Vision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8C9C3846-7D0B-41B6-BA91-C1E7EDCACAEB}"/>
              </a:ext>
            </a:extLst>
          </p:cNvPr>
          <p:cNvSpPr>
            <a:spLocks noGrp="1"/>
          </p:cNvSpPr>
          <p:nvPr/>
        </p:nvSpPr>
        <p:spPr>
          <a:xfrm>
            <a:off x="9144000" y="3904487"/>
            <a:ext cx="20116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C8C8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7D4DB0-A728-46E8-82D2-D45FC5AAA13A}"/>
              </a:ext>
            </a:extLst>
          </p:cNvPr>
          <p:cNvSpPr>
            <a:spLocks noGrp="1"/>
          </p:cNvSpPr>
          <p:nvPr/>
        </p:nvSpPr>
        <p:spPr>
          <a:xfrm>
            <a:off x="9144000" y="4014215"/>
            <a:ext cx="2011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1400" b="1">
                <a:solidFill>
                  <a:srgbClr val="121212"/>
                </a:solidFill>
              </a:defRPr>
            </a:pPr>
            <a:r>
              <a:t>✓  Freedom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6BFDE7CC-53BE-420E-8BBE-28AF30394145}"/>
              </a:ext>
            </a:extLst>
          </p:cNvPr>
          <p:cNvSpPr>
            <a:spLocks noGrp="1"/>
          </p:cNvSpPr>
          <p:nvPr/>
        </p:nvSpPr>
        <p:spPr>
          <a:xfrm>
            <a:off x="9144000" y="4562856"/>
            <a:ext cx="20116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C8C8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80707D2-1194-4F8D-9C37-2BF6124E9753}"/>
              </a:ext>
            </a:extLst>
          </p:cNvPr>
          <p:cNvSpPr>
            <a:spLocks noGrp="1"/>
          </p:cNvSpPr>
          <p:nvPr/>
        </p:nvSpPr>
        <p:spPr>
          <a:xfrm>
            <a:off x="9144000" y="4672583"/>
            <a:ext cx="2011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1400" b="1">
                <a:solidFill>
                  <a:srgbClr val="121212"/>
                </a:solidFill>
              </a:defRPr>
            </a:pPr>
            <a:r>
              <a:t>✓  Support</a:t>
            </a:r>
          </a:p>
        </p:txBody>
      </p:sp>
    </p:spTree>
    <p:extLst>
      <p:ext uri="{BB962C8B-B14F-4D97-AF65-F5344CB8AC3E}">
        <p14:creationId xmlns:p14="http://schemas.microsoft.com/office/powerpoint/2010/main" val="17056219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5584521-A6DE-448D-8C66-4E0F1A1D113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98F151-2719-46BA-976E-FEF449FCCA7F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E72D75C-DCD1-4EC5-9507-961C8C8F58AF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FBD50DA-ABC9-4E01-8D84-69B920EF6A53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A4BDDB-7A58-4ECA-835E-4115612B4886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FF73FF-9FAD-45CC-93CF-6A3B9146BB1A}"/>
              </a:ext>
            </a:extLst>
          </p:cNvPr>
          <p:cNvSpPr>
            <a:spLocks noGrp="1"/>
          </p:cNvSpPr>
          <p:nvPr/>
        </p:nvSpPr>
        <p:spPr>
          <a:xfrm>
            <a:off x="777240" y="1417320"/>
            <a:ext cx="10698480" cy="4229428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600"/>
              </a:spcAft>
              <a:buNone/>
              <a:defRPr sz="105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>
                <a:latin typeface="Arial"/>
                <a:ea typeface="Arial"/>
                <a:cs typeface="Arial"/>
              </a:rPr>
              <a:t>•  Amundsen, S. and Martinsen, Ø.L. (2014) ‘Empowering leadership: Construct clarification, conceptualization, and validation of a new scale’, The Leadership Quarterly, 25(3), pp. 487–511. Available at: https://doi.org/10.1016/j.leaqua.2013.11.009 (Accessed: 14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Bass, B.M. and Avolio, B.J. (eds.) (1994) Improving Organizational Effectiveness Through Transformational Leadership. Thousand Oaks, CA: Sage Publications, p. 3.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Challa, S.D. and Jena, L.K. (2024) ‘Navigating Change and Adversity: A Case Study of Netflix’s Journey’, Business Perspectives and Research. Available at: https://doi.org/10.1177/22785337241233035 (Accessed: 14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Cheong, M., Yammarino, F.J., Dionne, S.D., Spain, S.M. and Tsai, C.Y. (2019) ‘A review of the effectiveness of empowering leadership’, The Leadership Quarterly, 30(1), pp. 34–58. Available at: https://doi.org/10.1016/j.leaqua.2018.08.005 (Accessed: 18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GlobalData (2022) ‘Netflix Reports Loss of Subscribers for the First Time in a Decade’. GlobalData Explorer, April. Available at: https://explorer-globaldata-com.uwtsd.idm.oclc.org/data-insights/media/netflix-reports-loss-of-subscribers-for-the-first-time-in-a-decade/ (Accessed: 17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Hastings, R. and Meyer, E. (2020) No Rules Rules: Netflix and the Culture of Reinvention. New York: Penguin Press. Relevant cited sections: pp. 139–159, 165–205 and 207–236.</a:t>
            </a:r>
          </a:p>
        </p:txBody>
      </p:sp>
    </p:spTree>
    <p:extLst>
      <p:ext uri="{BB962C8B-B14F-4D97-AF65-F5344CB8AC3E}">
        <p14:creationId xmlns:p14="http://schemas.microsoft.com/office/powerpoint/2010/main" val="8928145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1CCFD44-25F9-4DBC-9B52-F79B85E196FC}"/>
              </a:ext>
            </a:extLst>
          </p:cNvPr>
          <p:cNvSpPr>
            <a:spLocks noGrp="1"/>
          </p:cNvSpPr>
          <p:nvPr/>
        </p:nvSpPr>
        <p:spPr>
          <a:xfrm>
            <a:off x="777240" y="1417320"/>
            <a:ext cx="10698480" cy="47824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8000"/>
              </a:lnSpc>
              <a:spcAft>
                <a:spcPts val="600"/>
              </a:spcAft>
              <a:buNone/>
              <a:defRPr sz="105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>
                <a:latin typeface="Arial"/>
                <a:ea typeface="Arial"/>
                <a:cs typeface="Arial"/>
              </a:rPr>
              <a:t>•  Lee, A., Willis, S. and Tian, A.W. (2018) ‘Empowering leadership: A meta-analytic examination of incremental contribution, mediation, and moderation’, Journal of Organizational Behavior, 39(3), pp. 306–325. Available at: https://doi.org/10.1002/job.2220 (Accessed: 13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Netflix (2024) ‘The Best Work of Our Lives: Culture Memo’. Available at: https://jobs.netflix.com/culture (Accessed: 18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Netflix (2026) ‘The Netflix Effect’. About Netflix, 12 May. Available at: https://about.netflix.com/en/news/the-netflix-effect (Accessed: 18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Reuters (2022a) ‘Netflix lays off about 150 employees, mostly in the U.S.’, 17 May. Available at: https://www.investing.com/news/stock-market-news/netflix-lays-off-approximately-150-mostly-in-us-2826714 (Accessed: 24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Reuters (2022b) ‘Netflix lays off 300 employees in cost-cutting drive’, 23 June. Available at: https://www.investing.com/news/stock-market-news/netflix-lays-off-300-employees-in-costcutting-drive-2840344 (Accessed: 24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Siangchokyoo, N., Klinger, R.L. and Campion, E.D. (2020) ‘Follower transformation as the linchpin of transformational leadership theory: A systematic review and future research agenda’, The Leadership Quarterly, 31(1), 101341. Available at: https://doi.org/10.1016/j.leaqua.2019.101341 (Accessed: 17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Somech, A. (2006) ‘The effects of leadership style and team process on performance and innovation in functionally heterogeneous teams’, Journal of Management, 32(1), pp. 132–157. Available at: https://doi.org/10.1177/0149206305277799 (Accessed: 18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6400522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>
          <a:solidFill>
            <a:schemeClr val="phClr">
              <a:shade val="95000"/>
              <a:satMod val="105000"/>
            </a:schemeClr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>
          <a:solidFill>
            <a:schemeClr val="phClr">
              <a:shade val="95000"/>
              <a:satMod val="105000"/>
            </a:schemeClr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2810</Words>
  <Application>Microsoft Office PowerPoint</Application>
  <DocSecurity>0</DocSecurity>
  <PresentationFormat>Widescreen</PresentationFormat>
  <Paragraphs>176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alesiaeenisaieushbshswu68263@outlook.com</cp:lastModifiedBy>
  <cp:revision>2</cp:revision>
  <dcterms:created xsi:type="dcterms:W3CDTF">2026-10-24T19:47:50Z</dcterms:created>
  <dcterms:modified xsi:type="dcterms:W3CDTF">2026-10-24T20:52:01Z</dcterms:modified>
</cp:coreProperties>
</file>