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7"/>
  </p:notesMasterIdLst>
  <p:sldIdLst>
    <p:sldId id="256" r:id="rId3"/>
    <p:sldId id="257" r:id="rId4"/>
    <p:sldId id="359" r:id="rId5"/>
    <p:sldId id="567" r:id="rId6"/>
    <p:sldId id="568" r:id="rId7"/>
    <p:sldId id="754" r:id="rId8"/>
    <p:sldId id="492" r:id="rId9"/>
    <p:sldId id="755" r:id="rId10"/>
    <p:sldId id="756" r:id="rId11"/>
    <p:sldId id="555" r:id="rId12"/>
    <p:sldId id="762" r:id="rId13"/>
    <p:sldId id="556" r:id="rId14"/>
    <p:sldId id="757" r:id="rId15"/>
    <p:sldId id="763" r:id="rId16"/>
    <p:sldId id="559" r:id="rId17"/>
    <p:sldId id="560" r:id="rId18"/>
    <p:sldId id="758" r:id="rId19"/>
    <p:sldId id="564" r:id="rId20"/>
    <p:sldId id="759" r:id="rId21"/>
    <p:sldId id="760" r:id="rId22"/>
    <p:sldId id="761" r:id="rId23"/>
    <p:sldId id="572" r:id="rId24"/>
    <p:sldId id="765" r:id="rId25"/>
    <p:sldId id="76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A688FA-873B-4223-967C-249B28975461}" v="19" dt="2026-03-08T22:46:37.9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1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0850B4-BE0D-4D3B-86C3-B15BE0C87A27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90C5AB-8086-41B7-B88A-42021A0A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86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144A85-03BD-466A-834B-5AC365390E2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fontScale="55000" lnSpcReduction="20000"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US" dirty="0">
                <a:solidFill>
                  <a:srgbClr val="000000"/>
                </a:solidFill>
              </a:rPr>
              <a:t>Market Penetration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sz="12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Clr>
                <a:schemeClr val="accent2"/>
              </a:buClr>
              <a:buFont typeface="Wingdings" pitchFamily="2" charset="2"/>
              <a:buChar char="Ø"/>
            </a:pPr>
            <a:r>
              <a:rPr lang="en-US" sz="1200" dirty="0">
                <a:solidFill>
                  <a:srgbClr val="000000"/>
                </a:solidFill>
              </a:rPr>
              <a:t>Setting a Low Price for a New Product in Order to “Penetrate” the Market Quickly and Deeply.</a:t>
            </a:r>
          </a:p>
          <a:p>
            <a:pPr>
              <a:spcBef>
                <a:spcPct val="0"/>
              </a:spcBef>
              <a:buClr>
                <a:schemeClr val="accent2"/>
              </a:buClr>
              <a:buFont typeface="Wingdings" pitchFamily="2" charset="2"/>
              <a:buChar char="Ø"/>
            </a:pPr>
            <a:endParaRPr lang="en-US" sz="12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Clr>
                <a:schemeClr val="accent2"/>
              </a:buClr>
              <a:buFont typeface="Wingdings" pitchFamily="2" charset="2"/>
              <a:buChar char="Ø"/>
            </a:pPr>
            <a:r>
              <a:rPr lang="en-US" sz="1200" dirty="0">
                <a:solidFill>
                  <a:srgbClr val="000000"/>
                </a:solidFill>
              </a:rPr>
              <a:t>Attract a Large Number of Buyers and Win a Larger Market Share.</a:t>
            </a:r>
          </a:p>
          <a:p>
            <a:pPr eaLnBrk="1" hangingPunct="1">
              <a:lnSpc>
                <a:spcPct val="90000"/>
              </a:lnSpc>
            </a:pPr>
            <a:endParaRPr lang="en-US" dirty="0"/>
          </a:p>
          <a:p>
            <a:pPr eaLnBrk="1" hangingPunct="1">
              <a:lnSpc>
                <a:spcPct val="90000"/>
              </a:lnSpc>
            </a:pPr>
            <a:r>
              <a:rPr lang="en-US" dirty="0"/>
              <a:t>Use Under These Conditions: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Market Must be Highly Price-Sensitive so a Low Price Produces More Market Growth.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Production/ Distribution Costs Must Fall as Sales Volume Increases.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Must Keep Out Competition &amp; Maintain Its Low Price Position or Benefits May Only be Temporary.</a:t>
            </a:r>
          </a:p>
          <a:p>
            <a:pPr lvl="1" eaLnBrk="1" hangingPunct="1">
              <a:lnSpc>
                <a:spcPct val="90000"/>
              </a:lnSpc>
            </a:pPr>
            <a:endParaRPr lang="en-US" sz="2200" dirty="0"/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dirty="0">
                <a:solidFill>
                  <a:srgbClr val="000000"/>
                </a:solidFill>
              </a:rPr>
              <a:t>Market Skimming</a:t>
            </a:r>
            <a:r>
              <a:rPr lang="en-US" sz="2200" dirty="0">
                <a:solidFill>
                  <a:srgbClr val="000000"/>
                </a:solidFill>
              </a:rPr>
              <a:t> 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sz="22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Clr>
                <a:schemeClr val="hlink"/>
              </a:buClr>
              <a:buFont typeface="Wingdings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</a:rPr>
              <a:t>Setting a High Price for a New Product to “Skim” Maximum Revenues from the Target Market.</a:t>
            </a:r>
          </a:p>
          <a:p>
            <a:pPr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Font typeface="Wingdings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</a:rPr>
              <a:t>Results in Fewer, But More Profitable Sales.</a:t>
            </a:r>
          </a:p>
          <a:p>
            <a:pPr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Font typeface="Wingdings" pitchFamily="2" charset="2"/>
              <a:buChar char="Ø"/>
            </a:pPr>
            <a:endParaRPr lang="en-US" sz="2400" dirty="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US" dirty="0"/>
              <a:t>Use Under These Conditions: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Product’s Quality and Image Must Support Its Higher Price.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Costs Can’t be so High that They Cancel the Advantage of Charging More.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Competitors Shouldn’t be Able to Enter Market Easily and Undercut the High Price.</a:t>
            </a:r>
          </a:p>
          <a:p>
            <a:pPr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Font typeface="Wingdings" pitchFamily="2" charset="2"/>
              <a:buNone/>
            </a:pPr>
            <a:endParaRPr lang="en-US" sz="2400" dirty="0">
              <a:solidFill>
                <a:srgbClr val="000000"/>
              </a:solidFill>
            </a:endParaRPr>
          </a:p>
          <a:p>
            <a:pPr lvl="1" eaLnBrk="1" hangingPunct="1">
              <a:lnSpc>
                <a:spcPct val="90000"/>
              </a:lnSpc>
            </a:pPr>
            <a:endParaRPr lang="en-US" sz="2200" dirty="0"/>
          </a:p>
          <a:p>
            <a:pPr eaLnBrk="1" hangingPunct="1"/>
            <a:endParaRPr lang="en-GB" dirty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4834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B6B9802-9E52-4462-BBA3-C5558664404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342900" indent="-342900" eaLnBrk="1" hangingPunct="1">
              <a:spcBef>
                <a:spcPts val="2400"/>
              </a:spcBef>
              <a:buFont typeface="Wingdings" pitchFamily="2" charset="2"/>
              <a:buChar char="Ø"/>
              <a:tabLst>
                <a:tab pos="93663" algn="l"/>
              </a:tabLst>
              <a:defRPr/>
            </a:pPr>
            <a:r>
              <a:rPr lang="en-GB" sz="12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</a:rPr>
              <a:t>A</a:t>
            </a:r>
            <a:r>
              <a:rPr lang="en-GB" sz="1200" kern="0" dirty="0">
                <a:latin typeface="+mn-lt"/>
                <a:ea typeface="+mn-ea"/>
              </a:rPr>
              <a:t> - Bakery; buying train tickets online</a:t>
            </a:r>
          </a:p>
          <a:p>
            <a:pPr marL="342900" indent="-342900" eaLnBrk="1" hangingPunct="1">
              <a:spcBef>
                <a:spcPts val="2400"/>
              </a:spcBef>
              <a:buFont typeface="Wingdings" pitchFamily="2" charset="2"/>
              <a:buChar char="Ø"/>
              <a:tabLst>
                <a:tab pos="93663" algn="l"/>
              </a:tabLst>
              <a:defRPr/>
            </a:pPr>
            <a:endParaRPr lang="en-GB" sz="1200" kern="0" dirty="0">
              <a:latin typeface="+mn-lt"/>
              <a:ea typeface="+mn-ea"/>
            </a:endParaRPr>
          </a:p>
          <a:p>
            <a:pPr marL="342900" indent="-342900" eaLnBrk="1" hangingPunct="1">
              <a:spcBef>
                <a:spcPts val="2400"/>
              </a:spcBef>
              <a:buFont typeface="Wingdings" pitchFamily="2" charset="2"/>
              <a:buChar char="Ø"/>
              <a:tabLst>
                <a:tab pos="93663" algn="l"/>
              </a:tabLst>
              <a:defRPr/>
            </a:pPr>
            <a:r>
              <a:rPr lang="en-GB" sz="12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</a:rPr>
              <a:t>B</a:t>
            </a:r>
            <a:r>
              <a:rPr lang="en-GB" sz="1200" kern="0" dirty="0">
                <a:latin typeface="+mn-lt"/>
                <a:ea typeface="+mn-ea"/>
              </a:rPr>
              <a:t> – M&amp;S; John Lewis; Asda, </a:t>
            </a:r>
            <a:r>
              <a:rPr lang="en-GB" sz="1200" kern="0" dirty="0" err="1">
                <a:latin typeface="+mn-lt"/>
                <a:ea typeface="+mn-ea"/>
              </a:rPr>
              <a:t>etc</a:t>
            </a:r>
            <a:endParaRPr lang="en-GB" sz="1200" kern="0" dirty="0">
              <a:latin typeface="+mn-lt"/>
              <a:ea typeface="+mn-ea"/>
            </a:endParaRPr>
          </a:p>
          <a:p>
            <a:pPr marL="342900" indent="-342900" eaLnBrk="1" hangingPunct="1">
              <a:spcBef>
                <a:spcPts val="2400"/>
              </a:spcBef>
              <a:buFont typeface="Wingdings" pitchFamily="2" charset="2"/>
              <a:buChar char="Ø"/>
              <a:tabLst>
                <a:tab pos="93663" algn="l"/>
              </a:tabLst>
              <a:defRPr/>
            </a:pPr>
            <a:endParaRPr lang="en-GB" sz="1200" kern="0" dirty="0">
              <a:latin typeface="+mn-lt"/>
              <a:ea typeface="+mn-ea"/>
            </a:endParaRPr>
          </a:p>
          <a:p>
            <a:pPr marL="342900" indent="-342900" eaLnBrk="1" hangingPunct="1">
              <a:spcBef>
                <a:spcPts val="2400"/>
              </a:spcBef>
              <a:buFont typeface="Wingdings" pitchFamily="2" charset="2"/>
              <a:buChar char="Ø"/>
              <a:tabLst>
                <a:tab pos="93663" algn="l"/>
              </a:tabLst>
              <a:defRPr/>
            </a:pPr>
            <a:r>
              <a:rPr lang="en-GB" sz="12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</a:rPr>
              <a:t>C</a:t>
            </a:r>
            <a:r>
              <a:rPr lang="en-GB" sz="1200" kern="0" dirty="0">
                <a:latin typeface="+mn-lt"/>
                <a:ea typeface="+mn-ea"/>
              </a:rPr>
              <a:t> – Coca cola – sell large volumes of their products to wholesalers who then sell on to retailers.</a:t>
            </a:r>
          </a:p>
          <a:p>
            <a:pPr marL="342900" indent="-342900" eaLnBrk="1" hangingPunct="1">
              <a:spcBef>
                <a:spcPts val="2400"/>
              </a:spcBef>
              <a:buFont typeface="Wingdings" pitchFamily="2" charset="2"/>
              <a:buChar char="Ø"/>
              <a:tabLst>
                <a:tab pos="93663" algn="l"/>
              </a:tabLst>
              <a:defRPr/>
            </a:pPr>
            <a:endParaRPr lang="en-GB" sz="1200" kern="0" dirty="0">
              <a:latin typeface="+mn-lt"/>
              <a:ea typeface="+mn-ea"/>
            </a:endParaRPr>
          </a:p>
          <a:p>
            <a:pPr marL="342900" indent="-342900" eaLnBrk="1" hangingPunct="1">
              <a:spcBef>
                <a:spcPts val="2400"/>
              </a:spcBef>
              <a:buFont typeface="Wingdings" pitchFamily="2" charset="2"/>
              <a:buChar char="Ø"/>
              <a:tabLst>
                <a:tab pos="93663" algn="l"/>
              </a:tabLst>
              <a:defRPr/>
            </a:pPr>
            <a:r>
              <a:rPr lang="en-GB" sz="1200" b="1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</a:rPr>
              <a:t>D </a:t>
            </a:r>
            <a:r>
              <a:rPr lang="en-GB" sz="1200" kern="0" dirty="0">
                <a:latin typeface="+mn-lt"/>
                <a:ea typeface="+mn-ea"/>
              </a:rPr>
              <a:t>– Biscuits – the producer may hire an agent to sell the biscuits to wholesalers.</a:t>
            </a:r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284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90C5AB-8086-41B7-B88A-42021A0AAD7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1845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013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03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2078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02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233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253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633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1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438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218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7567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7971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0853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0284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68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0437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4944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7310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2361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755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0228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669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8514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581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295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4625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365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9092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0000" y="274638"/>
            <a:ext cx="9245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1" y="1905000"/>
            <a:ext cx="46228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5740401" y="1905000"/>
            <a:ext cx="4622800" cy="1866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740401" y="3924300"/>
            <a:ext cx="4622800" cy="1866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PRESENTATION TITLE - GO HEADER &amp; FOOTER TO EDIT THIS TEXT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703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5985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41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DD495D-0B9D-EC1F-65A8-B6E70A52D97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749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D2EFFD-3507-7C0B-CB1C-7B97B625D1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Marketing Mix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D0C69D-72E5-AF7D-4522-B41864EFC6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Jac Thomas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0541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7698-3379-F45D-2B55-83CDDD18F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1515D-F1A3-8759-5E81-688835897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the end of the session students should be able to:</a:t>
            </a:r>
          </a:p>
          <a:p>
            <a:r>
              <a:rPr lang="en-GB" dirty="0"/>
              <a:t>Identify and Explain what is entailed in the Marketing Mix 7Ps</a:t>
            </a:r>
          </a:p>
        </p:txBody>
      </p:sp>
    </p:spTree>
    <p:extLst>
      <p:ext uri="{BB962C8B-B14F-4D97-AF65-F5344CB8AC3E}">
        <p14:creationId xmlns:p14="http://schemas.microsoft.com/office/powerpoint/2010/main" val="4250234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77832-7285-37A4-A019-FAD457D68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626" y="973668"/>
            <a:ext cx="9147741" cy="706964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F90F9-3CFD-A3CE-A782-37DB4290E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104" y="2603499"/>
            <a:ext cx="10933044" cy="38768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assignment 2 you will be preparing a strategic marketing plan to take your company forwards in a new direction.</a:t>
            </a:r>
          </a:p>
          <a:p>
            <a:pPr marL="0" indent="0">
              <a:buNone/>
            </a:pPr>
            <a:endParaRPr lang="en-GB" altLang="en-US" sz="1200" dirty="0">
              <a:solidFill>
                <a:schemeClr val="tx2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marketing plan should include:</a:t>
            </a:r>
          </a:p>
          <a:p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Clear identification of the new planned direction </a:t>
            </a:r>
          </a:p>
          <a:p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clearly defined target market</a:t>
            </a:r>
          </a:p>
          <a:p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Clear marketing objectives</a:t>
            </a:r>
          </a:p>
          <a:p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Marketing mix decisions</a:t>
            </a:r>
          </a:p>
          <a:p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Clear metrics that will be used to evaluate the outcomes of the plan</a:t>
            </a:r>
          </a:p>
          <a:p>
            <a:endParaRPr lang="en-GB" altLang="en-US" sz="2400" dirty="0">
              <a:solidFill>
                <a:schemeClr val="tx2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175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AA070-DC80-26DA-E331-96EBFB34D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541495"/>
          </a:xfrm>
        </p:spPr>
        <p:txBody>
          <a:bodyPr/>
          <a:lstStyle/>
          <a:p>
            <a:r>
              <a:rPr lang="en-GB" b="1" u="sng" dirty="0"/>
              <a:t>What is a Marketing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C4D1B-7BA1-F920-0F08-145AB2BCD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66" y="2603500"/>
            <a:ext cx="11108987" cy="34163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marketing plan is about analysing your current market position (marketing audit), deciding where you want to be then establishing a route to get there. This is the basis of all the organisation’s marketing activity.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marketing plan should:</a:t>
            </a:r>
          </a:p>
          <a:p>
            <a:pPr lvl="1"/>
            <a:r>
              <a:rPr lang="en-GB" dirty="0"/>
              <a:t>Outline marketing goals and objectives </a:t>
            </a:r>
          </a:p>
          <a:p>
            <a:pPr lvl="1"/>
            <a:r>
              <a:rPr lang="en-GB" dirty="0"/>
              <a:t>Identify the target market</a:t>
            </a:r>
          </a:p>
          <a:p>
            <a:pPr lvl="1"/>
            <a:r>
              <a:rPr lang="en-GB" dirty="0"/>
              <a:t>Detail specific marketing activities (strategy, tactics, action)</a:t>
            </a:r>
          </a:p>
          <a:p>
            <a:pPr lvl="1"/>
            <a:r>
              <a:rPr lang="en-GB" dirty="0"/>
              <a:t>Identify how you will measure performance (control)</a:t>
            </a:r>
          </a:p>
        </p:txBody>
      </p:sp>
    </p:spTree>
    <p:extLst>
      <p:ext uri="{BB962C8B-B14F-4D97-AF65-F5344CB8AC3E}">
        <p14:creationId xmlns:p14="http://schemas.microsoft.com/office/powerpoint/2010/main" val="3870667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83D63B-5531-BD59-A533-FD2ECBFDC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  <a:t>The SOSTAC Planning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D85AC-BCDD-1851-85D2-4B1AD4D723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8384" y="2603500"/>
            <a:ext cx="4825160" cy="3416301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SOSTAC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- Is a Framework developed to structure a marketing plan, or a marketing strategy.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FF74D0-79F5-B798-C8F2-6816781EDD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Situation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Objectives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Strategy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Tactics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Action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Control</a:t>
            </a:r>
          </a:p>
        </p:txBody>
      </p:sp>
    </p:spTree>
    <p:extLst>
      <p:ext uri="{BB962C8B-B14F-4D97-AF65-F5344CB8AC3E}">
        <p14:creationId xmlns:p14="http://schemas.microsoft.com/office/powerpoint/2010/main" val="1540020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E8254-5B3C-E1BD-D1A6-ECCC736B4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MIX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96FB6-D517-476D-38A8-F4B19BC72C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7ps – Part of the Tactics of SOSTAC</a:t>
            </a:r>
          </a:p>
          <a:p>
            <a:endParaRPr lang="en-GB" dirty="0"/>
          </a:p>
          <a:p>
            <a:r>
              <a:rPr lang="en-GB" dirty="0"/>
              <a:t>Can you Name the Stages</a:t>
            </a:r>
          </a:p>
        </p:txBody>
      </p:sp>
    </p:spTree>
    <p:extLst>
      <p:ext uri="{BB962C8B-B14F-4D97-AF65-F5344CB8AC3E}">
        <p14:creationId xmlns:p14="http://schemas.microsoft.com/office/powerpoint/2010/main" val="705301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1981200" y="1340769"/>
            <a:ext cx="8229600" cy="478643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78465" y="97458"/>
            <a:ext cx="11196084" cy="1663248"/>
          </a:xfrm>
        </p:spPr>
        <p:txBody>
          <a:bodyPr>
            <a:noAutofit/>
          </a:bodyPr>
          <a:lstStyle/>
          <a:p>
            <a:br>
              <a:rPr lang="en-GB" sz="3200" b="1" u="sng" dirty="0">
                <a:solidFill>
                  <a:schemeClr val="bg1"/>
                </a:solidFill>
                <a:latin typeface="+mn-lt"/>
              </a:rPr>
            </a:br>
            <a:r>
              <a:rPr lang="en-GB" sz="3200" b="1" u="sng" dirty="0">
                <a:solidFill>
                  <a:schemeClr val="bg1"/>
                </a:solidFill>
                <a:latin typeface="+mn-lt"/>
              </a:rPr>
              <a:t>The Extended Marketing Mix within the External Environment – Remember from before, it is all linked to PESTLE</a:t>
            </a:r>
          </a:p>
        </p:txBody>
      </p:sp>
      <p:pic>
        <p:nvPicPr>
          <p:cNvPr id="3074" name="Picture 2" descr="Image result for pest analysi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44" t="3247" r="25165"/>
          <a:stretch/>
        </p:blipFill>
        <p:spPr bwMode="auto">
          <a:xfrm>
            <a:off x="478465" y="1945532"/>
            <a:ext cx="11196084" cy="491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4"/>
          <a:stretch/>
        </p:blipFill>
        <p:spPr>
          <a:xfrm>
            <a:off x="4027251" y="2850205"/>
            <a:ext cx="4192621" cy="2996830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914098-EA5F-4E0F-8262-B37EEDEAEE84}" type="slidenum">
              <a:rPr kumimoji="0" lang="en-GB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059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76A09-71F9-BC2E-21E7-6DC75BA1C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B4289-C686-15B9-5AB3-8E052FA7C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549" y="2190140"/>
            <a:ext cx="10130996" cy="4667859"/>
          </a:xfrm>
        </p:spPr>
        <p:txBody>
          <a:bodyPr/>
          <a:lstStyle/>
          <a:p>
            <a:r>
              <a:rPr lang="en-GB" b="1" dirty="0"/>
              <a:t>What does this mean?</a:t>
            </a:r>
          </a:p>
          <a:p>
            <a:r>
              <a:rPr lang="en-GB" dirty="0"/>
              <a:t>The product/service customers exchange money for</a:t>
            </a:r>
          </a:p>
          <a:p>
            <a:r>
              <a:rPr lang="en-GB" b="1" dirty="0"/>
              <a:t>Why may New Products need to be developed?</a:t>
            </a:r>
          </a:p>
          <a:p>
            <a:pPr marL="1065733" lvl="4" indent="-414772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Increasing competition</a:t>
            </a:r>
          </a:p>
          <a:p>
            <a:pPr marL="1065733" lvl="4" indent="-414772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Changes in consumer preferences </a:t>
            </a:r>
          </a:p>
          <a:p>
            <a:pPr marL="1065733" lvl="4" indent="-414772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Advances in technology </a:t>
            </a:r>
          </a:p>
          <a:p>
            <a:pPr marL="1065733" lvl="4" indent="-414772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capitalise on a new opportunity</a:t>
            </a:r>
          </a:p>
          <a:p>
            <a:pPr marL="1065733" lvl="4" indent="-414772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Resource efficiencies</a:t>
            </a:r>
          </a:p>
          <a:p>
            <a:r>
              <a:rPr lang="en-GB" dirty="0"/>
              <a:t>Businesses need to give their target market their wants – whether that’s updating old products or making new ones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124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DD35B0-428B-0A8A-DF94-C69AC2FF8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Price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D0AC04-6827-290A-0DA3-B401F54423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1040164"/>
            <a:ext cx="6391533" cy="477767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6FEF7-52B6-5239-69A9-5F0FCFDF8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What does this mean?</a:t>
            </a:r>
          </a:p>
          <a:p>
            <a:r>
              <a:rPr lang="en-GB" dirty="0">
                <a:solidFill>
                  <a:srgbClr val="FFFFFF"/>
                </a:solidFill>
              </a:rPr>
              <a:t>How much is the customer willing to pay</a:t>
            </a:r>
          </a:p>
          <a:p>
            <a:r>
              <a:rPr lang="en-GB" b="1" dirty="0">
                <a:solidFill>
                  <a:srgbClr val="FFFFFF"/>
                </a:solidFill>
              </a:rPr>
              <a:t>What would customers expect in exchange for a high price point?</a:t>
            </a:r>
          </a:p>
          <a:p>
            <a:r>
              <a:rPr lang="en-GB" b="1" dirty="0">
                <a:solidFill>
                  <a:srgbClr val="FFFFFF"/>
                </a:solidFill>
              </a:rPr>
              <a:t>What may influence the price of an item?</a:t>
            </a: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709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4"/>
          <p:cNvSpPr>
            <a:spLocks noGrp="1" noChangeArrowheads="1"/>
          </p:cNvSpPr>
          <p:nvPr>
            <p:ph type="title"/>
          </p:nvPr>
        </p:nvSpPr>
        <p:spPr>
          <a:xfrm>
            <a:off x="885371" y="709752"/>
            <a:ext cx="10900229" cy="936168"/>
          </a:xfrm>
        </p:spPr>
        <p:txBody>
          <a:bodyPr/>
          <a:lstStyle/>
          <a:p>
            <a:pPr eaLnBrk="1" hangingPunct="1"/>
            <a:r>
              <a:rPr lang="en-US" sz="32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 Pricing Strategies – Are you familiar with any?</a:t>
            </a:r>
          </a:p>
        </p:txBody>
      </p:sp>
      <p:sp>
        <p:nvSpPr>
          <p:cNvPr id="16179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83660" y="2198450"/>
            <a:ext cx="5093240" cy="4384911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Penetration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an aggressively low price to gain volume</a:t>
            </a:r>
          </a:p>
          <a:p>
            <a:pPr>
              <a:lnSpc>
                <a:spcPct val="90000"/>
              </a:lnSpc>
            </a:pP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Skimming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Setting a high price to attract the least price-sensitive market segments</a:t>
            </a:r>
          </a:p>
        </p:txBody>
      </p:sp>
      <p:pic>
        <p:nvPicPr>
          <p:cNvPr id="8197" name="Content Placeholder 10" descr="file.gif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21651" y="2310654"/>
            <a:ext cx="3321050" cy="1347787"/>
          </a:xfrm>
        </p:spPr>
      </p:pic>
      <p:sp>
        <p:nvSpPr>
          <p:cNvPr id="2" name="TextBox 1"/>
          <p:cNvSpPr txBox="1"/>
          <p:nvPr/>
        </p:nvSpPr>
        <p:spPr>
          <a:xfrm>
            <a:off x="1906621" y="5700408"/>
            <a:ext cx="84436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Under what conditions should these strategies be undertaken?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8726" y="3658441"/>
            <a:ext cx="1866900" cy="1866900"/>
          </a:xfrm>
        </p:spPr>
      </p:pic>
    </p:spTree>
    <p:extLst>
      <p:ext uri="{BB962C8B-B14F-4D97-AF65-F5344CB8AC3E}">
        <p14:creationId xmlns:p14="http://schemas.microsoft.com/office/powerpoint/2010/main" val="3142489521"/>
      </p:ext>
    </p:extLst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617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617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61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7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b="1" u="sng" dirty="0">
                <a:solidFill>
                  <a:srgbClr val="EBEBEB"/>
                </a:solidFill>
                <a:latin typeface="+mn-lt"/>
              </a:rPr>
              <a:t>Pricing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0076" y="437513"/>
            <a:ext cx="6532329" cy="5954325"/>
          </a:xfrm>
        </p:spPr>
        <p:txBody>
          <a:bodyPr anchor="ctr">
            <a:normAutofit/>
          </a:bodyPr>
          <a:lstStyle/>
          <a:p>
            <a:pPr marL="414772" indent="-414772"/>
            <a:r>
              <a:rPr lang="en-GB" sz="24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Cost based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setting prices based on the cost of producing the product or service, plus a markup for profit. </a:t>
            </a:r>
          </a:p>
          <a:p>
            <a:pPr marL="414772" indent="-414772"/>
            <a:r>
              <a:rPr lang="en-GB" sz="24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Competitive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- setting prices based on what competitors are charging</a:t>
            </a:r>
          </a:p>
          <a:p>
            <a:pPr marL="414772" indent="-414772"/>
            <a:r>
              <a:rPr lang="en-GB" sz="24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Demand based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Dynamic pricing involves changing the price based on real-time demand. E.g. Uber, Airlines</a:t>
            </a:r>
          </a:p>
          <a:p>
            <a:pPr marL="414772" indent="-414772"/>
            <a:r>
              <a:rPr lang="en-GB" sz="24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Price discrimination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involves charging different prices for the same product or service based on customer characteristics Competition</a:t>
            </a:r>
          </a:p>
          <a:p>
            <a:pPr marL="414772" indent="-414772"/>
            <a:r>
              <a:rPr lang="en-GB" sz="24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Psychological pricing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uses consumer psychology to encourage sales, often by setting prices that seem more attractive to customers.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792691" y="6391838"/>
            <a:ext cx="838199" cy="304799"/>
          </a:xfrm>
        </p:spPr>
        <p:txBody>
          <a:bodyPr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7B914098-EA5F-4E0F-8262-B37EEDEAEE84}" type="slidenum"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F6FC6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000" b="0" i="0" u="none" strike="noStrike" kern="1200" cap="none" spc="0" normalizeH="0" baseline="0" noProof="0">
              <a:ln>
                <a:noFill/>
              </a:ln>
              <a:solidFill>
                <a:srgbClr val="0F6FC6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7897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b="1" u="sng">
                <a:solidFill>
                  <a:srgbClr val="EBEBEB"/>
                </a:solidFill>
                <a:latin typeface="+mn-lt"/>
              </a:rPr>
              <a:t>Pricing Policies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0076" y="437513"/>
            <a:ext cx="6532329" cy="59543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following factors must be considered: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14772" indent="-414772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Company objectives</a:t>
            </a:r>
          </a:p>
          <a:p>
            <a:pPr marL="414772" indent="-414772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</a:t>
            </a:r>
          </a:p>
          <a:p>
            <a:pPr marL="414772" indent="-414772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</a:t>
            </a:r>
          </a:p>
          <a:p>
            <a:pPr marL="414772" indent="-414772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Demand</a:t>
            </a:r>
          </a:p>
          <a:p>
            <a:pPr marL="414772" indent="-414772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Cost, volume, profit</a:t>
            </a:r>
          </a:p>
          <a:p>
            <a:pPr marL="414772" indent="-414772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Competition</a:t>
            </a:r>
          </a:p>
          <a:p>
            <a:pPr marL="414772" indent="-414772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 life cycle</a:t>
            </a:r>
          </a:p>
          <a:p>
            <a:pPr marL="414772" indent="-414772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mix </a:t>
            </a:r>
          </a:p>
          <a:p>
            <a:pPr marL="414772" indent="-414772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Promotional pricing</a:t>
            </a:r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792691" y="6391838"/>
            <a:ext cx="838199" cy="304799"/>
          </a:xfrm>
        </p:spPr>
        <p:txBody>
          <a:bodyPr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7B914098-EA5F-4E0F-8262-B37EEDEAEE84}" type="slidenum"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0F6FC6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000" b="0" i="0" u="none" strike="noStrike" kern="1200" cap="none" spc="0" normalizeH="0" baseline="0" noProof="0">
              <a:ln>
                <a:noFill/>
              </a:ln>
              <a:solidFill>
                <a:srgbClr val="0F6FC6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1466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DFF56-6BBD-B25C-F872-25B5EB9BC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90EFC-E356-4D8B-EBC9-52A6BF585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do we think this means?</a:t>
            </a:r>
          </a:p>
          <a:p>
            <a:r>
              <a:rPr lang="en-GB" dirty="0"/>
              <a:t>It is focussed on distribution – does not always concern a physical location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involves selecting the right channels to reach the target audience, ensuring product availability at the right time, in the right quantity, and in convenient locations.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ultimate goal of place decisions is to make the product accessible and convenient for customers, while maximizing reach and profitability for the business.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362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013B5-CF85-5722-2768-82D0C4336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Distribution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33116-0772-69DD-9A81-072BF2547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106" y="2237363"/>
            <a:ext cx="11614826" cy="4357990"/>
          </a:xfrm>
        </p:spPr>
        <p:txBody>
          <a:bodyPr>
            <a:normAutofit fontScale="85000" lnSpcReduction="20000"/>
          </a:bodyPr>
          <a:lstStyle/>
          <a:p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distribution channel is the path through which a product moves from the manufacturer to the end customer. Businesses must decide which types of channels to use: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b="1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Direct Channels</a:t>
            </a:r>
            <a:r>
              <a:rPr lang="en-GB" sz="2100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Selling directly to the consumer, without intermediaries. Examples include: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Online store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(e-commerce website)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Company-owned retail stores</a:t>
            </a:r>
            <a:endParaRPr lang="en-GB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Sales team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or </a:t>
            </a:r>
            <a:r>
              <a:rPr lang="en-GB" sz="2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direct mail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(especially for B2B products)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b="1" dirty="0">
                <a:highlight>
                  <a:srgbClr val="00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Indirect Channels</a:t>
            </a:r>
            <a:r>
              <a:rPr lang="en-GB" sz="2100" dirty="0">
                <a:highlight>
                  <a:srgbClr val="00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Involves intermediaries (wholesalers, retailers, distributors) to help get the product to the customer. Examples include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Retailers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(e.g., supermarkets, department stores)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Wholesalers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(selling to other businesses, who then sell to consumers)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Agents and Brokers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(acting as intermediaries in business-to-business markets)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Dual Distribution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Using both direct and indirect channels to reach different customer segments. For example, a brand might sell directly through its website and also distribute through retailers.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359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3" descr="fig 12-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81202" y="1828800"/>
            <a:ext cx="8586786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Rectangle 4"/>
          <p:cNvSpPr>
            <a:spLocks noChangeArrowheads="1"/>
          </p:cNvSpPr>
          <p:nvPr/>
        </p:nvSpPr>
        <p:spPr bwMode="auto">
          <a:xfrm>
            <a:off x="6705600" y="6400800"/>
            <a:ext cx="2362200" cy="2286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5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1" name="Rectangle 9"/>
          <p:cNvSpPr txBox="1">
            <a:spLocks noChangeArrowheads="1"/>
          </p:cNvSpPr>
          <p:nvPr/>
        </p:nvSpPr>
        <p:spPr bwMode="auto">
          <a:xfrm>
            <a:off x="0" y="2568103"/>
            <a:ext cx="1673157" cy="3504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342903" marR="0" lvl="0" indent="-342903" algn="l" defTabSz="457200" rtl="0" eaLnBrk="1" fontAlgn="auto" latinLnBrk="0" hangingPunct="1">
              <a:lnSpc>
                <a:spcPct val="100000"/>
              </a:lnSpc>
              <a:spcBef>
                <a:spcPct val="65000"/>
              </a:spcBef>
              <a:spcAft>
                <a:spcPts val="0"/>
              </a:spcAft>
              <a:buClrTx/>
              <a:buSzTx/>
              <a:buFontTx/>
              <a:buNone/>
              <a:tabLst>
                <a:tab pos="93664" algn="l"/>
              </a:tabLst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Quick</a:t>
            </a:r>
            <a:r>
              <a:rPr kumimoji="0" lang="en-GB" sz="2000" b="1" i="0" u="none" strike="noStrike" kern="0" cap="none" spc="0" normalizeH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Task: </a:t>
            </a:r>
          </a:p>
          <a:p>
            <a:pPr marL="342903" marR="0" lvl="0" indent="-342903" algn="l" defTabSz="457200" rtl="0" eaLnBrk="1" fontAlgn="auto" latinLnBrk="0" hangingPunct="1">
              <a:lnSpc>
                <a:spcPct val="100000"/>
              </a:lnSpc>
              <a:spcBef>
                <a:spcPct val="65000"/>
              </a:spcBef>
              <a:spcAft>
                <a:spcPts val="0"/>
              </a:spcAft>
              <a:buClrTx/>
              <a:buSzTx/>
              <a:buFontTx/>
              <a:buNone/>
              <a:tabLst>
                <a:tab pos="93664" algn="l"/>
              </a:tabLst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    Give an example of a likely business for each of these channels</a:t>
            </a:r>
          </a:p>
        </p:txBody>
      </p:sp>
      <p:sp>
        <p:nvSpPr>
          <p:cNvPr id="18439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1" y="690664"/>
            <a:ext cx="8258175" cy="1138136"/>
          </a:xfrm>
          <a:noFill/>
        </p:spPr>
        <p:txBody>
          <a:bodyPr>
            <a:normAutofit/>
          </a:bodyPr>
          <a:lstStyle/>
          <a:p>
            <a:pPr algn="ctr" eaLnBrk="1" hangingPunct="1"/>
            <a:r>
              <a:rPr lang="en-GB" sz="2800" b="1" u="sng" dirty="0">
                <a:latin typeface="+mn-lt"/>
              </a:rPr>
              <a:t>Marketing Channels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914098-EA5F-4E0F-8262-B37EEDEAEE84}" type="slidenum">
              <a:rPr kumimoji="0" lang="en-GB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2951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EBEBE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factors could affect the place/channel decisions?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31B85F-DA3A-0EAA-91F3-33E7C19BC4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36" r="35895"/>
          <a:stretch/>
        </p:blipFill>
        <p:spPr>
          <a:xfrm>
            <a:off x="6714836" y="730793"/>
            <a:ext cx="4828707" cy="541399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7B914098-EA5F-4E0F-8262-B37EEDEAEE84}" type="slidenum"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98" y="2251587"/>
            <a:ext cx="5132439" cy="3978890"/>
          </a:xfrm>
        </p:spPr>
        <p:txBody>
          <a:bodyPr anchor="ctr">
            <a:normAutofit/>
          </a:bodyPr>
          <a:lstStyle/>
          <a:p>
            <a:pPr marL="414772" indent="-414772"/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 the market is and the likely sales volume</a:t>
            </a:r>
          </a:p>
          <a:p>
            <a:pPr marL="414772" indent="-414772"/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 characteristics</a:t>
            </a:r>
          </a:p>
          <a:p>
            <a:pPr marL="414772" indent="-414772"/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Competitor activity </a:t>
            </a:r>
          </a:p>
          <a:p>
            <a:pPr marL="414772" indent="-414772"/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Cost</a:t>
            </a:r>
          </a:p>
          <a:p>
            <a:pPr marL="414772" indent="-414772"/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Reliability</a:t>
            </a:r>
          </a:p>
          <a:p>
            <a:pPr marL="414772" indent="-414772"/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Security issues</a:t>
            </a:r>
          </a:p>
          <a:p>
            <a:pPr marL="414772" indent="-414772"/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Level of customer service required</a:t>
            </a:r>
          </a:p>
          <a:p>
            <a:pPr marL="414772" indent="-414772"/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Legal issues</a:t>
            </a:r>
          </a:p>
        </p:txBody>
      </p:sp>
    </p:spTree>
    <p:extLst>
      <p:ext uri="{BB962C8B-B14F-4D97-AF65-F5344CB8AC3E}">
        <p14:creationId xmlns:p14="http://schemas.microsoft.com/office/powerpoint/2010/main" val="19499613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58147-BF45-108C-3E69-689A78B14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F4636-2A87-2609-1914-11E2FBCBEA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does this mean?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F6FC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Promotion is the way a company communicates what it does and what it can offer customers.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do you think this involves?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F6FC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should give the customer a reason to choose</a:t>
            </a:r>
            <a:r>
              <a:rPr lang="en-GB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over competitors – Create awareness, inform, educate, reposition, etc.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F6FC6"/>
              </a:buClr>
              <a:buSzPct val="80000"/>
              <a:buFont typeface="Wingdings 3" charset="2"/>
              <a:buChar char="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19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EAD35-70FE-FF0C-CB64-329C10216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207264"/>
            <a:ext cx="10724190" cy="21457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Promotional Tools – Marketers must decide which combination of promotional tools to use</a:t>
            </a:r>
          </a:p>
        </p:txBody>
      </p:sp>
      <p:pic>
        <p:nvPicPr>
          <p:cNvPr id="2050" name="Picture 2" descr="What is Promotion Mix? definition and meaning - Business Jargons">
            <a:extLst>
              <a:ext uri="{FF2B5EF4-FFF2-40B4-BE49-F238E27FC236}">
                <a16:creationId xmlns:a16="http://schemas.microsoft.com/office/drawing/2014/main" id="{F5D18DE6-7366-A2F2-7E71-1CEC97E16C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1266" y="2247441"/>
            <a:ext cx="5505570" cy="376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BC60DA93-FEE3-6AB2-1F25-0739A76B17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1" r="9735"/>
          <a:stretch/>
        </p:blipFill>
        <p:spPr bwMode="auto">
          <a:xfrm>
            <a:off x="6345165" y="2159307"/>
            <a:ext cx="5667717" cy="405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6183BC-7DB4-5363-9C7A-C2EA25DD9D84}"/>
              </a:ext>
            </a:extLst>
          </p:cNvPr>
          <p:cNvSpPr txBox="1"/>
          <p:nvPr/>
        </p:nvSpPr>
        <p:spPr>
          <a:xfrm>
            <a:off x="1878904" y="6015210"/>
            <a:ext cx="68517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may influence a businesses choices of promotional techniques?</a:t>
            </a:r>
          </a:p>
        </p:txBody>
      </p:sp>
    </p:spTree>
    <p:extLst>
      <p:ext uri="{BB962C8B-B14F-4D97-AF65-F5344CB8AC3E}">
        <p14:creationId xmlns:p14="http://schemas.microsoft.com/office/powerpoint/2010/main" val="20613509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57764-D56B-FA53-2F6A-31FA47E82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19451-F4BE-A2AF-A5EA-EE605CD0F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do you think this means?</a:t>
            </a:r>
          </a:p>
          <a:p>
            <a:r>
              <a:rPr lang="en-GB" dirty="0"/>
              <a:t>In a nutshell – Customer service</a:t>
            </a:r>
          </a:p>
          <a:p>
            <a:r>
              <a:rPr lang="en-GB" dirty="0"/>
              <a:t>Employees leave an impression on the customer – an impression of the business – many may feel the quality of product/service is best represented by the person selling it – </a:t>
            </a:r>
            <a:r>
              <a:rPr lang="en-GB" b="1" dirty="0"/>
              <a:t>What could happen if customer service is poor?</a:t>
            </a:r>
          </a:p>
        </p:txBody>
      </p:sp>
    </p:spTree>
    <p:extLst>
      <p:ext uri="{BB962C8B-B14F-4D97-AF65-F5344CB8AC3E}">
        <p14:creationId xmlns:p14="http://schemas.microsoft.com/office/powerpoint/2010/main" val="3752074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76F90-03A5-82C9-90FE-E76C47247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3B880-BF48-06A1-AC59-FC054CE0D0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What do you think this means?</a:t>
            </a:r>
          </a:p>
          <a:p>
            <a:r>
              <a:rPr lang="en-GB" dirty="0"/>
              <a:t>Many customers do not simply want to buy a product – the experience of discover the product/service and the time after the purchase are considered integral by many customers – Customers want a smooth process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customers have to wait?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they kept informed?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your website fast enough and available on the right devices?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your service efficiently carried out?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processes adaptable to different customer needs?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79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F513B-B887-4BFB-0A4F-6F1126D62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9E699-C5DD-5C64-F935-B85F5B64C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do we think this means?</a:t>
            </a:r>
          </a:p>
          <a:p>
            <a:r>
              <a:rPr lang="en-GB" dirty="0"/>
              <a:t>How does the surrounding environment (e.g. Shop, Restaurant, Website, etc.) Communicate the quality of your product/services</a:t>
            </a:r>
          </a:p>
          <a:p>
            <a:r>
              <a:rPr lang="en-GB" dirty="0"/>
              <a:t>Physical locations and websites should be well presented – </a:t>
            </a:r>
            <a:r>
              <a:rPr lang="en-GB" b="1" dirty="0"/>
              <a:t>What if they are not?</a:t>
            </a:r>
          </a:p>
        </p:txBody>
      </p:sp>
    </p:spTree>
    <p:extLst>
      <p:ext uri="{BB962C8B-B14F-4D97-AF65-F5344CB8AC3E}">
        <p14:creationId xmlns:p14="http://schemas.microsoft.com/office/powerpoint/2010/main" val="959686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8DC38-4C29-D9A0-9B05-700208B57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b="1" u="sng" dirty="0">
                <a:solidFill>
                  <a:srgbClr val="EBEBE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Your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12C8B-0D89-19CB-B3A7-37C734022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6670104" cy="59543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mix decisions should be made under </a:t>
            </a:r>
            <a:r>
              <a:rPr lang="en-GB" sz="20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section of the 7Ps</a:t>
            </a:r>
          </a:p>
          <a:p>
            <a:pPr>
              <a:lnSpc>
                <a:spcPct val="90000"/>
              </a:lnSpc>
            </a:pPr>
            <a:endParaRPr lang="en-GB" sz="20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b="1" i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of the ‘ingredients’ of the marketing mix is key to success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No element can be considered in isolation — you cannot, for example, develop a product without considering a price, or how it will reach the customer.</a:t>
            </a:r>
          </a:p>
          <a:p>
            <a:pPr>
              <a:lnSpc>
                <a:spcPct val="90000"/>
              </a:lnSpc>
            </a:pPr>
            <a:endParaRPr lang="en-GB" sz="20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Decisions must be </a:t>
            </a:r>
            <a:r>
              <a:rPr lang="en-GB" sz="20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fully integrated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e.g. they should work effectively together.</a:t>
            </a:r>
          </a:p>
          <a:p>
            <a:pPr>
              <a:lnSpc>
                <a:spcPct val="90000"/>
              </a:lnSpc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Decisions should be </a:t>
            </a:r>
            <a:r>
              <a:rPr lang="en-GB" sz="20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fully justified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lnSpc>
                <a:spcPct val="90000"/>
              </a:lnSpc>
            </a:pPr>
            <a:endParaRPr lang="en-GB" sz="20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process of considering the seven Ps and pulling them together to form a cohesive strategy is a crucial part of marketing planning.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9277790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21B9B-ED72-BADB-29A7-9C8EB422C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9B712-521A-7A9D-9B2B-AD353FC61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a small break</a:t>
            </a:r>
          </a:p>
        </p:txBody>
      </p:sp>
    </p:spTree>
    <p:extLst>
      <p:ext uri="{BB962C8B-B14F-4D97-AF65-F5344CB8AC3E}">
        <p14:creationId xmlns:p14="http://schemas.microsoft.com/office/powerpoint/2010/main" val="25131173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86D14-FBB4-586F-910B-CAF046DF0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B4F95-9BC5-AF71-6448-C09C7A176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364" y="2165089"/>
            <a:ext cx="11548998" cy="3972664"/>
          </a:xfrm>
        </p:spPr>
        <p:txBody>
          <a:bodyPr>
            <a:normAutofit fontScale="70000" lnSpcReduction="20000"/>
          </a:bodyPr>
          <a:lstStyle/>
          <a:p>
            <a:r>
              <a:rPr lang="en-GB" sz="2400" dirty="0"/>
              <a:t>Choose a company:</a:t>
            </a:r>
          </a:p>
          <a:p>
            <a:r>
              <a:rPr lang="en-GB" sz="2400" dirty="0"/>
              <a:t>How do they operate within each stage of the marketing mix?</a:t>
            </a:r>
          </a:p>
          <a:p>
            <a:r>
              <a:rPr lang="en-GB" sz="2400" dirty="0"/>
              <a:t>Product – What do they sell? Have they released any new products to capitalise on trends?</a:t>
            </a:r>
          </a:p>
          <a:p>
            <a:r>
              <a:rPr lang="en-GB" sz="2400" dirty="0"/>
              <a:t>Place – What modes of distribution do they use</a:t>
            </a:r>
          </a:p>
          <a:p>
            <a:r>
              <a:rPr lang="en-GB" sz="2400" dirty="0"/>
              <a:t>Price – What pricing methods do they use</a:t>
            </a:r>
          </a:p>
          <a:p>
            <a:r>
              <a:rPr lang="en-GB" sz="2400" dirty="0"/>
              <a:t>How do they Promote their products/services?</a:t>
            </a:r>
          </a:p>
          <a:p>
            <a:r>
              <a:rPr lang="en-GB" sz="2400" dirty="0"/>
              <a:t>People – How do their employees communicate the quality of their product/service</a:t>
            </a:r>
          </a:p>
          <a:p>
            <a:r>
              <a:rPr lang="en-GB" sz="2400" dirty="0"/>
              <a:t>Process – What would a customer experience look like with this company? Is it smooth</a:t>
            </a:r>
          </a:p>
          <a:p>
            <a:r>
              <a:rPr lang="en-GB" sz="2400" dirty="0"/>
              <a:t>Physical Evidence – How well does the company present themselves through their stores/websites</a:t>
            </a:r>
          </a:p>
          <a:p>
            <a:endParaRPr lang="en-GB" sz="2400" dirty="0"/>
          </a:p>
          <a:p>
            <a:r>
              <a:rPr lang="en-GB" sz="2400" dirty="0"/>
              <a:t>30 mins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60781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Ion Boardroom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1475</Words>
  <Application>Microsoft Office PowerPoint</Application>
  <PresentationFormat>Widescreen</PresentationFormat>
  <Paragraphs>189</Paragraphs>
  <Slides>24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Aptos</vt:lpstr>
      <vt:lpstr>Arial</vt:lpstr>
      <vt:lpstr>Calibri</vt:lpstr>
      <vt:lpstr>Century Gothic</vt:lpstr>
      <vt:lpstr>Grandview Display</vt:lpstr>
      <vt:lpstr>Wingdings</vt:lpstr>
      <vt:lpstr>Wingdings 3</vt:lpstr>
      <vt:lpstr>DashVTI</vt:lpstr>
      <vt:lpstr>Ion Boardroom</vt:lpstr>
      <vt:lpstr>Marketing Mix </vt:lpstr>
      <vt:lpstr>Lesson Objectives</vt:lpstr>
      <vt:lpstr>Assignment 2</vt:lpstr>
      <vt:lpstr>What is a Marketing Plan?</vt:lpstr>
      <vt:lpstr>The SOSTAC Planning Framework</vt:lpstr>
      <vt:lpstr>MARKETING MIX</vt:lpstr>
      <vt:lpstr> The Extended Marketing Mix within the External Environment – Remember from before, it is all linked to PESTLE</vt:lpstr>
      <vt:lpstr>Product</vt:lpstr>
      <vt:lpstr>Price</vt:lpstr>
      <vt:lpstr>Product Pricing Strategies – Are you familiar with any?</vt:lpstr>
      <vt:lpstr>Pricing Strategies</vt:lpstr>
      <vt:lpstr>Pricing Policies</vt:lpstr>
      <vt:lpstr>Place</vt:lpstr>
      <vt:lpstr>Distribution Channels</vt:lpstr>
      <vt:lpstr>Marketing Channels</vt:lpstr>
      <vt:lpstr>What factors could affect the place/channel decisions?</vt:lpstr>
      <vt:lpstr>Promotion</vt:lpstr>
      <vt:lpstr>Promotional Tools – Marketers must decide which combination of promotional tools to use</vt:lpstr>
      <vt:lpstr>People</vt:lpstr>
      <vt:lpstr>Process</vt:lpstr>
      <vt:lpstr>Physical Environment</vt:lpstr>
      <vt:lpstr>Developing Your Marketing Mix</vt:lpstr>
      <vt:lpstr>Break</vt:lpstr>
      <vt:lpstr>Closing 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 Thomas (2204038)</dc:creator>
  <cp:lastModifiedBy>Gwyneth Jones</cp:lastModifiedBy>
  <cp:revision>3</cp:revision>
  <dcterms:created xsi:type="dcterms:W3CDTF">2026-03-07T17:50:26Z</dcterms:created>
  <dcterms:modified xsi:type="dcterms:W3CDTF">2026-03-09T12:24:11Z</dcterms:modified>
</cp:coreProperties>
</file>