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7.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5" r:id="rId5"/>
    <p:sldMasterId id="2147483709" r:id="rId6"/>
    <p:sldMasterId id="2147483713" r:id="rId7"/>
    <p:sldMasterId id="2147483718" r:id="rId8"/>
  </p:sldMasterIdLst>
  <p:notesMasterIdLst>
    <p:notesMasterId r:id="rId43"/>
  </p:notesMasterIdLst>
  <p:sldIdLst>
    <p:sldId id="295" r:id="rId9"/>
    <p:sldId id="296" r:id="rId10"/>
    <p:sldId id="304" r:id="rId11"/>
    <p:sldId id="328" r:id="rId12"/>
    <p:sldId id="257" r:id="rId13"/>
    <p:sldId id="258" r:id="rId14"/>
    <p:sldId id="297" r:id="rId15"/>
    <p:sldId id="325" r:id="rId16"/>
    <p:sldId id="298" r:id="rId17"/>
    <p:sldId id="315" r:id="rId18"/>
    <p:sldId id="316" r:id="rId19"/>
    <p:sldId id="317" r:id="rId20"/>
    <p:sldId id="318" r:id="rId21"/>
    <p:sldId id="319" r:id="rId22"/>
    <p:sldId id="320" r:id="rId23"/>
    <p:sldId id="321" r:id="rId24"/>
    <p:sldId id="322" r:id="rId25"/>
    <p:sldId id="299" r:id="rId26"/>
    <p:sldId id="300" r:id="rId27"/>
    <p:sldId id="267" r:id="rId28"/>
    <p:sldId id="301" r:id="rId29"/>
    <p:sldId id="302" r:id="rId30"/>
    <p:sldId id="303" r:id="rId31"/>
    <p:sldId id="279" r:id="rId32"/>
    <p:sldId id="326" r:id="rId33"/>
    <p:sldId id="327" r:id="rId34"/>
    <p:sldId id="343" r:id="rId35"/>
    <p:sldId id="416" r:id="rId36"/>
    <p:sldId id="402" r:id="rId37"/>
    <p:sldId id="403" r:id="rId38"/>
    <p:sldId id="404" r:id="rId39"/>
    <p:sldId id="405" r:id="rId40"/>
    <p:sldId id="406" r:id="rId41"/>
    <p:sldId id="40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DF6E8-2638-4829-B233-92D22454AE33}" v="13" dt="2025-07-17T12:04:00.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705" autoAdjust="0"/>
  </p:normalViewPr>
  <p:slideViewPr>
    <p:cSldViewPr snapToGrid="0">
      <p:cViewPr varScale="1">
        <p:scale>
          <a:sx n="73" d="100"/>
          <a:sy n="73" d="100"/>
        </p:scale>
        <p:origin x="19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16DF6E8-2638-4829-B233-92D22454AE33}"/>
    <pc:docChg chg="custSel addSld modSld">
      <pc:chgData name="Paul Tinkler" userId="bcebf29c-73c2-433d-80d2-6bad896374bf" providerId="ADAL" clId="{116DF6E8-2638-4829-B233-92D22454AE33}" dt="2025-07-17T12:04:00.870" v="365" actId="1076"/>
      <pc:docMkLst>
        <pc:docMk/>
      </pc:docMkLst>
      <pc:sldChg chg="addSp modSp mod modNotesTx">
        <pc:chgData name="Paul Tinkler" userId="bcebf29c-73c2-433d-80d2-6bad896374bf" providerId="ADAL" clId="{116DF6E8-2638-4829-B233-92D22454AE33}" dt="2025-07-17T12:00:13.633" v="358" actId="20577"/>
        <pc:sldMkLst>
          <pc:docMk/>
          <pc:sldMk cId="0" sldId="257"/>
        </pc:sldMkLst>
        <pc:spChg chg="mod">
          <ac:chgData name="Paul Tinkler" userId="bcebf29c-73c2-433d-80d2-6bad896374bf" providerId="ADAL" clId="{116DF6E8-2638-4829-B233-92D22454AE33}" dt="2025-07-17T10:25:47.713" v="352" actId="122"/>
          <ac:spMkLst>
            <pc:docMk/>
            <pc:sldMk cId="0" sldId="257"/>
            <ac:spMk id="2" creationId="{3E2B7E47-6CD7-4FF7-8F18-C0F3BD5C68BE}"/>
          </ac:spMkLst>
        </pc:spChg>
        <pc:picChg chg="add mod">
          <ac:chgData name="Paul Tinkler" userId="bcebf29c-73c2-433d-80d2-6bad896374bf" providerId="ADAL" clId="{116DF6E8-2638-4829-B233-92D22454AE33}" dt="2025-07-17T10:27:40.545" v="355" actId="14100"/>
          <ac:picMkLst>
            <pc:docMk/>
            <pc:sldMk cId="0" sldId="257"/>
            <ac:picMk id="4" creationId="{0494A8FE-8F37-BD7C-3064-4B5C9CED7F33}"/>
          </ac:picMkLst>
        </pc:picChg>
      </pc:sldChg>
      <pc:sldChg chg="addSp delSp modSp mod modAnim">
        <pc:chgData name="Paul Tinkler" userId="bcebf29c-73c2-433d-80d2-6bad896374bf" providerId="ADAL" clId="{116DF6E8-2638-4829-B233-92D22454AE33}" dt="2025-07-14T11:58:33.097" v="6" actId="1076"/>
        <pc:sldMkLst>
          <pc:docMk/>
          <pc:sldMk cId="0" sldId="300"/>
        </pc:sldMkLst>
        <pc:picChg chg="add mod">
          <ac:chgData name="Paul Tinkler" userId="bcebf29c-73c2-433d-80d2-6bad896374bf" providerId="ADAL" clId="{116DF6E8-2638-4829-B233-92D22454AE33}" dt="2025-07-14T11:58:33.097" v="6" actId="1076"/>
          <ac:picMkLst>
            <pc:docMk/>
            <pc:sldMk cId="0" sldId="300"/>
            <ac:picMk id="4" creationId="{F666214F-83D5-30DA-182C-8D99902E6ABA}"/>
          </ac:picMkLst>
        </pc:picChg>
      </pc:sldChg>
      <pc:sldChg chg="addSp delSp modSp mod delAnim modAnim">
        <pc:chgData name="Paul Tinkler" userId="bcebf29c-73c2-433d-80d2-6bad896374bf" providerId="ADAL" clId="{116DF6E8-2638-4829-B233-92D22454AE33}" dt="2025-07-17T10:18:07.083" v="335" actId="14100"/>
        <pc:sldMkLst>
          <pc:docMk/>
          <pc:sldMk cId="1008128818" sldId="304"/>
        </pc:sldMkLst>
        <pc:spChg chg="mod">
          <ac:chgData name="Paul Tinkler" userId="bcebf29c-73c2-433d-80d2-6bad896374bf" providerId="ADAL" clId="{116DF6E8-2638-4829-B233-92D22454AE33}" dt="2025-07-17T10:17:56.705" v="333" actId="1076"/>
          <ac:spMkLst>
            <pc:docMk/>
            <pc:sldMk cId="1008128818" sldId="304"/>
            <ac:spMk id="2" creationId="{FAD720A5-C621-487D-8AD6-69CE1EAC06CC}"/>
          </ac:spMkLst>
        </pc:spChg>
        <pc:spChg chg="del mod">
          <ac:chgData name="Paul Tinkler" userId="bcebf29c-73c2-433d-80d2-6bad896374bf" providerId="ADAL" clId="{116DF6E8-2638-4829-B233-92D22454AE33}" dt="2025-07-17T10:14:21.376" v="311" actId="478"/>
          <ac:spMkLst>
            <pc:docMk/>
            <pc:sldMk cId="1008128818" sldId="304"/>
            <ac:spMk id="3" creationId="{49F565C9-12C9-4501-83C0-C213F54E9DE0}"/>
          </ac:spMkLst>
        </pc:spChg>
        <pc:spChg chg="add mod">
          <ac:chgData name="Paul Tinkler" userId="bcebf29c-73c2-433d-80d2-6bad896374bf" providerId="ADAL" clId="{116DF6E8-2638-4829-B233-92D22454AE33}" dt="2025-07-17T10:18:00.747" v="334" actId="1076"/>
          <ac:spMkLst>
            <pc:docMk/>
            <pc:sldMk cId="1008128818" sldId="304"/>
            <ac:spMk id="7" creationId="{B8630834-B9D7-351C-1FDD-E79A6D451614}"/>
          </ac:spMkLst>
        </pc:spChg>
        <pc:spChg chg="add del mod">
          <ac:chgData name="Paul Tinkler" userId="bcebf29c-73c2-433d-80d2-6bad896374bf" providerId="ADAL" clId="{116DF6E8-2638-4829-B233-92D22454AE33}" dt="2025-07-17T10:15:58.135" v="317" actId="21"/>
          <ac:spMkLst>
            <pc:docMk/>
            <pc:sldMk cId="1008128818" sldId="304"/>
            <ac:spMk id="9" creationId="{7CEC47D3-478E-236C-0351-182FA4D128F6}"/>
          </ac:spMkLst>
        </pc:spChg>
        <pc:picChg chg="mod">
          <ac:chgData name="Paul Tinkler" userId="bcebf29c-73c2-433d-80d2-6bad896374bf" providerId="ADAL" clId="{116DF6E8-2638-4829-B233-92D22454AE33}" dt="2025-07-17T10:18:07.083" v="335" actId="14100"/>
          <ac:picMkLst>
            <pc:docMk/>
            <pc:sldMk cId="1008128818" sldId="304"/>
            <ac:picMk id="6" creationId="{E494624C-6455-74BC-F6D2-313A660CBBAF}"/>
          </ac:picMkLst>
        </pc:picChg>
      </pc:sldChg>
      <pc:sldChg chg="addSp delSp modSp new mod modNotesTx">
        <pc:chgData name="Paul Tinkler" userId="bcebf29c-73c2-433d-80d2-6bad896374bf" providerId="ADAL" clId="{116DF6E8-2638-4829-B233-92D22454AE33}" dt="2025-07-14T12:30:33.126" v="218" actId="114"/>
        <pc:sldMkLst>
          <pc:docMk/>
          <pc:sldMk cId="374452752" sldId="326"/>
        </pc:sldMkLst>
        <pc:spChg chg="mod">
          <ac:chgData name="Paul Tinkler" userId="bcebf29c-73c2-433d-80d2-6bad896374bf" providerId="ADAL" clId="{116DF6E8-2638-4829-B233-92D22454AE33}" dt="2025-07-14T12:28:50.852" v="53" actId="1076"/>
          <ac:spMkLst>
            <pc:docMk/>
            <pc:sldMk cId="374452752" sldId="326"/>
            <ac:spMk id="2" creationId="{E0929B7E-73DC-852F-25E2-85F355131FDC}"/>
          </ac:spMkLst>
        </pc:spChg>
        <pc:picChg chg="add mod">
          <ac:chgData name="Paul Tinkler" userId="bcebf29c-73c2-433d-80d2-6bad896374bf" providerId="ADAL" clId="{116DF6E8-2638-4829-B233-92D22454AE33}" dt="2025-07-14T12:28:55.943" v="54" actId="14100"/>
          <ac:picMkLst>
            <pc:docMk/>
            <pc:sldMk cId="374452752" sldId="326"/>
            <ac:picMk id="5" creationId="{55A988BB-1F22-1886-7300-994A047C8DF3}"/>
          </ac:picMkLst>
        </pc:picChg>
      </pc:sldChg>
      <pc:sldChg chg="addSp delSp modSp new mod">
        <pc:chgData name="Paul Tinkler" userId="bcebf29c-73c2-433d-80d2-6bad896374bf" providerId="ADAL" clId="{116DF6E8-2638-4829-B233-92D22454AE33}" dt="2025-07-14T12:33:01.303" v="309" actId="207"/>
        <pc:sldMkLst>
          <pc:docMk/>
          <pc:sldMk cId="1655498609" sldId="327"/>
        </pc:sldMkLst>
        <pc:spChg chg="mod">
          <ac:chgData name="Paul Tinkler" userId="bcebf29c-73c2-433d-80d2-6bad896374bf" providerId="ADAL" clId="{116DF6E8-2638-4829-B233-92D22454AE33}" dt="2025-07-14T12:30:59.642" v="235" actId="122"/>
          <ac:spMkLst>
            <pc:docMk/>
            <pc:sldMk cId="1655498609" sldId="327"/>
            <ac:spMk id="2" creationId="{1C7B525B-9C5C-21D7-4BF1-8EF002A8BD96}"/>
          </ac:spMkLst>
        </pc:spChg>
        <pc:spChg chg="mod">
          <ac:chgData name="Paul Tinkler" userId="bcebf29c-73c2-433d-80d2-6bad896374bf" providerId="ADAL" clId="{116DF6E8-2638-4829-B233-92D22454AE33}" dt="2025-07-14T12:33:01.303" v="309" actId="207"/>
          <ac:spMkLst>
            <pc:docMk/>
            <pc:sldMk cId="1655498609" sldId="327"/>
            <ac:spMk id="3" creationId="{CEC91466-B3DE-EF5B-E45F-E0706BB3C480}"/>
          </ac:spMkLst>
        </pc:spChg>
        <pc:picChg chg="add mod">
          <ac:chgData name="Paul Tinkler" userId="bcebf29c-73c2-433d-80d2-6bad896374bf" providerId="ADAL" clId="{116DF6E8-2638-4829-B233-92D22454AE33}" dt="2025-07-14T12:32:48.735" v="307" actId="14100"/>
          <ac:picMkLst>
            <pc:docMk/>
            <pc:sldMk cId="1655498609" sldId="327"/>
            <ac:picMk id="7" creationId="{F2E339D7-0A21-D6CC-BFF6-60B15F311BB8}"/>
          </ac:picMkLst>
        </pc:picChg>
      </pc:sldChg>
      <pc:sldChg chg="addSp delSp modSp new mod">
        <pc:chgData name="Paul Tinkler" userId="bcebf29c-73c2-433d-80d2-6bad896374bf" providerId="ADAL" clId="{116DF6E8-2638-4829-B233-92D22454AE33}" dt="2025-07-17T10:19:06.432" v="351" actId="207"/>
        <pc:sldMkLst>
          <pc:docMk/>
          <pc:sldMk cId="4091817782" sldId="328"/>
        </pc:sldMkLst>
        <pc:spChg chg="mod">
          <ac:chgData name="Paul Tinkler" userId="bcebf29c-73c2-433d-80d2-6bad896374bf" providerId="ADAL" clId="{116DF6E8-2638-4829-B233-92D22454AE33}" dt="2025-07-17T10:18:55.157" v="347" actId="14100"/>
          <ac:spMkLst>
            <pc:docMk/>
            <pc:sldMk cId="4091817782" sldId="328"/>
            <ac:spMk id="2" creationId="{B31C16E3-AC5A-BEA4-0DC3-53AA5E332493}"/>
          </ac:spMkLst>
        </pc:spChg>
        <pc:spChg chg="del">
          <ac:chgData name="Paul Tinkler" userId="bcebf29c-73c2-433d-80d2-6bad896374bf" providerId="ADAL" clId="{116DF6E8-2638-4829-B233-92D22454AE33}" dt="2025-07-17T10:16:03.117" v="318"/>
          <ac:spMkLst>
            <pc:docMk/>
            <pc:sldMk cId="4091817782" sldId="328"/>
            <ac:spMk id="3" creationId="{2BBA7A79-970E-6A60-DC92-F631A8D1A72B}"/>
          </ac:spMkLst>
        </pc:spChg>
        <pc:spChg chg="add mod">
          <ac:chgData name="Paul Tinkler" userId="bcebf29c-73c2-433d-80d2-6bad896374bf" providerId="ADAL" clId="{116DF6E8-2638-4829-B233-92D22454AE33}" dt="2025-07-17T10:19:06.432" v="351" actId="207"/>
          <ac:spMkLst>
            <pc:docMk/>
            <pc:sldMk cId="4091817782" sldId="328"/>
            <ac:spMk id="9" creationId="{7CEC47D3-478E-236C-0351-182FA4D128F6}"/>
          </ac:spMkLst>
        </pc:spChg>
      </pc:sldChg>
      <pc:sldChg chg="modSp add mod">
        <pc:chgData name="Paul Tinkler" userId="bcebf29c-73c2-433d-80d2-6bad896374bf" providerId="ADAL" clId="{116DF6E8-2638-4829-B233-92D22454AE33}" dt="2025-07-17T12:04:00.870" v="365" actId="1076"/>
        <pc:sldMkLst>
          <pc:docMk/>
          <pc:sldMk cId="0" sldId="343"/>
        </pc:sldMkLst>
        <pc:spChg chg="mod">
          <ac:chgData name="Paul Tinkler" userId="bcebf29c-73c2-433d-80d2-6bad896374bf" providerId="ADAL" clId="{116DF6E8-2638-4829-B233-92D22454AE33}" dt="2025-07-17T12:03:36.359" v="360" actId="27636"/>
          <ac:spMkLst>
            <pc:docMk/>
            <pc:sldMk cId="0" sldId="343"/>
            <ac:spMk id="19458" creationId="{A94828F9-8348-4624-A225-C9DDA7BD522D}"/>
          </ac:spMkLst>
        </pc:spChg>
        <pc:picChg chg="mod">
          <ac:chgData name="Paul Tinkler" userId="bcebf29c-73c2-433d-80d2-6bad896374bf" providerId="ADAL" clId="{116DF6E8-2638-4829-B233-92D22454AE33}" dt="2025-07-17T12:04:00.870" v="365" actId="1076"/>
          <ac:picMkLst>
            <pc:docMk/>
            <pc:sldMk cId="0" sldId="343"/>
            <ac:picMk id="19461" creationId="{B502A519-1B79-4BF1-BF7F-2B407D829DB8}"/>
          </ac:picMkLst>
        </pc:picChg>
      </pc:sldChg>
      <pc:sldChg chg="modSp add mod">
        <pc:chgData name="Paul Tinkler" userId="bcebf29c-73c2-433d-80d2-6bad896374bf" providerId="ADAL" clId="{116DF6E8-2638-4829-B233-92D22454AE33}" dt="2025-07-17T12:03:36.490" v="361" actId="27636"/>
        <pc:sldMkLst>
          <pc:docMk/>
          <pc:sldMk cId="2088889533" sldId="402"/>
        </pc:sldMkLst>
        <pc:spChg chg="mod">
          <ac:chgData name="Paul Tinkler" userId="bcebf29c-73c2-433d-80d2-6bad896374bf" providerId="ADAL" clId="{116DF6E8-2638-4829-B233-92D22454AE33}" dt="2025-07-17T12:03:36.490" v="361" actId="27636"/>
          <ac:spMkLst>
            <pc:docMk/>
            <pc:sldMk cId="2088889533" sldId="402"/>
            <ac:spMk id="3" creationId="{0DF10FE1-5907-4793-8C8D-B5CCE2151520}"/>
          </ac:spMkLst>
        </pc:spChg>
      </pc:sldChg>
      <pc:sldChg chg="modSp add mod">
        <pc:chgData name="Paul Tinkler" userId="bcebf29c-73c2-433d-80d2-6bad896374bf" providerId="ADAL" clId="{116DF6E8-2638-4829-B233-92D22454AE33}" dt="2025-07-17T12:03:36.498" v="362" actId="27636"/>
        <pc:sldMkLst>
          <pc:docMk/>
          <pc:sldMk cId="3251542770" sldId="403"/>
        </pc:sldMkLst>
        <pc:spChg chg="mod">
          <ac:chgData name="Paul Tinkler" userId="bcebf29c-73c2-433d-80d2-6bad896374bf" providerId="ADAL" clId="{116DF6E8-2638-4829-B233-92D22454AE33}" dt="2025-07-17T12:03:36.498" v="362" actId="27636"/>
          <ac:spMkLst>
            <pc:docMk/>
            <pc:sldMk cId="3251542770" sldId="403"/>
            <ac:spMk id="3" creationId="{43875507-9FED-4DD9-8988-620106FCF19E}"/>
          </ac:spMkLst>
        </pc:spChg>
      </pc:sldChg>
      <pc:sldChg chg="add">
        <pc:chgData name="Paul Tinkler" userId="bcebf29c-73c2-433d-80d2-6bad896374bf" providerId="ADAL" clId="{116DF6E8-2638-4829-B233-92D22454AE33}" dt="2025-07-17T12:03:36.216" v="359"/>
        <pc:sldMkLst>
          <pc:docMk/>
          <pc:sldMk cId="414973363" sldId="404"/>
        </pc:sldMkLst>
      </pc:sldChg>
      <pc:sldChg chg="modSp add mod">
        <pc:chgData name="Paul Tinkler" userId="bcebf29c-73c2-433d-80d2-6bad896374bf" providerId="ADAL" clId="{116DF6E8-2638-4829-B233-92D22454AE33}" dt="2025-07-17T12:03:36.501" v="363" actId="27636"/>
        <pc:sldMkLst>
          <pc:docMk/>
          <pc:sldMk cId="647757058" sldId="405"/>
        </pc:sldMkLst>
        <pc:spChg chg="mod">
          <ac:chgData name="Paul Tinkler" userId="bcebf29c-73c2-433d-80d2-6bad896374bf" providerId="ADAL" clId="{116DF6E8-2638-4829-B233-92D22454AE33}" dt="2025-07-17T12:03:36.501" v="363" actId="27636"/>
          <ac:spMkLst>
            <pc:docMk/>
            <pc:sldMk cId="647757058" sldId="405"/>
            <ac:spMk id="2" creationId="{24803928-4938-4284-8422-6663AD7E7E83}"/>
          </ac:spMkLst>
        </pc:spChg>
      </pc:sldChg>
      <pc:sldChg chg="add">
        <pc:chgData name="Paul Tinkler" userId="bcebf29c-73c2-433d-80d2-6bad896374bf" providerId="ADAL" clId="{116DF6E8-2638-4829-B233-92D22454AE33}" dt="2025-07-17T12:03:36.216" v="359"/>
        <pc:sldMkLst>
          <pc:docMk/>
          <pc:sldMk cId="2909039916" sldId="406"/>
        </pc:sldMkLst>
      </pc:sldChg>
      <pc:sldChg chg="add">
        <pc:chgData name="Paul Tinkler" userId="bcebf29c-73c2-433d-80d2-6bad896374bf" providerId="ADAL" clId="{116DF6E8-2638-4829-B233-92D22454AE33}" dt="2025-07-17T12:03:36.216" v="359"/>
        <pc:sldMkLst>
          <pc:docMk/>
          <pc:sldMk cId="3420945875" sldId="407"/>
        </pc:sldMkLst>
      </pc:sldChg>
      <pc:sldChg chg="add">
        <pc:chgData name="Paul Tinkler" userId="bcebf29c-73c2-433d-80d2-6bad896374bf" providerId="ADAL" clId="{116DF6E8-2638-4829-B233-92D22454AE33}" dt="2025-07-17T12:03:36.216" v="359"/>
        <pc:sldMkLst>
          <pc:docMk/>
          <pc:sldMk cId="2477273487" sldId="4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8CB1F0-E96F-4259-9D1E-F9D985CD81EC}" type="datetimeFigureOut">
              <a:rPr lang="en-GB" smtClean="0"/>
              <a:t>17/07/2025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7ADBCB-57ED-4A38-816A-FE517DFBF614}" type="slidenum">
              <a:rPr lang="en-GB" smtClean="0"/>
              <a:t>‹#›</a:t>
            </a:fld>
            <a:endParaRPr lang="en-GB"/>
          </a:p>
        </p:txBody>
      </p:sp>
    </p:spTree>
    <p:extLst>
      <p:ext uri="{BB962C8B-B14F-4D97-AF65-F5344CB8AC3E}">
        <p14:creationId xmlns:p14="http://schemas.microsoft.com/office/powerpoint/2010/main" val="3778021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hbr.org/2006/02/the-why-what-and-how-of-management-innovation"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a:t>
            </a:fld>
            <a:endParaRPr lang="en-GB"/>
          </a:p>
        </p:txBody>
      </p:sp>
    </p:spTree>
    <p:extLst>
      <p:ext uri="{BB962C8B-B14F-4D97-AF65-F5344CB8AC3E}">
        <p14:creationId xmlns:p14="http://schemas.microsoft.com/office/powerpoint/2010/main" val="682589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8E22B298-FD64-44F1-927A-B5D5418211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C0B35575-4C76-4C7E-9A1F-8DD539DB90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7021712E-2EC2-4570-A3F2-F906B9194EF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C1530C4D-B1E9-4582-9BED-C7FB222AD35C}" type="slidenum">
              <a:rPr lang="en-GB" altLang="en-US" smtClean="0">
                <a:cs typeface="Arial" panose="020B0604020202020204" pitchFamily="34" charset="0"/>
              </a:rPr>
              <a:pPr fontAlgn="base">
                <a:spcBef>
                  <a:spcPct val="0"/>
                </a:spcBef>
                <a:spcAft>
                  <a:spcPct val="0"/>
                </a:spcAft>
              </a:pPr>
              <a:t>2</a:t>
            </a:fld>
            <a:endParaRPr lang="en-GB" altLang="en-US">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hints for students: Search on ‘Articles on Innovation at Whirlpool</a:t>
            </a:r>
          </a:p>
          <a:p>
            <a:endParaRPr lang="en-GB" dirty="0"/>
          </a:p>
          <a:p>
            <a:r>
              <a:rPr lang="en-GB" dirty="0"/>
              <a:t>One article is by Gary Hamel - </a:t>
            </a:r>
            <a:r>
              <a:rPr lang="en-GB" dirty="0">
                <a:hlinkClick r:id="rId3"/>
              </a:rPr>
              <a:t>https://hbr.org/2006/02/the-why-what-and-how-of-management-innovation</a:t>
            </a:r>
            <a:endParaRPr lang="en-GB" dirty="0"/>
          </a:p>
          <a:p>
            <a:endParaRPr lang="en-GB" dirty="0"/>
          </a:p>
          <a:p>
            <a:r>
              <a:rPr lang="en-GB" dirty="0"/>
              <a:t>Search on the UWTSD online library – e-journals – Whirlpool ……contains a SWOT analysis done in </a:t>
            </a:r>
            <a:r>
              <a:rPr lang="en-GB" dirty="0" err="1"/>
              <a:t>Marketline</a:t>
            </a:r>
            <a:r>
              <a:rPr lang="en-GB" dirty="0"/>
              <a:t>…showing how you can do one of these comprehensively.</a:t>
            </a:r>
          </a:p>
          <a:p>
            <a:endParaRPr lang="en-GB" dirty="0"/>
          </a:p>
          <a:p>
            <a:r>
              <a:rPr lang="en-GB" dirty="0" err="1"/>
              <a:t>Youtube</a:t>
            </a:r>
            <a:r>
              <a:rPr lang="en-GB" dirty="0"/>
              <a:t> articles on Whirlpool</a:t>
            </a:r>
          </a:p>
        </p:txBody>
      </p:sp>
      <p:sp>
        <p:nvSpPr>
          <p:cNvPr id="4" name="Slide Number Placeholder 3"/>
          <p:cNvSpPr>
            <a:spLocks noGrp="1"/>
          </p:cNvSpPr>
          <p:nvPr>
            <p:ph type="sldNum" sz="quarter" idx="5"/>
          </p:nvPr>
        </p:nvSpPr>
        <p:spPr/>
        <p:txBody>
          <a:bodyPr/>
          <a:lstStyle/>
          <a:p>
            <a:fld id="{5A651D80-B2C2-482F-8142-881402B33ACC}" type="slidenum">
              <a:rPr lang="en-GB" smtClean="0"/>
              <a:t>3</a:t>
            </a:fld>
            <a:endParaRPr lang="en-GB"/>
          </a:p>
        </p:txBody>
      </p:sp>
    </p:spTree>
    <p:extLst>
      <p:ext uri="{BB962C8B-B14F-4D97-AF65-F5344CB8AC3E}">
        <p14:creationId xmlns:p14="http://schemas.microsoft.com/office/powerpoint/2010/main" val="180578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E594924-C003-4DD8-B871-3B73FAE997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B8575E19-F08E-42A2-8941-56340745EA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http://www.cocatalyst.com/blog/index.php/category/innovation-tools/ accessed 11 Nov 11</a:t>
            </a:r>
          </a:p>
        </p:txBody>
      </p:sp>
      <p:sp>
        <p:nvSpPr>
          <p:cNvPr id="14340" name="Slide Number Placeholder 3">
            <a:extLst>
              <a:ext uri="{FF2B5EF4-FFF2-40B4-BE49-F238E27FC236}">
                <a16:creationId xmlns:a16="http://schemas.microsoft.com/office/drawing/2014/main" id="{AA413006-A0FD-4254-8923-D6A99AD08A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2780C862-A8F9-461E-9356-E8C99BEBD8F1}" type="slidenum">
              <a:rPr lang="en-GB" altLang="en-US" smtClean="0">
                <a:cs typeface="Arial" panose="020B0604020202020204" pitchFamily="34" charset="0"/>
              </a:rPr>
              <a:pPr fontAlgn="base">
                <a:spcBef>
                  <a:spcPct val="0"/>
                </a:spcBef>
                <a:spcAft>
                  <a:spcPct val="0"/>
                </a:spcAft>
              </a:pPr>
              <a:t>5</a:t>
            </a:fld>
            <a:endParaRPr lang="en-GB" altLang="en-US">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81E4AC6-A505-4530-8165-EC66D20410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5F6D6F0-3093-4D15-8F8B-9731C90A52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16388" name="Slide Number Placeholder 3">
            <a:extLst>
              <a:ext uri="{FF2B5EF4-FFF2-40B4-BE49-F238E27FC236}">
                <a16:creationId xmlns:a16="http://schemas.microsoft.com/office/drawing/2014/main" id="{28E1E0E2-B57C-4BD8-B864-214ED32500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2B956C5-786F-414A-B093-86F0D0C9938D}" type="slidenum">
              <a:rPr lang="en-GB" altLang="en-US" smtClean="0">
                <a:cs typeface="Arial" panose="020B0604020202020204" pitchFamily="34" charset="0"/>
              </a:rPr>
              <a:pPr fontAlgn="base">
                <a:spcBef>
                  <a:spcPct val="0"/>
                </a:spcBef>
                <a:spcAft>
                  <a:spcPct val="0"/>
                </a:spcAft>
              </a:pPr>
              <a:t>6</a:t>
            </a:fld>
            <a:endParaRPr lang="en-GB" altLang="en-US">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295CB69-6EFA-48DD-8999-A90B3277B4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BFEED9C9-2E8D-4DA7-9BFD-82B44AEE1C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 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Corporate Partners Research Programme, “Harnessing creativity and innovation” Kelly Drewery (2003</a:t>
            </a:r>
          </a:p>
        </p:txBody>
      </p:sp>
      <p:sp>
        <p:nvSpPr>
          <p:cNvPr id="18436" name="Slide Number Placeholder 3">
            <a:extLst>
              <a:ext uri="{FF2B5EF4-FFF2-40B4-BE49-F238E27FC236}">
                <a16:creationId xmlns:a16="http://schemas.microsoft.com/office/drawing/2014/main" id="{3CD83E71-7520-4E2A-840B-422440FC08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E31E4F1-F316-4700-85DA-B787263CBAD6}" type="slidenum">
              <a:rPr lang="en-GB" altLang="en-US" smtClean="0">
                <a:cs typeface="Arial" panose="020B0604020202020204" pitchFamily="34" charset="0"/>
              </a:rPr>
              <a:pPr fontAlgn="base">
                <a:spcBef>
                  <a:spcPct val="0"/>
                </a:spcBef>
                <a:spcAft>
                  <a:spcPct val="0"/>
                </a:spcAft>
              </a:pPr>
              <a:t>7</a:t>
            </a:fld>
            <a:endParaRPr lang="en-GB" altLang="en-US">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be done on Post-Its and put into categories on ‘Pre-Titled Flipchart Sheets, e.g. Strategy, Culture/Climate, Employees, Leadership &amp; Management, Organisational Structure and Work Design, Performance Management &amp; Work Practices, Team working and Networking, Resources?</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2101371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79E33BC-EC89-4E95-B014-DCF417AD0A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D9B0F87-7AE5-44E6-BC78-9AA924C8540D}"/>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a:t>
            </a:r>
            <a:r>
              <a:rPr lang="en-GB" b="1" i="1" dirty="0"/>
              <a:t>barriers </a:t>
            </a:r>
            <a:r>
              <a:rPr lang="en-GB" dirty="0"/>
              <a:t>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a:t>
            </a:r>
            <a:r>
              <a:rPr lang="en-GB" b="1" i="1" dirty="0"/>
              <a:t>promoters</a:t>
            </a:r>
            <a:r>
              <a:rPr lang="en-GB" dirty="0"/>
              <a:t> to assist in overcoming barriers to innovation also listed in order of importance.</a:t>
            </a:r>
          </a:p>
        </p:txBody>
      </p:sp>
      <p:sp>
        <p:nvSpPr>
          <p:cNvPr id="22532" name="Slide Number Placeholder 3">
            <a:extLst>
              <a:ext uri="{FF2B5EF4-FFF2-40B4-BE49-F238E27FC236}">
                <a16:creationId xmlns:a16="http://schemas.microsoft.com/office/drawing/2014/main" id="{82891A89-77D7-4DBB-AEDA-1109ADAB60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A3610D4-C4DC-404D-9738-E40DAD2576D3}" type="slidenum">
              <a:rPr lang="en-GB" altLang="en-US" smtClean="0">
                <a:cs typeface="Arial" panose="020B0604020202020204" pitchFamily="34" charset="0"/>
              </a:rPr>
              <a:pPr fontAlgn="base">
                <a:spcBef>
                  <a:spcPct val="0"/>
                </a:spcBef>
                <a:spcAft>
                  <a:spcPct val="0"/>
                </a:spcAft>
              </a:pPr>
              <a:t>9</a:t>
            </a:fld>
            <a:endParaRPr lang="en-GB" altLang="en-US">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A99A3D9-1047-4816-B255-C1B5C8512C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D9FC189-F7AC-4E9C-8F0D-093390489E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dirty="0"/>
              <a:t>Recognise that innovation is a team effort: the survey results suggest that a</a:t>
            </a:r>
          </a:p>
          <a:p>
            <a:pPr eaLnBrk="1" hangingPunct="1">
              <a:spcBef>
                <a:spcPct val="0"/>
              </a:spcBef>
            </a:pPr>
            <a:r>
              <a:rPr lang="en-US" altLang="en-US" dirty="0"/>
              <a:t>‘we’re in it together’ attitude, team rather than individual incentives, and setting</a:t>
            </a:r>
          </a:p>
          <a:p>
            <a:pPr eaLnBrk="1" hangingPunct="1">
              <a:spcBef>
                <a:spcPct val="0"/>
              </a:spcBef>
            </a:pPr>
            <a:r>
              <a:rPr lang="en-US" altLang="en-US" dirty="0"/>
              <a:t>up the right team of people, all have an important role in supporting idea generation.</a:t>
            </a:r>
          </a:p>
          <a:p>
            <a:pPr eaLnBrk="1" hangingPunct="1">
              <a:spcBef>
                <a:spcPct val="0"/>
              </a:spcBef>
            </a:pPr>
            <a:r>
              <a:rPr lang="en-US" altLang="en-US" b="1" dirty="0"/>
              <a:t>Build a reputation for innovation: the research identifies the importance to</a:t>
            </a:r>
          </a:p>
          <a:p>
            <a:pPr eaLnBrk="1" hangingPunct="1">
              <a:spcBef>
                <a:spcPct val="0"/>
              </a:spcBef>
            </a:pPr>
            <a:r>
              <a:rPr lang="en-US" altLang="en-US" dirty="0"/>
              <a:t>respondents of building a reputation for innovation. Managers should consider the</a:t>
            </a:r>
          </a:p>
          <a:p>
            <a:pPr eaLnBrk="1" hangingPunct="1">
              <a:spcBef>
                <a:spcPct val="0"/>
              </a:spcBef>
            </a:pPr>
            <a:r>
              <a:rPr lang="en-US" altLang="en-US" dirty="0"/>
              <a:t>benefits of having a reputation for innovation and how their organisations could</a:t>
            </a:r>
          </a:p>
          <a:p>
            <a:pPr eaLnBrk="1" hangingPunct="1">
              <a:spcBef>
                <a:spcPct val="0"/>
              </a:spcBef>
            </a:pPr>
            <a:r>
              <a:rPr lang="en-GB" altLang="en-US" dirty="0"/>
              <a:t>develop such a reputation.</a:t>
            </a:r>
          </a:p>
          <a:p>
            <a:pPr eaLnBrk="1" hangingPunct="1">
              <a:spcBef>
                <a:spcPct val="0"/>
              </a:spcBef>
            </a:pPr>
            <a:r>
              <a:rPr lang="en-US" altLang="en-US" b="1" dirty="0"/>
              <a:t>Learn from small organisations: managers in small organisations appear to be</a:t>
            </a:r>
          </a:p>
          <a:p>
            <a:pPr eaLnBrk="1" hangingPunct="1">
              <a:spcBef>
                <a:spcPct val="0"/>
              </a:spcBef>
            </a:pPr>
            <a:r>
              <a:rPr lang="en-US" altLang="en-US" dirty="0"/>
              <a:t>able to offer more active support for innovation. Learn from the more participative</a:t>
            </a:r>
          </a:p>
          <a:p>
            <a:pPr eaLnBrk="1" hangingPunct="1">
              <a:spcBef>
                <a:spcPct val="0"/>
              </a:spcBef>
            </a:pPr>
            <a:r>
              <a:rPr lang="en-US" altLang="en-US" dirty="0"/>
              <a:t>and collaborative approaches that can be found in small organisations. Avoid</a:t>
            </a:r>
          </a:p>
          <a:p>
            <a:pPr eaLnBrk="1" hangingPunct="1">
              <a:spcBef>
                <a:spcPct val="0"/>
              </a:spcBef>
            </a:pPr>
            <a:r>
              <a:rPr lang="en-US" altLang="en-US" dirty="0"/>
              <a:t>restrictions on the flow of information and consider whether the advantages of</a:t>
            </a:r>
          </a:p>
          <a:p>
            <a:pPr eaLnBrk="1" hangingPunct="1">
              <a:spcBef>
                <a:spcPct val="0"/>
              </a:spcBef>
            </a:pPr>
            <a:r>
              <a:rPr lang="en-US" altLang="en-US" dirty="0"/>
              <a:t>flatter organisational structures can be replicated.</a:t>
            </a:r>
          </a:p>
          <a:p>
            <a:pPr eaLnBrk="1" hangingPunct="1">
              <a:spcBef>
                <a:spcPct val="0"/>
              </a:spcBef>
            </a:pPr>
            <a:r>
              <a:rPr lang="en-US" altLang="en-US" b="1" dirty="0"/>
              <a:t>Leading innovation: the leadership role is critical to successful innovation.</a:t>
            </a:r>
          </a:p>
          <a:p>
            <a:pPr eaLnBrk="1" hangingPunct="1">
              <a:spcBef>
                <a:spcPct val="0"/>
              </a:spcBef>
            </a:pPr>
            <a:r>
              <a:rPr lang="en-US" altLang="en-US" dirty="0"/>
              <a:t>The ability to monitor, evaluate and provide feedback plays a vital role in motivating</a:t>
            </a:r>
          </a:p>
          <a:p>
            <a:pPr eaLnBrk="1" hangingPunct="1">
              <a:spcBef>
                <a:spcPct val="0"/>
              </a:spcBef>
            </a:pPr>
            <a:r>
              <a:rPr lang="en-US" altLang="en-US" dirty="0"/>
              <a:t>employees throughout the innovation process. To enhance innovative working,</a:t>
            </a:r>
          </a:p>
          <a:p>
            <a:pPr eaLnBrk="1" hangingPunct="1">
              <a:spcBef>
                <a:spcPct val="0"/>
              </a:spcBef>
            </a:pPr>
            <a:r>
              <a:rPr lang="en-US" altLang="en-US" dirty="0"/>
              <a:t>consider integrating these innovative behaviours and skills more specifically into</a:t>
            </a:r>
          </a:p>
          <a:p>
            <a:pPr eaLnBrk="1" hangingPunct="1">
              <a:spcBef>
                <a:spcPct val="0"/>
              </a:spcBef>
            </a:pPr>
            <a:r>
              <a:rPr lang="en-US" altLang="en-US" dirty="0"/>
              <a:t>selection and recruitment criteria and personal development activities.</a:t>
            </a:r>
            <a:endParaRPr lang="en-GB" altLang="en-US" dirty="0"/>
          </a:p>
        </p:txBody>
      </p:sp>
      <p:sp>
        <p:nvSpPr>
          <p:cNvPr id="15364" name="Slide Number Placeholder 3">
            <a:extLst>
              <a:ext uri="{FF2B5EF4-FFF2-40B4-BE49-F238E27FC236}">
                <a16:creationId xmlns:a16="http://schemas.microsoft.com/office/drawing/2014/main" id="{F250E757-759A-40BA-A27B-4546D41BB84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9634A9E-E111-4D09-A358-21D951F342AE}"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03406A0-0259-43F5-8851-B41727CAD21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CAEDD60-0457-471F-BE4F-3BC2FE8B3A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https://www.youtube.com/watch?v=NugRZGDbPFU</a:t>
            </a:r>
          </a:p>
        </p:txBody>
      </p:sp>
      <p:sp>
        <p:nvSpPr>
          <p:cNvPr id="27652" name="Slide Number Placeholder 3">
            <a:extLst>
              <a:ext uri="{FF2B5EF4-FFF2-40B4-BE49-F238E27FC236}">
                <a16:creationId xmlns:a16="http://schemas.microsoft.com/office/drawing/2014/main" id="{62356A75-597D-44B9-BF9F-D0D087E177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650D9AD-F5AE-4998-AE29-0D37A1BAF744}" type="slidenum">
              <a:rPr lang="en-GB" altLang="en-US" smtClean="0">
                <a:latin typeface="Calibri" panose="020F0502020204030204" pitchFamily="34" charset="0"/>
              </a:rPr>
              <a:pPr fontAlgn="base">
                <a:spcBef>
                  <a:spcPct val="0"/>
                </a:spcBef>
                <a:spcAft>
                  <a:spcPct val="0"/>
                </a:spcAft>
              </a:pPr>
              <a:t>19</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41776E3-FC03-4EF6-8BFD-89B87C73F0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71B2FA9-E443-465D-9787-34A56F3F00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Product Innovation </a:t>
            </a:r>
            <a:r>
              <a:rPr lang="en-GB" altLang="en-US"/>
              <a:t>Design of new products</a:t>
            </a:r>
          </a:p>
          <a:p>
            <a:pPr eaLnBrk="1" hangingPunct="1">
              <a:spcBef>
                <a:spcPct val="0"/>
              </a:spcBef>
            </a:pPr>
            <a:endParaRPr lang="en-GB" altLang="en-US" b="1"/>
          </a:p>
          <a:p>
            <a:pPr eaLnBrk="1" hangingPunct="1">
              <a:spcBef>
                <a:spcPct val="0"/>
              </a:spcBef>
            </a:pPr>
            <a:r>
              <a:rPr lang="en-GB" altLang="en-US" b="1"/>
              <a:t>Process Innovation  </a:t>
            </a:r>
            <a:r>
              <a:rPr lang="en-GB" altLang="en-US"/>
              <a:t>Innovations of this nature often use such techniques as business process reengineering or lean based tools to analyze a process and reduce the number of steps by removing any redundant, repetitive or simply wasteful process steps. An innovative process often needs to precede an innovative product in order for a product to be manufactured at a price that the market will accept. </a:t>
            </a:r>
          </a:p>
        </p:txBody>
      </p:sp>
      <p:sp>
        <p:nvSpPr>
          <p:cNvPr id="29700" name="Slide Number Placeholder 3">
            <a:extLst>
              <a:ext uri="{FF2B5EF4-FFF2-40B4-BE49-F238E27FC236}">
                <a16:creationId xmlns:a16="http://schemas.microsoft.com/office/drawing/2014/main" id="{7BE2FDBB-3A54-4262-9CC2-9E972BA012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DB32B55-3B07-457A-BC0D-D7679FA2DA75}" type="slidenum">
              <a:rPr lang="en-GB" altLang="en-US" smtClean="0">
                <a:cs typeface="Arial" panose="020B0604020202020204" pitchFamily="34" charset="0"/>
              </a:rPr>
              <a:pPr fontAlgn="base">
                <a:spcBef>
                  <a:spcPct val="0"/>
                </a:spcBef>
                <a:spcAft>
                  <a:spcPct val="0"/>
                </a:spcAft>
              </a:pPr>
              <a:t>20</a:t>
            </a:fld>
            <a:endParaRPr lang="en-GB" altLang="en-US">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FD8A0BC0-B3E6-401D-AD8C-1580AB3889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9F499F7-8E46-463B-BE4C-6A3606B59E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200000"/>
              </a:lnSpc>
              <a:spcBef>
                <a:spcPct val="0"/>
              </a:spcBef>
            </a:pPr>
            <a:r>
              <a:rPr lang="en-GB" altLang="en-US" b="1"/>
              <a:t>1.Total innovations</a:t>
            </a:r>
            <a:r>
              <a:rPr lang="en-GB" altLang="en-US"/>
              <a:t>: These provide new services to new users</a:t>
            </a:r>
          </a:p>
          <a:p>
            <a:pPr eaLnBrk="1" hangingPunct="1">
              <a:lnSpc>
                <a:spcPct val="200000"/>
              </a:lnSpc>
              <a:spcBef>
                <a:spcPct val="0"/>
              </a:spcBef>
            </a:pPr>
            <a:r>
              <a:rPr lang="en-GB" altLang="en-US" b="1"/>
              <a:t> 2.Existing services</a:t>
            </a:r>
            <a:r>
              <a:rPr lang="en-GB" altLang="en-US"/>
              <a:t>: Provided to a new user group and therefore expanding the reach of the service</a:t>
            </a:r>
          </a:p>
          <a:p>
            <a:pPr eaLnBrk="1" hangingPunct="1">
              <a:lnSpc>
                <a:spcPct val="200000"/>
              </a:lnSpc>
              <a:spcBef>
                <a:spcPct val="0"/>
              </a:spcBef>
            </a:pPr>
            <a:r>
              <a:rPr lang="en-GB" altLang="en-US"/>
              <a:t> </a:t>
            </a:r>
            <a:r>
              <a:rPr lang="en-GB" altLang="en-US" b="1"/>
              <a:t>3.Evolutionary innovations</a:t>
            </a:r>
            <a:r>
              <a:rPr lang="en-GB" altLang="en-US"/>
              <a:t>: Delivering a new service to an existing set of users</a:t>
            </a:r>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a:p>
            <a:pPr eaLnBrk="1" hangingPunct="1">
              <a:spcBef>
                <a:spcPct val="0"/>
              </a:spcBef>
            </a:pPr>
            <a:r>
              <a:rPr lang="en-GB" altLang="en-US"/>
              <a:t>References:</a:t>
            </a:r>
          </a:p>
          <a:p>
            <a:pPr eaLnBrk="1" hangingPunct="1">
              <a:spcBef>
                <a:spcPct val="0"/>
              </a:spcBef>
            </a:pPr>
            <a:r>
              <a:rPr lang="en-GB" altLang="en-US"/>
              <a:t> Katz R (2009) The Innovators Toolkit – 10 Practical Strategies to Help You Develop and Implement Innovation, Boston, Harvard Business School Publishing</a:t>
            </a:r>
          </a:p>
          <a:p>
            <a:pPr eaLnBrk="1" hangingPunct="1">
              <a:spcBef>
                <a:spcPct val="0"/>
              </a:spcBef>
            </a:pPr>
            <a:r>
              <a:rPr lang="en-GB" altLang="en-US"/>
              <a:t> </a:t>
            </a:r>
          </a:p>
          <a:p>
            <a:pPr eaLnBrk="1" hangingPunct="1">
              <a:spcBef>
                <a:spcPct val="0"/>
              </a:spcBef>
            </a:pPr>
            <a:r>
              <a:rPr lang="en-GB" altLang="en-US"/>
              <a:t>Walker, Richard M (2008) An Empirical Evaluation of Innovation Types and Organizational and Environmental Characteristics: Towards a Configuration Framework, Journal of Public Administration Research &amp; Theory, Vol. 18 Issue 4, p591-615</a:t>
            </a:r>
          </a:p>
          <a:p>
            <a:pPr eaLnBrk="1" hangingPunct="1">
              <a:spcBef>
                <a:spcPct val="0"/>
              </a:spcBef>
            </a:pPr>
            <a:r>
              <a:rPr lang="en-GB" altLang="en-US"/>
              <a:t> </a:t>
            </a:r>
          </a:p>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66009BEE-DE55-4F03-AC29-6C85AC25FF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3A477D9-403C-4049-A61B-46E0BA6B87A4}" type="slidenum">
              <a:rPr lang="en-GB" altLang="en-US" smtClean="0">
                <a:cs typeface="Arial" panose="020B0604020202020204" pitchFamily="34" charset="0"/>
              </a:rPr>
              <a:pPr fontAlgn="base">
                <a:spcBef>
                  <a:spcPct val="0"/>
                </a:spcBef>
                <a:spcAft>
                  <a:spcPct val="0"/>
                </a:spcAft>
              </a:pPr>
              <a:t>21</a:t>
            </a:fld>
            <a:endParaRPr lang="en-GB" altLang="en-US">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DE6D8F5-3B66-4E0D-BBBB-E183ECB385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37AFED5E-33BF-4816-A9AD-F71087B25A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3796" name="Slide Number Placeholder 3">
            <a:extLst>
              <a:ext uri="{FF2B5EF4-FFF2-40B4-BE49-F238E27FC236}">
                <a16:creationId xmlns:a16="http://schemas.microsoft.com/office/drawing/2014/main" id="{FDE22A32-CFD9-47FD-89E9-DCA98854FF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FB7894D5-5DF9-4BB7-9BC0-9A09451F700C}" type="slidenum">
              <a:rPr lang="en-GB" altLang="en-US" smtClean="0">
                <a:cs typeface="Arial" panose="020B0604020202020204" pitchFamily="34" charset="0"/>
              </a:rPr>
              <a:pPr fontAlgn="base">
                <a:spcBef>
                  <a:spcPct val="0"/>
                </a:spcBef>
                <a:spcAft>
                  <a:spcPct val="0"/>
                </a:spcAft>
              </a:pPr>
              <a:t>22</a:t>
            </a:fld>
            <a:endParaRPr lang="en-GB" altLang="en-US">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68909B93-4046-4926-92C2-4BE881C4CBE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81C1633-5073-4750-A20A-1874B0BB8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endParaRPr lang="en-GB" altLang="en-US"/>
          </a:p>
        </p:txBody>
      </p:sp>
      <p:sp>
        <p:nvSpPr>
          <p:cNvPr id="35844" name="Slide Number Placeholder 3">
            <a:extLst>
              <a:ext uri="{FF2B5EF4-FFF2-40B4-BE49-F238E27FC236}">
                <a16:creationId xmlns:a16="http://schemas.microsoft.com/office/drawing/2014/main" id="{C1D0302A-9174-4091-B02D-EA10A71B96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466DFBD-F77A-4BD7-A864-5EE24B760021}" type="slidenum">
              <a:rPr lang="en-GB" altLang="en-US" smtClean="0">
                <a:latin typeface="Calibri" panose="020F0502020204030204" pitchFamily="34" charset="0"/>
              </a:rPr>
              <a:pPr fontAlgn="base">
                <a:spcBef>
                  <a:spcPct val="0"/>
                </a:spcBef>
                <a:spcAft>
                  <a:spcPct val="0"/>
                </a:spcAft>
              </a:pPr>
              <a:t>23</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7ADBCB-57ED-4A38-816A-FE517DFBF614}" type="slidenum">
              <a:rPr lang="en-GB" smtClean="0"/>
              <a:t>24</a:t>
            </a:fld>
            <a:endParaRPr lang="en-GB"/>
          </a:p>
        </p:txBody>
      </p:sp>
    </p:spTree>
    <p:extLst>
      <p:ext uri="{BB962C8B-B14F-4D97-AF65-F5344CB8AC3E}">
        <p14:creationId xmlns:p14="http://schemas.microsoft.com/office/powerpoint/2010/main" val="19813925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https://www.youtube.com/watch?v=rZ3bqcjivVI</a:t>
            </a:r>
          </a:p>
          <a:p>
            <a:endParaRPr lang="en-GB" dirty="0"/>
          </a:p>
          <a:p>
            <a:r>
              <a:rPr lang="en-GB" dirty="0"/>
              <a:t>Introduce topic for Brainstorming session – for example, </a:t>
            </a:r>
            <a:r>
              <a:rPr lang="en-GB" i="1" u="sng" dirty="0"/>
              <a:t>How to attract more potential students to the Cert HE and BA ALAMo programmes</a:t>
            </a:r>
            <a:r>
              <a:rPr lang="en-GB" i="1" dirty="0"/>
              <a:t>.</a:t>
            </a:r>
          </a:p>
        </p:txBody>
      </p:sp>
      <p:sp>
        <p:nvSpPr>
          <p:cNvPr id="4" name="Slide Number Placeholder 3"/>
          <p:cNvSpPr>
            <a:spLocks noGrp="1"/>
          </p:cNvSpPr>
          <p:nvPr>
            <p:ph type="sldNum" sz="quarter" idx="5"/>
          </p:nvPr>
        </p:nvSpPr>
        <p:spPr/>
        <p:txBody>
          <a:bodyPr/>
          <a:lstStyle/>
          <a:p>
            <a:fld id="{AB7ADBCB-57ED-4A38-816A-FE517DFBF614}" type="slidenum">
              <a:rPr lang="en-GB" smtClean="0"/>
              <a:t>25</a:t>
            </a:fld>
            <a:endParaRPr lang="en-GB"/>
          </a:p>
        </p:txBody>
      </p:sp>
    </p:spTree>
    <p:extLst>
      <p:ext uri="{BB962C8B-B14F-4D97-AF65-F5344CB8AC3E}">
        <p14:creationId xmlns:p14="http://schemas.microsoft.com/office/powerpoint/2010/main" val="23236380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interaction with experts and creatives from other organisations brings an element of scrutiny to our own work.  This ‘</a:t>
            </a:r>
            <a:r>
              <a:rPr lang="en-GB" b="1" dirty="0"/>
              <a:t>peer review</a:t>
            </a:r>
            <a:r>
              <a:rPr lang="en-GB" dirty="0"/>
              <a:t>’ works both ways as ideas, and approaches, are shared between organisations.</a:t>
            </a:r>
          </a:p>
          <a:p>
            <a:endParaRPr lang="en-GB" dirty="0"/>
          </a:p>
          <a:p>
            <a:r>
              <a:rPr lang="en-GB" dirty="0"/>
              <a:t>The engagement with respected people in other organisations also helps break down the ‘</a:t>
            </a:r>
            <a:r>
              <a:rPr lang="en-GB" b="1" dirty="0"/>
              <a:t>Not Invented Here</a:t>
            </a:r>
            <a:r>
              <a:rPr lang="en-GB" dirty="0"/>
              <a:t>’ (NIH) mentality that can pervade organisations, and make it almost impossible to learn from others and results in a ‘closed-mined’  approach to innovation and change.</a:t>
            </a:r>
          </a:p>
          <a:p>
            <a:endParaRPr lang="en-GB" dirty="0"/>
          </a:p>
          <a:p>
            <a:r>
              <a:rPr lang="en-GB" dirty="0"/>
              <a:t>The introduction of an external ‘stimulus’ </a:t>
            </a:r>
            <a:r>
              <a:rPr lang="en-GB" b="1" i="1" dirty="0"/>
              <a:t>challenges</a:t>
            </a:r>
            <a:r>
              <a:rPr lang="en-GB" i="1" dirty="0"/>
              <a:t> the thinking of our own employees </a:t>
            </a:r>
            <a:r>
              <a:rPr lang="en-GB" dirty="0"/>
              <a:t>– showing them different perspectives, and the value of being open to different thinking styles and personal experiences.  It introduces an element of ‘ friendly competition’ to generate creative/innovative ideas and concepts – potentially helping by ‘</a:t>
            </a:r>
            <a:r>
              <a:rPr lang="en-GB" i="1" dirty="0"/>
              <a:t>green-housing</a:t>
            </a:r>
            <a:r>
              <a:rPr lang="en-GB" dirty="0"/>
              <a:t>’ ideas in a supportive environment.</a:t>
            </a:r>
          </a:p>
          <a:p>
            <a:endParaRPr lang="en-GB" dirty="0"/>
          </a:p>
          <a:p>
            <a:r>
              <a:rPr lang="en-GB" dirty="0"/>
              <a:t>Another benefit of inter-organisational collaboration is that it presents a </a:t>
            </a:r>
            <a:r>
              <a:rPr lang="en-GB" i="1" dirty="0"/>
              <a:t>‘united front’ </a:t>
            </a:r>
            <a:r>
              <a:rPr lang="en-GB" dirty="0"/>
              <a:t>to the marketplace – which adds credibility to any joint discoveries and developments, often helping to overcome customer caution and regulatory concerns – ‘if both/all of these organisations believe this is a beneficial product, there must be something in it’.</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32</a:t>
            </a:fld>
            <a:endParaRPr lang="en-GB"/>
          </a:p>
        </p:txBody>
      </p:sp>
    </p:spTree>
    <p:extLst>
      <p:ext uri="{BB962C8B-B14F-4D97-AF65-F5344CB8AC3E}">
        <p14:creationId xmlns:p14="http://schemas.microsoft.com/office/powerpoint/2010/main" val="12904968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turbulent environmental conditions, </a:t>
            </a:r>
            <a:r>
              <a:rPr lang="en-GB" b="1" i="1" u="sng" dirty="0"/>
              <a:t>speed </a:t>
            </a:r>
            <a:r>
              <a:rPr lang="en-GB" dirty="0"/>
              <a:t>of response, learning, and lead time are more critical than careful planning, selection, and development of partnerships.</a:t>
            </a:r>
          </a:p>
          <a:p>
            <a:endParaRPr lang="en-GB" dirty="0"/>
          </a:p>
          <a:p>
            <a:r>
              <a:rPr lang="en-GB" dirty="0"/>
              <a:t>Due to the need for speed, partners are often selected from existing </a:t>
            </a:r>
            <a:r>
              <a:rPr lang="en-GB" b="1" i="1" u="sng" dirty="0"/>
              <a:t>members of a network </a:t>
            </a:r>
            <a:r>
              <a:rPr lang="en-GB" dirty="0"/>
              <a:t>or, alternatively, reputation in the broader market.</a:t>
            </a:r>
          </a:p>
          <a:p>
            <a:endParaRPr lang="en-GB" dirty="0"/>
          </a:p>
          <a:p>
            <a:r>
              <a:rPr lang="en-GB" dirty="0"/>
              <a:t>Transitory alliances increasingly occur </a:t>
            </a:r>
            <a:r>
              <a:rPr lang="en-GB" b="1" i="1" dirty="0"/>
              <a:t>across traditional sectors, markets, and technologies</a:t>
            </a:r>
            <a:r>
              <a:rPr lang="en-GB" dirty="0"/>
              <a:t>, rather than from within.  Microsoft and Lego to develop an internet based computer game; Deutsche Bank and Nokia to create mobile financial services.</a:t>
            </a:r>
          </a:p>
          <a:p>
            <a:endParaRPr lang="en-GB" dirty="0"/>
          </a:p>
          <a:p>
            <a:r>
              <a:rPr lang="en-GB" dirty="0"/>
              <a:t>The transitory nature of relationships makes the development of commitment and trust more difficult, and alliances </a:t>
            </a:r>
            <a:r>
              <a:rPr lang="en-GB" b="1" i="1" dirty="0"/>
              <a:t>rely more on aligned objectives and mutual goals.</a:t>
            </a:r>
          </a:p>
          <a:p>
            <a:endParaRPr lang="en-GB" b="1" i="1" dirty="0"/>
          </a:p>
          <a:p>
            <a:r>
              <a:rPr lang="en-GB" dirty="0"/>
              <a:t>To reduce the complexity of managing the relationships, the scope of the interaction is more narrowly defined and </a:t>
            </a:r>
            <a:r>
              <a:rPr lang="en-GB" b="1" i="1" dirty="0"/>
              <a:t>focused on the task rather </a:t>
            </a:r>
            <a:r>
              <a:rPr lang="en-GB" dirty="0"/>
              <a:t>than the relationship.</a:t>
            </a:r>
          </a:p>
        </p:txBody>
      </p:sp>
      <p:sp>
        <p:nvSpPr>
          <p:cNvPr id="4" name="Slide Number Placeholder 3"/>
          <p:cNvSpPr>
            <a:spLocks noGrp="1"/>
          </p:cNvSpPr>
          <p:nvPr>
            <p:ph type="sldNum" sz="quarter" idx="5"/>
          </p:nvPr>
        </p:nvSpPr>
        <p:spPr/>
        <p:txBody>
          <a:bodyPr/>
          <a:lstStyle/>
          <a:p>
            <a:fld id="{5A651D80-B2C2-482F-8142-881402B33ACC}" type="slidenum">
              <a:rPr lang="en-GB" smtClean="0"/>
              <a:t>33</a:t>
            </a:fld>
            <a:endParaRPr lang="en-GB"/>
          </a:p>
        </p:txBody>
      </p:sp>
    </p:spTree>
    <p:extLst>
      <p:ext uri="{BB962C8B-B14F-4D97-AF65-F5344CB8AC3E}">
        <p14:creationId xmlns:p14="http://schemas.microsoft.com/office/powerpoint/2010/main" val="3220385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180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212867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069369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804206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253994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009779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542194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394699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557024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369259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5374052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2017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876582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143535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7038314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6483781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8116915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957232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291051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40553125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9479534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8150113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1795583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17940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82046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408944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8177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55304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90811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1453965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8816258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40890796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28673363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067250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946992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659610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308036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840399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230513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942103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58082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690340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703046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35442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6731428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16213889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39442979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6043BF96-8561-4615-9374-2D5FC4C0C65A}" type="datetimeFigureOut">
              <a:rPr lang="en-GB" smtClean="0"/>
              <a:t>17/07/2025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EEA21622-80AF-4227-8EC4-F444F9214A45}" type="slidenum">
              <a:rPr lang="en-GB" smtClean="0"/>
              <a:t>‹#›</a:t>
            </a:fld>
            <a:endParaRPr lang="en-GB"/>
          </a:p>
        </p:txBody>
      </p:sp>
    </p:spTree>
    <p:extLst>
      <p:ext uri="{BB962C8B-B14F-4D97-AF65-F5344CB8AC3E}">
        <p14:creationId xmlns:p14="http://schemas.microsoft.com/office/powerpoint/2010/main" val="7469796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8663466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38324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11970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9586281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593112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777804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960843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699534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416040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640161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2442999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1123868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881190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6781413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8218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10" Type="http://schemas.openxmlformats.org/officeDocument/2006/relationships/image" Target="../media/image8.png"/><Relationship Id="rId4" Type="http://schemas.openxmlformats.org/officeDocument/2006/relationships/slideLayout" Target="../slideLayouts/slideLayout37.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image" Target="../media/image15.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897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72154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4498243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241697206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24483239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27" r:id="rId4"/>
    <p:sldLayoutId id="2147483728" r:id="rId5"/>
    <p:sldLayoutId id="2147483729" r:id="rId6"/>
    <p:sldLayoutId id="214748373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96771592"/>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5788550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069646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xml"/><Relationship Id="rId1" Type="http://schemas.openxmlformats.org/officeDocument/2006/relationships/slideLayout" Target="../slideLayouts/slideLayout45.xml"/><Relationship Id="rId4" Type="http://schemas.openxmlformats.org/officeDocument/2006/relationships/hyperlink" Target="https://en.wikipedia.org/wiki/Foundr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46.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46.xml"/><Relationship Id="rId4" Type="http://schemas.openxmlformats.org/officeDocument/2006/relationships/image" Target="../media/image3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46.xml"/><Relationship Id="rId4" Type="http://schemas.openxmlformats.org/officeDocument/2006/relationships/image" Target="../media/image38.png"/></Relationships>
</file>

<file path=ppt/slides/_rels/slide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xml"/><Relationship Id="rId1" Type="http://schemas.openxmlformats.org/officeDocument/2006/relationships/slideLayout" Target="../slideLayouts/slideLayout45.xml"/><Relationship Id="rId4" Type="http://schemas.openxmlformats.org/officeDocument/2006/relationships/hyperlink" Target="http://www.eoi.es/blogs/guillermojoselatorre/2014/03/26/why-do-we-need-social-innovati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5.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6.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6.xml"/><Relationship Id="rId1" Type="http://schemas.openxmlformats.org/officeDocument/2006/relationships/video" Target="https://www.youtube.com/embed/NugRZGDbPFU?feature=oembed" TargetMode="External"/><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1.xml"/><Relationship Id="rId1" Type="http://schemas.openxmlformats.org/officeDocument/2006/relationships/slideLayout" Target="../slideLayouts/slideLayout45.xml"/><Relationship Id="rId5" Type="http://schemas.openxmlformats.org/officeDocument/2006/relationships/image" Target="../media/image50.jpeg"/><Relationship Id="rId4" Type="http://schemas.openxmlformats.org/officeDocument/2006/relationships/image" Target="../media/image49.jpeg"/></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45.xml"/><Relationship Id="rId5" Type="http://schemas.openxmlformats.org/officeDocument/2006/relationships/image" Target="../media/image53.png"/><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13.xml"/><Relationship Id="rId1" Type="http://schemas.openxmlformats.org/officeDocument/2006/relationships/slideLayout" Target="../slideLayouts/slideLayout46.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4.xml"/><Relationship Id="rId1" Type="http://schemas.openxmlformats.org/officeDocument/2006/relationships/slideLayout" Target="../slideLayouts/slideLayout48.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2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45.xml"/><Relationship Id="rId6" Type="http://schemas.openxmlformats.org/officeDocument/2006/relationships/image" Target="../media/image63.png"/><Relationship Id="rId5" Type="http://schemas.openxmlformats.org/officeDocument/2006/relationships/image" Target="../media/image66.png"/><Relationship Id="rId4" Type="http://schemas.openxmlformats.org/officeDocument/2006/relationships/image" Target="../media/image65.png"/></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6.xml"/><Relationship Id="rId1" Type="http://schemas.openxmlformats.org/officeDocument/2006/relationships/slideLayout" Target="../slideLayouts/slideLayout42.xml"/><Relationship Id="rId4" Type="http://schemas.openxmlformats.org/officeDocument/2006/relationships/hyperlink" Target="https://2bejammed.org/2012/01/18/verlang-van-de-digicoach-het-ultiem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slidehunter.com/powerpoint-templates/six-hats-powerpoint-template/" TargetMode="External"/><Relationship Id="rId2" Type="http://schemas.openxmlformats.org/officeDocument/2006/relationships/image" Target="../media/image68.jpg"/><Relationship Id="rId1" Type="http://schemas.openxmlformats.org/officeDocument/2006/relationships/slideLayout" Target="../slideLayouts/slideLayout42.xml"/></Relationships>
</file>

<file path=ppt/slides/_rels/slide2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70.png"/><Relationship Id="rId1" Type="http://schemas.openxmlformats.org/officeDocument/2006/relationships/slideLayout" Target="../slideLayouts/slideLayout45.xml"/><Relationship Id="rId5" Type="http://schemas.openxmlformats.org/officeDocument/2006/relationships/hyperlink" Target="http://pngimg.com/download/11594" TargetMode="External"/><Relationship Id="rId4" Type="http://schemas.openxmlformats.org/officeDocument/2006/relationships/image" Target="../media/image7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30.xml.rels><?xml version="1.0" encoding="UTF-8" standalone="yes"?>
<Relationships xmlns="http://schemas.openxmlformats.org/package/2006/relationships"><Relationship Id="rId3" Type="http://schemas.openxmlformats.org/officeDocument/2006/relationships/hyperlink" Target="https://www.maxpixel.net/Collaboration-Work-Teamwork-Team-Building-3639693" TargetMode="External"/><Relationship Id="rId2" Type="http://schemas.openxmlformats.org/officeDocument/2006/relationships/image" Target="../media/image72.jpg"/><Relationship Id="rId1" Type="http://schemas.openxmlformats.org/officeDocument/2006/relationships/slideLayout" Target="../slideLayouts/slideLayout45.xml"/><Relationship Id="rId5" Type="http://schemas.openxmlformats.org/officeDocument/2006/relationships/hyperlink" Target="http://geobrava.wordpress.com/2014/09/02/why-telecom-network-apis-are-a-catalyst-for-service-growth" TargetMode="External"/><Relationship Id="rId4" Type="http://schemas.openxmlformats.org/officeDocument/2006/relationships/image" Target="../media/image73.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3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7.xml"/><Relationship Id="rId1" Type="http://schemas.openxmlformats.org/officeDocument/2006/relationships/slideLayout" Target="../slideLayouts/slideLayout45.xml"/><Relationship Id="rId4" Type="http://schemas.openxmlformats.org/officeDocument/2006/relationships/hyperlink" Target="https://pxhere.com/en/photo/145022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8.xml"/><Relationship Id="rId1" Type="http://schemas.openxmlformats.org/officeDocument/2006/relationships/slideLayout" Target="../slideLayouts/slideLayout4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riding on the back of a horse&#10;&#10;Description automatically generated">
            <a:extLst>
              <a:ext uri="{FF2B5EF4-FFF2-40B4-BE49-F238E27FC236}">
                <a16:creationId xmlns:a16="http://schemas.microsoft.com/office/drawing/2014/main" id="{3C1AFD2E-6D07-46E9-B3B5-42775C3F2C8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82283" y="850326"/>
            <a:ext cx="7861611" cy="4803343"/>
          </a:xfrm>
          <a:prstGeom prst="rect">
            <a:avLst/>
          </a:prstGeom>
        </p:spPr>
      </p:pic>
      <p:sp>
        <p:nvSpPr>
          <p:cNvPr id="7" name="TextBox 6">
            <a:extLst>
              <a:ext uri="{FF2B5EF4-FFF2-40B4-BE49-F238E27FC236}">
                <a16:creationId xmlns:a16="http://schemas.microsoft.com/office/drawing/2014/main" id="{EBC54A0B-6D74-49F6-812D-83652766F131}"/>
              </a:ext>
            </a:extLst>
          </p:cNvPr>
          <p:cNvSpPr txBox="1"/>
          <p:nvPr/>
        </p:nvSpPr>
        <p:spPr>
          <a:xfrm>
            <a:off x="4116658" y="850326"/>
            <a:ext cx="3958683" cy="1015663"/>
          </a:xfrm>
          <a:prstGeom prst="rect">
            <a:avLst/>
          </a:prstGeom>
          <a:noFill/>
        </p:spPr>
        <p:txBody>
          <a:bodyPr wrap="square" rtlCol="0">
            <a:spAutoFit/>
          </a:bodyPr>
          <a:lstStyle/>
          <a:p>
            <a:pPr algn="ctr"/>
            <a:r>
              <a:rPr lang="en-GB" sz="6000" dirty="0">
                <a:solidFill>
                  <a:srgbClr val="CCCCFF"/>
                </a:solidFill>
              </a:rPr>
              <a:t>Innovation</a:t>
            </a:r>
          </a:p>
        </p:txBody>
      </p:sp>
      <p:sp>
        <p:nvSpPr>
          <p:cNvPr id="2" name="TextBox 1">
            <a:extLst>
              <a:ext uri="{FF2B5EF4-FFF2-40B4-BE49-F238E27FC236}">
                <a16:creationId xmlns:a16="http://schemas.microsoft.com/office/drawing/2014/main" id="{9DD42678-D628-A198-EC95-FC0402E75E9D}"/>
              </a:ext>
            </a:extLst>
          </p:cNvPr>
          <p:cNvSpPr txBox="1"/>
          <p:nvPr/>
        </p:nvSpPr>
        <p:spPr>
          <a:xfrm rot="19879878">
            <a:off x="4760098" y="2710412"/>
            <a:ext cx="3442716" cy="1015663"/>
          </a:xfrm>
          <a:prstGeom prst="rect">
            <a:avLst/>
          </a:prstGeom>
          <a:noFill/>
        </p:spPr>
        <p:txBody>
          <a:bodyPr wrap="square" rtlCol="0">
            <a:spAutoFit/>
          </a:bodyPr>
          <a:lstStyle/>
          <a:p>
            <a:r>
              <a:rPr lang="en-GB" sz="6000" dirty="0">
                <a:solidFill>
                  <a:schemeClr val="accent1">
                    <a:lumMod val="20000"/>
                    <a:lumOff val="80000"/>
                  </a:schemeClr>
                </a:solidFill>
                <a:latin typeface="Forte Forward" panose="020F0502020204030204" pitchFamily="2" charset="0"/>
                <a:cs typeface="Forte Forward" panose="020F0502020204030204" pitchFamily="2" charset="0"/>
              </a:rPr>
              <a:t>Session 4</a:t>
            </a:r>
          </a:p>
        </p:txBody>
      </p:sp>
    </p:spTree>
    <p:extLst>
      <p:ext uri="{BB962C8B-B14F-4D97-AF65-F5344CB8AC3E}">
        <p14:creationId xmlns:p14="http://schemas.microsoft.com/office/powerpoint/2010/main" val="2512267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2">
            <a:extLst>
              <a:ext uri="{FF2B5EF4-FFF2-40B4-BE49-F238E27FC236}">
                <a16:creationId xmlns:a16="http://schemas.microsoft.com/office/drawing/2014/main" id="{24E53F7D-0D3D-4B83-8861-DB828ED21EAF}"/>
              </a:ext>
            </a:extLst>
          </p:cNvPr>
          <p:cNvSpPr txBox="1">
            <a:spLocks noChangeArrowheads="1"/>
          </p:cNvSpPr>
          <p:nvPr/>
        </p:nvSpPr>
        <p:spPr bwMode="auto">
          <a:xfrm rot="-1202729">
            <a:off x="1144597" y="901229"/>
            <a:ext cx="5661025"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FF0000"/>
                </a:solidFill>
                <a:latin typeface="Corbel" panose="020B0503020204020204" pitchFamily="34" charset="0"/>
              </a:rPr>
              <a:t>“After years of telling corporate citizens to ‘trust the system,’ many companies must relearn instead to trust their people – and encourage their people to use neglected creative capacities in order to tap the most potent economic stimulus of all: idea power.”</a:t>
            </a:r>
          </a:p>
          <a:p>
            <a:pPr eaLnBrk="1" hangingPunct="1">
              <a:spcBef>
                <a:spcPct val="0"/>
              </a:spcBef>
              <a:buFontTx/>
              <a:buNone/>
            </a:pPr>
            <a:r>
              <a:rPr lang="en-GB" altLang="en-US" sz="1800" dirty="0">
                <a:latin typeface="Corbel" panose="020B0503020204020204" pitchFamily="34" charset="0"/>
              </a:rPr>
              <a:t> – </a:t>
            </a:r>
            <a:r>
              <a:rPr lang="en-GB" altLang="en-US" sz="1800" b="1" dirty="0" err="1">
                <a:latin typeface="Corbel" panose="020B0503020204020204" pitchFamily="34" charset="0"/>
              </a:rPr>
              <a:t>Rosabeth</a:t>
            </a:r>
            <a:r>
              <a:rPr lang="en-GB" altLang="en-US" sz="1800" b="1" dirty="0">
                <a:latin typeface="Corbel" panose="020B0503020204020204" pitchFamily="34" charset="0"/>
              </a:rPr>
              <a:t> Moss Kanter</a:t>
            </a:r>
          </a:p>
        </p:txBody>
      </p:sp>
      <p:sp>
        <p:nvSpPr>
          <p:cNvPr id="5" name="TextBox 4">
            <a:extLst>
              <a:ext uri="{FF2B5EF4-FFF2-40B4-BE49-F238E27FC236}">
                <a16:creationId xmlns:a16="http://schemas.microsoft.com/office/drawing/2014/main" id="{094D8B26-C83A-47A2-B9E3-B9777D04BAED}"/>
              </a:ext>
            </a:extLst>
          </p:cNvPr>
          <p:cNvSpPr txBox="1"/>
          <p:nvPr/>
        </p:nvSpPr>
        <p:spPr>
          <a:xfrm>
            <a:off x="3797081" y="4388953"/>
            <a:ext cx="8272999" cy="1016000"/>
          </a:xfrm>
          <a:prstGeom prst="rect">
            <a:avLst/>
          </a:prstGeom>
          <a:noFill/>
        </p:spPr>
        <p:txBody>
          <a:bodyPr wrap="square">
            <a:spAutoFit/>
          </a:bodyPr>
          <a:lstStyle/>
          <a:p>
            <a:pPr>
              <a:defRPr/>
            </a:pPr>
            <a:r>
              <a:rPr lang="en-GB" sz="2000" dirty="0">
                <a:solidFill>
                  <a:srgbClr val="FF0000"/>
                </a:solidFill>
              </a:rPr>
              <a:t>"The horse is here to stay, but the automobile is only a fad" </a:t>
            </a:r>
          </a:p>
          <a:p>
            <a:pPr marL="342900" indent="-342900">
              <a:buFontTx/>
              <a:buChar char="-"/>
              <a:defRPr/>
            </a:pPr>
            <a:r>
              <a:rPr lang="en-GB" sz="2000" dirty="0">
                <a:solidFill>
                  <a:srgbClr val="FF0000"/>
                </a:solidFill>
              </a:rPr>
              <a:t>President of the Michigan Savings bank</a:t>
            </a:r>
          </a:p>
          <a:p>
            <a:pPr marL="342900" indent="-342900">
              <a:buFontTx/>
              <a:buChar char="-"/>
              <a:defRPr/>
            </a:pPr>
            <a:r>
              <a:rPr lang="en-GB" sz="2000" dirty="0">
                <a:solidFill>
                  <a:srgbClr val="FF0000"/>
                </a:solidFill>
              </a:rPr>
              <a:t> </a:t>
            </a:r>
            <a:r>
              <a:rPr lang="en-GB" b="1" dirty="0"/>
              <a:t>(When advising Henry Ford’s lawyer not to invest in the Ford motor company)</a:t>
            </a:r>
          </a:p>
        </p:txBody>
      </p:sp>
      <p:sp>
        <p:nvSpPr>
          <p:cNvPr id="11268" name="TextBox 5">
            <a:extLst>
              <a:ext uri="{FF2B5EF4-FFF2-40B4-BE49-F238E27FC236}">
                <a16:creationId xmlns:a16="http://schemas.microsoft.com/office/drawing/2014/main" id="{CA1D263B-B9CB-432B-AA9F-98C1D9AE2D59}"/>
              </a:ext>
            </a:extLst>
          </p:cNvPr>
          <p:cNvSpPr txBox="1">
            <a:spLocks noChangeArrowheads="1"/>
          </p:cNvSpPr>
          <p:nvPr/>
        </p:nvSpPr>
        <p:spPr bwMode="auto">
          <a:xfrm>
            <a:off x="7237682" y="369887"/>
            <a:ext cx="2232025"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FF0000"/>
                </a:solidFill>
                <a:latin typeface="Corbel" panose="020B0503020204020204" pitchFamily="34" charset="0"/>
              </a:rPr>
              <a:t>“Imagination is more important than knowledge.” </a:t>
            </a:r>
          </a:p>
          <a:p>
            <a:pPr eaLnBrk="1" hangingPunct="1">
              <a:spcBef>
                <a:spcPct val="0"/>
              </a:spcBef>
              <a:buFontTx/>
              <a:buNone/>
            </a:pPr>
            <a:r>
              <a:rPr lang="en-GB" altLang="en-US" sz="1800" dirty="0">
                <a:latin typeface="Corbel" panose="020B0503020204020204" pitchFamily="34" charset="0"/>
              </a:rPr>
              <a:t>– </a:t>
            </a:r>
            <a:r>
              <a:rPr lang="en-GB" altLang="en-US" sz="1800" b="1" dirty="0">
                <a:latin typeface="Corbel" panose="020B0503020204020204" pitchFamily="34" charset="0"/>
              </a:rPr>
              <a:t>Albert Einstein</a:t>
            </a:r>
          </a:p>
        </p:txBody>
      </p:sp>
      <p:sp>
        <p:nvSpPr>
          <p:cNvPr id="11269" name="TextBox 6">
            <a:extLst>
              <a:ext uri="{FF2B5EF4-FFF2-40B4-BE49-F238E27FC236}">
                <a16:creationId xmlns:a16="http://schemas.microsoft.com/office/drawing/2014/main" id="{5E43A3D9-D1C6-4DCE-8D1E-0760B881E41D}"/>
              </a:ext>
            </a:extLst>
          </p:cNvPr>
          <p:cNvSpPr txBox="1">
            <a:spLocks noChangeArrowheads="1"/>
          </p:cNvSpPr>
          <p:nvPr/>
        </p:nvSpPr>
        <p:spPr bwMode="auto">
          <a:xfrm rot="921435">
            <a:off x="4808224" y="2494554"/>
            <a:ext cx="2303462" cy="12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FF0000"/>
                </a:solidFill>
                <a:latin typeface="Corbel" panose="020B0503020204020204" pitchFamily="34" charset="0"/>
              </a:rPr>
              <a:t>“If you can dream it, you can do it.” </a:t>
            </a:r>
          </a:p>
          <a:p>
            <a:pPr eaLnBrk="1" hangingPunct="1">
              <a:spcBef>
                <a:spcPct val="0"/>
              </a:spcBef>
              <a:buFontTx/>
              <a:buNone/>
            </a:pPr>
            <a:r>
              <a:rPr lang="en-GB" altLang="en-US" sz="1800" b="1" dirty="0">
                <a:latin typeface="Corbel" panose="020B0503020204020204" pitchFamily="34" charset="0"/>
              </a:rPr>
              <a:t>– Walt Disney </a:t>
            </a:r>
          </a:p>
          <a:p>
            <a:pPr eaLnBrk="1" hangingPunct="1">
              <a:spcBef>
                <a:spcPct val="0"/>
              </a:spcBef>
              <a:buFontTx/>
              <a:buNone/>
            </a:pPr>
            <a:endParaRPr lang="en-GB" altLang="en-US" sz="1800" dirty="0">
              <a:latin typeface="Corbel" panose="020B0503020204020204" pitchFamily="34" charset="0"/>
            </a:endParaRPr>
          </a:p>
        </p:txBody>
      </p:sp>
      <p:pic>
        <p:nvPicPr>
          <p:cNvPr id="6" name="Picture 5">
            <a:extLst>
              <a:ext uri="{FF2B5EF4-FFF2-40B4-BE49-F238E27FC236}">
                <a16:creationId xmlns:a16="http://schemas.microsoft.com/office/drawing/2014/main" id="{51921CCB-F5FB-FC2D-AF4B-3AD2DE8B96BB}"/>
              </a:ext>
            </a:extLst>
          </p:cNvPr>
          <p:cNvPicPr>
            <a:picLocks noChangeAspect="1"/>
          </p:cNvPicPr>
          <p:nvPr/>
        </p:nvPicPr>
        <p:blipFill>
          <a:blip r:embed="rId3"/>
          <a:stretch>
            <a:fillRect/>
          </a:stretch>
        </p:blipFill>
        <p:spPr>
          <a:xfrm>
            <a:off x="9383577" y="0"/>
            <a:ext cx="2808423" cy="1392702"/>
          </a:xfrm>
          <a:prstGeom prst="rect">
            <a:avLst/>
          </a:prstGeom>
        </p:spPr>
      </p:pic>
      <p:pic>
        <p:nvPicPr>
          <p:cNvPr id="8" name="Picture 7">
            <a:extLst>
              <a:ext uri="{FF2B5EF4-FFF2-40B4-BE49-F238E27FC236}">
                <a16:creationId xmlns:a16="http://schemas.microsoft.com/office/drawing/2014/main" id="{6159DCFF-3972-8277-E59E-7581747BA0CD}"/>
              </a:ext>
            </a:extLst>
          </p:cNvPr>
          <p:cNvPicPr>
            <a:picLocks noChangeAspect="1"/>
          </p:cNvPicPr>
          <p:nvPr/>
        </p:nvPicPr>
        <p:blipFill>
          <a:blip r:embed="rId4"/>
          <a:stretch>
            <a:fillRect/>
          </a:stretch>
        </p:blipFill>
        <p:spPr>
          <a:xfrm>
            <a:off x="7237682" y="2102827"/>
            <a:ext cx="3693190" cy="2036332"/>
          </a:xfrm>
          <a:prstGeom prst="rect">
            <a:avLst/>
          </a:prstGeom>
        </p:spPr>
      </p:pic>
      <p:pic>
        <p:nvPicPr>
          <p:cNvPr id="10" name="Picture 9">
            <a:extLst>
              <a:ext uri="{FF2B5EF4-FFF2-40B4-BE49-F238E27FC236}">
                <a16:creationId xmlns:a16="http://schemas.microsoft.com/office/drawing/2014/main" id="{39DC51A6-090D-DCCC-3A3A-03A93C2684BE}"/>
              </a:ext>
            </a:extLst>
          </p:cNvPr>
          <p:cNvPicPr>
            <a:picLocks noChangeAspect="1"/>
          </p:cNvPicPr>
          <p:nvPr/>
        </p:nvPicPr>
        <p:blipFill>
          <a:blip r:embed="rId5"/>
          <a:stretch>
            <a:fillRect/>
          </a:stretch>
        </p:blipFill>
        <p:spPr>
          <a:xfrm>
            <a:off x="393895" y="3721812"/>
            <a:ext cx="3213580" cy="1971640"/>
          </a:xfrm>
          <a:prstGeom prst="rect">
            <a:avLst/>
          </a:prstGeom>
        </p:spPr>
      </p:pic>
      <p:pic>
        <p:nvPicPr>
          <p:cNvPr id="12" name="Picture 11">
            <a:extLst>
              <a:ext uri="{FF2B5EF4-FFF2-40B4-BE49-F238E27FC236}">
                <a16:creationId xmlns:a16="http://schemas.microsoft.com/office/drawing/2014/main" id="{8BD35F85-C27A-3067-C836-9DF1461AF380}"/>
              </a:ext>
            </a:extLst>
          </p:cNvPr>
          <p:cNvPicPr>
            <a:picLocks noChangeAspect="1"/>
          </p:cNvPicPr>
          <p:nvPr/>
        </p:nvPicPr>
        <p:blipFill>
          <a:blip r:embed="rId6"/>
          <a:stretch>
            <a:fillRect/>
          </a:stretch>
        </p:blipFill>
        <p:spPr>
          <a:xfrm>
            <a:off x="1" y="0"/>
            <a:ext cx="2208628" cy="1500844"/>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8"/>
                                        </p:tgtEl>
                                        <p:attrNameLst>
                                          <p:attrName>style.visibility</p:attrName>
                                        </p:attrNameLst>
                                      </p:cBhvr>
                                      <p:to>
                                        <p:strVal val="visible"/>
                                      </p:to>
                                    </p:set>
                                    <p:animEffect transition="in" filter="fade">
                                      <p:cBhvr>
                                        <p:cTn id="12" dur="500"/>
                                        <p:tgtEl>
                                          <p:spTgt spid="1126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9"/>
                                        </p:tgtEl>
                                        <p:attrNameLst>
                                          <p:attrName>style.visibility</p:attrName>
                                        </p:attrNameLst>
                                      </p:cBhvr>
                                      <p:to>
                                        <p:strVal val="visible"/>
                                      </p:to>
                                    </p:set>
                                    <p:animEffect transition="in" filter="fade">
                                      <p:cBhvr>
                                        <p:cTn id="17" dur="500"/>
                                        <p:tgtEl>
                                          <p:spTgt spid="1126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5" grpId="0"/>
      <p:bldP spid="11268" grpId="0"/>
      <p:bldP spid="1126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F52089-6B86-49A7-B71B-6EA82C34595C}"/>
              </a:ext>
            </a:extLst>
          </p:cNvPr>
          <p:cNvPicPr>
            <a:picLocks noChangeAspect="1"/>
          </p:cNvPicPr>
          <p:nvPr/>
        </p:nvPicPr>
        <p:blipFill>
          <a:blip r:embed="rId3"/>
          <a:stretch>
            <a:fillRect/>
          </a:stretch>
        </p:blipFill>
        <p:spPr>
          <a:xfrm>
            <a:off x="10473502" y="3551664"/>
            <a:ext cx="1760596" cy="2128606"/>
          </a:xfrm>
          <a:prstGeom prst="rect">
            <a:avLst/>
          </a:prstGeom>
        </p:spPr>
      </p:pic>
      <p:sp>
        <p:nvSpPr>
          <p:cNvPr id="2" name="Title 1">
            <a:extLst>
              <a:ext uri="{FF2B5EF4-FFF2-40B4-BE49-F238E27FC236}">
                <a16:creationId xmlns:a16="http://schemas.microsoft.com/office/drawing/2014/main" id="{FAD720A5-C621-487D-8AD6-69CE1EAC06CC}"/>
              </a:ext>
            </a:extLst>
          </p:cNvPr>
          <p:cNvSpPr>
            <a:spLocks noGrp="1"/>
          </p:cNvSpPr>
          <p:nvPr>
            <p:ph type="title"/>
          </p:nvPr>
        </p:nvSpPr>
        <p:spPr>
          <a:xfrm>
            <a:off x="4817994" y="34547"/>
            <a:ext cx="2556011" cy="661816"/>
          </a:xfrm>
        </p:spPr>
        <p:txBody>
          <a:bodyPr>
            <a:normAutofit fontScale="90000"/>
          </a:bodyPr>
          <a:lstStyle/>
          <a:p>
            <a:r>
              <a:rPr lang="en-GB" dirty="0"/>
              <a:t>Case Study</a:t>
            </a:r>
          </a:p>
        </p:txBody>
      </p:sp>
      <p:pic>
        <p:nvPicPr>
          <p:cNvPr id="6" name="Picture 5">
            <a:extLst>
              <a:ext uri="{FF2B5EF4-FFF2-40B4-BE49-F238E27FC236}">
                <a16:creationId xmlns:a16="http://schemas.microsoft.com/office/drawing/2014/main" id="{E494624C-6455-74BC-F6D2-313A660CBBAF}"/>
              </a:ext>
            </a:extLst>
          </p:cNvPr>
          <p:cNvPicPr>
            <a:picLocks noChangeAspect="1"/>
          </p:cNvPicPr>
          <p:nvPr/>
        </p:nvPicPr>
        <p:blipFill>
          <a:blip r:embed="rId4"/>
          <a:stretch>
            <a:fillRect/>
          </a:stretch>
        </p:blipFill>
        <p:spPr>
          <a:xfrm>
            <a:off x="9862814" y="34547"/>
            <a:ext cx="2329185" cy="795447"/>
          </a:xfrm>
          <a:prstGeom prst="rect">
            <a:avLst/>
          </a:prstGeom>
        </p:spPr>
      </p:pic>
      <p:sp>
        <p:nvSpPr>
          <p:cNvPr id="7" name="TextBox 6">
            <a:extLst>
              <a:ext uri="{FF2B5EF4-FFF2-40B4-BE49-F238E27FC236}">
                <a16:creationId xmlns:a16="http://schemas.microsoft.com/office/drawing/2014/main" id="{B8630834-B9D7-351C-1FDD-E79A6D451614}"/>
              </a:ext>
            </a:extLst>
          </p:cNvPr>
          <p:cNvSpPr txBox="1"/>
          <p:nvPr/>
        </p:nvSpPr>
        <p:spPr>
          <a:xfrm>
            <a:off x="0" y="642994"/>
            <a:ext cx="10072574" cy="5037276"/>
          </a:xfrm>
          <a:prstGeom prst="rect">
            <a:avLst/>
          </a:prstGeom>
          <a:noFill/>
        </p:spPr>
        <p:txBody>
          <a:bodyPr wrap="square">
            <a:spAutoFit/>
          </a:bodyPr>
          <a:lstStyle/>
          <a:p>
            <a:pPr marL="342900" indent="-342900" algn="l">
              <a:spcAft>
                <a:spcPts val="840"/>
              </a:spcAft>
              <a:buFont typeface="Arial" panose="020B0604020202020204" pitchFamily="34" charset="0"/>
              <a:buChar char="•"/>
            </a:pPr>
            <a:r>
              <a:rPr lang="en-GB" sz="2400" b="0" i="0" dirty="0">
                <a:solidFill>
                  <a:srgbClr val="0000CC"/>
                </a:solidFill>
                <a:effectLst/>
                <a:latin typeface="Tiempos Text"/>
              </a:rPr>
              <a:t>Making innovation a central topic in Whirlpool’s leadership development programs;</a:t>
            </a:r>
          </a:p>
          <a:p>
            <a:pPr marL="342900" indent="-342900" algn="l">
              <a:spcAft>
                <a:spcPts val="840"/>
              </a:spcAft>
              <a:buFont typeface="Arial" panose="020B0604020202020204" pitchFamily="34" charset="0"/>
              <a:buChar char="•"/>
            </a:pPr>
            <a:r>
              <a:rPr lang="en-GB" sz="2400" b="0" i="0" dirty="0">
                <a:solidFill>
                  <a:srgbClr val="0000CC"/>
                </a:solidFill>
                <a:effectLst/>
                <a:latin typeface="Tiempos Text"/>
              </a:rPr>
              <a:t>Setting aside a substantial share of capital spending every year for projects that meet a certain tough standard of innovativeness;</a:t>
            </a:r>
          </a:p>
          <a:p>
            <a:pPr marL="342900" indent="-342900" algn="l">
              <a:spcAft>
                <a:spcPts val="840"/>
              </a:spcAft>
              <a:buFont typeface="Arial" panose="020B0604020202020204" pitchFamily="34" charset="0"/>
              <a:buChar char="•"/>
            </a:pPr>
            <a:r>
              <a:rPr lang="en-GB" sz="2400" b="0" i="0" dirty="0">
                <a:solidFill>
                  <a:srgbClr val="0000CC"/>
                </a:solidFill>
                <a:effectLst/>
                <a:latin typeface="Tiempos Text"/>
              </a:rPr>
              <a:t>Requiring every product development plan to contain a sizable component of new-to-market innovation;</a:t>
            </a:r>
          </a:p>
          <a:p>
            <a:pPr marL="342900" indent="-342900" algn="l">
              <a:spcAft>
                <a:spcPts val="840"/>
              </a:spcAft>
              <a:buFont typeface="Arial" panose="020B0604020202020204" pitchFamily="34" charset="0"/>
              <a:buChar char="•"/>
            </a:pPr>
            <a:r>
              <a:rPr lang="en-GB" sz="2400" b="0" i="0" dirty="0">
                <a:solidFill>
                  <a:srgbClr val="0000CC"/>
                </a:solidFill>
                <a:effectLst/>
                <a:latin typeface="Tiempos Text"/>
              </a:rPr>
              <a:t>Training more than 600 innovation mentors charged with encouraging innovation throughout the company;</a:t>
            </a:r>
          </a:p>
          <a:p>
            <a:pPr marL="342900" indent="-342900" algn="l">
              <a:spcAft>
                <a:spcPts val="840"/>
              </a:spcAft>
              <a:buFont typeface="Arial" panose="020B0604020202020204" pitchFamily="34" charset="0"/>
              <a:buChar char="•"/>
            </a:pPr>
            <a:r>
              <a:rPr lang="en-GB" sz="2400" b="0" i="0" dirty="0">
                <a:solidFill>
                  <a:srgbClr val="0000CC"/>
                </a:solidFill>
                <a:effectLst/>
                <a:latin typeface="Tiempos Text"/>
              </a:rPr>
              <a:t>Enrolling every salaried employee in an online course on business innovation;</a:t>
            </a:r>
          </a:p>
          <a:p>
            <a:pPr marL="342900" indent="-342900" algn="l">
              <a:spcAft>
                <a:spcPts val="840"/>
              </a:spcAft>
              <a:buFont typeface="Arial" panose="020B0604020202020204" pitchFamily="34" charset="0"/>
              <a:buChar char="•"/>
            </a:pPr>
            <a:r>
              <a:rPr lang="en-GB" sz="2400" b="0" i="0" dirty="0">
                <a:solidFill>
                  <a:srgbClr val="0000CC"/>
                </a:solidFill>
                <a:effectLst/>
                <a:latin typeface="Tiempos Text"/>
              </a:rPr>
              <a:t>Establishing innovation as a large part of top management’s long-term bonus plan;</a:t>
            </a:r>
          </a:p>
        </p:txBody>
      </p:sp>
    </p:spTree>
    <p:extLst>
      <p:ext uri="{BB962C8B-B14F-4D97-AF65-F5344CB8AC3E}">
        <p14:creationId xmlns:p14="http://schemas.microsoft.com/office/powerpoint/2010/main" val="1008128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16E3-AC5A-BEA4-0DC3-53AA5E332493}"/>
              </a:ext>
            </a:extLst>
          </p:cNvPr>
          <p:cNvSpPr>
            <a:spLocks noGrp="1"/>
          </p:cNvSpPr>
          <p:nvPr>
            <p:ph type="title"/>
          </p:nvPr>
        </p:nvSpPr>
        <p:spPr>
          <a:xfrm>
            <a:off x="3813263" y="130175"/>
            <a:ext cx="4565473" cy="770158"/>
          </a:xfrm>
        </p:spPr>
        <p:txBody>
          <a:bodyPr/>
          <a:lstStyle/>
          <a:p>
            <a:r>
              <a:rPr lang="en-GB" dirty="0"/>
              <a:t>Case Study (cont.)</a:t>
            </a:r>
          </a:p>
        </p:txBody>
      </p:sp>
      <p:sp>
        <p:nvSpPr>
          <p:cNvPr id="9" name="Content Placeholder 8">
            <a:extLst>
              <a:ext uri="{FF2B5EF4-FFF2-40B4-BE49-F238E27FC236}">
                <a16:creationId xmlns:a16="http://schemas.microsoft.com/office/drawing/2014/main" id="{7CEC47D3-478E-236C-0351-182FA4D128F6}"/>
              </a:ext>
            </a:extLst>
          </p:cNvPr>
          <p:cNvSpPr txBox="1">
            <a:spLocks noGrp="1"/>
          </p:cNvSpPr>
          <p:nvPr>
            <p:ph idx="1"/>
          </p:nvPr>
        </p:nvSpPr>
        <p:spPr>
          <a:xfrm>
            <a:off x="232166" y="1055467"/>
            <a:ext cx="11480800" cy="4431983"/>
          </a:xfrm>
          <a:prstGeom prst="rect">
            <a:avLst/>
          </a:prstGeom>
          <a:noFill/>
        </p:spPr>
        <p:txBody>
          <a:bodyPr wrap="square">
            <a:spAutoFit/>
          </a:bodyPr>
          <a:lstStyle/>
          <a:p>
            <a:pPr>
              <a:spcAft>
                <a:spcPts val="840"/>
              </a:spcAft>
            </a:pPr>
            <a:r>
              <a:rPr lang="en-GB" b="0" i="0" dirty="0">
                <a:solidFill>
                  <a:srgbClr val="0000CC"/>
                </a:solidFill>
                <a:effectLst/>
                <a:latin typeface="Tiempos Text"/>
              </a:rPr>
              <a:t>Setting aside time in quarterly business review meetings for an in-depth discussion of each unit’s innovation performance;</a:t>
            </a:r>
          </a:p>
          <a:p>
            <a:pPr>
              <a:spcAft>
                <a:spcPts val="840"/>
              </a:spcAft>
            </a:pPr>
            <a:r>
              <a:rPr lang="en-GB" b="0" i="0" dirty="0">
                <a:solidFill>
                  <a:srgbClr val="0000CC"/>
                </a:solidFill>
                <a:effectLst/>
                <a:latin typeface="Tiempos Text"/>
              </a:rPr>
              <a:t>Building an innovation portal that grants Whirlpool’s employees all over the world access to a compendium of innovation tools and data on the company’s global innovation pipeline;</a:t>
            </a:r>
          </a:p>
          <a:p>
            <a:pPr>
              <a:spcAft>
                <a:spcPts val="840"/>
              </a:spcAft>
            </a:pPr>
            <a:r>
              <a:rPr lang="en-GB" b="0" i="0" dirty="0">
                <a:solidFill>
                  <a:srgbClr val="0000CC"/>
                </a:solidFill>
                <a:effectLst/>
                <a:latin typeface="Tiempos Text"/>
              </a:rPr>
              <a:t>Developing a set of metrics to track innovation inputs (such as the number of engineering hours devoted to innovative projects), throughputs (such as the number of new ideas entering the company’s innovation pipeline), and outputs (such as the pricing advantages gained from more-distinctive products and higher customer loyalty).</a:t>
            </a:r>
          </a:p>
        </p:txBody>
      </p:sp>
    </p:spTree>
    <p:extLst>
      <p:ext uri="{BB962C8B-B14F-4D97-AF65-F5344CB8AC3E}">
        <p14:creationId xmlns:p14="http://schemas.microsoft.com/office/powerpoint/2010/main" val="4091817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7E47-6CD7-4FF7-8F18-C0F3BD5C68BE}"/>
              </a:ext>
            </a:extLst>
          </p:cNvPr>
          <p:cNvSpPr>
            <a:spLocks noGrp="1"/>
          </p:cNvSpPr>
          <p:nvPr>
            <p:ph type="title"/>
          </p:nvPr>
        </p:nvSpPr>
        <p:spPr>
          <a:xfrm>
            <a:off x="1981200" y="22225"/>
            <a:ext cx="8229600" cy="1143000"/>
          </a:xfrm>
        </p:spPr>
        <p:txBody>
          <a:bodyPr rtlCol="0">
            <a:normAutofit/>
          </a:bodyPr>
          <a:lstStyle/>
          <a:p>
            <a:pPr algn="ctr">
              <a:defRPr/>
            </a:pPr>
            <a:r>
              <a:rPr lang="en-GB" dirty="0">
                <a:solidFill>
                  <a:schemeClr val="accent1">
                    <a:satMod val="150000"/>
                  </a:schemeClr>
                </a:solidFill>
              </a:rPr>
              <a:t>Platform for Innovation</a:t>
            </a:r>
          </a:p>
        </p:txBody>
      </p:sp>
      <p:pic>
        <p:nvPicPr>
          <p:cNvPr id="13315" name="Picture 2" descr="http://www.cocatalyst.com/blog/wp-content/uploads/2008/07/innovation-platform-process2.png">
            <a:extLst>
              <a:ext uri="{FF2B5EF4-FFF2-40B4-BE49-F238E27FC236}">
                <a16:creationId xmlns:a16="http://schemas.microsoft.com/office/drawing/2014/main" id="{52F988B2-19A8-4C5C-9049-CB5EFB662A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8325" y="1192214"/>
            <a:ext cx="5975350" cy="418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0494A8FE-8F37-BD7C-3064-4B5C9CED7F33}"/>
              </a:ext>
            </a:extLst>
          </p:cNvPr>
          <p:cNvPicPr>
            <a:picLocks noChangeAspect="1"/>
          </p:cNvPicPr>
          <p:nvPr/>
        </p:nvPicPr>
        <p:blipFill>
          <a:blip r:embed="rId4"/>
          <a:stretch>
            <a:fillRect/>
          </a:stretch>
        </p:blipFill>
        <p:spPr>
          <a:xfrm>
            <a:off x="0" y="3631474"/>
            <a:ext cx="1461791" cy="2077282"/>
          </a:xfrm>
          <a:prstGeom prst="rect">
            <a:avLst/>
          </a:prstGeom>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807D-0102-4CD3-A97C-5B04782ABE16}"/>
              </a:ext>
            </a:extLst>
          </p:cNvPr>
          <p:cNvSpPr>
            <a:spLocks noGrp="1"/>
          </p:cNvSpPr>
          <p:nvPr>
            <p:ph type="title"/>
          </p:nvPr>
        </p:nvSpPr>
        <p:spPr>
          <a:xfrm>
            <a:off x="1739106" y="100361"/>
            <a:ext cx="8713788" cy="864183"/>
          </a:xfrm>
        </p:spPr>
        <p:txBody>
          <a:bodyPr rtlCol="0">
            <a:normAutofit/>
          </a:bodyPr>
          <a:lstStyle/>
          <a:p>
            <a:pPr>
              <a:defRPr/>
            </a:pPr>
            <a:r>
              <a:rPr lang="en-GB" dirty="0">
                <a:solidFill>
                  <a:schemeClr val="accent1">
                    <a:satMod val="150000"/>
                  </a:schemeClr>
                </a:solidFill>
              </a:rPr>
              <a:t>Platform for Innovation </a:t>
            </a:r>
            <a:r>
              <a:rPr lang="en-GB" sz="1400" dirty="0">
                <a:solidFill>
                  <a:schemeClr val="accent1">
                    <a:satMod val="150000"/>
                  </a:schemeClr>
                </a:solidFill>
              </a:rPr>
              <a:t>–</a:t>
            </a:r>
            <a:r>
              <a:rPr lang="en-GB" dirty="0">
                <a:solidFill>
                  <a:schemeClr val="accent1">
                    <a:satMod val="150000"/>
                  </a:schemeClr>
                </a:solidFill>
              </a:rPr>
              <a:t> </a:t>
            </a:r>
            <a:r>
              <a:rPr lang="en-GB" sz="2200" dirty="0">
                <a:solidFill>
                  <a:schemeClr val="accent1">
                    <a:satMod val="150000"/>
                  </a:schemeClr>
                </a:solidFill>
              </a:rPr>
              <a:t>the building blocks</a:t>
            </a:r>
          </a:p>
        </p:txBody>
      </p:sp>
      <p:sp>
        <p:nvSpPr>
          <p:cNvPr id="15363" name="Content Placeholder 2">
            <a:extLst>
              <a:ext uri="{FF2B5EF4-FFF2-40B4-BE49-F238E27FC236}">
                <a16:creationId xmlns:a16="http://schemas.microsoft.com/office/drawing/2014/main" id="{71E4158D-1DAC-43E2-A825-4A6DE090D566}"/>
              </a:ext>
            </a:extLst>
          </p:cNvPr>
          <p:cNvSpPr>
            <a:spLocks noGrp="1" noChangeArrowheads="1"/>
          </p:cNvSpPr>
          <p:nvPr>
            <p:ph idx="1"/>
          </p:nvPr>
        </p:nvSpPr>
        <p:spPr>
          <a:xfrm>
            <a:off x="1595439" y="1187569"/>
            <a:ext cx="5336903" cy="4365739"/>
          </a:xfrm>
        </p:spPr>
        <p:txBody>
          <a:bodyPr>
            <a:normAutofit/>
          </a:bodyPr>
          <a:lstStyle/>
          <a:p>
            <a:pPr eaLnBrk="1" hangingPunct="1"/>
            <a:r>
              <a:rPr lang="en-GB" altLang="en-US" dirty="0">
                <a:solidFill>
                  <a:srgbClr val="D60093"/>
                </a:solidFill>
              </a:rPr>
              <a:t>Values, Culture and Leadership</a:t>
            </a:r>
          </a:p>
          <a:p>
            <a:pPr eaLnBrk="1" hangingPunct="1"/>
            <a:r>
              <a:rPr lang="en-GB" altLang="en-US" dirty="0">
                <a:solidFill>
                  <a:srgbClr val="0000FF"/>
                </a:solidFill>
              </a:rPr>
              <a:t>Business Processes, Financials, Business Model and Network</a:t>
            </a:r>
          </a:p>
          <a:p>
            <a:pPr eaLnBrk="1" hangingPunct="1"/>
            <a:r>
              <a:rPr lang="en-GB" altLang="en-US" dirty="0">
                <a:solidFill>
                  <a:srgbClr val="22A641"/>
                </a:solidFill>
              </a:rPr>
              <a:t>Market structure</a:t>
            </a:r>
          </a:p>
          <a:p>
            <a:pPr eaLnBrk="1" hangingPunct="1"/>
            <a:r>
              <a:rPr lang="en-GB" altLang="en-US" dirty="0">
                <a:solidFill>
                  <a:srgbClr val="FF3300"/>
                </a:solidFill>
              </a:rPr>
              <a:t>Category and brand values</a:t>
            </a:r>
          </a:p>
          <a:p>
            <a:pPr eaLnBrk="1" hangingPunct="1"/>
            <a:r>
              <a:rPr lang="en-GB" altLang="en-US" dirty="0">
                <a:solidFill>
                  <a:srgbClr val="002060"/>
                </a:solidFill>
              </a:rPr>
              <a:t>Technologies, performance, value and context</a:t>
            </a:r>
          </a:p>
          <a:p>
            <a:pPr eaLnBrk="1" hangingPunct="1"/>
            <a:r>
              <a:rPr lang="en-GB" altLang="en-US" dirty="0">
                <a:solidFill>
                  <a:srgbClr val="C00000"/>
                </a:solidFill>
              </a:rPr>
              <a:t>The competition</a:t>
            </a:r>
          </a:p>
        </p:txBody>
      </p:sp>
      <p:pic>
        <p:nvPicPr>
          <p:cNvPr id="4" name="Picture 3" descr="A picture containing indoor, orange&#10;&#10;Description automatically generated">
            <a:extLst>
              <a:ext uri="{FF2B5EF4-FFF2-40B4-BE49-F238E27FC236}">
                <a16:creationId xmlns:a16="http://schemas.microsoft.com/office/drawing/2014/main" id="{A9644DCF-D176-4F53-89C5-5D4D5CB93A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10400" y="1187568"/>
            <a:ext cx="3657600" cy="3233928"/>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500"/>
                                        <p:tgtEl>
                                          <p:spTgt spid="153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500"/>
                                        <p:tgtEl>
                                          <p:spTgt spid="153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500"/>
                                        <p:tgtEl>
                                          <p:spTgt spid="153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500"/>
                                        <p:tgtEl>
                                          <p:spTgt spid="153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500"/>
                                        <p:tgtEl>
                                          <p:spTgt spid="153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fade">
                                      <p:cBhvr>
                                        <p:cTn id="32" dur="500"/>
                                        <p:tgtEl>
                                          <p:spTgt spid="153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8CBD-D9B4-4301-B4E3-390A804F1455}"/>
              </a:ext>
            </a:extLst>
          </p:cNvPr>
          <p:cNvSpPr>
            <a:spLocks noGrp="1"/>
          </p:cNvSpPr>
          <p:nvPr>
            <p:ph type="title"/>
          </p:nvPr>
        </p:nvSpPr>
        <p:spPr/>
        <p:txBody>
          <a:bodyPr rtlCol="0">
            <a:normAutofit/>
          </a:bodyPr>
          <a:lstStyle/>
          <a:p>
            <a:pPr>
              <a:defRPr/>
            </a:pPr>
            <a:r>
              <a:rPr lang="en-GB" dirty="0">
                <a:solidFill>
                  <a:schemeClr val="accent1">
                    <a:satMod val="150000"/>
                  </a:schemeClr>
                </a:solidFill>
              </a:rPr>
              <a:t>Open market innovation</a:t>
            </a:r>
          </a:p>
        </p:txBody>
      </p:sp>
      <p:sp>
        <p:nvSpPr>
          <p:cNvPr id="17411" name="Content Placeholder 2">
            <a:extLst>
              <a:ext uri="{FF2B5EF4-FFF2-40B4-BE49-F238E27FC236}">
                <a16:creationId xmlns:a16="http://schemas.microsoft.com/office/drawing/2014/main" id="{B8EA56E6-25E1-4AC4-9D5F-C1268643B4CB}"/>
              </a:ext>
            </a:extLst>
          </p:cNvPr>
          <p:cNvSpPr>
            <a:spLocks noGrp="1" noChangeArrowheads="1"/>
          </p:cNvSpPr>
          <p:nvPr>
            <p:ph idx="1"/>
          </p:nvPr>
        </p:nvSpPr>
        <p:spPr/>
        <p:txBody>
          <a:bodyPr/>
          <a:lstStyle/>
          <a:p>
            <a:pPr eaLnBrk="1" hangingPunct="1"/>
            <a:r>
              <a:rPr lang="en-GB" altLang="en-US" dirty="0">
                <a:solidFill>
                  <a:srgbClr val="0000FF"/>
                </a:solidFill>
              </a:rPr>
              <a:t>Harnessing creativity: sharing and generating ideas </a:t>
            </a:r>
          </a:p>
          <a:p>
            <a:pPr eaLnBrk="1" hangingPunct="1"/>
            <a:endParaRPr lang="en-GB" altLang="en-US" dirty="0"/>
          </a:p>
          <a:p>
            <a:pPr eaLnBrk="1" hangingPunct="1"/>
            <a:endParaRPr lang="en-GB" altLang="en-US" dirty="0"/>
          </a:p>
        </p:txBody>
      </p:sp>
      <p:pic>
        <p:nvPicPr>
          <p:cNvPr id="17412" name="Picture 3" descr="A close up of a logo&#10;&#10;Description generated with high confidence">
            <a:extLst>
              <a:ext uri="{FF2B5EF4-FFF2-40B4-BE49-F238E27FC236}">
                <a16:creationId xmlns:a16="http://schemas.microsoft.com/office/drawing/2014/main" id="{4D284E8A-A24E-4892-B308-BA364371A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1614" y="2967039"/>
            <a:ext cx="4168775"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6834D6-C4D2-4B10-BBAE-590B4169F2DA}"/>
              </a:ext>
            </a:extLst>
          </p:cNvPr>
          <p:cNvPicPr>
            <a:picLocks noChangeAspect="1"/>
          </p:cNvPicPr>
          <p:nvPr/>
        </p:nvPicPr>
        <p:blipFill>
          <a:blip r:embed="rId3"/>
          <a:stretch>
            <a:fillRect/>
          </a:stretch>
        </p:blipFill>
        <p:spPr>
          <a:xfrm>
            <a:off x="1524000" y="1388712"/>
            <a:ext cx="9144000" cy="4317641"/>
          </a:xfrm>
          <a:prstGeom prst="rect">
            <a:avLst/>
          </a:prstGeom>
        </p:spPr>
      </p:pic>
      <p:sp>
        <p:nvSpPr>
          <p:cNvPr id="2" name="Title 1">
            <a:extLst>
              <a:ext uri="{FF2B5EF4-FFF2-40B4-BE49-F238E27FC236}">
                <a16:creationId xmlns:a16="http://schemas.microsoft.com/office/drawing/2014/main" id="{DC1C302B-2E08-4C8B-8C0B-7B1898CAF858}"/>
              </a:ext>
            </a:extLst>
          </p:cNvPr>
          <p:cNvSpPr>
            <a:spLocks noGrp="1"/>
          </p:cNvSpPr>
          <p:nvPr>
            <p:ph type="title"/>
          </p:nvPr>
        </p:nvSpPr>
        <p:spPr/>
        <p:txBody>
          <a:bodyPr/>
          <a:lstStyle/>
          <a:p>
            <a:r>
              <a:rPr lang="en-GB" dirty="0"/>
              <a:t>Barriers to Innovation?</a:t>
            </a:r>
          </a:p>
        </p:txBody>
      </p:sp>
      <p:sp>
        <p:nvSpPr>
          <p:cNvPr id="3" name="Content Placeholder 2">
            <a:extLst>
              <a:ext uri="{FF2B5EF4-FFF2-40B4-BE49-F238E27FC236}">
                <a16:creationId xmlns:a16="http://schemas.microsoft.com/office/drawing/2014/main" id="{4AD399CD-FE5B-4303-8D0F-4DD39B2D7E7E}"/>
              </a:ext>
            </a:extLst>
          </p:cNvPr>
          <p:cNvSpPr>
            <a:spLocks noGrp="1"/>
          </p:cNvSpPr>
          <p:nvPr>
            <p:ph idx="1"/>
          </p:nvPr>
        </p:nvSpPr>
        <p:spPr>
          <a:xfrm>
            <a:off x="5003180" y="1600201"/>
            <a:ext cx="5207620" cy="3917032"/>
          </a:xfrm>
        </p:spPr>
        <p:txBody>
          <a:bodyPr>
            <a:normAutofit/>
          </a:bodyPr>
          <a:lstStyle/>
          <a:p>
            <a:pPr marL="0" indent="0">
              <a:buNone/>
            </a:pPr>
            <a:r>
              <a:rPr lang="en-GB" b="1" dirty="0">
                <a:solidFill>
                  <a:schemeClr val="bg2"/>
                </a:solidFill>
              </a:rPr>
              <a:t>Exercise</a:t>
            </a:r>
          </a:p>
          <a:p>
            <a:endParaRPr lang="en-GB" dirty="0"/>
          </a:p>
          <a:p>
            <a:pPr marL="0" indent="0">
              <a:buNone/>
            </a:pPr>
            <a:r>
              <a:rPr lang="en-GB" b="1" dirty="0">
                <a:solidFill>
                  <a:schemeClr val="bg1"/>
                </a:solidFill>
              </a:rPr>
              <a:t>In your groups, spend </a:t>
            </a:r>
            <a:r>
              <a:rPr lang="en-GB" b="1" i="1" dirty="0">
                <a:solidFill>
                  <a:schemeClr val="bg1"/>
                </a:solidFill>
              </a:rPr>
              <a:t>15 </a:t>
            </a:r>
            <a:r>
              <a:rPr lang="en-GB" b="1" dirty="0">
                <a:solidFill>
                  <a:schemeClr val="bg1"/>
                </a:solidFill>
              </a:rPr>
              <a:t>minutes identifying and listing the potential barriers to innovation within an organisation (your organisation?) ready for feedback and discussion.</a:t>
            </a:r>
          </a:p>
          <a:p>
            <a:endParaRPr lang="en-GB" dirty="0"/>
          </a:p>
        </p:txBody>
      </p:sp>
    </p:spTree>
    <p:extLst>
      <p:ext uri="{BB962C8B-B14F-4D97-AF65-F5344CB8AC3E}">
        <p14:creationId xmlns:p14="http://schemas.microsoft.com/office/powerpoint/2010/main" val="4034670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680AE-2A36-4236-A445-5540A7690581}"/>
              </a:ext>
            </a:extLst>
          </p:cNvPr>
          <p:cNvSpPr>
            <a:spLocks noGrp="1"/>
          </p:cNvSpPr>
          <p:nvPr>
            <p:ph type="title"/>
          </p:nvPr>
        </p:nvSpPr>
        <p:spPr>
          <a:xfrm>
            <a:off x="3274411" y="218281"/>
            <a:ext cx="5855905" cy="639763"/>
          </a:xfrm>
        </p:spPr>
        <p:txBody>
          <a:bodyPr rtlCol="0">
            <a:normAutofit fontScale="90000"/>
          </a:bodyPr>
          <a:lstStyle/>
          <a:p>
            <a:pPr>
              <a:defRPr/>
            </a:pPr>
            <a:r>
              <a:rPr lang="en-GB" dirty="0">
                <a:solidFill>
                  <a:schemeClr val="accent1">
                    <a:satMod val="150000"/>
                  </a:schemeClr>
                </a:solidFill>
              </a:rPr>
              <a:t>Innovation - </a:t>
            </a:r>
            <a:r>
              <a:rPr lang="en-GB" sz="3600" dirty="0">
                <a:solidFill>
                  <a:schemeClr val="accent1">
                    <a:satMod val="150000"/>
                  </a:schemeClr>
                </a:solidFill>
              </a:rPr>
              <a:t>Do’s &amp; Don'ts</a:t>
            </a:r>
          </a:p>
        </p:txBody>
      </p:sp>
      <p:sp>
        <p:nvSpPr>
          <p:cNvPr id="21507" name="Text Placeholder 2">
            <a:extLst>
              <a:ext uri="{FF2B5EF4-FFF2-40B4-BE49-F238E27FC236}">
                <a16:creationId xmlns:a16="http://schemas.microsoft.com/office/drawing/2014/main" id="{177115B7-C41F-407D-AD89-EB1341FFFE88}"/>
              </a:ext>
            </a:extLst>
          </p:cNvPr>
          <p:cNvSpPr>
            <a:spLocks noGrp="1" noChangeArrowheads="1"/>
          </p:cNvSpPr>
          <p:nvPr>
            <p:ph type="body" idx="1"/>
          </p:nvPr>
        </p:nvSpPr>
        <p:spPr>
          <a:xfrm>
            <a:off x="1947861" y="1041797"/>
            <a:ext cx="1764421" cy="639762"/>
          </a:xfrm>
        </p:spPr>
        <p:txBody>
          <a:bodyPr/>
          <a:lstStyle/>
          <a:p>
            <a:pPr eaLnBrk="1" hangingPunct="1">
              <a:spcBef>
                <a:spcPct val="0"/>
              </a:spcBef>
              <a:buFont typeface="Wingdings 2" panose="05020102010507070707" pitchFamily="18" charset="2"/>
              <a:buNone/>
            </a:pPr>
            <a:r>
              <a:rPr lang="en-GB" altLang="en-US" dirty="0">
                <a:solidFill>
                  <a:srgbClr val="FF0000"/>
                </a:solidFill>
              </a:rPr>
              <a:t>Barriers</a:t>
            </a:r>
          </a:p>
        </p:txBody>
      </p:sp>
      <p:sp>
        <p:nvSpPr>
          <p:cNvPr id="4" name="Content Placeholder 3">
            <a:extLst>
              <a:ext uri="{FF2B5EF4-FFF2-40B4-BE49-F238E27FC236}">
                <a16:creationId xmlns:a16="http://schemas.microsoft.com/office/drawing/2014/main" id="{A18282ED-E1C5-434A-9C21-AB7D0BB3DEB4}"/>
              </a:ext>
            </a:extLst>
          </p:cNvPr>
          <p:cNvSpPr>
            <a:spLocks noGrp="1"/>
          </p:cNvSpPr>
          <p:nvPr>
            <p:ph sz="half" idx="2"/>
          </p:nvPr>
        </p:nvSpPr>
        <p:spPr>
          <a:xfrm>
            <a:off x="250913" y="1922609"/>
            <a:ext cx="5158316" cy="3684588"/>
          </a:xfrm>
        </p:spPr>
        <p:txBody>
          <a:bodyPr rtlCol="0">
            <a:normAutofit/>
          </a:bodyPr>
          <a:lstStyle/>
          <a:p>
            <a:pPr marL="461772">
              <a:spcBef>
                <a:spcPts val="0"/>
              </a:spcBef>
              <a:defRPr/>
            </a:pPr>
            <a:r>
              <a:rPr lang="en-GB" sz="2200" dirty="0">
                <a:solidFill>
                  <a:srgbClr val="FF0000"/>
                </a:solidFill>
              </a:rPr>
              <a:t>Excessive financial constraints</a:t>
            </a:r>
          </a:p>
          <a:p>
            <a:pPr marL="461772">
              <a:spcBef>
                <a:spcPts val="0"/>
              </a:spcBef>
              <a:defRPr/>
            </a:pPr>
            <a:r>
              <a:rPr lang="en-GB" sz="2200" dirty="0">
                <a:solidFill>
                  <a:srgbClr val="FF0000"/>
                </a:solidFill>
              </a:rPr>
              <a:t>Lack of Time</a:t>
            </a:r>
          </a:p>
          <a:p>
            <a:pPr marL="461772">
              <a:spcBef>
                <a:spcPts val="0"/>
              </a:spcBef>
              <a:defRPr/>
            </a:pPr>
            <a:r>
              <a:rPr lang="en-GB" sz="2200" dirty="0">
                <a:solidFill>
                  <a:srgbClr val="FF0000"/>
                </a:solidFill>
              </a:rPr>
              <a:t>Lack of resources</a:t>
            </a:r>
          </a:p>
          <a:p>
            <a:pPr marL="461772">
              <a:spcBef>
                <a:spcPts val="0"/>
              </a:spcBef>
              <a:defRPr/>
            </a:pPr>
            <a:r>
              <a:rPr lang="en-GB" sz="2200" dirty="0">
                <a:solidFill>
                  <a:srgbClr val="FF0000"/>
                </a:solidFill>
              </a:rPr>
              <a:t>Risk aversion and fear of failure</a:t>
            </a:r>
          </a:p>
          <a:p>
            <a:pPr marL="461772">
              <a:spcBef>
                <a:spcPts val="0"/>
              </a:spcBef>
              <a:defRPr/>
            </a:pPr>
            <a:r>
              <a:rPr lang="en-GB" sz="2200" dirty="0">
                <a:solidFill>
                  <a:srgbClr val="FF0000"/>
                </a:solidFill>
              </a:rPr>
              <a:t>Organisational hierarchy</a:t>
            </a:r>
          </a:p>
          <a:p>
            <a:pPr marL="461772">
              <a:spcBef>
                <a:spcPts val="0"/>
              </a:spcBef>
              <a:defRPr/>
            </a:pPr>
            <a:r>
              <a:rPr lang="en-GB" sz="2200" dirty="0">
                <a:solidFill>
                  <a:srgbClr val="FF0000"/>
                </a:solidFill>
              </a:rPr>
              <a:t>Unclear leadership</a:t>
            </a:r>
          </a:p>
          <a:p>
            <a:pPr marL="461772">
              <a:spcBef>
                <a:spcPts val="0"/>
              </a:spcBef>
              <a:defRPr/>
            </a:pPr>
            <a:r>
              <a:rPr lang="en-GB" sz="2200" dirty="0">
                <a:solidFill>
                  <a:srgbClr val="FF0000"/>
                </a:solidFill>
              </a:rPr>
              <a:t>Insufficient incentives</a:t>
            </a:r>
          </a:p>
          <a:p>
            <a:pPr marL="461772">
              <a:spcBef>
                <a:spcPts val="0"/>
              </a:spcBef>
              <a:defRPr/>
            </a:pPr>
            <a:r>
              <a:rPr lang="en-GB" sz="2200" dirty="0">
                <a:solidFill>
                  <a:srgbClr val="FF0000"/>
                </a:solidFill>
              </a:rPr>
              <a:t>Insufficient training</a:t>
            </a:r>
          </a:p>
          <a:p>
            <a:pPr marL="461772">
              <a:spcBef>
                <a:spcPts val="0"/>
              </a:spcBef>
              <a:defRPr/>
            </a:pPr>
            <a:r>
              <a:rPr lang="en-GB" sz="2200" dirty="0">
                <a:solidFill>
                  <a:srgbClr val="FF0000"/>
                </a:solidFill>
              </a:rPr>
              <a:t>Insufficient talent</a:t>
            </a:r>
          </a:p>
          <a:p>
            <a:pPr marL="461772">
              <a:spcBef>
                <a:spcPts val="0"/>
              </a:spcBef>
              <a:defRPr/>
            </a:pPr>
            <a:r>
              <a:rPr lang="en-GB" sz="2200" dirty="0">
                <a:solidFill>
                  <a:srgbClr val="FF0000"/>
                </a:solidFill>
              </a:rPr>
              <a:t>Lack of autonomy</a:t>
            </a:r>
          </a:p>
          <a:p>
            <a:pPr marL="438912" indent="-320040">
              <a:spcBef>
                <a:spcPts val="0"/>
              </a:spcBef>
              <a:buFont typeface="Wingdings 2"/>
              <a:buChar char=""/>
              <a:defRPr/>
            </a:pPr>
            <a:endParaRPr lang="en-GB" dirty="0">
              <a:solidFill>
                <a:srgbClr val="FF0000"/>
              </a:solidFill>
            </a:endParaRPr>
          </a:p>
        </p:txBody>
      </p:sp>
      <p:sp>
        <p:nvSpPr>
          <p:cNvPr id="21509" name="Text Placeholder 4">
            <a:extLst>
              <a:ext uri="{FF2B5EF4-FFF2-40B4-BE49-F238E27FC236}">
                <a16:creationId xmlns:a16="http://schemas.microsoft.com/office/drawing/2014/main" id="{F86DB073-B15F-4879-A92D-723CA84F0276}"/>
              </a:ext>
            </a:extLst>
          </p:cNvPr>
          <p:cNvSpPr>
            <a:spLocks noGrp="1" noChangeArrowheads="1"/>
          </p:cNvSpPr>
          <p:nvPr>
            <p:ph type="body" sz="quarter" idx="3"/>
          </p:nvPr>
        </p:nvSpPr>
        <p:spPr>
          <a:xfrm>
            <a:off x="7805647" y="1049813"/>
            <a:ext cx="1764421" cy="639762"/>
          </a:xfrm>
        </p:spPr>
        <p:txBody>
          <a:bodyPr/>
          <a:lstStyle/>
          <a:p>
            <a:pPr eaLnBrk="1" hangingPunct="1">
              <a:spcBef>
                <a:spcPct val="0"/>
              </a:spcBef>
              <a:buFont typeface="Wingdings 2" panose="05020102010507070707" pitchFamily="18" charset="2"/>
              <a:buNone/>
            </a:pPr>
            <a:r>
              <a:rPr lang="en-GB" altLang="en-US" dirty="0">
                <a:solidFill>
                  <a:srgbClr val="009900"/>
                </a:solidFill>
              </a:rPr>
              <a:t>Promoters</a:t>
            </a:r>
          </a:p>
        </p:txBody>
      </p:sp>
      <p:sp>
        <p:nvSpPr>
          <p:cNvPr id="15366" name="Content Placeholder 5">
            <a:extLst>
              <a:ext uri="{FF2B5EF4-FFF2-40B4-BE49-F238E27FC236}">
                <a16:creationId xmlns:a16="http://schemas.microsoft.com/office/drawing/2014/main" id="{69D0AE26-1F6E-4E7B-A818-DB457861DAB6}"/>
              </a:ext>
            </a:extLst>
          </p:cNvPr>
          <p:cNvSpPr>
            <a:spLocks noGrp="1"/>
          </p:cNvSpPr>
          <p:nvPr>
            <p:ph sz="quarter" idx="4"/>
          </p:nvPr>
        </p:nvSpPr>
        <p:spPr>
          <a:xfrm>
            <a:off x="6096000" y="1922609"/>
            <a:ext cx="5183717" cy="3684588"/>
          </a:xfrm>
        </p:spPr>
        <p:txBody>
          <a:bodyPr rtlCol="0">
            <a:normAutofit/>
          </a:bodyPr>
          <a:lstStyle/>
          <a:p>
            <a:pPr>
              <a:defRPr/>
            </a:pPr>
            <a:r>
              <a:rPr lang="en-GB" altLang="en-US" sz="2200" dirty="0">
                <a:solidFill>
                  <a:srgbClr val="009900"/>
                </a:solidFill>
              </a:rPr>
              <a:t>Management support and openness</a:t>
            </a:r>
          </a:p>
          <a:p>
            <a:pPr>
              <a:defRPr/>
            </a:pPr>
            <a:r>
              <a:rPr lang="en-GB" altLang="en-US" sz="2200" dirty="0">
                <a:solidFill>
                  <a:srgbClr val="009900"/>
                </a:solidFill>
              </a:rPr>
              <a:t>Leaders’ modelling behaviours</a:t>
            </a:r>
          </a:p>
          <a:p>
            <a:pPr>
              <a:defRPr/>
            </a:pPr>
            <a:r>
              <a:rPr lang="en-GB" altLang="en-US" sz="2200" dirty="0">
                <a:solidFill>
                  <a:srgbClr val="009900"/>
                </a:solidFill>
              </a:rPr>
              <a:t>Setting up the right team</a:t>
            </a:r>
          </a:p>
          <a:p>
            <a:pPr>
              <a:defRPr/>
            </a:pPr>
            <a:r>
              <a:rPr lang="en-GB" altLang="en-US" sz="2200" dirty="0">
                <a:solidFill>
                  <a:srgbClr val="009900"/>
                </a:solidFill>
              </a:rPr>
              <a:t>Autonomy and freedom</a:t>
            </a:r>
          </a:p>
          <a:p>
            <a:pPr>
              <a:defRPr/>
            </a:pPr>
            <a:r>
              <a:rPr lang="en-GB" altLang="en-US" sz="2200" dirty="0">
                <a:solidFill>
                  <a:srgbClr val="009900"/>
                </a:solidFill>
              </a:rPr>
              <a:t>Tolerance of failure</a:t>
            </a:r>
          </a:p>
          <a:p>
            <a:pPr>
              <a:defRPr/>
            </a:pPr>
            <a:r>
              <a:rPr lang="en-GB" altLang="en-US" sz="2200" dirty="0">
                <a:solidFill>
                  <a:srgbClr val="009900"/>
                </a:solidFill>
              </a:rPr>
              <a:t>Networking opportunities</a:t>
            </a:r>
          </a:p>
          <a:p>
            <a:pPr>
              <a:defRPr/>
            </a:pPr>
            <a:r>
              <a:rPr lang="en-GB" altLang="en-US" sz="2200" dirty="0">
                <a:solidFill>
                  <a:srgbClr val="009900"/>
                </a:solidFill>
              </a:rPr>
              <a:t>Dedicated resources</a:t>
            </a:r>
          </a:p>
          <a:p>
            <a:pPr>
              <a:defRPr/>
            </a:pPr>
            <a:r>
              <a:rPr lang="en-GB" altLang="en-US" sz="2200" dirty="0">
                <a:solidFill>
                  <a:srgbClr val="009900"/>
                </a:solidFill>
              </a:rPr>
              <a:t>Incentives and rewards</a:t>
            </a:r>
          </a:p>
          <a:p>
            <a:pPr>
              <a:defRPr/>
            </a:pPr>
            <a:endParaRPr lang="en-GB" altLang="en-US"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fade">
                                      <p:cBhvr>
                                        <p:cTn id="42" dur="500"/>
                                        <p:tgtEl>
                                          <p:spTgt spid="4">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509">
                                            <p:txEl>
                                              <p:pRg st="0" end="0"/>
                                            </p:txEl>
                                          </p:spTgt>
                                        </p:tgtEl>
                                        <p:attrNameLst>
                                          <p:attrName>style.visibility</p:attrName>
                                        </p:attrNameLst>
                                      </p:cBhvr>
                                      <p:to>
                                        <p:strVal val="visible"/>
                                      </p:to>
                                    </p:set>
                                    <p:animEffect transition="in" filter="fade">
                                      <p:cBhvr>
                                        <p:cTn id="47" dur="500"/>
                                        <p:tgtEl>
                                          <p:spTgt spid="21509">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366">
                                            <p:txEl>
                                              <p:pRg st="0" end="0"/>
                                            </p:txEl>
                                          </p:spTgt>
                                        </p:tgtEl>
                                        <p:attrNameLst>
                                          <p:attrName>style.visibility</p:attrName>
                                        </p:attrNameLst>
                                      </p:cBhvr>
                                      <p:to>
                                        <p:strVal val="visible"/>
                                      </p:to>
                                    </p:set>
                                    <p:animEffect transition="in" filter="fade">
                                      <p:cBhvr>
                                        <p:cTn id="52" dur="500"/>
                                        <p:tgtEl>
                                          <p:spTgt spid="15366">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5366">
                                            <p:txEl>
                                              <p:pRg st="1" end="1"/>
                                            </p:txEl>
                                          </p:spTgt>
                                        </p:tgtEl>
                                        <p:attrNameLst>
                                          <p:attrName>style.visibility</p:attrName>
                                        </p:attrNameLst>
                                      </p:cBhvr>
                                      <p:to>
                                        <p:strVal val="visible"/>
                                      </p:to>
                                    </p:set>
                                    <p:animEffect transition="in" filter="fade">
                                      <p:cBhvr>
                                        <p:cTn id="57" dur="500"/>
                                        <p:tgtEl>
                                          <p:spTgt spid="15366">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5366">
                                            <p:txEl>
                                              <p:pRg st="2" end="2"/>
                                            </p:txEl>
                                          </p:spTgt>
                                        </p:tgtEl>
                                        <p:attrNameLst>
                                          <p:attrName>style.visibility</p:attrName>
                                        </p:attrNameLst>
                                      </p:cBhvr>
                                      <p:to>
                                        <p:strVal val="visible"/>
                                      </p:to>
                                    </p:set>
                                    <p:animEffect transition="in" filter="fade">
                                      <p:cBhvr>
                                        <p:cTn id="62" dur="500"/>
                                        <p:tgtEl>
                                          <p:spTgt spid="1536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5366">
                                            <p:txEl>
                                              <p:pRg st="3" end="3"/>
                                            </p:txEl>
                                          </p:spTgt>
                                        </p:tgtEl>
                                        <p:attrNameLst>
                                          <p:attrName>style.visibility</p:attrName>
                                        </p:attrNameLst>
                                      </p:cBhvr>
                                      <p:to>
                                        <p:strVal val="visible"/>
                                      </p:to>
                                    </p:set>
                                    <p:animEffect transition="in" filter="fade">
                                      <p:cBhvr>
                                        <p:cTn id="67" dur="500"/>
                                        <p:tgtEl>
                                          <p:spTgt spid="15366">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5366">
                                            <p:txEl>
                                              <p:pRg st="4" end="4"/>
                                            </p:txEl>
                                          </p:spTgt>
                                        </p:tgtEl>
                                        <p:attrNameLst>
                                          <p:attrName>style.visibility</p:attrName>
                                        </p:attrNameLst>
                                      </p:cBhvr>
                                      <p:to>
                                        <p:strVal val="visible"/>
                                      </p:to>
                                    </p:set>
                                    <p:animEffect transition="in" filter="fade">
                                      <p:cBhvr>
                                        <p:cTn id="72" dur="500"/>
                                        <p:tgtEl>
                                          <p:spTgt spid="15366">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5366">
                                            <p:txEl>
                                              <p:pRg st="5" end="5"/>
                                            </p:txEl>
                                          </p:spTgt>
                                        </p:tgtEl>
                                        <p:attrNameLst>
                                          <p:attrName>style.visibility</p:attrName>
                                        </p:attrNameLst>
                                      </p:cBhvr>
                                      <p:to>
                                        <p:strVal val="visible"/>
                                      </p:to>
                                    </p:set>
                                    <p:animEffect transition="in" filter="fade">
                                      <p:cBhvr>
                                        <p:cTn id="77" dur="500"/>
                                        <p:tgtEl>
                                          <p:spTgt spid="15366">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5366">
                                            <p:txEl>
                                              <p:pRg st="6" end="6"/>
                                            </p:txEl>
                                          </p:spTgt>
                                        </p:tgtEl>
                                        <p:attrNameLst>
                                          <p:attrName>style.visibility</p:attrName>
                                        </p:attrNameLst>
                                      </p:cBhvr>
                                      <p:to>
                                        <p:strVal val="visible"/>
                                      </p:to>
                                    </p:set>
                                    <p:animEffect transition="in" filter="fade">
                                      <p:cBhvr>
                                        <p:cTn id="82" dur="500"/>
                                        <p:tgtEl>
                                          <p:spTgt spid="15366">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5366">
                                            <p:txEl>
                                              <p:pRg st="7" end="7"/>
                                            </p:txEl>
                                          </p:spTgt>
                                        </p:tgtEl>
                                        <p:attrNameLst>
                                          <p:attrName>style.visibility</p:attrName>
                                        </p:attrNameLst>
                                      </p:cBhvr>
                                      <p:to>
                                        <p:strVal val="visible"/>
                                      </p:to>
                                    </p:set>
                                    <p:animEffect transition="in" filter="fade">
                                      <p:cBhvr>
                                        <p:cTn id="87" dur="500"/>
                                        <p:tgtEl>
                                          <p:spTgt spid="1536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79C7-328A-4709-986A-8DDE54B32586}"/>
              </a:ext>
            </a:extLst>
          </p:cNvPr>
          <p:cNvSpPr>
            <a:spLocks noGrp="1"/>
          </p:cNvSpPr>
          <p:nvPr>
            <p:ph type="title"/>
          </p:nvPr>
        </p:nvSpPr>
        <p:spPr/>
        <p:txBody>
          <a:bodyPr rtlCol="0">
            <a:normAutofit fontScale="90000"/>
          </a:bodyPr>
          <a:lstStyle/>
          <a:p>
            <a:pPr>
              <a:defRPr/>
            </a:pPr>
            <a:br>
              <a:rPr lang="en-GB" dirty="0"/>
            </a:br>
            <a:r>
              <a:rPr lang="en-GB" b="1" dirty="0"/>
              <a:t>Organisational strategy aligned with innovative working</a:t>
            </a:r>
            <a:br>
              <a:rPr lang="en-GB" dirty="0"/>
            </a:br>
            <a:endParaRPr lang="en-GB" dirty="0"/>
          </a:p>
        </p:txBody>
      </p:sp>
      <p:sp>
        <p:nvSpPr>
          <p:cNvPr id="3" name="Content Placeholder 2">
            <a:extLst>
              <a:ext uri="{FF2B5EF4-FFF2-40B4-BE49-F238E27FC236}">
                <a16:creationId xmlns:a16="http://schemas.microsoft.com/office/drawing/2014/main" id="{44DFC569-0D8A-4023-8FDE-2C19CE82283C}"/>
              </a:ext>
            </a:extLst>
          </p:cNvPr>
          <p:cNvSpPr>
            <a:spLocks noGrp="1"/>
          </p:cNvSpPr>
          <p:nvPr>
            <p:ph idx="1"/>
          </p:nvPr>
        </p:nvSpPr>
        <p:spPr/>
        <p:txBody>
          <a:bodyPr rtlCol="0">
            <a:normAutofit/>
          </a:bodyPr>
          <a:lstStyle/>
          <a:p>
            <a:pPr>
              <a:buNone/>
              <a:defRPr/>
            </a:pPr>
            <a:r>
              <a:rPr lang="en-GB" b="1" i="1" dirty="0">
                <a:solidFill>
                  <a:srgbClr val="FF3300"/>
                </a:solidFill>
              </a:rPr>
              <a:t>Barriers to innovation:</a:t>
            </a:r>
          </a:p>
          <a:p>
            <a:pPr>
              <a:defRPr/>
            </a:pPr>
            <a:r>
              <a:rPr lang="en-US" sz="2400" dirty="0">
                <a:solidFill>
                  <a:srgbClr val="FF0000"/>
                </a:solidFill>
              </a:rPr>
              <a:t>Employees may not have a shared </a:t>
            </a:r>
            <a:r>
              <a:rPr lang="en-GB" sz="2400" dirty="0">
                <a:solidFill>
                  <a:srgbClr val="FF0000"/>
                </a:solidFill>
              </a:rPr>
              <a:t>meaning of innovation</a:t>
            </a:r>
          </a:p>
          <a:p>
            <a:pPr>
              <a:defRPr/>
            </a:pPr>
            <a:r>
              <a:rPr lang="en-US" sz="2400" dirty="0">
                <a:solidFill>
                  <a:srgbClr val="FF0000"/>
                </a:solidFill>
              </a:rPr>
              <a:t>Innovation in this specific sector/organisation may have a negative </a:t>
            </a:r>
            <a:r>
              <a:rPr lang="en-GB" sz="2400" dirty="0">
                <a:solidFill>
                  <a:srgbClr val="FF0000"/>
                </a:solidFill>
              </a:rPr>
              <a:t>connotation</a:t>
            </a:r>
          </a:p>
          <a:p>
            <a:pPr>
              <a:defRPr/>
            </a:pPr>
            <a:r>
              <a:rPr lang="en-US" sz="2400" dirty="0">
                <a:solidFill>
                  <a:srgbClr val="FF0000"/>
                </a:solidFill>
              </a:rPr>
              <a:t>There may be a mismatch between the emphasis on specific resources for innovation and the type of innovation pursued (e.g. incremental </a:t>
            </a:r>
            <a:r>
              <a:rPr lang="en-US" sz="2400" dirty="0" err="1">
                <a:solidFill>
                  <a:srgbClr val="FF0000"/>
                </a:solidFill>
              </a:rPr>
              <a:t>vs</a:t>
            </a:r>
            <a:r>
              <a:rPr lang="en-US" sz="2400" dirty="0">
                <a:solidFill>
                  <a:srgbClr val="FF0000"/>
                </a:solidFill>
              </a:rPr>
              <a:t> radical)</a:t>
            </a:r>
          </a:p>
          <a:p>
            <a:pPr>
              <a:defRPr/>
            </a:pPr>
            <a:r>
              <a:rPr lang="en-US" sz="2400" dirty="0">
                <a:solidFill>
                  <a:srgbClr val="FF0000"/>
                </a:solidFill>
              </a:rPr>
              <a:t>The organisation may not have any </a:t>
            </a:r>
            <a:r>
              <a:rPr lang="en-GB" sz="2400" dirty="0">
                <a:solidFill>
                  <a:srgbClr val="FF0000"/>
                </a:solidFill>
              </a:rPr>
              <a:t>strategic plan</a:t>
            </a:r>
          </a:p>
          <a:p>
            <a:pPr>
              <a:defRPr/>
            </a:pPr>
            <a:r>
              <a:rPr lang="en-US" sz="2400" dirty="0">
                <a:solidFill>
                  <a:srgbClr val="FF0000"/>
                </a:solidFill>
              </a:rPr>
              <a:t>Too much emphasis may be placed on </a:t>
            </a:r>
            <a:r>
              <a:rPr lang="en-GB" sz="2400" dirty="0">
                <a:solidFill>
                  <a:srgbClr val="FF0000"/>
                </a:solidFill>
              </a:rPr>
              <a:t>short-term goals</a:t>
            </a:r>
          </a:p>
          <a:p>
            <a:pPr>
              <a:defRPr/>
            </a:pPr>
            <a:r>
              <a:rPr lang="en-US" sz="2400" dirty="0">
                <a:solidFill>
                  <a:srgbClr val="FF0000"/>
                </a:solidFill>
              </a:rPr>
              <a:t>Resources may be insufficient for </a:t>
            </a:r>
            <a:r>
              <a:rPr lang="en-GB" sz="2400" dirty="0">
                <a:solidFill>
                  <a:srgbClr val="FF0000"/>
                </a:solidFill>
              </a:rPr>
              <a:t>enhancing innovative working effectively</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EDD4E8E-8015-46CC-942C-D81611FA142C}"/>
              </a:ext>
            </a:extLst>
          </p:cNvPr>
          <p:cNvSpPr>
            <a:spLocks noGrp="1"/>
          </p:cNvSpPr>
          <p:nvPr>
            <p:ph type="title"/>
          </p:nvPr>
        </p:nvSpPr>
        <p:spPr>
          <a:xfrm>
            <a:off x="1981201" y="182564"/>
            <a:ext cx="8258175" cy="1311275"/>
          </a:xfrm>
        </p:spPr>
        <p:txBody>
          <a:bodyPr rtlCol="0">
            <a:normAutofit fontScale="90000"/>
          </a:bodyPr>
          <a:lstStyle/>
          <a:p>
            <a:pPr>
              <a:defRPr/>
            </a:pPr>
            <a:br>
              <a:rPr lang="en-GB" altLang="en-US" sz="3600"/>
            </a:br>
            <a:r>
              <a:rPr lang="en-GB" altLang="en-US" sz="3600"/>
              <a:t>Organisational culture/climate aligned with innovative working</a:t>
            </a:r>
            <a:br>
              <a:rPr lang="en-GB" altLang="en-US"/>
            </a:br>
            <a:endParaRPr lang="en-GB" altLang="en-US"/>
          </a:p>
        </p:txBody>
      </p:sp>
      <p:sp>
        <p:nvSpPr>
          <p:cNvPr id="3" name="Content Placeholder 2">
            <a:extLst>
              <a:ext uri="{FF2B5EF4-FFF2-40B4-BE49-F238E27FC236}">
                <a16:creationId xmlns:a16="http://schemas.microsoft.com/office/drawing/2014/main" id="{3BCEA201-695B-4C8C-AF66-102A122F05D8}"/>
              </a:ext>
            </a:extLst>
          </p:cNvPr>
          <p:cNvSpPr>
            <a:spLocks noGrp="1"/>
          </p:cNvSpPr>
          <p:nvPr>
            <p:ph idx="1"/>
          </p:nvPr>
        </p:nvSpPr>
        <p:spPr>
          <a:xfrm>
            <a:off x="1952625" y="1470819"/>
            <a:ext cx="8229600" cy="3916363"/>
          </a:xfrm>
        </p:spPr>
        <p:txBody>
          <a:bodyPr rtlCol="0">
            <a:normAutofit lnSpcReduction="10000"/>
          </a:bodyPr>
          <a:lstStyle/>
          <a:p>
            <a:pPr>
              <a:buNone/>
              <a:defRPr/>
            </a:pPr>
            <a:r>
              <a:rPr lang="en-GB" b="1" i="1" dirty="0">
                <a:solidFill>
                  <a:srgbClr val="D60093"/>
                </a:solidFill>
              </a:rPr>
              <a:t>Barriers to innovation:</a:t>
            </a:r>
          </a:p>
          <a:p>
            <a:pPr>
              <a:defRPr/>
            </a:pPr>
            <a:endParaRPr lang="en-GB" sz="2200" dirty="0"/>
          </a:p>
          <a:p>
            <a:pPr>
              <a:defRPr/>
            </a:pPr>
            <a:r>
              <a:rPr lang="en-US" sz="2000" dirty="0">
                <a:solidFill>
                  <a:srgbClr val="D60093"/>
                </a:solidFill>
              </a:rPr>
              <a:t>The leadership may not have a clear sense of the organisation’s core values. Are they clearly articulated?</a:t>
            </a:r>
          </a:p>
          <a:p>
            <a:pPr>
              <a:defRPr/>
            </a:pPr>
            <a:r>
              <a:rPr lang="en-US" sz="2000" dirty="0">
                <a:solidFill>
                  <a:srgbClr val="D60093"/>
                </a:solidFill>
              </a:rPr>
              <a:t>Even if innovation is mentioned as a core value it may have little impact unless it has support and </a:t>
            </a:r>
            <a:r>
              <a:rPr lang="en-GB" sz="2000" dirty="0">
                <a:solidFill>
                  <a:srgbClr val="D60093"/>
                </a:solidFill>
              </a:rPr>
              <a:t>commitment from leadership and employees</a:t>
            </a:r>
          </a:p>
          <a:p>
            <a:pPr>
              <a:defRPr/>
            </a:pPr>
            <a:r>
              <a:rPr lang="en-US" sz="2000" dirty="0">
                <a:solidFill>
                  <a:srgbClr val="D60093"/>
                </a:solidFill>
              </a:rPr>
              <a:t>The organisation core values may be </a:t>
            </a:r>
            <a:r>
              <a:rPr lang="en-GB" sz="2000" dirty="0">
                <a:solidFill>
                  <a:srgbClr val="D60093"/>
                </a:solidFill>
              </a:rPr>
              <a:t>anchored in the past</a:t>
            </a:r>
          </a:p>
          <a:p>
            <a:pPr>
              <a:defRPr/>
            </a:pPr>
            <a:r>
              <a:rPr lang="en-US" sz="2000" dirty="0">
                <a:solidFill>
                  <a:srgbClr val="D60093"/>
                </a:solidFill>
              </a:rPr>
              <a:t>Response to crises in the past may have been conservative and therefore </a:t>
            </a:r>
            <a:r>
              <a:rPr lang="en-GB" sz="2000" dirty="0">
                <a:solidFill>
                  <a:srgbClr val="D60093"/>
                </a:solidFill>
              </a:rPr>
              <a:t>risk taking is discouraged</a:t>
            </a:r>
          </a:p>
          <a:p>
            <a:pPr>
              <a:defRPr/>
            </a:pPr>
            <a:r>
              <a:rPr lang="en-US" sz="2000" dirty="0">
                <a:solidFill>
                  <a:srgbClr val="D60093"/>
                </a:solidFill>
              </a:rPr>
              <a:t>The consequences of taking risks and failure may be too much for the </a:t>
            </a:r>
            <a:r>
              <a:rPr lang="en-GB" sz="2000" dirty="0">
                <a:solidFill>
                  <a:srgbClr val="D60093"/>
                </a:solidFill>
              </a:rPr>
              <a:t>organisation to accept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DB8F553-A228-4FFC-ADEC-F479C28473AD}"/>
              </a:ext>
            </a:extLst>
          </p:cNvPr>
          <p:cNvSpPr>
            <a:spLocks noGrp="1"/>
          </p:cNvSpPr>
          <p:nvPr>
            <p:ph type="title"/>
          </p:nvPr>
        </p:nvSpPr>
        <p:spPr/>
        <p:txBody>
          <a:bodyPr rtlCol="0">
            <a:normAutofit/>
          </a:bodyPr>
          <a:lstStyle/>
          <a:p>
            <a:pPr>
              <a:defRPr/>
            </a:pPr>
            <a:r>
              <a:rPr lang="en-GB" altLang="en-US"/>
              <a:t>Employees</a:t>
            </a:r>
            <a:br>
              <a:rPr lang="en-GB" altLang="en-US"/>
            </a:br>
            <a:endParaRPr lang="en-GB" altLang="en-US"/>
          </a:p>
        </p:txBody>
      </p:sp>
      <p:sp>
        <p:nvSpPr>
          <p:cNvPr id="3" name="Content Placeholder 2">
            <a:extLst>
              <a:ext uri="{FF2B5EF4-FFF2-40B4-BE49-F238E27FC236}">
                <a16:creationId xmlns:a16="http://schemas.microsoft.com/office/drawing/2014/main" id="{A0B97237-A0D4-4B48-9774-BB9BF540EAA4}"/>
              </a:ext>
            </a:extLst>
          </p:cNvPr>
          <p:cNvSpPr>
            <a:spLocks noGrp="1"/>
          </p:cNvSpPr>
          <p:nvPr>
            <p:ph idx="1"/>
          </p:nvPr>
        </p:nvSpPr>
        <p:spPr>
          <a:xfrm>
            <a:off x="1836235" y="1221060"/>
            <a:ext cx="8229600" cy="3916363"/>
          </a:xfrm>
        </p:spPr>
        <p:txBody>
          <a:bodyPr rtlCol="0">
            <a:normAutofit/>
          </a:bodyPr>
          <a:lstStyle/>
          <a:p>
            <a:pPr>
              <a:buNone/>
              <a:defRPr/>
            </a:pPr>
            <a:r>
              <a:rPr lang="en-GB" b="1" i="1" dirty="0">
                <a:solidFill>
                  <a:srgbClr val="22A641"/>
                </a:solidFill>
              </a:rPr>
              <a:t>Barriers to innovation:</a:t>
            </a:r>
          </a:p>
          <a:p>
            <a:pPr>
              <a:buNone/>
              <a:defRPr/>
            </a:pPr>
            <a:endParaRPr lang="en-GB" i="1" dirty="0">
              <a:effectLst>
                <a:outerShdw blurRad="38100" dist="38100" dir="2700000" algn="tl">
                  <a:srgbClr val="000000">
                    <a:alpha val="43137"/>
                  </a:srgbClr>
                </a:outerShdw>
              </a:effectLst>
            </a:endParaRPr>
          </a:p>
          <a:p>
            <a:pPr>
              <a:defRPr/>
            </a:pPr>
            <a:r>
              <a:rPr lang="en-GB" sz="2200" dirty="0">
                <a:solidFill>
                  <a:srgbClr val="22A641"/>
                </a:solidFill>
              </a:rPr>
              <a:t>Selection and development activities </a:t>
            </a:r>
            <a:r>
              <a:rPr lang="en-US" sz="2200" dirty="0">
                <a:solidFill>
                  <a:srgbClr val="22A641"/>
                </a:solidFill>
              </a:rPr>
              <a:t>may not be appropriately focused on </a:t>
            </a:r>
            <a:r>
              <a:rPr lang="en-GB" sz="2200" dirty="0">
                <a:solidFill>
                  <a:srgbClr val="22A641"/>
                </a:solidFill>
              </a:rPr>
              <a:t>the characteristics and behaviours required for innovative working</a:t>
            </a:r>
          </a:p>
          <a:p>
            <a:pPr>
              <a:defRPr/>
            </a:pPr>
            <a:r>
              <a:rPr lang="en-US" sz="2200" dirty="0">
                <a:solidFill>
                  <a:srgbClr val="22A641"/>
                </a:solidFill>
              </a:rPr>
              <a:t>The organisation may have not </a:t>
            </a:r>
            <a:r>
              <a:rPr lang="en-GB" sz="2200" dirty="0">
                <a:solidFill>
                  <a:srgbClr val="22A641"/>
                </a:solidFill>
              </a:rPr>
              <a:t>invested sufficient resources in employees/teams/functions to promote innovative working</a:t>
            </a:r>
          </a:p>
          <a:p>
            <a:pPr>
              <a:defRPr/>
            </a:pPr>
            <a:r>
              <a:rPr lang="en-US" sz="2200" dirty="0">
                <a:solidFill>
                  <a:srgbClr val="22A641"/>
                </a:solidFill>
              </a:rPr>
              <a:t>The organisation may not have a </a:t>
            </a:r>
            <a:r>
              <a:rPr lang="en-GB" sz="2200" dirty="0">
                <a:solidFill>
                  <a:srgbClr val="22A641"/>
                </a:solidFill>
              </a:rPr>
              <a:t>reputation for being innovative</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5308A41-4E97-4AF0-8700-8E2A05300CAA}"/>
              </a:ext>
            </a:extLst>
          </p:cNvPr>
          <p:cNvSpPr>
            <a:spLocks noGrp="1"/>
          </p:cNvSpPr>
          <p:nvPr>
            <p:ph type="title"/>
          </p:nvPr>
        </p:nvSpPr>
        <p:spPr>
          <a:xfrm>
            <a:off x="1981200" y="182564"/>
            <a:ext cx="8401050" cy="1311275"/>
          </a:xfrm>
        </p:spPr>
        <p:txBody>
          <a:bodyPr rtlCol="0">
            <a:normAutofit/>
          </a:bodyPr>
          <a:lstStyle/>
          <a:p>
            <a:pPr>
              <a:defRPr/>
            </a:pPr>
            <a:r>
              <a:rPr lang="en-GB" altLang="en-US" dirty="0"/>
              <a:t>Leadership and management</a:t>
            </a:r>
            <a:br>
              <a:rPr lang="en-GB" altLang="en-US" dirty="0"/>
            </a:br>
            <a:endParaRPr lang="en-GB" altLang="en-US" dirty="0"/>
          </a:p>
        </p:txBody>
      </p:sp>
      <p:sp>
        <p:nvSpPr>
          <p:cNvPr id="3" name="Content Placeholder 2">
            <a:extLst>
              <a:ext uri="{FF2B5EF4-FFF2-40B4-BE49-F238E27FC236}">
                <a16:creationId xmlns:a16="http://schemas.microsoft.com/office/drawing/2014/main" id="{88BB2C21-E8E4-4C7D-B1DB-976F684B35A0}"/>
              </a:ext>
            </a:extLst>
          </p:cNvPr>
          <p:cNvSpPr>
            <a:spLocks noGrp="1"/>
          </p:cNvSpPr>
          <p:nvPr>
            <p:ph idx="1"/>
          </p:nvPr>
        </p:nvSpPr>
        <p:spPr>
          <a:xfrm>
            <a:off x="1636788" y="1052736"/>
            <a:ext cx="9001125" cy="4495800"/>
          </a:xfrm>
        </p:spPr>
        <p:txBody>
          <a:bodyPr rtlCol="0">
            <a:normAutofit/>
          </a:bodyPr>
          <a:lstStyle/>
          <a:p>
            <a:pPr>
              <a:buNone/>
              <a:defRPr/>
            </a:pPr>
            <a:r>
              <a:rPr lang="en-GB" b="1" i="1" dirty="0">
                <a:solidFill>
                  <a:srgbClr val="002060"/>
                </a:solidFill>
              </a:rPr>
              <a:t>Barriers to innovation:</a:t>
            </a:r>
          </a:p>
          <a:p>
            <a:pPr>
              <a:defRPr/>
            </a:pPr>
            <a:r>
              <a:rPr lang="en-US" sz="2000" dirty="0">
                <a:solidFill>
                  <a:srgbClr val="002060"/>
                </a:solidFill>
              </a:rPr>
              <a:t>Silo mentality’ where there is an </a:t>
            </a:r>
            <a:r>
              <a:rPr lang="en-GB" sz="2000" dirty="0">
                <a:solidFill>
                  <a:srgbClr val="002060"/>
                </a:solidFill>
              </a:rPr>
              <a:t>unwillingness to share information</a:t>
            </a:r>
          </a:p>
          <a:p>
            <a:pPr>
              <a:defRPr/>
            </a:pPr>
            <a:r>
              <a:rPr lang="en-US" sz="2000" dirty="0">
                <a:solidFill>
                  <a:srgbClr val="002060"/>
                </a:solidFill>
              </a:rPr>
              <a:t>Managers and leaders may be unwilling to take unnecessary risks and </a:t>
            </a:r>
            <a:r>
              <a:rPr lang="en-GB" sz="2000" dirty="0">
                <a:solidFill>
                  <a:srgbClr val="002060"/>
                </a:solidFill>
              </a:rPr>
              <a:t>allow room for failure</a:t>
            </a:r>
          </a:p>
          <a:p>
            <a:pPr>
              <a:defRPr/>
            </a:pPr>
            <a:r>
              <a:rPr lang="en-US" sz="2000" dirty="0">
                <a:solidFill>
                  <a:srgbClr val="002060"/>
                </a:solidFill>
              </a:rPr>
              <a:t>Managers and leaders may fail to encourage diversity at all levels of the </a:t>
            </a:r>
            <a:r>
              <a:rPr lang="en-GB" sz="2000" dirty="0">
                <a:solidFill>
                  <a:srgbClr val="002060"/>
                </a:solidFill>
              </a:rPr>
              <a:t>organisation</a:t>
            </a:r>
          </a:p>
          <a:p>
            <a:pPr>
              <a:defRPr/>
            </a:pPr>
            <a:r>
              <a:rPr lang="en-US" sz="2000" dirty="0">
                <a:solidFill>
                  <a:srgbClr val="002060"/>
                </a:solidFill>
              </a:rPr>
              <a:t>Managers and leaders may be too focused on short-term results at the </a:t>
            </a:r>
            <a:r>
              <a:rPr lang="en-GB" sz="2000" dirty="0">
                <a:solidFill>
                  <a:srgbClr val="002060"/>
                </a:solidFill>
              </a:rPr>
              <a:t>expense of long-term goals</a:t>
            </a:r>
          </a:p>
          <a:p>
            <a:pPr>
              <a:defRPr/>
            </a:pPr>
            <a:r>
              <a:rPr lang="en-US" sz="2000" dirty="0">
                <a:solidFill>
                  <a:srgbClr val="002060"/>
                </a:solidFill>
              </a:rPr>
              <a:t>Managers and leaders may fail to </a:t>
            </a:r>
            <a:r>
              <a:rPr lang="en-GB" sz="2000" dirty="0">
                <a:solidFill>
                  <a:srgbClr val="002060"/>
                </a:solidFill>
              </a:rPr>
              <a:t>address de-motivated employees</a:t>
            </a:r>
          </a:p>
          <a:p>
            <a:pPr>
              <a:defRPr/>
            </a:pPr>
            <a:r>
              <a:rPr lang="en-US" sz="2000" dirty="0">
                <a:solidFill>
                  <a:srgbClr val="002060"/>
                </a:solidFill>
              </a:rPr>
              <a:t>Managers may not have the necessary skills to support innovative </a:t>
            </a:r>
            <a:r>
              <a:rPr lang="en-GB" sz="2000" dirty="0">
                <a:solidFill>
                  <a:srgbClr val="002060"/>
                </a:solidFill>
              </a:rPr>
              <a:t>people and innovative working</a:t>
            </a:r>
          </a:p>
          <a:p>
            <a:pPr>
              <a:defRPr/>
            </a:pPr>
            <a:r>
              <a:rPr lang="en-US" sz="2000" dirty="0">
                <a:solidFill>
                  <a:srgbClr val="002060"/>
                </a:solidFill>
              </a:rPr>
              <a:t>Leaders may have not enough time </a:t>
            </a:r>
            <a:r>
              <a:rPr lang="en-GB" sz="2000" dirty="0">
                <a:solidFill>
                  <a:srgbClr val="002060"/>
                </a:solidFill>
              </a:rPr>
              <a:t>dedicated to innovative working</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2948DD7-DF06-400F-B7E8-CC27C0806B5A}"/>
              </a:ext>
            </a:extLst>
          </p:cNvPr>
          <p:cNvSpPr>
            <a:spLocks noGrp="1"/>
          </p:cNvSpPr>
          <p:nvPr>
            <p:ph type="title"/>
          </p:nvPr>
        </p:nvSpPr>
        <p:spPr>
          <a:xfrm>
            <a:off x="1981200" y="182564"/>
            <a:ext cx="8401050" cy="1311275"/>
          </a:xfrm>
        </p:spPr>
        <p:txBody>
          <a:bodyPr rtlCol="0">
            <a:normAutofit fontScale="90000"/>
          </a:bodyPr>
          <a:lstStyle/>
          <a:p>
            <a:pPr>
              <a:defRPr/>
            </a:pPr>
            <a:br>
              <a:rPr lang="en-GB" altLang="en-US"/>
            </a:br>
            <a:r>
              <a:rPr lang="en-GB" altLang="en-US"/>
              <a:t>Organisational structure &amp; work design</a:t>
            </a:r>
            <a:br>
              <a:rPr lang="en-GB" altLang="en-US"/>
            </a:br>
            <a:endParaRPr lang="en-GB" altLang="en-US"/>
          </a:p>
        </p:txBody>
      </p:sp>
      <p:sp>
        <p:nvSpPr>
          <p:cNvPr id="3" name="Content Placeholder 2">
            <a:extLst>
              <a:ext uri="{FF2B5EF4-FFF2-40B4-BE49-F238E27FC236}">
                <a16:creationId xmlns:a16="http://schemas.microsoft.com/office/drawing/2014/main" id="{6A6C878F-F7B6-4159-A92C-DB3BB9F69959}"/>
              </a:ext>
            </a:extLst>
          </p:cNvPr>
          <p:cNvSpPr>
            <a:spLocks noGrp="1"/>
          </p:cNvSpPr>
          <p:nvPr>
            <p:ph idx="1"/>
          </p:nvPr>
        </p:nvSpPr>
        <p:spPr/>
        <p:txBody>
          <a:bodyPr rtlCol="0">
            <a:normAutofit/>
          </a:bodyPr>
          <a:lstStyle/>
          <a:p>
            <a:pPr>
              <a:buNone/>
              <a:defRPr/>
            </a:pPr>
            <a:r>
              <a:rPr lang="en-GB" b="1" i="1" dirty="0">
                <a:solidFill>
                  <a:srgbClr val="0000FF"/>
                </a:solidFill>
              </a:rPr>
              <a:t>Barriers to innovation:</a:t>
            </a:r>
          </a:p>
          <a:p>
            <a:pPr>
              <a:defRPr/>
            </a:pPr>
            <a:r>
              <a:rPr lang="en-US" sz="2200" dirty="0">
                <a:solidFill>
                  <a:srgbClr val="0000FF"/>
                </a:solidFill>
              </a:rPr>
              <a:t>The organisational structure may be </a:t>
            </a:r>
            <a:r>
              <a:rPr lang="en-GB" sz="2200" dirty="0">
                <a:solidFill>
                  <a:srgbClr val="0000FF"/>
                </a:solidFill>
              </a:rPr>
              <a:t>too hierarchical</a:t>
            </a:r>
          </a:p>
          <a:p>
            <a:pPr>
              <a:defRPr/>
            </a:pPr>
            <a:r>
              <a:rPr lang="en-US" sz="2200" dirty="0">
                <a:solidFill>
                  <a:srgbClr val="0000FF"/>
                </a:solidFill>
              </a:rPr>
              <a:t>Leaders and managers may not be </a:t>
            </a:r>
            <a:r>
              <a:rPr lang="en-GB" sz="2200" dirty="0">
                <a:solidFill>
                  <a:srgbClr val="0000FF"/>
                </a:solidFill>
              </a:rPr>
              <a:t>accessible to employees</a:t>
            </a:r>
          </a:p>
          <a:p>
            <a:pPr>
              <a:defRPr/>
            </a:pPr>
            <a:r>
              <a:rPr lang="en-US" sz="2200" dirty="0">
                <a:solidFill>
                  <a:srgbClr val="0000FF"/>
                </a:solidFill>
              </a:rPr>
              <a:t>Employees may be trained to handle only narrow tasks, resulting in </a:t>
            </a:r>
            <a:r>
              <a:rPr lang="en-GB" sz="2200" dirty="0">
                <a:solidFill>
                  <a:srgbClr val="0000FF"/>
                </a:solidFill>
              </a:rPr>
              <a:t>decreased opportunities to share knowledge</a:t>
            </a:r>
          </a:p>
          <a:p>
            <a:pPr>
              <a:defRPr/>
            </a:pPr>
            <a:r>
              <a:rPr lang="en-GB" sz="2200" dirty="0">
                <a:solidFill>
                  <a:srgbClr val="0000FF"/>
                </a:solidFill>
              </a:rPr>
              <a:t>Excessive workload may negatively </a:t>
            </a:r>
            <a:r>
              <a:rPr lang="en-US" sz="2200" dirty="0">
                <a:solidFill>
                  <a:srgbClr val="0000FF"/>
                </a:solidFill>
              </a:rPr>
              <a:t>impact on an individual’s ability to </a:t>
            </a:r>
            <a:r>
              <a:rPr lang="en-GB" sz="2200" dirty="0">
                <a:solidFill>
                  <a:srgbClr val="0000FF"/>
                </a:solidFill>
              </a:rPr>
              <a:t>innovate</a:t>
            </a:r>
          </a:p>
          <a:p>
            <a:pPr>
              <a:defRPr/>
            </a:pPr>
            <a:r>
              <a:rPr lang="en-US" sz="2200" dirty="0">
                <a:solidFill>
                  <a:srgbClr val="0000FF"/>
                </a:solidFill>
              </a:rPr>
              <a:t>The job description and job role may be too prescriptive and not include </a:t>
            </a:r>
            <a:r>
              <a:rPr lang="en-GB" sz="2200" dirty="0">
                <a:solidFill>
                  <a:srgbClr val="0000FF"/>
                </a:solidFill>
              </a:rPr>
              <a:t>innovation </a:t>
            </a:r>
          </a:p>
          <a:p>
            <a:pPr>
              <a:defRPr/>
            </a:pPr>
            <a:r>
              <a:rPr lang="en-US" sz="2200" dirty="0">
                <a:solidFill>
                  <a:srgbClr val="0000FF"/>
                </a:solidFill>
              </a:rPr>
              <a:t>A work environment characterised by lack of adequate space and absence of basic amenities may reduce </a:t>
            </a:r>
            <a:r>
              <a:rPr lang="en-GB" sz="2200" dirty="0">
                <a:solidFill>
                  <a:srgbClr val="0000FF"/>
                </a:solidFill>
              </a:rPr>
              <a:t>opportunities for networking and reduce innovation potential</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0B6D726-5EBC-48C3-82FF-BFFC02C1A4ED}"/>
              </a:ext>
            </a:extLst>
          </p:cNvPr>
          <p:cNvSpPr>
            <a:spLocks noGrp="1"/>
          </p:cNvSpPr>
          <p:nvPr>
            <p:ph type="title"/>
          </p:nvPr>
        </p:nvSpPr>
        <p:spPr/>
        <p:txBody>
          <a:bodyPr rtlCol="0">
            <a:normAutofit fontScale="90000"/>
          </a:bodyPr>
          <a:lstStyle/>
          <a:p>
            <a:pPr>
              <a:defRPr/>
            </a:pPr>
            <a:br>
              <a:rPr lang="en-GB" altLang="en-US"/>
            </a:br>
            <a:r>
              <a:rPr lang="en-GB" altLang="en-US"/>
              <a:t>Performance management &amp; work practices</a:t>
            </a:r>
            <a:br>
              <a:rPr lang="en-GB" altLang="en-US"/>
            </a:br>
            <a:endParaRPr lang="en-GB" altLang="en-US"/>
          </a:p>
        </p:txBody>
      </p:sp>
      <p:sp>
        <p:nvSpPr>
          <p:cNvPr id="3" name="Content Placeholder 2">
            <a:extLst>
              <a:ext uri="{FF2B5EF4-FFF2-40B4-BE49-F238E27FC236}">
                <a16:creationId xmlns:a16="http://schemas.microsoft.com/office/drawing/2014/main" id="{1C5183BF-F58A-4927-AC0C-8094C5B754B6}"/>
              </a:ext>
            </a:extLst>
          </p:cNvPr>
          <p:cNvSpPr>
            <a:spLocks noGrp="1"/>
          </p:cNvSpPr>
          <p:nvPr>
            <p:ph idx="1"/>
          </p:nvPr>
        </p:nvSpPr>
        <p:spPr>
          <a:xfrm>
            <a:off x="1738313" y="1643063"/>
            <a:ext cx="8572500" cy="4495800"/>
          </a:xfrm>
        </p:spPr>
        <p:txBody>
          <a:bodyPr rtlCol="0">
            <a:normAutofit/>
          </a:bodyPr>
          <a:lstStyle/>
          <a:p>
            <a:pPr>
              <a:buNone/>
              <a:defRPr/>
            </a:pPr>
            <a:r>
              <a:rPr lang="en-GB" b="1" i="1" dirty="0">
                <a:solidFill>
                  <a:srgbClr val="CC3300"/>
                </a:solidFill>
              </a:rPr>
              <a:t>Barriers to innovation:</a:t>
            </a:r>
          </a:p>
          <a:p>
            <a:pPr>
              <a:defRPr/>
            </a:pPr>
            <a:r>
              <a:rPr lang="en-GB" sz="2000" dirty="0">
                <a:solidFill>
                  <a:srgbClr val="CC3300"/>
                </a:solidFill>
              </a:rPr>
              <a:t>Performance objectives may not </a:t>
            </a:r>
            <a:r>
              <a:rPr lang="en-US" sz="2000" dirty="0">
                <a:solidFill>
                  <a:srgbClr val="CC3300"/>
                </a:solidFill>
              </a:rPr>
              <a:t>be clearly aligned with innovation. They may be inconsistent with the </a:t>
            </a:r>
            <a:r>
              <a:rPr lang="en-GB" sz="2000" dirty="0">
                <a:solidFill>
                  <a:srgbClr val="CC3300"/>
                </a:solidFill>
              </a:rPr>
              <a:t>incentives and reward programme. </a:t>
            </a:r>
            <a:r>
              <a:rPr lang="en-US" sz="2000" dirty="0">
                <a:solidFill>
                  <a:srgbClr val="CC3300"/>
                </a:solidFill>
              </a:rPr>
              <a:t>They may place too much emphasis on short-term goals and results</a:t>
            </a:r>
          </a:p>
          <a:p>
            <a:pPr>
              <a:defRPr/>
            </a:pPr>
            <a:r>
              <a:rPr lang="en-US" sz="2000" dirty="0">
                <a:solidFill>
                  <a:srgbClr val="CC3300"/>
                </a:solidFill>
              </a:rPr>
              <a:t>Too much bureaucracy can be a </a:t>
            </a:r>
            <a:r>
              <a:rPr lang="en-GB" sz="2000" dirty="0">
                <a:solidFill>
                  <a:srgbClr val="CC3300"/>
                </a:solidFill>
              </a:rPr>
              <a:t>significant barrier to innovation</a:t>
            </a:r>
          </a:p>
          <a:p>
            <a:pPr>
              <a:defRPr/>
            </a:pPr>
            <a:r>
              <a:rPr lang="en-GB" sz="2000" dirty="0">
                <a:solidFill>
                  <a:srgbClr val="CC3300"/>
                </a:solidFill>
              </a:rPr>
              <a:t>Developmental appraisal may not </a:t>
            </a:r>
            <a:r>
              <a:rPr lang="en-US" sz="2000" dirty="0">
                <a:solidFill>
                  <a:srgbClr val="CC3300"/>
                </a:solidFill>
              </a:rPr>
              <a:t>include a measure of innovation</a:t>
            </a:r>
          </a:p>
          <a:p>
            <a:pPr>
              <a:defRPr/>
            </a:pPr>
            <a:r>
              <a:rPr lang="en-US" sz="2000" dirty="0">
                <a:solidFill>
                  <a:srgbClr val="CC3300"/>
                </a:solidFill>
              </a:rPr>
              <a:t>Innovation efforts may not be </a:t>
            </a:r>
            <a:r>
              <a:rPr lang="en-GB" sz="2000" dirty="0">
                <a:solidFill>
                  <a:srgbClr val="CC3300"/>
                </a:solidFill>
              </a:rPr>
              <a:t>rewarded and recognised</a:t>
            </a:r>
          </a:p>
          <a:p>
            <a:pPr>
              <a:defRPr/>
            </a:pPr>
            <a:r>
              <a:rPr lang="en-US" sz="2000" dirty="0">
                <a:solidFill>
                  <a:srgbClr val="CC3300"/>
                </a:solidFill>
              </a:rPr>
              <a:t>There may be a lack of initiatives </a:t>
            </a:r>
            <a:r>
              <a:rPr lang="en-GB" sz="2000" dirty="0">
                <a:solidFill>
                  <a:srgbClr val="CC3300"/>
                </a:solidFill>
              </a:rPr>
              <a:t>specifically aimed at enhancing innovation</a:t>
            </a:r>
          </a:p>
          <a:p>
            <a:pPr>
              <a:defRPr/>
            </a:pPr>
            <a:r>
              <a:rPr lang="en-GB" sz="2000" dirty="0">
                <a:solidFill>
                  <a:srgbClr val="CC3300"/>
                </a:solidFill>
              </a:rPr>
              <a:t>Innovation may be measured according to traditional outcome </a:t>
            </a:r>
            <a:r>
              <a:rPr lang="en-US" sz="2000" dirty="0">
                <a:solidFill>
                  <a:srgbClr val="CC3300"/>
                </a:solidFill>
              </a:rPr>
              <a:t>metrics which do not fit the innovation goals of the organisation</a:t>
            </a:r>
            <a:endParaRPr lang="en-GB" sz="2000" dirty="0">
              <a:solidFill>
                <a:srgbClr val="CC3300"/>
              </a:solidFill>
            </a:endParaRP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6409540-C8DF-47FF-B393-23730B68ED2E}"/>
              </a:ext>
            </a:extLst>
          </p:cNvPr>
          <p:cNvSpPr>
            <a:spLocks noGrp="1"/>
          </p:cNvSpPr>
          <p:nvPr>
            <p:ph type="title"/>
          </p:nvPr>
        </p:nvSpPr>
        <p:spPr/>
        <p:txBody>
          <a:bodyPr rtlCol="0">
            <a:normAutofit fontScale="90000"/>
          </a:bodyPr>
          <a:lstStyle/>
          <a:p>
            <a:pPr>
              <a:defRPr/>
            </a:pPr>
            <a:br>
              <a:rPr lang="en-GB" altLang="en-US" dirty="0"/>
            </a:br>
            <a:r>
              <a:rPr lang="en-GB" altLang="en-US" dirty="0"/>
              <a:t>Teamwork and networking</a:t>
            </a:r>
            <a:br>
              <a:rPr lang="en-GB" altLang="en-US" dirty="0"/>
            </a:br>
            <a:endParaRPr lang="en-GB" altLang="en-US" dirty="0"/>
          </a:p>
        </p:txBody>
      </p:sp>
      <p:sp>
        <p:nvSpPr>
          <p:cNvPr id="3" name="Content Placeholder 2">
            <a:extLst>
              <a:ext uri="{FF2B5EF4-FFF2-40B4-BE49-F238E27FC236}">
                <a16:creationId xmlns:a16="http://schemas.microsoft.com/office/drawing/2014/main" id="{236B0B86-4044-483F-A74E-55AF08BCD339}"/>
              </a:ext>
            </a:extLst>
          </p:cNvPr>
          <p:cNvSpPr>
            <a:spLocks noGrp="1"/>
          </p:cNvSpPr>
          <p:nvPr>
            <p:ph idx="1"/>
          </p:nvPr>
        </p:nvSpPr>
        <p:spPr/>
        <p:txBody>
          <a:bodyPr rtlCol="0">
            <a:normAutofit/>
          </a:bodyPr>
          <a:lstStyle/>
          <a:p>
            <a:pPr>
              <a:buNone/>
              <a:defRPr/>
            </a:pPr>
            <a:r>
              <a:rPr lang="en-GB" b="1" i="1" dirty="0">
                <a:solidFill>
                  <a:srgbClr val="D60093"/>
                </a:solidFill>
              </a:rPr>
              <a:t>Barriers to innovation:</a:t>
            </a:r>
          </a:p>
          <a:p>
            <a:pPr>
              <a:defRPr/>
            </a:pPr>
            <a:r>
              <a:rPr lang="en-US" sz="2200" dirty="0">
                <a:solidFill>
                  <a:srgbClr val="D60093"/>
                </a:solidFill>
              </a:rPr>
              <a:t>The organisation may tend to hire the same type of people, reducing </a:t>
            </a:r>
            <a:r>
              <a:rPr lang="en-GB" sz="2200" dirty="0">
                <a:solidFill>
                  <a:srgbClr val="D60093"/>
                </a:solidFill>
              </a:rPr>
              <a:t>diversity</a:t>
            </a:r>
          </a:p>
          <a:p>
            <a:pPr>
              <a:defRPr/>
            </a:pPr>
            <a:r>
              <a:rPr lang="en-US" sz="2200" dirty="0">
                <a:solidFill>
                  <a:srgbClr val="D60093"/>
                </a:solidFill>
              </a:rPr>
              <a:t>There may not be enough </a:t>
            </a:r>
            <a:r>
              <a:rPr lang="en-GB" sz="2200" dirty="0">
                <a:solidFill>
                  <a:srgbClr val="D60093"/>
                </a:solidFill>
              </a:rPr>
              <a:t>opportunities for networking both </a:t>
            </a:r>
            <a:r>
              <a:rPr lang="en-US" sz="2200" dirty="0">
                <a:solidFill>
                  <a:srgbClr val="D60093"/>
                </a:solidFill>
              </a:rPr>
              <a:t>inside and outside the organisation, </a:t>
            </a:r>
            <a:r>
              <a:rPr lang="en-GB" sz="2200" dirty="0">
                <a:solidFill>
                  <a:srgbClr val="D60093"/>
                </a:solidFill>
              </a:rPr>
              <a:t>at all staff levels</a:t>
            </a:r>
          </a:p>
          <a:p>
            <a:pPr>
              <a:defRPr/>
            </a:pPr>
            <a:r>
              <a:rPr lang="en-US" sz="2200" dirty="0">
                <a:solidFill>
                  <a:srgbClr val="D60093"/>
                </a:solidFill>
              </a:rPr>
              <a:t>Employees may be recruited for </a:t>
            </a:r>
            <a:r>
              <a:rPr lang="en-GB" sz="2200" dirty="0">
                <a:solidFill>
                  <a:srgbClr val="D60093"/>
                </a:solidFill>
              </a:rPr>
              <a:t>specific tasks</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12B7791-6E3F-4F57-83E8-B3E9D2312000}"/>
              </a:ext>
            </a:extLst>
          </p:cNvPr>
          <p:cNvSpPr>
            <a:spLocks noGrp="1"/>
          </p:cNvSpPr>
          <p:nvPr>
            <p:ph type="title"/>
          </p:nvPr>
        </p:nvSpPr>
        <p:spPr>
          <a:xfrm>
            <a:off x="1981201" y="182564"/>
            <a:ext cx="8543925" cy="1311275"/>
          </a:xfrm>
        </p:spPr>
        <p:txBody>
          <a:bodyPr/>
          <a:lstStyle/>
          <a:p>
            <a:r>
              <a:rPr lang="en-GB" altLang="en-US" sz="3600" b="1"/>
              <a:t>Building innovative organisations</a:t>
            </a:r>
            <a:endParaRPr lang="en-GB" altLang="en-US" sz="3600"/>
          </a:p>
        </p:txBody>
      </p:sp>
      <p:sp>
        <p:nvSpPr>
          <p:cNvPr id="3" name="Content Placeholder 2">
            <a:extLst>
              <a:ext uri="{FF2B5EF4-FFF2-40B4-BE49-F238E27FC236}">
                <a16:creationId xmlns:a16="http://schemas.microsoft.com/office/drawing/2014/main" id="{0FF40264-7652-4956-99C4-C4BDB4E658CF}"/>
              </a:ext>
            </a:extLst>
          </p:cNvPr>
          <p:cNvSpPr>
            <a:spLocks noGrp="1"/>
          </p:cNvSpPr>
          <p:nvPr>
            <p:ph idx="1"/>
          </p:nvPr>
        </p:nvSpPr>
        <p:spPr/>
        <p:txBody>
          <a:bodyPr>
            <a:normAutofit/>
          </a:bodyPr>
          <a:lstStyle/>
          <a:p>
            <a:r>
              <a:rPr lang="en-GB" altLang="en-US" b="1" dirty="0">
                <a:solidFill>
                  <a:srgbClr val="D60093"/>
                </a:solidFill>
              </a:rPr>
              <a:t>Recognise</a:t>
            </a:r>
            <a:r>
              <a:rPr lang="en-US" altLang="en-US" b="1" dirty="0">
                <a:solidFill>
                  <a:srgbClr val="D60093"/>
                </a:solidFill>
              </a:rPr>
              <a:t> that innovation is a team effort</a:t>
            </a:r>
          </a:p>
          <a:p>
            <a:r>
              <a:rPr lang="en-US" altLang="en-US" b="1" dirty="0">
                <a:solidFill>
                  <a:srgbClr val="FF3300"/>
                </a:solidFill>
              </a:rPr>
              <a:t>Build a reputation for innovation</a:t>
            </a:r>
          </a:p>
          <a:p>
            <a:r>
              <a:rPr lang="en-US" altLang="en-US" b="1" dirty="0">
                <a:solidFill>
                  <a:srgbClr val="0000FF"/>
                </a:solidFill>
              </a:rPr>
              <a:t>Learn from small organisations</a:t>
            </a:r>
          </a:p>
          <a:p>
            <a:r>
              <a:rPr lang="en-US" altLang="en-US" b="1" dirty="0">
                <a:solidFill>
                  <a:srgbClr val="22A641"/>
                </a:solidFill>
              </a:rPr>
              <a:t>Leading innovation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a:extLst>
              <a:ext uri="{FF2B5EF4-FFF2-40B4-BE49-F238E27FC236}">
                <a16:creationId xmlns:a16="http://schemas.microsoft.com/office/drawing/2014/main" id="{6F8EE712-9B7D-4651-B81D-B3DE9FEB68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78300" y="760413"/>
            <a:ext cx="2133600" cy="1116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a:extLst>
              <a:ext uri="{FF2B5EF4-FFF2-40B4-BE49-F238E27FC236}">
                <a16:creationId xmlns:a16="http://schemas.microsoft.com/office/drawing/2014/main" id="{83B86A00-49F3-477E-AF12-31762CE4EEBD}"/>
              </a:ext>
            </a:extLst>
          </p:cNvPr>
          <p:cNvSpPr>
            <a:spLocks noGrp="1"/>
          </p:cNvSpPr>
          <p:nvPr>
            <p:ph type="title"/>
          </p:nvPr>
        </p:nvSpPr>
        <p:spPr>
          <a:xfrm>
            <a:off x="1855788" y="33338"/>
            <a:ext cx="8229600" cy="882650"/>
          </a:xfrm>
        </p:spPr>
        <p:txBody>
          <a:bodyPr rtlCol="0">
            <a:normAutofit/>
          </a:bodyPr>
          <a:lstStyle/>
          <a:p>
            <a:pPr>
              <a:defRPr/>
            </a:pPr>
            <a:r>
              <a:rPr lang="en-GB" dirty="0">
                <a:solidFill>
                  <a:schemeClr val="accent1">
                    <a:satMod val="150000"/>
                  </a:schemeClr>
                </a:solidFill>
              </a:rPr>
              <a:t>Creativity</a:t>
            </a:r>
          </a:p>
        </p:txBody>
      </p:sp>
      <p:pic>
        <p:nvPicPr>
          <p:cNvPr id="23556" name="Picture 2">
            <a:extLst>
              <a:ext uri="{FF2B5EF4-FFF2-40B4-BE49-F238E27FC236}">
                <a16:creationId xmlns:a16="http://schemas.microsoft.com/office/drawing/2014/main" id="{4DBE3BC8-E121-4236-984A-87858E1F8A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9201" y="760414"/>
            <a:ext cx="6480175" cy="5100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7" name="Picture 3">
            <a:extLst>
              <a:ext uri="{FF2B5EF4-FFF2-40B4-BE49-F238E27FC236}">
                <a16:creationId xmlns:a16="http://schemas.microsoft.com/office/drawing/2014/main" id="{EBA218A0-6566-472B-91B6-0E355E2578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9876" y="3106739"/>
            <a:ext cx="1609725" cy="644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8" name="Picture 4">
            <a:extLst>
              <a:ext uri="{FF2B5EF4-FFF2-40B4-BE49-F238E27FC236}">
                <a16:creationId xmlns:a16="http://schemas.microsoft.com/office/drawing/2014/main" id="{707D1294-7666-4FDF-ADEE-C05B735D51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1625" y="1047751"/>
            <a:ext cx="2097088"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9" name="Picture 6">
            <a:extLst>
              <a:ext uri="{FF2B5EF4-FFF2-40B4-BE49-F238E27FC236}">
                <a16:creationId xmlns:a16="http://schemas.microsoft.com/office/drawing/2014/main" id="{193A92AE-CAF6-4775-93EE-8BF0FE3238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99438" y="1317626"/>
            <a:ext cx="15430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60585-0CF6-43D8-AC83-4A1FF1825C16}"/>
              </a:ext>
            </a:extLst>
          </p:cNvPr>
          <p:cNvSpPr>
            <a:spLocks noGrp="1"/>
          </p:cNvSpPr>
          <p:nvPr>
            <p:ph type="title"/>
          </p:nvPr>
        </p:nvSpPr>
        <p:spPr>
          <a:xfrm>
            <a:off x="1981200" y="46283"/>
            <a:ext cx="8229600" cy="555884"/>
          </a:xfrm>
        </p:spPr>
        <p:txBody>
          <a:bodyPr rtlCol="0">
            <a:normAutofit fontScale="90000"/>
          </a:bodyPr>
          <a:lstStyle/>
          <a:p>
            <a:pPr>
              <a:defRPr/>
            </a:pPr>
            <a:r>
              <a:rPr lang="en-GB" dirty="0">
                <a:solidFill>
                  <a:schemeClr val="accent1">
                    <a:satMod val="150000"/>
                  </a:schemeClr>
                </a:solidFill>
              </a:rPr>
              <a:t>Where good ideas come from</a:t>
            </a:r>
          </a:p>
        </p:txBody>
      </p:sp>
      <p:pic>
        <p:nvPicPr>
          <p:cNvPr id="4" name="Online Media 3" title="WHERE GOOD IDEAS COME FROM by Steven Johnson">
            <a:hlinkClick r:id="" action="ppaction://media"/>
            <a:extLst>
              <a:ext uri="{FF2B5EF4-FFF2-40B4-BE49-F238E27FC236}">
                <a16:creationId xmlns:a16="http://schemas.microsoft.com/office/drawing/2014/main" id="{F666214F-83D5-30DA-182C-8D99902E6ABA}"/>
              </a:ext>
            </a:extLst>
          </p:cNvPr>
          <p:cNvPicPr>
            <a:picLocks noRot="1" noChangeAspect="1"/>
          </p:cNvPicPr>
          <p:nvPr>
            <a:videoFile r:link="rId1"/>
          </p:nvPr>
        </p:nvPicPr>
        <p:blipFill>
          <a:blip r:embed="rId4"/>
          <a:stretch>
            <a:fillRect/>
          </a:stretch>
        </p:blipFill>
        <p:spPr>
          <a:xfrm>
            <a:off x="1066500" y="46283"/>
            <a:ext cx="10058999" cy="5683348"/>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8E1A-1F88-4CD3-AD08-CCC372B91225}"/>
              </a:ext>
            </a:extLst>
          </p:cNvPr>
          <p:cNvSpPr>
            <a:spLocks noGrp="1"/>
          </p:cNvSpPr>
          <p:nvPr>
            <p:ph type="title"/>
          </p:nvPr>
        </p:nvSpPr>
        <p:spPr>
          <a:xfrm>
            <a:off x="1981200" y="26988"/>
            <a:ext cx="8229600" cy="1143000"/>
          </a:xfrm>
        </p:spPr>
        <p:txBody>
          <a:bodyPr rtlCol="0">
            <a:normAutofit/>
          </a:bodyPr>
          <a:lstStyle/>
          <a:p>
            <a:pPr>
              <a:defRPr/>
            </a:pPr>
            <a:r>
              <a:rPr lang="en-GB" dirty="0">
                <a:solidFill>
                  <a:schemeClr val="accent1">
                    <a:satMod val="150000"/>
                  </a:schemeClr>
                </a:solidFill>
              </a:rPr>
              <a:t>Innovation</a:t>
            </a:r>
          </a:p>
        </p:txBody>
      </p:sp>
      <p:pic>
        <p:nvPicPr>
          <p:cNvPr id="28675" name="Picture 3" descr="A picture containing iPod, electronics, sitting, indoor&#10;&#10;Description generated with very high confidence">
            <a:extLst>
              <a:ext uri="{FF2B5EF4-FFF2-40B4-BE49-F238E27FC236}">
                <a16:creationId xmlns:a16="http://schemas.microsoft.com/office/drawing/2014/main" id="{EC91B93E-434D-4B49-B103-D258DFFF0C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0814" y="461964"/>
            <a:ext cx="2528887"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9" descr="A picture containing building, indoor&#10;&#10;Description generated with very high confidence">
            <a:extLst>
              <a:ext uri="{FF2B5EF4-FFF2-40B4-BE49-F238E27FC236}">
                <a16:creationId xmlns:a16="http://schemas.microsoft.com/office/drawing/2014/main" id="{04F359D0-2A64-48D4-8CFC-0C5D5076D0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1464" y="3414714"/>
            <a:ext cx="2962275"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11">
            <a:extLst>
              <a:ext uri="{FF2B5EF4-FFF2-40B4-BE49-F238E27FC236}">
                <a16:creationId xmlns:a16="http://schemas.microsoft.com/office/drawing/2014/main" id="{6E1816F9-1401-4D07-AC2B-AEFE2D22456A}"/>
              </a:ext>
            </a:extLst>
          </p:cNvPr>
          <p:cNvSpPr txBox="1">
            <a:spLocks noChangeArrowheads="1"/>
          </p:cNvSpPr>
          <p:nvPr/>
        </p:nvSpPr>
        <p:spPr bwMode="auto">
          <a:xfrm>
            <a:off x="3935414" y="1452564"/>
            <a:ext cx="406553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D60093"/>
                </a:solidFill>
              </a:rPr>
              <a:t>Product Innovation</a:t>
            </a:r>
          </a:p>
        </p:txBody>
      </p:sp>
      <p:sp>
        <p:nvSpPr>
          <p:cNvPr id="28678" name="TextBox 13">
            <a:extLst>
              <a:ext uri="{FF2B5EF4-FFF2-40B4-BE49-F238E27FC236}">
                <a16:creationId xmlns:a16="http://schemas.microsoft.com/office/drawing/2014/main" id="{47C9D385-D593-484C-AF99-D6C490BD7539}"/>
              </a:ext>
            </a:extLst>
          </p:cNvPr>
          <p:cNvSpPr txBox="1">
            <a:spLocks noChangeArrowheads="1"/>
          </p:cNvSpPr>
          <p:nvPr/>
        </p:nvSpPr>
        <p:spPr bwMode="auto">
          <a:xfrm>
            <a:off x="1570038" y="2557464"/>
            <a:ext cx="400782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00FF"/>
                </a:solidFill>
              </a:rPr>
              <a:t>Process Innovation</a:t>
            </a:r>
          </a:p>
        </p:txBody>
      </p:sp>
      <p:pic>
        <p:nvPicPr>
          <p:cNvPr id="28679" name="Picture 14" descr="A close up of a machine&#10;&#10;Description generated with high confidence">
            <a:extLst>
              <a:ext uri="{FF2B5EF4-FFF2-40B4-BE49-F238E27FC236}">
                <a16:creationId xmlns:a16="http://schemas.microsoft.com/office/drawing/2014/main" id="{126E04E9-B243-42D3-ACEB-AD8BA8A7AC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5163" y="2790826"/>
            <a:ext cx="3035300" cy="227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0" name="TextBox 17">
            <a:extLst>
              <a:ext uri="{FF2B5EF4-FFF2-40B4-BE49-F238E27FC236}">
                <a16:creationId xmlns:a16="http://schemas.microsoft.com/office/drawing/2014/main" id="{4E55E86B-08AD-440F-8EC7-579E082CA031}"/>
              </a:ext>
            </a:extLst>
          </p:cNvPr>
          <p:cNvSpPr txBox="1">
            <a:spLocks noChangeArrowheads="1"/>
          </p:cNvSpPr>
          <p:nvPr/>
        </p:nvSpPr>
        <p:spPr bwMode="auto">
          <a:xfrm>
            <a:off x="6915150" y="5045076"/>
            <a:ext cx="3933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9900"/>
                </a:solidFill>
              </a:rPr>
              <a:t>Service Innovation</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677"/>
                                        </p:tgtEl>
                                        <p:attrNameLst>
                                          <p:attrName>style.visibility</p:attrName>
                                        </p:attrNameLst>
                                      </p:cBhvr>
                                      <p:to>
                                        <p:strVal val="visible"/>
                                      </p:to>
                                    </p:set>
                                    <p:animEffect transition="in" filter="fade">
                                      <p:cBhvr>
                                        <p:cTn id="7" dur="500"/>
                                        <p:tgtEl>
                                          <p:spTgt spid="2867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675"/>
                                        </p:tgtEl>
                                        <p:attrNameLst>
                                          <p:attrName>style.visibility</p:attrName>
                                        </p:attrNameLst>
                                      </p:cBhvr>
                                      <p:to>
                                        <p:strVal val="visible"/>
                                      </p:to>
                                    </p:set>
                                    <p:animEffect transition="in" filter="fade">
                                      <p:cBhvr>
                                        <p:cTn id="12" dur="500"/>
                                        <p:tgtEl>
                                          <p:spTgt spid="2867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678"/>
                                        </p:tgtEl>
                                        <p:attrNameLst>
                                          <p:attrName>style.visibility</p:attrName>
                                        </p:attrNameLst>
                                      </p:cBhvr>
                                      <p:to>
                                        <p:strVal val="visible"/>
                                      </p:to>
                                    </p:set>
                                    <p:animEffect transition="in" filter="fade">
                                      <p:cBhvr>
                                        <p:cTn id="17" dur="500"/>
                                        <p:tgtEl>
                                          <p:spTgt spid="2867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676"/>
                                        </p:tgtEl>
                                        <p:attrNameLst>
                                          <p:attrName>style.visibility</p:attrName>
                                        </p:attrNameLst>
                                      </p:cBhvr>
                                      <p:to>
                                        <p:strVal val="visible"/>
                                      </p:to>
                                    </p:set>
                                    <p:animEffect transition="in" filter="fade">
                                      <p:cBhvr>
                                        <p:cTn id="22" dur="500"/>
                                        <p:tgtEl>
                                          <p:spTgt spid="2867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680"/>
                                        </p:tgtEl>
                                        <p:attrNameLst>
                                          <p:attrName>style.visibility</p:attrName>
                                        </p:attrNameLst>
                                      </p:cBhvr>
                                      <p:to>
                                        <p:strVal val="visible"/>
                                      </p:to>
                                    </p:set>
                                    <p:animEffect transition="in" filter="fade">
                                      <p:cBhvr>
                                        <p:cTn id="27" dur="500"/>
                                        <p:tgtEl>
                                          <p:spTgt spid="286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p:bldP spid="28678" grpId="0"/>
      <p:bldP spid="2868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551C3-6073-4EAD-AC80-FE56C6D14CD4}"/>
              </a:ext>
            </a:extLst>
          </p:cNvPr>
          <p:cNvSpPr>
            <a:spLocks noGrp="1"/>
          </p:cNvSpPr>
          <p:nvPr>
            <p:ph type="title"/>
          </p:nvPr>
        </p:nvSpPr>
        <p:spPr/>
        <p:txBody>
          <a:bodyPr rtlCol="0">
            <a:normAutofit/>
          </a:bodyPr>
          <a:lstStyle/>
          <a:p>
            <a:pPr>
              <a:defRPr/>
            </a:pPr>
            <a:r>
              <a:rPr lang="en-GB" dirty="0">
                <a:solidFill>
                  <a:schemeClr val="accent1">
                    <a:satMod val="150000"/>
                  </a:schemeClr>
                </a:solidFill>
              </a:rPr>
              <a:t>Types of Service Innovations</a:t>
            </a:r>
          </a:p>
        </p:txBody>
      </p:sp>
      <p:sp>
        <p:nvSpPr>
          <p:cNvPr id="30723" name="Content Placeholder 2">
            <a:extLst>
              <a:ext uri="{FF2B5EF4-FFF2-40B4-BE49-F238E27FC236}">
                <a16:creationId xmlns:a16="http://schemas.microsoft.com/office/drawing/2014/main" id="{058CAA18-F992-4CA8-A7CE-F5C35EBCC4BF}"/>
              </a:ext>
            </a:extLst>
          </p:cNvPr>
          <p:cNvSpPr>
            <a:spLocks noGrp="1" noChangeArrowheads="1"/>
          </p:cNvSpPr>
          <p:nvPr>
            <p:ph idx="1"/>
          </p:nvPr>
        </p:nvSpPr>
        <p:spPr/>
        <p:txBody>
          <a:bodyPr/>
          <a:lstStyle/>
          <a:p>
            <a:pPr eaLnBrk="1" hangingPunct="1"/>
            <a:r>
              <a:rPr lang="en-GB" altLang="en-US" dirty="0">
                <a:solidFill>
                  <a:srgbClr val="0000FF"/>
                </a:solidFill>
              </a:rPr>
              <a:t>Total innovations</a:t>
            </a:r>
          </a:p>
          <a:p>
            <a:pPr eaLnBrk="1" hangingPunct="1"/>
            <a:r>
              <a:rPr lang="en-GB" altLang="en-US" dirty="0">
                <a:solidFill>
                  <a:srgbClr val="D60093"/>
                </a:solidFill>
              </a:rPr>
              <a:t>Existing services</a:t>
            </a:r>
          </a:p>
          <a:p>
            <a:pPr eaLnBrk="1" hangingPunct="1"/>
            <a:r>
              <a:rPr lang="en-GB" altLang="en-US" dirty="0">
                <a:solidFill>
                  <a:srgbClr val="009900"/>
                </a:solidFill>
              </a:rPr>
              <a:t>Evolutionary innovations</a:t>
            </a:r>
          </a:p>
        </p:txBody>
      </p:sp>
      <p:pic>
        <p:nvPicPr>
          <p:cNvPr id="30724" name="Picture 6">
            <a:extLst>
              <a:ext uri="{FF2B5EF4-FFF2-40B4-BE49-F238E27FC236}">
                <a16:creationId xmlns:a16="http://schemas.microsoft.com/office/drawing/2014/main" id="{198D931E-E22E-4637-AF46-0E2FAC033E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126" y="3775075"/>
            <a:ext cx="280987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12" descr="A close up of a logo&#10;&#10;Description generated with very high confidence">
            <a:extLst>
              <a:ext uri="{FF2B5EF4-FFF2-40B4-BE49-F238E27FC236}">
                <a16:creationId xmlns:a16="http://schemas.microsoft.com/office/drawing/2014/main" id="{92360AB4-94A4-4412-AA10-CC0B319B95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2300" y="1374775"/>
            <a:ext cx="2776538"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15" descr="A close up of a sign&#10;&#10;Description generated with high confidence">
            <a:extLst>
              <a:ext uri="{FF2B5EF4-FFF2-40B4-BE49-F238E27FC236}">
                <a16:creationId xmlns:a16="http://schemas.microsoft.com/office/drawing/2014/main" id="{FC8C2715-EA2B-4DFD-BD66-557DFD9A0A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15238" y="4019551"/>
            <a:ext cx="2976562"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24"/>
                                        </p:tgtEl>
                                        <p:attrNameLst>
                                          <p:attrName>style.visibility</p:attrName>
                                        </p:attrNameLst>
                                      </p:cBhvr>
                                      <p:to>
                                        <p:strVal val="visible"/>
                                      </p:to>
                                    </p:set>
                                    <p:animEffect transition="in" filter="fade">
                                      <p:cBhvr>
                                        <p:cTn id="12" dur="500"/>
                                        <p:tgtEl>
                                          <p:spTgt spid="307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723">
                                            <p:txEl>
                                              <p:pRg st="1" end="1"/>
                                            </p:txEl>
                                          </p:spTgt>
                                        </p:tgtEl>
                                        <p:attrNameLst>
                                          <p:attrName>style.visibility</p:attrName>
                                        </p:attrNameLst>
                                      </p:cBhvr>
                                      <p:to>
                                        <p:strVal val="visible"/>
                                      </p:to>
                                    </p:set>
                                    <p:animEffect transition="in" filter="fade">
                                      <p:cBhvr>
                                        <p:cTn id="17" dur="500"/>
                                        <p:tgtEl>
                                          <p:spTgt spid="3072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725"/>
                                        </p:tgtEl>
                                        <p:attrNameLst>
                                          <p:attrName>style.visibility</p:attrName>
                                        </p:attrNameLst>
                                      </p:cBhvr>
                                      <p:to>
                                        <p:strVal val="visible"/>
                                      </p:to>
                                    </p:set>
                                    <p:animEffect transition="in" filter="fade">
                                      <p:cBhvr>
                                        <p:cTn id="22" dur="500"/>
                                        <p:tgtEl>
                                          <p:spTgt spid="307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723">
                                            <p:txEl>
                                              <p:pRg st="2" end="2"/>
                                            </p:txEl>
                                          </p:spTgt>
                                        </p:tgtEl>
                                        <p:attrNameLst>
                                          <p:attrName>style.visibility</p:attrName>
                                        </p:attrNameLst>
                                      </p:cBhvr>
                                      <p:to>
                                        <p:strVal val="visible"/>
                                      </p:to>
                                    </p:set>
                                    <p:animEffect transition="in" filter="fade">
                                      <p:cBhvr>
                                        <p:cTn id="27" dur="500"/>
                                        <p:tgtEl>
                                          <p:spTgt spid="3072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726"/>
                                        </p:tgtEl>
                                        <p:attrNameLst>
                                          <p:attrName>style.visibility</p:attrName>
                                        </p:attrNameLst>
                                      </p:cBhvr>
                                      <p:to>
                                        <p:strVal val="visible"/>
                                      </p:to>
                                    </p:set>
                                    <p:animEffect transition="in" filter="fade">
                                      <p:cBhvr>
                                        <p:cTn id="32" dur="500"/>
                                        <p:tgtEl>
                                          <p:spTgt spid="307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5E5BA-FD7C-4DD0-B3CD-0758885E020F}"/>
              </a:ext>
            </a:extLst>
          </p:cNvPr>
          <p:cNvSpPr>
            <a:spLocks noGrp="1"/>
          </p:cNvSpPr>
          <p:nvPr>
            <p:ph type="title"/>
          </p:nvPr>
        </p:nvSpPr>
        <p:spPr>
          <a:xfrm>
            <a:off x="1981200" y="11113"/>
            <a:ext cx="8229600" cy="1143000"/>
          </a:xfrm>
        </p:spPr>
        <p:txBody>
          <a:bodyPr rtlCol="0">
            <a:normAutofit/>
          </a:bodyPr>
          <a:lstStyle/>
          <a:p>
            <a:pPr>
              <a:defRPr/>
            </a:pPr>
            <a:r>
              <a:rPr lang="en-GB" dirty="0">
                <a:solidFill>
                  <a:schemeClr val="accent1">
                    <a:satMod val="150000"/>
                  </a:schemeClr>
                </a:solidFill>
              </a:rPr>
              <a:t>‘Six Hats’ Thinking       </a:t>
            </a:r>
            <a:r>
              <a:rPr lang="en-GB" sz="2000" dirty="0">
                <a:solidFill>
                  <a:schemeClr val="accent1">
                    <a:satMod val="150000"/>
                  </a:schemeClr>
                </a:solidFill>
              </a:rPr>
              <a:t>(De Bono 1985)</a:t>
            </a:r>
          </a:p>
        </p:txBody>
      </p:sp>
      <p:pic>
        <p:nvPicPr>
          <p:cNvPr id="32771" name="Picture 6">
            <a:extLst>
              <a:ext uri="{FF2B5EF4-FFF2-40B4-BE49-F238E27FC236}">
                <a16:creationId xmlns:a16="http://schemas.microsoft.com/office/drawing/2014/main" id="{E1DF21FF-A0D6-4937-8F77-9F3707E1E8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0425" y="1751014"/>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2">
            <a:extLst>
              <a:ext uri="{FF2B5EF4-FFF2-40B4-BE49-F238E27FC236}">
                <a16:creationId xmlns:a16="http://schemas.microsoft.com/office/drawing/2014/main" id="{7A1576A9-27D5-4B47-9D59-79A93949A2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9375" y="4292601"/>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3" name="Picture 3">
            <a:extLst>
              <a:ext uri="{FF2B5EF4-FFF2-40B4-BE49-F238E27FC236}">
                <a16:creationId xmlns:a16="http://schemas.microsoft.com/office/drawing/2014/main" id="{E0F6435E-2EC6-46D6-831C-5A1E8CA2A0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4350" y="3522664"/>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4" name="Picture 4">
            <a:extLst>
              <a:ext uri="{FF2B5EF4-FFF2-40B4-BE49-F238E27FC236}">
                <a16:creationId xmlns:a16="http://schemas.microsoft.com/office/drawing/2014/main" id="{697C428F-45CB-4D98-B6E3-60AE289FEE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19950" y="3587751"/>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5" name="Picture 5">
            <a:extLst>
              <a:ext uri="{FF2B5EF4-FFF2-40B4-BE49-F238E27FC236}">
                <a16:creationId xmlns:a16="http://schemas.microsoft.com/office/drawing/2014/main" id="{CD226030-0116-4358-8310-8E098EBFA0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9375" y="1154114"/>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6" name="Picture 7">
            <a:extLst>
              <a:ext uri="{FF2B5EF4-FFF2-40B4-BE49-F238E27FC236}">
                <a16:creationId xmlns:a16="http://schemas.microsoft.com/office/drawing/2014/main" id="{541C36E7-A9CE-409F-ABC0-2AE1C7AAEB5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13075" y="1768476"/>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8" name="Group 10">
            <a:extLst>
              <a:ext uri="{FF2B5EF4-FFF2-40B4-BE49-F238E27FC236}">
                <a16:creationId xmlns:a16="http://schemas.microsoft.com/office/drawing/2014/main" id="{6A866BB0-AD46-4EFB-904D-F952ADCB8A57}"/>
              </a:ext>
            </a:extLst>
          </p:cNvPr>
          <p:cNvGrpSpPr>
            <a:grpSpLocks/>
          </p:cNvGrpSpPr>
          <p:nvPr/>
        </p:nvGrpSpPr>
        <p:grpSpPr bwMode="auto">
          <a:xfrm>
            <a:off x="1791630" y="479502"/>
            <a:ext cx="8744951" cy="4818696"/>
            <a:chOff x="309482" y="-685409"/>
            <a:chExt cx="8716838" cy="4659144"/>
          </a:xfrm>
        </p:grpSpPr>
        <p:pic>
          <p:nvPicPr>
            <p:cNvPr id="34819" name="Picture 3">
              <a:extLst>
                <a:ext uri="{FF2B5EF4-FFF2-40B4-BE49-F238E27FC236}">
                  <a16:creationId xmlns:a16="http://schemas.microsoft.com/office/drawing/2014/main" id="{A697F62D-20DF-4883-A8B2-D5C7C974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482" y="-629914"/>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0" name="Picture 4">
              <a:extLst>
                <a:ext uri="{FF2B5EF4-FFF2-40B4-BE49-F238E27FC236}">
                  <a16:creationId xmlns:a16="http://schemas.microsoft.com/office/drawing/2014/main" id="{C646C5F7-FD95-4678-95DB-44DA1B47C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482" y="1068487"/>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1" name="Picture 5">
              <a:extLst>
                <a:ext uri="{FF2B5EF4-FFF2-40B4-BE49-F238E27FC236}">
                  <a16:creationId xmlns:a16="http://schemas.microsoft.com/office/drawing/2014/main" id="{5AFEACB7-1546-4A53-801B-A4D8D0F86F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482" y="2748842"/>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25" name="TextBox 1">
              <a:extLst>
                <a:ext uri="{FF2B5EF4-FFF2-40B4-BE49-F238E27FC236}">
                  <a16:creationId xmlns:a16="http://schemas.microsoft.com/office/drawing/2014/main" id="{C144F8F3-9D13-4AC9-BD88-77041DD7790D}"/>
                </a:ext>
              </a:extLst>
            </p:cNvPr>
            <p:cNvSpPr txBox="1">
              <a:spLocks noChangeArrowheads="1"/>
            </p:cNvSpPr>
            <p:nvPr/>
          </p:nvSpPr>
          <p:spPr bwMode="auto">
            <a:xfrm>
              <a:off x="1753512" y="-685409"/>
              <a:ext cx="7272808" cy="1012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White Hat</a:t>
              </a:r>
              <a:r>
                <a:rPr lang="en-GB" altLang="en-US" sz="2000" dirty="0">
                  <a:solidFill>
                    <a:srgbClr val="000000"/>
                  </a:solidFill>
                  <a:latin typeface="Corbel" panose="020B0503020204020204" pitchFamily="34" charset="0"/>
                </a:rPr>
                <a:t>: Information </a:t>
              </a:r>
              <a:r>
                <a:rPr lang="en-GB" altLang="en-US" sz="2000" i="1" u="sng" dirty="0">
                  <a:solidFill>
                    <a:srgbClr val="000000"/>
                  </a:solidFill>
                  <a:latin typeface="Corbel" panose="020B0503020204020204" pitchFamily="34" charset="0"/>
                </a:rPr>
                <a:t>focuses on the data available and what you can learn from it</a:t>
              </a:r>
              <a:r>
                <a:rPr lang="en-GB" altLang="en-US" sz="2000" dirty="0">
                  <a:solidFill>
                    <a:srgbClr val="000000"/>
                  </a:solidFill>
                  <a:latin typeface="Corbel" panose="020B0503020204020204" pitchFamily="34" charset="0"/>
                </a:rPr>
                <a:t>, in particular examining the gaps in the knowledge you have and either trying to fill them or taking account of them.</a:t>
              </a:r>
            </a:p>
          </p:txBody>
        </p:sp>
        <p:sp>
          <p:nvSpPr>
            <p:cNvPr id="34826" name="TextBox 2">
              <a:extLst>
                <a:ext uri="{FF2B5EF4-FFF2-40B4-BE49-F238E27FC236}">
                  <a16:creationId xmlns:a16="http://schemas.microsoft.com/office/drawing/2014/main" id="{2929430C-44F5-4814-80DF-72F395B09E9B}"/>
                </a:ext>
              </a:extLst>
            </p:cNvPr>
            <p:cNvSpPr txBox="1">
              <a:spLocks noChangeArrowheads="1"/>
            </p:cNvSpPr>
            <p:nvPr/>
          </p:nvSpPr>
          <p:spPr bwMode="auto">
            <a:xfrm>
              <a:off x="1753512" y="870915"/>
              <a:ext cx="7272808"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FF3300"/>
                  </a:solidFill>
                  <a:latin typeface="Corbel" panose="020B0503020204020204" pitchFamily="34" charset="0"/>
                </a:rPr>
                <a:t>Red Hat: </a:t>
              </a:r>
              <a:r>
                <a:rPr lang="en-GB" altLang="en-US" sz="2000" dirty="0">
                  <a:solidFill>
                    <a:srgbClr val="FF3300"/>
                  </a:solidFill>
                  <a:latin typeface="Corbel" panose="020B0503020204020204" pitchFamily="34" charset="0"/>
                </a:rPr>
                <a:t>Feelings</a:t>
              </a:r>
              <a:r>
                <a:rPr lang="en-GB" altLang="en-US" sz="2000" b="1" dirty="0">
                  <a:solidFill>
                    <a:srgbClr val="FF3300"/>
                  </a:solidFill>
                  <a:latin typeface="Corbel" panose="020B0503020204020204" pitchFamily="34" charset="0"/>
                </a:rPr>
                <a:t> </a:t>
              </a:r>
              <a:r>
                <a:rPr lang="en-GB" altLang="en-US" sz="2000" dirty="0">
                  <a:solidFill>
                    <a:srgbClr val="FF3300"/>
                  </a:solidFill>
                  <a:latin typeface="Corbel" panose="020B0503020204020204" pitchFamily="34" charset="0"/>
                </a:rPr>
                <a:t>looks at problems using </a:t>
              </a:r>
              <a:r>
                <a:rPr lang="en-GB" altLang="en-US" sz="2000" i="1" u="sng" dirty="0">
                  <a:solidFill>
                    <a:srgbClr val="FF3300"/>
                  </a:solidFill>
                  <a:latin typeface="Corbel" panose="020B0503020204020204" pitchFamily="34" charset="0"/>
                </a:rPr>
                <a:t>intuition, gut reaction, and emotion </a:t>
              </a:r>
              <a:r>
                <a:rPr lang="en-GB" altLang="en-US" sz="2000" dirty="0">
                  <a:solidFill>
                    <a:srgbClr val="FF3300"/>
                  </a:solidFill>
                  <a:latin typeface="Corbel" panose="020B0503020204020204" pitchFamily="34" charset="0"/>
                </a:rPr>
                <a:t>as well as getting you to think about </a:t>
              </a:r>
              <a:r>
                <a:rPr lang="en-GB" altLang="en-US" sz="2000" i="1" u="sng" dirty="0">
                  <a:solidFill>
                    <a:srgbClr val="FF3300"/>
                  </a:solidFill>
                  <a:latin typeface="Corbel" panose="020B0503020204020204" pitchFamily="34" charset="0"/>
                </a:rPr>
                <a:t>how others will react emotionally to the issue </a:t>
              </a:r>
              <a:r>
                <a:rPr lang="en-GB" altLang="en-US" sz="2000" dirty="0">
                  <a:solidFill>
                    <a:srgbClr val="FF3300"/>
                  </a:solidFill>
                  <a:latin typeface="Corbel" panose="020B0503020204020204" pitchFamily="34" charset="0"/>
                </a:rPr>
                <a:t>and how to understand the responses of people who may not follow your reasoning.</a:t>
              </a:r>
            </a:p>
          </p:txBody>
        </p:sp>
        <p:sp>
          <p:nvSpPr>
            <p:cNvPr id="34827" name="TextBox 3">
              <a:extLst>
                <a:ext uri="{FF2B5EF4-FFF2-40B4-BE49-F238E27FC236}">
                  <a16:creationId xmlns:a16="http://schemas.microsoft.com/office/drawing/2014/main" id="{880CDE5D-31B1-4CEB-A2D0-5580472B66B0}"/>
                </a:ext>
              </a:extLst>
            </p:cNvPr>
            <p:cNvSpPr txBox="1">
              <a:spLocks noChangeArrowheads="1"/>
            </p:cNvSpPr>
            <p:nvPr/>
          </p:nvSpPr>
          <p:spPr bwMode="auto">
            <a:xfrm>
              <a:off x="1753512" y="2654248"/>
              <a:ext cx="6624736"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D2A000"/>
                  </a:solidFill>
                  <a:latin typeface="Corbel" panose="020B0503020204020204" pitchFamily="34" charset="0"/>
                </a:rPr>
                <a:t>Yellow Hat: </a:t>
              </a:r>
              <a:r>
                <a:rPr lang="en-GB" altLang="en-US" sz="2000" dirty="0">
                  <a:solidFill>
                    <a:srgbClr val="D2A000"/>
                  </a:solidFill>
                  <a:latin typeface="Corbel" panose="020B0503020204020204" pitchFamily="34" charset="0"/>
                </a:rPr>
                <a:t>Benefits . At this stage, you begin to think positively and </a:t>
              </a:r>
              <a:r>
                <a:rPr lang="en-GB" altLang="en-US" sz="2000" i="1" u="sng" dirty="0">
                  <a:solidFill>
                    <a:srgbClr val="D2A000"/>
                  </a:solidFill>
                  <a:latin typeface="Corbel" panose="020B0503020204020204" pitchFamily="34" charset="0"/>
                </a:rPr>
                <a:t>view all the benefits in an optimistic light</a:t>
              </a:r>
              <a:r>
                <a:rPr lang="en-GB" altLang="en-US" sz="2000" i="1" dirty="0">
                  <a:solidFill>
                    <a:srgbClr val="D2A000"/>
                  </a:solidFill>
                  <a:latin typeface="Corbel" panose="020B0503020204020204" pitchFamily="34" charset="0"/>
                </a:rPr>
                <a:t>, </a:t>
              </a:r>
              <a:r>
                <a:rPr lang="en-GB" altLang="en-US" sz="2000" dirty="0">
                  <a:solidFill>
                    <a:srgbClr val="D2A000"/>
                  </a:solidFill>
                  <a:latin typeface="Corbel" panose="020B0503020204020204" pitchFamily="34" charset="0"/>
                </a:rPr>
                <a:t>particularly in terms of the value of the decision. </a:t>
              </a:r>
              <a:r>
                <a:rPr lang="en-GB" altLang="en-US" sz="2000" u="sng" dirty="0">
                  <a:solidFill>
                    <a:srgbClr val="D2A000"/>
                  </a:solidFill>
                  <a:latin typeface="Corbel" panose="020B0503020204020204" pitchFamily="34" charset="0"/>
                </a:rPr>
                <a:t>It is designed </a:t>
              </a:r>
              <a:r>
                <a:rPr lang="en-GB" altLang="en-US" sz="2000" i="1" u="sng" dirty="0">
                  <a:solidFill>
                    <a:srgbClr val="D2A000"/>
                  </a:solidFill>
                  <a:latin typeface="Corbel" panose="020B0503020204020204" pitchFamily="34" charset="0"/>
                </a:rPr>
                <a:t>to keep your thinking positive</a:t>
              </a:r>
              <a:r>
                <a:rPr lang="en-GB" altLang="en-US" sz="2000" u="sng" dirty="0">
                  <a:solidFill>
                    <a:srgbClr val="D2A000"/>
                  </a:solidFill>
                  <a:latin typeface="Corbel" panose="020B0503020204020204" pitchFamily="34" charset="0"/>
                </a:rPr>
                <a:t>.</a:t>
              </a:r>
            </a:p>
          </p:txBody>
        </p:sp>
        <p:pic>
          <p:nvPicPr>
            <p:cNvPr id="34830" name="Picture 10">
              <a:extLst>
                <a:ext uri="{FF2B5EF4-FFF2-40B4-BE49-F238E27FC236}">
                  <a16:creationId xmlns:a16="http://schemas.microsoft.com/office/drawing/2014/main" id="{3264AFC4-624C-42DC-A48B-29C220B3F8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801" y="126872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34" name="Picture 14">
              <a:extLst>
                <a:ext uri="{FF2B5EF4-FFF2-40B4-BE49-F238E27FC236}">
                  <a16:creationId xmlns:a16="http://schemas.microsoft.com/office/drawing/2014/main" id="{D12215CD-48F2-46BE-A02D-09EF08A5E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475" y="2949078"/>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 name="Picture 10">
            <a:extLst>
              <a:ext uri="{FF2B5EF4-FFF2-40B4-BE49-F238E27FC236}">
                <a16:creationId xmlns:a16="http://schemas.microsoft.com/office/drawing/2014/main" id="{6447ED2C-BAC6-461B-B02F-6E5BBCF2F4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1902" y="732249"/>
            <a:ext cx="428414" cy="2709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A06232A9-C558-40F5-83A2-3C7A0ECDBE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6757" y="4215148"/>
            <a:ext cx="1133255" cy="104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a:extLst>
              <a:ext uri="{FF2B5EF4-FFF2-40B4-BE49-F238E27FC236}">
                <a16:creationId xmlns:a16="http://schemas.microsoft.com/office/drawing/2014/main" id="{8F738D98-3DB8-407C-B78C-389D073D50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4545" y="2411095"/>
            <a:ext cx="1125466" cy="1049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a:extLst>
              <a:ext uri="{FF2B5EF4-FFF2-40B4-BE49-F238E27FC236}">
                <a16:creationId xmlns:a16="http://schemas.microsoft.com/office/drawing/2014/main" id="{66AF99EA-3BA9-4644-983A-8BA1A6F57B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26756" y="585364"/>
            <a:ext cx="1095102" cy="10111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9">
            <a:extLst>
              <a:ext uri="{FF2B5EF4-FFF2-40B4-BE49-F238E27FC236}">
                <a16:creationId xmlns:a16="http://schemas.microsoft.com/office/drawing/2014/main" id="{3C229764-D5A9-48E8-864A-095B28084BEA}"/>
              </a:ext>
            </a:extLst>
          </p:cNvPr>
          <p:cNvSpPr txBox="1">
            <a:spLocks noChangeArrowheads="1"/>
          </p:cNvSpPr>
          <p:nvPr/>
        </p:nvSpPr>
        <p:spPr bwMode="auto">
          <a:xfrm>
            <a:off x="3236488" y="3761428"/>
            <a:ext cx="719529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FF"/>
                </a:solidFill>
                <a:latin typeface="Corbel" panose="020B0503020204020204" pitchFamily="34" charset="0"/>
              </a:rPr>
              <a:t>Blue Hat: </a:t>
            </a:r>
            <a:r>
              <a:rPr lang="en-GB" altLang="en-US" sz="2000" dirty="0">
                <a:solidFill>
                  <a:srgbClr val="0000FF"/>
                </a:solidFill>
                <a:latin typeface="Corbel" panose="020B0503020204020204" pitchFamily="34" charset="0"/>
              </a:rPr>
              <a:t>Managing the Thinking. The final hat stands for </a:t>
            </a:r>
            <a:r>
              <a:rPr lang="en-GB" altLang="en-US" sz="2000" i="1" u="sng" dirty="0">
                <a:solidFill>
                  <a:srgbClr val="0000FF"/>
                </a:solidFill>
                <a:latin typeface="Corbel" panose="020B0503020204020204" pitchFamily="34" charset="0"/>
              </a:rPr>
              <a:t>process control </a:t>
            </a:r>
            <a:r>
              <a:rPr lang="en-GB" altLang="en-US" sz="2000" dirty="0">
                <a:solidFill>
                  <a:srgbClr val="0000FF"/>
                </a:solidFill>
                <a:latin typeface="Corbel" panose="020B0503020204020204" pitchFamily="34" charset="0"/>
              </a:rPr>
              <a:t>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sp>
        <p:nvSpPr>
          <p:cNvPr id="8" name="TextBox 8">
            <a:extLst>
              <a:ext uri="{FF2B5EF4-FFF2-40B4-BE49-F238E27FC236}">
                <a16:creationId xmlns:a16="http://schemas.microsoft.com/office/drawing/2014/main" id="{335E23B1-5CD3-41A0-9CC8-39EA388F352E}"/>
              </a:ext>
            </a:extLst>
          </p:cNvPr>
          <p:cNvSpPr txBox="1">
            <a:spLocks noChangeArrowheads="1"/>
          </p:cNvSpPr>
          <p:nvPr/>
        </p:nvSpPr>
        <p:spPr bwMode="auto">
          <a:xfrm>
            <a:off x="3236488" y="2175608"/>
            <a:ext cx="703677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22A641"/>
                </a:solidFill>
                <a:latin typeface="Corbel" panose="020B0503020204020204" pitchFamily="34" charset="0"/>
              </a:rPr>
              <a:t>Green Hat: </a:t>
            </a:r>
            <a:r>
              <a:rPr lang="en-GB" altLang="en-US" sz="2000" dirty="0">
                <a:solidFill>
                  <a:srgbClr val="22A641"/>
                </a:solidFill>
                <a:latin typeface="Corbel" panose="020B0503020204020204" pitchFamily="34" charset="0"/>
              </a:rPr>
              <a:t>Creativity. This is where you can </a:t>
            </a:r>
            <a:r>
              <a:rPr lang="en-GB" altLang="en-US" sz="2000" i="1" u="sng" dirty="0">
                <a:solidFill>
                  <a:srgbClr val="22A641"/>
                </a:solidFill>
                <a:latin typeface="Corbel" panose="020B0503020204020204" pitchFamily="34" charset="0"/>
              </a:rPr>
              <a:t>develop creative solutions</a:t>
            </a:r>
            <a:r>
              <a:rPr lang="en-GB" altLang="en-US" sz="2000" dirty="0">
                <a:solidFill>
                  <a:srgbClr val="22A641"/>
                </a:solidFill>
                <a:latin typeface="Corbel" panose="020B0503020204020204" pitchFamily="34" charset="0"/>
              </a:rPr>
              <a:t> to a problem through a unrestrictive way of thinking. This means </a:t>
            </a:r>
            <a:r>
              <a:rPr lang="en-GB" altLang="en-US" sz="2000" i="1" u="sng" dirty="0">
                <a:solidFill>
                  <a:srgbClr val="22A641"/>
                </a:solidFill>
                <a:latin typeface="Corbel" panose="020B0503020204020204" pitchFamily="34" charset="0"/>
              </a:rPr>
              <a:t>very little criticism of ideas </a:t>
            </a:r>
            <a:r>
              <a:rPr lang="en-GB" altLang="en-US" sz="2000" dirty="0">
                <a:solidFill>
                  <a:srgbClr val="22A641"/>
                </a:solidFill>
                <a:latin typeface="Corbel" panose="020B0503020204020204" pitchFamily="34" charset="0"/>
              </a:rPr>
              <a:t>and is the point at which a number of creativity tools can be implemented.</a:t>
            </a:r>
          </a:p>
        </p:txBody>
      </p:sp>
      <p:sp>
        <p:nvSpPr>
          <p:cNvPr id="9" name="TextBox 4">
            <a:extLst>
              <a:ext uri="{FF2B5EF4-FFF2-40B4-BE49-F238E27FC236}">
                <a16:creationId xmlns:a16="http://schemas.microsoft.com/office/drawing/2014/main" id="{E20E8F0F-D97C-48DB-8E6D-166ACFE552F9}"/>
              </a:ext>
            </a:extLst>
          </p:cNvPr>
          <p:cNvSpPr txBox="1">
            <a:spLocks noChangeArrowheads="1"/>
          </p:cNvSpPr>
          <p:nvPr/>
        </p:nvSpPr>
        <p:spPr bwMode="auto">
          <a:xfrm>
            <a:off x="3236488" y="377445"/>
            <a:ext cx="7108582"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Black Hat: </a:t>
            </a:r>
            <a:r>
              <a:rPr lang="en-GB" altLang="en-US" sz="2000" dirty="0">
                <a:solidFill>
                  <a:srgbClr val="000000"/>
                </a:solidFill>
                <a:latin typeface="Corbel" panose="020B0503020204020204" pitchFamily="34" charset="0"/>
              </a:rPr>
              <a:t>Caution. Using 'Black Hat' thinking, you are </a:t>
            </a:r>
            <a:r>
              <a:rPr lang="en-GB" altLang="en-US" sz="2000" i="1" u="sng" dirty="0">
                <a:solidFill>
                  <a:srgbClr val="000000"/>
                </a:solidFill>
                <a:latin typeface="Corbel" panose="020B0503020204020204" pitchFamily="34" charset="0"/>
              </a:rPr>
              <a:t>encouraged to look at all the bad points of the decision </a:t>
            </a:r>
            <a:r>
              <a:rPr lang="en-GB" altLang="en-US" sz="2000" dirty="0">
                <a:solidFill>
                  <a:srgbClr val="000000"/>
                </a:solidFill>
                <a:latin typeface="Corbel" panose="020B0503020204020204" pitchFamily="34" charset="0"/>
              </a:rPr>
              <a:t>both cautiously and defensively to understand why it might not work. This highlights any </a:t>
            </a:r>
            <a:r>
              <a:rPr lang="en-GB" altLang="en-US" sz="2000" i="1" u="sng" dirty="0">
                <a:solidFill>
                  <a:srgbClr val="000000"/>
                </a:solidFill>
                <a:latin typeface="Corbel" panose="020B0503020204020204" pitchFamily="34" charset="0"/>
              </a:rPr>
              <a:t>weak points in a plan and allows you to adjust, eliminate or prepare contingency</a:t>
            </a:r>
            <a:r>
              <a:rPr lang="en-GB" altLang="en-US" sz="2000" dirty="0">
                <a:solidFill>
                  <a:srgbClr val="000000"/>
                </a:solidFill>
                <a:latin typeface="Corbel" panose="020B0503020204020204" pitchFamily="34" charset="0"/>
              </a:rPr>
              <a:t> plans to counteract them.</a:t>
            </a:r>
          </a:p>
        </p:txBody>
      </p:sp>
      <p:pic>
        <p:nvPicPr>
          <p:cNvPr id="10" name="Picture 12">
            <a:extLst>
              <a:ext uri="{FF2B5EF4-FFF2-40B4-BE49-F238E27FC236}">
                <a16:creationId xmlns:a16="http://schemas.microsoft.com/office/drawing/2014/main" id="{967D1127-35B2-4742-91FD-20980D39E9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0662" y="4364594"/>
            <a:ext cx="425826" cy="262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1">
            <a:extLst>
              <a:ext uri="{FF2B5EF4-FFF2-40B4-BE49-F238E27FC236}">
                <a16:creationId xmlns:a16="http://schemas.microsoft.com/office/drawing/2014/main" id="{173A432C-87D3-49CF-B16B-00D66F4E7E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0662" y="2559825"/>
            <a:ext cx="425826" cy="292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3">
            <a:extLst>
              <a:ext uri="{FF2B5EF4-FFF2-40B4-BE49-F238E27FC236}">
                <a16:creationId xmlns:a16="http://schemas.microsoft.com/office/drawing/2014/main" id="{34DE3924-23B3-4229-9C65-9E8D27E76D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0662" y="707686"/>
            <a:ext cx="425826" cy="262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9743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29B7E-73DC-852F-25E2-85F355131FDC}"/>
              </a:ext>
            </a:extLst>
          </p:cNvPr>
          <p:cNvSpPr>
            <a:spLocks noGrp="1"/>
          </p:cNvSpPr>
          <p:nvPr>
            <p:ph type="title"/>
          </p:nvPr>
        </p:nvSpPr>
        <p:spPr>
          <a:xfrm>
            <a:off x="355076" y="182246"/>
            <a:ext cx="11481847" cy="704020"/>
          </a:xfrm>
        </p:spPr>
        <p:txBody>
          <a:bodyPr/>
          <a:lstStyle/>
          <a:p>
            <a:pPr algn="ctr"/>
            <a:r>
              <a:rPr lang="en-GB" dirty="0"/>
              <a:t>Thinking Hat Exercise: Brainstorming</a:t>
            </a:r>
          </a:p>
        </p:txBody>
      </p:sp>
      <p:pic>
        <p:nvPicPr>
          <p:cNvPr id="5" name="Content Placeholder 4" descr="A group of colorful hats with white text&#10;&#10;AI-generated content may be incorrect.">
            <a:extLst>
              <a:ext uri="{FF2B5EF4-FFF2-40B4-BE49-F238E27FC236}">
                <a16:creationId xmlns:a16="http://schemas.microsoft.com/office/drawing/2014/main" id="{55A988BB-1F22-1886-7300-994A047C8DF3}"/>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96085" y="847493"/>
            <a:ext cx="7554351" cy="4770034"/>
          </a:xfrm>
        </p:spPr>
      </p:pic>
    </p:spTree>
    <p:extLst>
      <p:ext uri="{BB962C8B-B14F-4D97-AF65-F5344CB8AC3E}">
        <p14:creationId xmlns:p14="http://schemas.microsoft.com/office/powerpoint/2010/main" val="374452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B525B-9C5C-21D7-4BF1-8EF002A8BD96}"/>
              </a:ext>
            </a:extLst>
          </p:cNvPr>
          <p:cNvSpPr>
            <a:spLocks noGrp="1"/>
          </p:cNvSpPr>
          <p:nvPr>
            <p:ph type="title"/>
          </p:nvPr>
        </p:nvSpPr>
        <p:spPr/>
        <p:txBody>
          <a:bodyPr/>
          <a:lstStyle/>
          <a:p>
            <a:pPr algn="ctr"/>
            <a:r>
              <a:rPr lang="en-GB" dirty="0"/>
              <a:t>Plenary Session</a:t>
            </a:r>
          </a:p>
        </p:txBody>
      </p:sp>
      <p:sp>
        <p:nvSpPr>
          <p:cNvPr id="3" name="Content Placeholder 2">
            <a:extLst>
              <a:ext uri="{FF2B5EF4-FFF2-40B4-BE49-F238E27FC236}">
                <a16:creationId xmlns:a16="http://schemas.microsoft.com/office/drawing/2014/main" id="{CEC91466-B3DE-EF5B-E45F-E0706BB3C480}"/>
              </a:ext>
            </a:extLst>
          </p:cNvPr>
          <p:cNvSpPr>
            <a:spLocks noGrp="1"/>
          </p:cNvSpPr>
          <p:nvPr>
            <p:ph idx="1"/>
          </p:nvPr>
        </p:nvSpPr>
        <p:spPr>
          <a:xfrm>
            <a:off x="358220" y="1825625"/>
            <a:ext cx="5536144" cy="3575934"/>
          </a:xfrm>
        </p:spPr>
        <p:txBody>
          <a:bodyPr/>
          <a:lstStyle/>
          <a:p>
            <a:endParaRPr lang="en-GB" dirty="0">
              <a:solidFill>
                <a:srgbClr val="0000CC"/>
              </a:solidFill>
            </a:endParaRPr>
          </a:p>
          <a:p>
            <a:r>
              <a:rPr lang="en-GB" dirty="0">
                <a:solidFill>
                  <a:srgbClr val="0000CC"/>
                </a:solidFill>
              </a:rPr>
              <a:t>Discussion of the 6 Hats approach</a:t>
            </a:r>
          </a:p>
          <a:p>
            <a:r>
              <a:rPr lang="en-GB" dirty="0">
                <a:solidFill>
                  <a:srgbClr val="0000CC"/>
                </a:solidFill>
              </a:rPr>
              <a:t>Summary of the key points</a:t>
            </a:r>
          </a:p>
        </p:txBody>
      </p:sp>
      <p:pic>
        <p:nvPicPr>
          <p:cNvPr id="7" name="Picture 6" descr="A group of hats with different colors&#10;&#10;AI-generated content may be incorrect.">
            <a:extLst>
              <a:ext uri="{FF2B5EF4-FFF2-40B4-BE49-F238E27FC236}">
                <a16:creationId xmlns:a16="http://schemas.microsoft.com/office/drawing/2014/main" id="{F2E339D7-0A21-D6CC-BFF6-60B15F311B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3846" y="3429000"/>
            <a:ext cx="5158153" cy="2266624"/>
          </a:xfrm>
          <a:prstGeom prst="rect">
            <a:avLst/>
          </a:prstGeom>
        </p:spPr>
      </p:pic>
    </p:spTree>
    <p:extLst>
      <p:ext uri="{BB962C8B-B14F-4D97-AF65-F5344CB8AC3E}">
        <p14:creationId xmlns:p14="http://schemas.microsoft.com/office/powerpoint/2010/main" val="16554986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94828F9-8348-4624-A225-C9DDA7BD522D}"/>
              </a:ext>
            </a:extLst>
          </p:cNvPr>
          <p:cNvSpPr>
            <a:spLocks noGrp="1"/>
          </p:cNvSpPr>
          <p:nvPr>
            <p:ph type="title"/>
          </p:nvPr>
        </p:nvSpPr>
        <p:spPr>
          <a:xfrm>
            <a:off x="1981200" y="62707"/>
            <a:ext cx="8229600" cy="954087"/>
          </a:xfrm>
        </p:spPr>
        <p:txBody>
          <a:bodyPr>
            <a:normAutofit fontScale="90000"/>
          </a:bodyPr>
          <a:lstStyle/>
          <a:p>
            <a:pPr algn="ctr" eaLnBrk="1" hangingPunct="1"/>
            <a:r>
              <a:rPr lang="en-GB" altLang="en-US" sz="3200" b="1" dirty="0"/>
              <a:t>Key Features of Innovative Organisations - Refresher</a:t>
            </a:r>
            <a:endParaRPr lang="en-US" altLang="en-US" sz="3200" b="1" dirty="0"/>
          </a:p>
        </p:txBody>
      </p:sp>
      <p:sp>
        <p:nvSpPr>
          <p:cNvPr id="18435" name="Rectangle 3">
            <a:extLst>
              <a:ext uri="{FF2B5EF4-FFF2-40B4-BE49-F238E27FC236}">
                <a16:creationId xmlns:a16="http://schemas.microsoft.com/office/drawing/2014/main" id="{08E7B7C1-8FB4-4F02-877D-42516A82DAE5}"/>
              </a:ext>
            </a:extLst>
          </p:cNvPr>
          <p:cNvSpPr>
            <a:spLocks noGrp="1"/>
          </p:cNvSpPr>
          <p:nvPr>
            <p:ph idx="1"/>
          </p:nvPr>
        </p:nvSpPr>
        <p:spPr>
          <a:xfrm>
            <a:off x="1649413" y="1148557"/>
            <a:ext cx="8229600" cy="4895850"/>
          </a:xfrm>
        </p:spPr>
        <p:txBody>
          <a:bodyPr/>
          <a:lstStyle/>
          <a:p>
            <a:pPr marL="609600" indent="-609600">
              <a:lnSpc>
                <a:spcPct val="80000"/>
              </a:lnSpc>
              <a:spcBef>
                <a:spcPts val="1200"/>
              </a:spcBef>
              <a:buFontTx/>
              <a:buAutoNum type="arabicParenR"/>
            </a:pPr>
            <a:r>
              <a:rPr lang="en-GB" altLang="en-US" sz="2000" dirty="0">
                <a:solidFill>
                  <a:srgbClr val="0000FF"/>
                </a:solidFill>
              </a:rPr>
              <a:t>Flatter in structure and make use of multi-disciplinary workforce &amp; project teams;</a:t>
            </a:r>
          </a:p>
          <a:p>
            <a:pPr marL="609600" indent="-609600">
              <a:lnSpc>
                <a:spcPct val="80000"/>
              </a:lnSpc>
              <a:spcBef>
                <a:spcPts val="1200"/>
              </a:spcBef>
              <a:buFontTx/>
              <a:buAutoNum type="arabicParenR"/>
            </a:pPr>
            <a:r>
              <a:rPr lang="en-GB" altLang="en-US" sz="2000" dirty="0">
                <a:solidFill>
                  <a:srgbClr val="800080"/>
                </a:solidFill>
              </a:rPr>
              <a:t>Faster and more flexible in terms of its responsiveness to business and change;</a:t>
            </a:r>
          </a:p>
          <a:p>
            <a:pPr marL="609600" indent="-609600">
              <a:lnSpc>
                <a:spcPct val="80000"/>
              </a:lnSpc>
              <a:spcBef>
                <a:spcPts val="1200"/>
              </a:spcBef>
              <a:buFontTx/>
              <a:buAutoNum type="arabicParenR"/>
            </a:pPr>
            <a:r>
              <a:rPr lang="en-GB" altLang="en-US" sz="2000" dirty="0">
                <a:solidFill>
                  <a:srgbClr val="0000FF"/>
                </a:solidFill>
              </a:rPr>
              <a:t>Constantly looking for incremental improvement;</a:t>
            </a:r>
          </a:p>
          <a:p>
            <a:pPr marL="609600" indent="-609600">
              <a:lnSpc>
                <a:spcPct val="80000"/>
              </a:lnSpc>
              <a:spcBef>
                <a:spcPts val="1200"/>
              </a:spcBef>
              <a:buFontTx/>
              <a:buAutoNum type="arabicParenR"/>
            </a:pPr>
            <a:r>
              <a:rPr lang="en-GB" altLang="en-US" sz="2000" dirty="0">
                <a:solidFill>
                  <a:srgbClr val="800080"/>
                </a:solidFill>
              </a:rPr>
              <a:t>Actively developing partnerships with customers, suppliers and competitors;</a:t>
            </a:r>
          </a:p>
          <a:p>
            <a:pPr marL="609600" indent="-609600">
              <a:lnSpc>
                <a:spcPct val="80000"/>
              </a:lnSpc>
              <a:spcBef>
                <a:spcPts val="1200"/>
              </a:spcBef>
              <a:buFontTx/>
              <a:buAutoNum type="arabicParenR"/>
            </a:pPr>
            <a:r>
              <a:rPr lang="en-GB" altLang="en-US" sz="2000" dirty="0">
                <a:solidFill>
                  <a:srgbClr val="0000FF"/>
                </a:solidFill>
              </a:rPr>
              <a:t>Advocates of </a:t>
            </a:r>
            <a:r>
              <a:rPr lang="en-US" altLang="en-US" sz="2000" dirty="0">
                <a:solidFill>
                  <a:srgbClr val="0000FF"/>
                </a:solidFill>
              </a:rPr>
              <a:t>parallel product development</a:t>
            </a:r>
            <a:r>
              <a:rPr lang="en-US" altLang="en-US" sz="2000" dirty="0">
                <a:solidFill>
                  <a:srgbClr val="04DE28"/>
                </a:solidFill>
              </a:rPr>
              <a:t>; </a:t>
            </a:r>
          </a:p>
          <a:p>
            <a:pPr marL="609600" indent="-609600">
              <a:lnSpc>
                <a:spcPct val="80000"/>
              </a:lnSpc>
              <a:spcBef>
                <a:spcPts val="1200"/>
              </a:spcBef>
              <a:buFontTx/>
              <a:buAutoNum type="arabicParenR"/>
            </a:pPr>
            <a:r>
              <a:rPr lang="en-US" altLang="en-US" sz="2000" dirty="0">
                <a:solidFill>
                  <a:srgbClr val="800080"/>
                </a:solidFill>
              </a:rPr>
              <a:t>Patience with failure; </a:t>
            </a:r>
          </a:p>
          <a:p>
            <a:pPr marL="609600" indent="-609600">
              <a:lnSpc>
                <a:spcPct val="80000"/>
              </a:lnSpc>
              <a:spcBef>
                <a:spcPts val="1200"/>
              </a:spcBef>
              <a:buFontTx/>
              <a:buAutoNum type="arabicParenR"/>
            </a:pPr>
            <a:r>
              <a:rPr lang="en-US" altLang="en-US" sz="2000" dirty="0">
                <a:solidFill>
                  <a:srgbClr val="0000FF"/>
                </a:solidFill>
              </a:rPr>
              <a:t>Keen to promote systems of incentives;</a:t>
            </a:r>
          </a:p>
          <a:p>
            <a:pPr marL="609600" indent="-609600">
              <a:lnSpc>
                <a:spcPct val="80000"/>
              </a:lnSpc>
              <a:spcBef>
                <a:spcPts val="1200"/>
              </a:spcBef>
              <a:buFontTx/>
              <a:buAutoNum type="arabicParenR"/>
            </a:pPr>
            <a:r>
              <a:rPr lang="en-US" altLang="en-US" sz="2000" dirty="0">
                <a:solidFill>
                  <a:srgbClr val="800080"/>
                </a:solidFill>
              </a:rPr>
              <a:t>Advocates of R&amp;D investment </a:t>
            </a:r>
          </a:p>
        </p:txBody>
      </p:sp>
      <p:sp>
        <p:nvSpPr>
          <p:cNvPr id="19460" name="Slide Number Placeholder 5">
            <a:extLst>
              <a:ext uri="{FF2B5EF4-FFF2-40B4-BE49-F238E27FC236}">
                <a16:creationId xmlns:a16="http://schemas.microsoft.com/office/drawing/2014/main" id="{211C2238-935C-470D-AC5B-15F1D835FA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BEF101-CFB6-4676-9DBD-CA26C6293578}" type="slidenum">
              <a:rPr lang="en-US" altLang="en-US" sz="1200">
                <a:solidFill>
                  <a:srgbClr val="000000"/>
                </a:solidFill>
                <a:latin typeface="Arial" panose="020B0604020202020204" pitchFamily="34" charset="0"/>
              </a:rPr>
              <a:pPr>
                <a:spcBef>
                  <a:spcPct val="0"/>
                </a:spcBef>
                <a:buFontTx/>
                <a:buNone/>
              </a:pPr>
              <a:t>27</a:t>
            </a:fld>
            <a:endParaRPr lang="en-US" altLang="en-US" sz="1200">
              <a:solidFill>
                <a:srgbClr val="000000"/>
              </a:solidFill>
              <a:latin typeface="Arial" panose="020B0604020202020204" pitchFamily="34" charset="0"/>
            </a:endParaRPr>
          </a:p>
        </p:txBody>
      </p:sp>
      <p:pic>
        <p:nvPicPr>
          <p:cNvPr id="19461" name="Picture 2" descr="A large balloon in the sky&#10;&#10;Description generated with high confidence">
            <a:extLst>
              <a:ext uri="{FF2B5EF4-FFF2-40B4-BE49-F238E27FC236}">
                <a16:creationId xmlns:a16="http://schemas.microsoft.com/office/drawing/2014/main" id="{B502A519-1B79-4BF1-BF7F-2B407D829D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8076" y="3621880"/>
            <a:ext cx="3463924"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9591-055A-4802-96BC-089F6E320021}"/>
              </a:ext>
            </a:extLst>
          </p:cNvPr>
          <p:cNvSpPr>
            <a:spLocks noGrp="1"/>
          </p:cNvSpPr>
          <p:nvPr>
            <p:ph type="title"/>
          </p:nvPr>
        </p:nvSpPr>
        <p:spPr>
          <a:xfrm>
            <a:off x="2152650" y="19051"/>
            <a:ext cx="7886700" cy="939800"/>
          </a:xfrm>
        </p:spPr>
        <p:txBody>
          <a:bodyPr/>
          <a:lstStyle/>
          <a:p>
            <a:r>
              <a:rPr lang="en-GB" dirty="0"/>
              <a:t>Inter-Organisational Innovation</a:t>
            </a:r>
          </a:p>
        </p:txBody>
      </p:sp>
      <p:sp>
        <p:nvSpPr>
          <p:cNvPr id="3" name="Content Placeholder 2">
            <a:extLst>
              <a:ext uri="{FF2B5EF4-FFF2-40B4-BE49-F238E27FC236}">
                <a16:creationId xmlns:a16="http://schemas.microsoft.com/office/drawing/2014/main" id="{CC5FF2C1-A5C9-499F-AE00-5BB192B83E2E}"/>
              </a:ext>
            </a:extLst>
          </p:cNvPr>
          <p:cNvSpPr>
            <a:spLocks noGrp="1"/>
          </p:cNvSpPr>
          <p:nvPr>
            <p:ph idx="1"/>
          </p:nvPr>
        </p:nvSpPr>
        <p:spPr>
          <a:xfrm>
            <a:off x="1654480" y="956429"/>
            <a:ext cx="8915399" cy="2933699"/>
          </a:xfrm>
        </p:spPr>
        <p:txBody>
          <a:bodyPr/>
          <a:lstStyle/>
          <a:p>
            <a:pPr marL="0" indent="0">
              <a:buNone/>
            </a:pPr>
            <a:r>
              <a:rPr lang="en-GB" dirty="0">
                <a:solidFill>
                  <a:srgbClr val="660066"/>
                </a:solidFill>
              </a:rPr>
              <a:t>This implies some sort of collaboration with other organisations, and raises a number of questions, for example…</a:t>
            </a:r>
          </a:p>
          <a:p>
            <a:r>
              <a:rPr lang="en-GB" dirty="0">
                <a:solidFill>
                  <a:srgbClr val="660066"/>
                </a:solidFill>
              </a:rPr>
              <a:t>Why bother?</a:t>
            </a:r>
          </a:p>
          <a:p>
            <a:r>
              <a:rPr lang="en-GB" dirty="0">
                <a:solidFill>
                  <a:srgbClr val="660066"/>
                </a:solidFill>
              </a:rPr>
              <a:t>What are the potential benefits in doing this?</a:t>
            </a:r>
          </a:p>
          <a:p>
            <a:r>
              <a:rPr lang="en-GB" dirty="0">
                <a:solidFill>
                  <a:srgbClr val="660066"/>
                </a:solidFill>
              </a:rPr>
              <a:t>What are the potential risks in doing this?</a:t>
            </a:r>
          </a:p>
        </p:txBody>
      </p:sp>
      <p:sp>
        <p:nvSpPr>
          <p:cNvPr id="4" name="TextBox 3">
            <a:extLst>
              <a:ext uri="{FF2B5EF4-FFF2-40B4-BE49-F238E27FC236}">
                <a16:creationId xmlns:a16="http://schemas.microsoft.com/office/drawing/2014/main" id="{C7F4043E-78DE-4E0C-8E14-B62F570A9B5A}"/>
              </a:ext>
            </a:extLst>
          </p:cNvPr>
          <p:cNvSpPr txBox="1"/>
          <p:nvPr/>
        </p:nvSpPr>
        <p:spPr>
          <a:xfrm>
            <a:off x="5130832" y="4509419"/>
            <a:ext cx="1930337" cy="584775"/>
          </a:xfrm>
          <a:prstGeom prst="rect">
            <a:avLst/>
          </a:prstGeom>
          <a:noFill/>
        </p:spPr>
        <p:txBody>
          <a:bodyPr wrap="none" rtlCol="0">
            <a:spAutoFit/>
          </a:bodyPr>
          <a:lstStyle/>
          <a:p>
            <a:r>
              <a:rPr lang="en-GB" sz="3200" dirty="0">
                <a:solidFill>
                  <a:srgbClr val="0000FF"/>
                </a:solidFill>
              </a:rPr>
              <a:t>Discussion</a:t>
            </a:r>
          </a:p>
        </p:txBody>
      </p:sp>
      <p:pic>
        <p:nvPicPr>
          <p:cNvPr id="6" name="Picture 5" descr="A person wearing glasses&#10;&#10;Description automatically generated">
            <a:extLst>
              <a:ext uri="{FF2B5EF4-FFF2-40B4-BE49-F238E27FC236}">
                <a16:creationId xmlns:a16="http://schemas.microsoft.com/office/drawing/2014/main" id="{CFDBF2E1-281B-46CC-97CA-D58110CCB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1" y="3887704"/>
            <a:ext cx="2743378" cy="1828204"/>
          </a:xfrm>
          <a:prstGeom prst="rect">
            <a:avLst/>
          </a:prstGeom>
        </p:spPr>
      </p:pic>
      <p:pic>
        <p:nvPicPr>
          <p:cNvPr id="9" name="Picture 8" descr="A person wearing a suit and tie&#10;&#10;Description automatically generated">
            <a:extLst>
              <a:ext uri="{FF2B5EF4-FFF2-40B4-BE49-F238E27FC236}">
                <a16:creationId xmlns:a16="http://schemas.microsoft.com/office/drawing/2014/main" id="{D5F6FF97-1839-473E-A594-824974F220C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37662" y="3887705"/>
            <a:ext cx="1930338" cy="1839183"/>
          </a:xfrm>
          <a:prstGeom prst="rect">
            <a:avLst/>
          </a:prstGeom>
        </p:spPr>
      </p:pic>
    </p:spTree>
    <p:extLst>
      <p:ext uri="{BB962C8B-B14F-4D97-AF65-F5344CB8AC3E}">
        <p14:creationId xmlns:p14="http://schemas.microsoft.com/office/powerpoint/2010/main" val="247727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B4BA-7698-4B63-BF95-0D71BE18D8CC}"/>
              </a:ext>
            </a:extLst>
          </p:cNvPr>
          <p:cNvSpPr>
            <a:spLocks noGrp="1"/>
          </p:cNvSpPr>
          <p:nvPr>
            <p:ph type="title"/>
          </p:nvPr>
        </p:nvSpPr>
        <p:spPr>
          <a:xfrm>
            <a:off x="2152650" y="98426"/>
            <a:ext cx="7886700" cy="825500"/>
          </a:xfrm>
        </p:spPr>
        <p:txBody>
          <a:bodyPr/>
          <a:lstStyle/>
          <a:p>
            <a:r>
              <a:rPr lang="en-GB" dirty="0"/>
              <a:t>Inter-Organisational Innovation</a:t>
            </a:r>
          </a:p>
        </p:txBody>
      </p:sp>
      <p:sp>
        <p:nvSpPr>
          <p:cNvPr id="3" name="Content Placeholder 2">
            <a:extLst>
              <a:ext uri="{FF2B5EF4-FFF2-40B4-BE49-F238E27FC236}">
                <a16:creationId xmlns:a16="http://schemas.microsoft.com/office/drawing/2014/main" id="{0DF10FE1-5907-4793-8C8D-B5CCE2151520}"/>
              </a:ext>
            </a:extLst>
          </p:cNvPr>
          <p:cNvSpPr>
            <a:spLocks noGrp="1"/>
          </p:cNvSpPr>
          <p:nvPr>
            <p:ph idx="1"/>
          </p:nvPr>
        </p:nvSpPr>
        <p:spPr>
          <a:xfrm>
            <a:off x="1714500" y="923926"/>
            <a:ext cx="8848725" cy="4351338"/>
          </a:xfrm>
        </p:spPr>
        <p:txBody>
          <a:bodyPr>
            <a:normAutofit lnSpcReduction="10000"/>
          </a:bodyPr>
          <a:lstStyle/>
          <a:p>
            <a:r>
              <a:rPr lang="en-GB" dirty="0">
                <a:solidFill>
                  <a:srgbClr val="0000FF"/>
                </a:solidFill>
              </a:rPr>
              <a:t>Almost all innovations require collaboration, yet failure rate of alliances remains </a:t>
            </a:r>
            <a:r>
              <a:rPr lang="en-GB" i="1" dirty="0">
                <a:solidFill>
                  <a:srgbClr val="0000FF"/>
                </a:solidFill>
              </a:rPr>
              <a:t>high, so………</a:t>
            </a:r>
          </a:p>
          <a:p>
            <a:r>
              <a:rPr lang="en-GB" i="1" dirty="0">
                <a:solidFill>
                  <a:srgbClr val="660066"/>
                </a:solidFill>
              </a:rPr>
              <a:t>Why</a:t>
            </a:r>
            <a:r>
              <a:rPr lang="en-GB" dirty="0">
                <a:solidFill>
                  <a:srgbClr val="660066"/>
                </a:solidFill>
              </a:rPr>
              <a:t> do firms collaborate?</a:t>
            </a:r>
          </a:p>
          <a:p>
            <a:r>
              <a:rPr lang="en-GB" i="1" dirty="0">
                <a:solidFill>
                  <a:srgbClr val="660066"/>
                </a:solidFill>
              </a:rPr>
              <a:t>What</a:t>
            </a:r>
            <a:r>
              <a:rPr lang="en-GB" dirty="0">
                <a:solidFill>
                  <a:srgbClr val="660066"/>
                </a:solidFill>
              </a:rPr>
              <a:t> types of collaboration are most appropriate?</a:t>
            </a:r>
          </a:p>
          <a:p>
            <a:r>
              <a:rPr lang="en-GB" i="1" dirty="0">
                <a:solidFill>
                  <a:srgbClr val="660066"/>
                </a:solidFill>
              </a:rPr>
              <a:t>How</a:t>
            </a:r>
            <a:r>
              <a:rPr lang="en-GB" dirty="0">
                <a:solidFill>
                  <a:srgbClr val="660066"/>
                </a:solidFill>
              </a:rPr>
              <a:t> do technological/market factors affect the structure of an alliance?</a:t>
            </a:r>
          </a:p>
          <a:p>
            <a:r>
              <a:rPr lang="en-GB" i="1" dirty="0">
                <a:solidFill>
                  <a:srgbClr val="660066"/>
                </a:solidFill>
              </a:rPr>
              <a:t>What</a:t>
            </a:r>
            <a:r>
              <a:rPr lang="en-GB" dirty="0">
                <a:solidFill>
                  <a:srgbClr val="660066"/>
                </a:solidFill>
              </a:rPr>
              <a:t> organisational and managerial factors affect the success of an alliance?</a:t>
            </a:r>
          </a:p>
          <a:p>
            <a:r>
              <a:rPr lang="en-GB" i="1" dirty="0">
                <a:solidFill>
                  <a:srgbClr val="660066"/>
                </a:solidFill>
              </a:rPr>
              <a:t>How</a:t>
            </a:r>
            <a:r>
              <a:rPr lang="en-GB" dirty="0">
                <a:solidFill>
                  <a:srgbClr val="660066"/>
                </a:solidFill>
              </a:rPr>
              <a:t> can a firm exploit alliances for learning new technological and market competencies?</a:t>
            </a:r>
          </a:p>
          <a:p>
            <a:endParaRPr lang="en-GB" dirty="0"/>
          </a:p>
        </p:txBody>
      </p:sp>
    </p:spTree>
    <p:extLst>
      <p:ext uri="{BB962C8B-B14F-4D97-AF65-F5344CB8AC3E}">
        <p14:creationId xmlns:p14="http://schemas.microsoft.com/office/powerpoint/2010/main" val="208888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C2B9-D744-4263-824A-1557B8CEEDEB}"/>
              </a:ext>
            </a:extLst>
          </p:cNvPr>
          <p:cNvSpPr>
            <a:spLocks noGrp="1"/>
          </p:cNvSpPr>
          <p:nvPr>
            <p:ph type="title"/>
          </p:nvPr>
        </p:nvSpPr>
        <p:spPr>
          <a:xfrm>
            <a:off x="2152650" y="79376"/>
            <a:ext cx="7886700" cy="768350"/>
          </a:xfrm>
        </p:spPr>
        <p:txBody>
          <a:bodyPr/>
          <a:lstStyle/>
          <a:p>
            <a:pPr algn="ctr"/>
            <a:r>
              <a:rPr lang="en-GB" dirty="0"/>
              <a:t>Why Collaborate?</a:t>
            </a:r>
          </a:p>
        </p:txBody>
      </p:sp>
      <p:sp>
        <p:nvSpPr>
          <p:cNvPr id="3" name="Content Placeholder 2">
            <a:extLst>
              <a:ext uri="{FF2B5EF4-FFF2-40B4-BE49-F238E27FC236}">
                <a16:creationId xmlns:a16="http://schemas.microsoft.com/office/drawing/2014/main" id="{43875507-9FED-4DD9-8988-620106FCF19E}"/>
              </a:ext>
            </a:extLst>
          </p:cNvPr>
          <p:cNvSpPr>
            <a:spLocks noGrp="1"/>
          </p:cNvSpPr>
          <p:nvPr>
            <p:ph idx="1"/>
          </p:nvPr>
        </p:nvSpPr>
        <p:spPr>
          <a:xfrm>
            <a:off x="1790701" y="968376"/>
            <a:ext cx="5514975" cy="4351338"/>
          </a:xfrm>
        </p:spPr>
        <p:txBody>
          <a:bodyPr>
            <a:normAutofit lnSpcReduction="10000"/>
          </a:bodyPr>
          <a:lstStyle/>
          <a:p>
            <a:r>
              <a:rPr lang="en-GB" dirty="0">
                <a:solidFill>
                  <a:srgbClr val="0000FF"/>
                </a:solidFill>
              </a:rPr>
              <a:t>To reduce the cost of technological development or market entry</a:t>
            </a:r>
          </a:p>
          <a:p>
            <a:r>
              <a:rPr lang="en-GB" dirty="0">
                <a:solidFill>
                  <a:srgbClr val="660066"/>
                </a:solidFill>
              </a:rPr>
              <a:t>To reduce the risk of development or market entry</a:t>
            </a:r>
          </a:p>
          <a:p>
            <a:r>
              <a:rPr lang="en-GB" dirty="0">
                <a:solidFill>
                  <a:srgbClr val="0000FF"/>
                </a:solidFill>
              </a:rPr>
              <a:t>To achieve scale economies in production</a:t>
            </a:r>
          </a:p>
          <a:p>
            <a:r>
              <a:rPr lang="en-GB" dirty="0">
                <a:solidFill>
                  <a:srgbClr val="660066"/>
                </a:solidFill>
              </a:rPr>
              <a:t>To reduce the time taken to develop and commercialise new products</a:t>
            </a:r>
          </a:p>
          <a:p>
            <a:r>
              <a:rPr lang="en-GB" dirty="0">
                <a:solidFill>
                  <a:srgbClr val="0000FF"/>
                </a:solidFill>
              </a:rPr>
              <a:t>To promote shared learning</a:t>
            </a:r>
          </a:p>
          <a:p>
            <a:endParaRPr lang="en-GB" dirty="0"/>
          </a:p>
        </p:txBody>
      </p:sp>
      <p:pic>
        <p:nvPicPr>
          <p:cNvPr id="5" name="Picture 4" descr="A picture containing person, table, sitting, small&#10;&#10;Description automatically generated">
            <a:extLst>
              <a:ext uri="{FF2B5EF4-FFF2-40B4-BE49-F238E27FC236}">
                <a16:creationId xmlns:a16="http://schemas.microsoft.com/office/drawing/2014/main" id="{F5F0C197-4013-42A0-AE97-8674DD481C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41920" y="968376"/>
            <a:ext cx="2926080" cy="1959864"/>
          </a:xfrm>
          <a:prstGeom prst="rect">
            <a:avLst/>
          </a:prstGeom>
        </p:spPr>
      </p:pic>
      <p:pic>
        <p:nvPicPr>
          <p:cNvPr id="7" name="Picture 6" descr="A picture containing room&#10;&#10;Description automatically generated">
            <a:extLst>
              <a:ext uri="{FF2B5EF4-FFF2-40B4-BE49-F238E27FC236}">
                <a16:creationId xmlns:a16="http://schemas.microsoft.com/office/drawing/2014/main" id="{DFDFEA35-AC9B-4673-A1BF-FB9E4214111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36583" y="3741547"/>
            <a:ext cx="2831417" cy="1959864"/>
          </a:xfrm>
          <a:prstGeom prst="rect">
            <a:avLst/>
          </a:prstGeom>
        </p:spPr>
      </p:pic>
    </p:spTree>
    <p:extLst>
      <p:ext uri="{BB962C8B-B14F-4D97-AF65-F5344CB8AC3E}">
        <p14:creationId xmlns:p14="http://schemas.microsoft.com/office/powerpoint/2010/main" val="3251542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EBBE3-10FD-43C0-907B-348110D01BE8}"/>
              </a:ext>
            </a:extLst>
          </p:cNvPr>
          <p:cNvSpPr>
            <a:spLocks noGrp="1"/>
          </p:cNvSpPr>
          <p:nvPr>
            <p:ph type="title"/>
          </p:nvPr>
        </p:nvSpPr>
        <p:spPr>
          <a:xfrm>
            <a:off x="1590676" y="76202"/>
            <a:ext cx="8963025" cy="723899"/>
          </a:xfrm>
        </p:spPr>
        <p:txBody>
          <a:bodyPr/>
          <a:lstStyle/>
          <a:p>
            <a:pPr algn="ctr"/>
            <a:r>
              <a:rPr lang="en-GB" sz="4000" dirty="0"/>
              <a:t>Model for Collaboration for Innovation</a:t>
            </a:r>
          </a:p>
        </p:txBody>
      </p:sp>
      <p:sp>
        <p:nvSpPr>
          <p:cNvPr id="4" name="Rectangle 3">
            <a:extLst>
              <a:ext uri="{FF2B5EF4-FFF2-40B4-BE49-F238E27FC236}">
                <a16:creationId xmlns:a16="http://schemas.microsoft.com/office/drawing/2014/main" id="{8C2BDF83-860E-49CF-90D6-33D16750CE26}"/>
              </a:ext>
            </a:extLst>
          </p:cNvPr>
          <p:cNvSpPr/>
          <p:nvPr/>
        </p:nvSpPr>
        <p:spPr>
          <a:xfrm>
            <a:off x="2152651" y="723901"/>
            <a:ext cx="3171825" cy="895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Motives</a:t>
            </a:r>
          </a:p>
          <a:p>
            <a:pPr marL="285750" indent="-285750">
              <a:buFont typeface="Arial" panose="020B0604020202020204" pitchFamily="34" charset="0"/>
              <a:buChar char="•"/>
            </a:pPr>
            <a:r>
              <a:rPr lang="en-GB" sz="1400" dirty="0"/>
              <a:t>Strategic – leadership &amp; learning</a:t>
            </a:r>
          </a:p>
          <a:p>
            <a:pPr marL="285750" indent="-285750">
              <a:buFont typeface="Arial" panose="020B0604020202020204" pitchFamily="34" charset="0"/>
              <a:buChar char="•"/>
            </a:pPr>
            <a:r>
              <a:rPr lang="en-GB" sz="1400" dirty="0"/>
              <a:t>Tactical – cost, time and risk</a:t>
            </a:r>
          </a:p>
        </p:txBody>
      </p:sp>
      <p:sp>
        <p:nvSpPr>
          <p:cNvPr id="6" name="Rectangle 5">
            <a:extLst>
              <a:ext uri="{FF2B5EF4-FFF2-40B4-BE49-F238E27FC236}">
                <a16:creationId xmlns:a16="http://schemas.microsoft.com/office/drawing/2014/main" id="{39D14E35-2EF9-4C20-A450-8D8CA4D7CD18}"/>
              </a:ext>
            </a:extLst>
          </p:cNvPr>
          <p:cNvSpPr/>
          <p:nvPr/>
        </p:nvSpPr>
        <p:spPr>
          <a:xfrm>
            <a:off x="2152652" y="1947863"/>
            <a:ext cx="3171825" cy="1009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Technology</a:t>
            </a:r>
          </a:p>
          <a:p>
            <a:pPr marL="285750" indent="-285750">
              <a:buFont typeface="Arial" panose="020B0604020202020204" pitchFamily="34" charset="0"/>
              <a:buChar char="•"/>
            </a:pPr>
            <a:r>
              <a:rPr lang="en-GB" sz="1400" dirty="0"/>
              <a:t>Competitive significance</a:t>
            </a:r>
          </a:p>
          <a:p>
            <a:pPr marL="285750" indent="-285750">
              <a:buFont typeface="Arial" panose="020B0604020202020204" pitchFamily="34" charset="0"/>
              <a:buChar char="•"/>
            </a:pPr>
            <a:r>
              <a:rPr lang="en-GB" sz="1400" dirty="0"/>
              <a:t>Complexity</a:t>
            </a:r>
          </a:p>
          <a:p>
            <a:pPr marL="285750" indent="-285750">
              <a:buFont typeface="Arial" panose="020B0604020202020204" pitchFamily="34" charset="0"/>
              <a:buChar char="•"/>
            </a:pPr>
            <a:r>
              <a:rPr lang="en-GB" sz="1400" dirty="0"/>
              <a:t>codifiability</a:t>
            </a:r>
          </a:p>
        </p:txBody>
      </p:sp>
      <p:sp>
        <p:nvSpPr>
          <p:cNvPr id="8" name="Rectangle 7">
            <a:extLst>
              <a:ext uri="{FF2B5EF4-FFF2-40B4-BE49-F238E27FC236}">
                <a16:creationId xmlns:a16="http://schemas.microsoft.com/office/drawing/2014/main" id="{0B8324ED-B167-49CA-857A-4C3EC7A2D51C}"/>
              </a:ext>
            </a:extLst>
          </p:cNvPr>
          <p:cNvSpPr/>
          <p:nvPr/>
        </p:nvSpPr>
        <p:spPr>
          <a:xfrm>
            <a:off x="2152652" y="3286125"/>
            <a:ext cx="3171825" cy="1009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Organisation</a:t>
            </a:r>
          </a:p>
          <a:p>
            <a:pPr marL="285750" indent="-285750">
              <a:buFont typeface="Arial" panose="020B0604020202020204" pitchFamily="34" charset="0"/>
              <a:buChar char="•"/>
            </a:pPr>
            <a:r>
              <a:rPr lang="en-GB" sz="1400" dirty="0"/>
              <a:t>Existing competencies</a:t>
            </a:r>
          </a:p>
          <a:p>
            <a:pPr marL="285750" indent="-285750">
              <a:buFont typeface="Arial" panose="020B0604020202020204" pitchFamily="34" charset="0"/>
              <a:buChar char="•"/>
            </a:pPr>
            <a:r>
              <a:rPr lang="en-GB" sz="1400" dirty="0"/>
              <a:t>Corporate culture</a:t>
            </a:r>
          </a:p>
          <a:p>
            <a:pPr marL="285750" indent="-285750">
              <a:buFont typeface="Arial" panose="020B0604020202020204" pitchFamily="34" charset="0"/>
              <a:buChar char="•"/>
            </a:pPr>
            <a:r>
              <a:rPr lang="en-GB" sz="1400" dirty="0"/>
              <a:t>Management comfort</a:t>
            </a:r>
          </a:p>
        </p:txBody>
      </p:sp>
      <p:sp>
        <p:nvSpPr>
          <p:cNvPr id="10" name="Rectangle 9">
            <a:extLst>
              <a:ext uri="{FF2B5EF4-FFF2-40B4-BE49-F238E27FC236}">
                <a16:creationId xmlns:a16="http://schemas.microsoft.com/office/drawing/2014/main" id="{A2BFF75C-678A-4CA7-A9EA-B2BFC4CAFF7D}"/>
              </a:ext>
            </a:extLst>
          </p:cNvPr>
          <p:cNvSpPr/>
          <p:nvPr/>
        </p:nvSpPr>
        <p:spPr>
          <a:xfrm>
            <a:off x="2152652" y="4610094"/>
            <a:ext cx="3171825" cy="1009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Design Of Alliance</a:t>
            </a:r>
          </a:p>
          <a:p>
            <a:pPr marL="285750" indent="-285750">
              <a:buFont typeface="Arial" panose="020B0604020202020204" pitchFamily="34" charset="0"/>
              <a:buChar char="•"/>
            </a:pPr>
            <a:r>
              <a:rPr lang="en-GB" sz="1400" dirty="0"/>
              <a:t>Partner selection</a:t>
            </a:r>
          </a:p>
          <a:p>
            <a:pPr marL="285750" indent="-285750">
              <a:buFont typeface="Arial" panose="020B0604020202020204" pitchFamily="34" charset="0"/>
              <a:buChar char="•"/>
            </a:pPr>
            <a:r>
              <a:rPr lang="en-GB" sz="1400" dirty="0"/>
              <a:t>Trust and communication</a:t>
            </a:r>
          </a:p>
          <a:p>
            <a:pPr marL="285750" indent="-285750">
              <a:buFont typeface="Arial" panose="020B0604020202020204" pitchFamily="34" charset="0"/>
              <a:buChar char="•"/>
            </a:pPr>
            <a:r>
              <a:rPr lang="en-GB" sz="1400" dirty="0"/>
              <a:t>Objectives and rewards</a:t>
            </a:r>
          </a:p>
        </p:txBody>
      </p:sp>
      <p:sp>
        <p:nvSpPr>
          <p:cNvPr id="12" name="Rectangle 11">
            <a:extLst>
              <a:ext uri="{FF2B5EF4-FFF2-40B4-BE49-F238E27FC236}">
                <a16:creationId xmlns:a16="http://schemas.microsoft.com/office/drawing/2014/main" id="{BC3D042A-4FDF-41C1-99C7-AAF52864FDD0}"/>
              </a:ext>
            </a:extLst>
          </p:cNvPr>
          <p:cNvSpPr/>
          <p:nvPr/>
        </p:nvSpPr>
        <p:spPr>
          <a:xfrm>
            <a:off x="6867526" y="2838450"/>
            <a:ext cx="3171825" cy="895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Learning</a:t>
            </a:r>
          </a:p>
          <a:p>
            <a:pPr marL="285750" indent="-285750">
              <a:buFont typeface="Arial" panose="020B0604020202020204" pitchFamily="34" charset="0"/>
              <a:buChar char="•"/>
            </a:pPr>
            <a:r>
              <a:rPr lang="en-GB" sz="1400" dirty="0"/>
              <a:t>Intent to learn</a:t>
            </a:r>
          </a:p>
          <a:p>
            <a:pPr marL="285750" indent="-285750">
              <a:buFont typeface="Arial" panose="020B0604020202020204" pitchFamily="34" charset="0"/>
              <a:buChar char="•"/>
            </a:pPr>
            <a:r>
              <a:rPr lang="en-GB" sz="1400" dirty="0"/>
              <a:t>Receptive to knowledge</a:t>
            </a:r>
          </a:p>
          <a:p>
            <a:pPr marL="285750" indent="-285750">
              <a:buFont typeface="Arial" panose="020B0604020202020204" pitchFamily="34" charset="0"/>
              <a:buChar char="•"/>
            </a:pPr>
            <a:r>
              <a:rPr lang="en-GB" sz="1400" dirty="0"/>
              <a:t>Transparency of partner</a:t>
            </a:r>
          </a:p>
        </p:txBody>
      </p:sp>
      <p:cxnSp>
        <p:nvCxnSpPr>
          <p:cNvPr id="14" name="Straight Arrow Connector 13">
            <a:extLst>
              <a:ext uri="{FF2B5EF4-FFF2-40B4-BE49-F238E27FC236}">
                <a16:creationId xmlns:a16="http://schemas.microsoft.com/office/drawing/2014/main" id="{4D574EF9-DC6E-48B3-BBE0-CD1F8B27C3A0}"/>
              </a:ext>
            </a:extLst>
          </p:cNvPr>
          <p:cNvCxnSpPr>
            <a:stCxn id="4" idx="2"/>
            <a:endCxn id="6" idx="0"/>
          </p:cNvCxnSpPr>
          <p:nvPr/>
        </p:nvCxnSpPr>
        <p:spPr>
          <a:xfrm>
            <a:off x="3738564" y="1619251"/>
            <a:ext cx="1" cy="328612"/>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A9285B22-6411-4805-8FD4-3256308BF55C}"/>
              </a:ext>
            </a:extLst>
          </p:cNvPr>
          <p:cNvCxnSpPr>
            <a:cxnSpLocks/>
            <a:stCxn id="6" idx="2"/>
            <a:endCxn id="8" idx="0"/>
          </p:cNvCxnSpPr>
          <p:nvPr/>
        </p:nvCxnSpPr>
        <p:spPr>
          <a:xfrm>
            <a:off x="3738564" y="2957512"/>
            <a:ext cx="0" cy="32861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3FA69042-0A9A-4686-B8B5-E0F9112640A1}"/>
              </a:ext>
            </a:extLst>
          </p:cNvPr>
          <p:cNvCxnSpPr/>
          <p:nvPr/>
        </p:nvCxnSpPr>
        <p:spPr>
          <a:xfrm>
            <a:off x="3738564" y="4295773"/>
            <a:ext cx="0" cy="314324"/>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856CEC2-CCE3-4C8C-92EA-C907C044F1CC}"/>
              </a:ext>
            </a:extLst>
          </p:cNvPr>
          <p:cNvCxnSpPr>
            <a:cxnSpLocks/>
            <a:stCxn id="10" idx="3"/>
          </p:cNvCxnSpPr>
          <p:nvPr/>
        </p:nvCxnSpPr>
        <p:spPr>
          <a:xfrm>
            <a:off x="5324477" y="5114918"/>
            <a:ext cx="3128959" cy="0"/>
          </a:xfrm>
          <a:prstGeom prst="straightConnector1">
            <a:avLst/>
          </a:prstGeom>
          <a:ln w="57150">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0C2B27CA-3B3E-4D7F-BBF0-ED2C5138A0D0}"/>
              </a:ext>
            </a:extLst>
          </p:cNvPr>
          <p:cNvCxnSpPr>
            <a:cxnSpLocks/>
            <a:endCxn id="12" idx="2"/>
          </p:cNvCxnSpPr>
          <p:nvPr/>
        </p:nvCxnSpPr>
        <p:spPr>
          <a:xfrm flipH="1" flipV="1">
            <a:off x="8453438" y="3733801"/>
            <a:ext cx="23812" cy="138112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151D14A3-3DAE-42C3-AFC0-5FB077BC5185}"/>
              </a:ext>
            </a:extLst>
          </p:cNvPr>
          <p:cNvCxnSpPr>
            <a:cxnSpLocks/>
            <a:stCxn id="12" idx="0"/>
          </p:cNvCxnSpPr>
          <p:nvPr/>
        </p:nvCxnSpPr>
        <p:spPr>
          <a:xfrm flipH="1" flipV="1">
            <a:off x="8453436" y="1171576"/>
            <a:ext cx="3" cy="1666875"/>
          </a:xfrm>
          <a:prstGeom prst="straightConnector1">
            <a:avLst/>
          </a:prstGeom>
          <a:ln w="57150">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6D64A457-53BD-4A83-A4BF-F1C504465E77}"/>
              </a:ext>
            </a:extLst>
          </p:cNvPr>
          <p:cNvCxnSpPr>
            <a:cxnSpLocks/>
          </p:cNvCxnSpPr>
          <p:nvPr/>
        </p:nvCxnSpPr>
        <p:spPr>
          <a:xfrm>
            <a:off x="5324477" y="1171576"/>
            <a:ext cx="3128961" cy="0"/>
          </a:xfrm>
          <a:prstGeom prst="straightConnector1">
            <a:avLst/>
          </a:prstGeom>
          <a:ln w="57150">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45" name="TextBox 44">
            <a:extLst>
              <a:ext uri="{FF2B5EF4-FFF2-40B4-BE49-F238E27FC236}">
                <a16:creationId xmlns:a16="http://schemas.microsoft.com/office/drawing/2014/main" id="{8B65B8AC-F31F-4CF9-99F6-BB215728C1C2}"/>
              </a:ext>
            </a:extLst>
          </p:cNvPr>
          <p:cNvSpPr txBox="1"/>
          <p:nvPr/>
        </p:nvSpPr>
        <p:spPr>
          <a:xfrm>
            <a:off x="6962776" y="5250410"/>
            <a:ext cx="3514728" cy="369332"/>
          </a:xfrm>
          <a:prstGeom prst="rect">
            <a:avLst/>
          </a:prstGeom>
          <a:noFill/>
        </p:spPr>
        <p:txBody>
          <a:bodyPr wrap="square">
            <a:spAutoFit/>
          </a:bodyPr>
          <a:lstStyle/>
          <a:p>
            <a:r>
              <a:rPr lang="en-GB" dirty="0"/>
              <a:t>Tidd, J. &amp; Bessant, J. (2018), p.395</a:t>
            </a:r>
          </a:p>
        </p:txBody>
      </p:sp>
    </p:spTree>
    <p:extLst>
      <p:ext uri="{BB962C8B-B14F-4D97-AF65-F5344CB8AC3E}">
        <p14:creationId xmlns:p14="http://schemas.microsoft.com/office/powerpoint/2010/main" val="4149733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03928-4938-4284-8422-6663AD7E7E83}"/>
              </a:ext>
            </a:extLst>
          </p:cNvPr>
          <p:cNvSpPr>
            <a:spLocks noGrp="1"/>
          </p:cNvSpPr>
          <p:nvPr>
            <p:ph type="title"/>
          </p:nvPr>
        </p:nvSpPr>
        <p:spPr>
          <a:xfrm>
            <a:off x="2152650" y="136526"/>
            <a:ext cx="7886700" cy="654050"/>
          </a:xfrm>
        </p:spPr>
        <p:txBody>
          <a:bodyPr>
            <a:normAutofit fontScale="90000"/>
          </a:bodyPr>
          <a:lstStyle/>
          <a:p>
            <a:pPr algn="ctr"/>
            <a:r>
              <a:rPr lang="en-GB" dirty="0"/>
              <a:t>Other Benefits</a:t>
            </a:r>
          </a:p>
        </p:txBody>
      </p:sp>
      <p:sp>
        <p:nvSpPr>
          <p:cNvPr id="3" name="Content Placeholder 2">
            <a:extLst>
              <a:ext uri="{FF2B5EF4-FFF2-40B4-BE49-F238E27FC236}">
                <a16:creationId xmlns:a16="http://schemas.microsoft.com/office/drawing/2014/main" id="{BA698C7E-FCE6-4272-B3A0-0B2DDF2C7F8C}"/>
              </a:ext>
            </a:extLst>
          </p:cNvPr>
          <p:cNvSpPr>
            <a:spLocks noGrp="1"/>
          </p:cNvSpPr>
          <p:nvPr>
            <p:ph idx="1"/>
          </p:nvPr>
        </p:nvSpPr>
        <p:spPr>
          <a:xfrm>
            <a:off x="1638301" y="1196975"/>
            <a:ext cx="4676775" cy="3832226"/>
          </a:xfrm>
        </p:spPr>
        <p:txBody>
          <a:bodyPr/>
          <a:lstStyle/>
          <a:p>
            <a:r>
              <a:rPr lang="en-GB" dirty="0">
                <a:solidFill>
                  <a:srgbClr val="0000FF"/>
                </a:solidFill>
              </a:rPr>
              <a:t>An element of ‘</a:t>
            </a:r>
            <a:r>
              <a:rPr lang="en-GB" i="1" dirty="0">
                <a:solidFill>
                  <a:srgbClr val="0000FF"/>
                </a:solidFill>
              </a:rPr>
              <a:t>peer review</a:t>
            </a:r>
            <a:r>
              <a:rPr lang="en-GB" dirty="0">
                <a:solidFill>
                  <a:srgbClr val="0000FF"/>
                </a:solidFill>
              </a:rPr>
              <a:t>’ for internal R&amp;D functions</a:t>
            </a:r>
          </a:p>
          <a:p>
            <a:r>
              <a:rPr lang="en-GB" dirty="0">
                <a:solidFill>
                  <a:srgbClr val="660066"/>
                </a:solidFill>
              </a:rPr>
              <a:t>Helps to address the </a:t>
            </a:r>
            <a:r>
              <a:rPr lang="en-GB" i="1" dirty="0">
                <a:solidFill>
                  <a:srgbClr val="660066"/>
                </a:solidFill>
              </a:rPr>
              <a:t>NIH attitudes and behaviours</a:t>
            </a:r>
          </a:p>
          <a:p>
            <a:r>
              <a:rPr lang="en-GB" i="1" dirty="0">
                <a:solidFill>
                  <a:srgbClr val="0000FF"/>
                </a:solidFill>
              </a:rPr>
              <a:t>Challenges</a:t>
            </a:r>
            <a:r>
              <a:rPr lang="en-GB" dirty="0">
                <a:solidFill>
                  <a:srgbClr val="0000FF"/>
                </a:solidFill>
              </a:rPr>
              <a:t> with new ideas and perspectives</a:t>
            </a:r>
          </a:p>
          <a:p>
            <a:r>
              <a:rPr lang="en-GB" dirty="0">
                <a:solidFill>
                  <a:srgbClr val="660066"/>
                </a:solidFill>
              </a:rPr>
              <a:t>Presenting </a:t>
            </a:r>
            <a:r>
              <a:rPr lang="en-GB" i="1" dirty="0">
                <a:solidFill>
                  <a:srgbClr val="660066"/>
                </a:solidFill>
              </a:rPr>
              <a:t>a united front </a:t>
            </a:r>
            <a:r>
              <a:rPr lang="en-GB" dirty="0">
                <a:solidFill>
                  <a:srgbClr val="660066"/>
                </a:solidFill>
              </a:rPr>
              <a:t>to customers and regulators</a:t>
            </a:r>
          </a:p>
        </p:txBody>
      </p:sp>
      <p:pic>
        <p:nvPicPr>
          <p:cNvPr id="5" name="Picture 4" descr="A group of people sitting at a table&#10;&#10;Description automatically generated">
            <a:extLst>
              <a:ext uri="{FF2B5EF4-FFF2-40B4-BE49-F238E27FC236}">
                <a16:creationId xmlns:a16="http://schemas.microsoft.com/office/drawing/2014/main" id="{A0DB1F47-970E-4ED5-B218-868E38522A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82084" y="2105025"/>
            <a:ext cx="3585916" cy="2390013"/>
          </a:xfrm>
          <a:prstGeom prst="rect">
            <a:avLst/>
          </a:prstGeom>
        </p:spPr>
      </p:pic>
    </p:spTree>
    <p:extLst>
      <p:ext uri="{BB962C8B-B14F-4D97-AF65-F5344CB8AC3E}">
        <p14:creationId xmlns:p14="http://schemas.microsoft.com/office/powerpoint/2010/main" val="64775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682D-C653-4689-8E05-CC99B75726DA}"/>
              </a:ext>
            </a:extLst>
          </p:cNvPr>
          <p:cNvSpPr>
            <a:spLocks noGrp="1"/>
          </p:cNvSpPr>
          <p:nvPr>
            <p:ph type="title"/>
          </p:nvPr>
        </p:nvSpPr>
        <p:spPr>
          <a:xfrm>
            <a:off x="2152650" y="365126"/>
            <a:ext cx="7886700" cy="777875"/>
          </a:xfrm>
        </p:spPr>
        <p:txBody>
          <a:bodyPr/>
          <a:lstStyle/>
          <a:p>
            <a:r>
              <a:rPr lang="en-GB" dirty="0"/>
              <a:t>Strategic Alliances</a:t>
            </a:r>
          </a:p>
        </p:txBody>
      </p:sp>
      <p:sp>
        <p:nvSpPr>
          <p:cNvPr id="3" name="Content Placeholder 2">
            <a:extLst>
              <a:ext uri="{FF2B5EF4-FFF2-40B4-BE49-F238E27FC236}">
                <a16:creationId xmlns:a16="http://schemas.microsoft.com/office/drawing/2014/main" id="{01A20BDF-3ECE-40A3-96C8-843989CDDEF7}"/>
              </a:ext>
            </a:extLst>
          </p:cNvPr>
          <p:cNvSpPr>
            <a:spLocks noGrp="1"/>
          </p:cNvSpPr>
          <p:nvPr>
            <p:ph idx="1"/>
          </p:nvPr>
        </p:nvSpPr>
        <p:spPr>
          <a:xfrm>
            <a:off x="1762125" y="2753917"/>
            <a:ext cx="8820151" cy="2728120"/>
          </a:xfrm>
        </p:spPr>
        <p:txBody>
          <a:bodyPr/>
          <a:lstStyle/>
          <a:p>
            <a:r>
              <a:rPr lang="en-GB" dirty="0">
                <a:solidFill>
                  <a:srgbClr val="0000FF"/>
                </a:solidFill>
              </a:rPr>
              <a:t>Speed:  </a:t>
            </a:r>
            <a:r>
              <a:rPr lang="en-GB" dirty="0"/>
              <a:t>transitory alliances versus careful planning</a:t>
            </a:r>
          </a:p>
          <a:p>
            <a:r>
              <a:rPr lang="en-GB" dirty="0">
                <a:solidFill>
                  <a:srgbClr val="0000FF"/>
                </a:solidFill>
              </a:rPr>
              <a:t>Partner fit: </a:t>
            </a:r>
            <a:r>
              <a:rPr lang="en-GB" dirty="0"/>
              <a:t>network versus dyadic fit</a:t>
            </a:r>
          </a:p>
          <a:p>
            <a:r>
              <a:rPr lang="en-GB" dirty="0">
                <a:solidFill>
                  <a:srgbClr val="0000FF"/>
                </a:solidFill>
              </a:rPr>
              <a:t>Partner type: </a:t>
            </a:r>
            <a:r>
              <a:rPr lang="en-GB" dirty="0"/>
              <a:t>complementarity versus familiarity</a:t>
            </a:r>
          </a:p>
          <a:p>
            <a:r>
              <a:rPr lang="en-GB" dirty="0">
                <a:solidFill>
                  <a:srgbClr val="0000FF"/>
                </a:solidFill>
              </a:rPr>
              <a:t>Commitment: </a:t>
            </a:r>
            <a:r>
              <a:rPr lang="en-GB" dirty="0"/>
              <a:t>aligned objectives versus trust</a:t>
            </a:r>
          </a:p>
          <a:p>
            <a:r>
              <a:rPr lang="en-GB" dirty="0">
                <a:solidFill>
                  <a:srgbClr val="0000FF"/>
                </a:solidFill>
              </a:rPr>
              <a:t>Focus: </a:t>
            </a:r>
            <a:r>
              <a:rPr lang="en-GB" dirty="0"/>
              <a:t>few, specific tasks versus multiple roles</a:t>
            </a:r>
          </a:p>
        </p:txBody>
      </p:sp>
      <p:pic>
        <p:nvPicPr>
          <p:cNvPr id="7" name="Picture 6">
            <a:extLst>
              <a:ext uri="{FF2B5EF4-FFF2-40B4-BE49-F238E27FC236}">
                <a16:creationId xmlns:a16="http://schemas.microsoft.com/office/drawing/2014/main" id="{D5D6AA41-7E87-4374-80F6-B0741AD6E8BB}"/>
              </a:ext>
            </a:extLst>
          </p:cNvPr>
          <p:cNvPicPr>
            <a:picLocks noChangeAspect="1"/>
          </p:cNvPicPr>
          <p:nvPr/>
        </p:nvPicPr>
        <p:blipFill>
          <a:blip r:embed="rId3"/>
          <a:stretch>
            <a:fillRect/>
          </a:stretch>
        </p:blipFill>
        <p:spPr>
          <a:xfrm>
            <a:off x="7611192" y="-1"/>
            <a:ext cx="3056809" cy="2728119"/>
          </a:xfrm>
          <a:prstGeom prst="rect">
            <a:avLst/>
          </a:prstGeom>
        </p:spPr>
      </p:pic>
      <p:sp>
        <p:nvSpPr>
          <p:cNvPr id="9" name="TextBox 8">
            <a:extLst>
              <a:ext uri="{FF2B5EF4-FFF2-40B4-BE49-F238E27FC236}">
                <a16:creationId xmlns:a16="http://schemas.microsoft.com/office/drawing/2014/main" id="{6443C3C3-1B0F-47D5-BA0C-76C30297B489}"/>
              </a:ext>
            </a:extLst>
          </p:cNvPr>
          <p:cNvSpPr txBox="1"/>
          <p:nvPr/>
        </p:nvSpPr>
        <p:spPr>
          <a:xfrm>
            <a:off x="1762125" y="1143001"/>
            <a:ext cx="5476875" cy="1384995"/>
          </a:xfrm>
          <a:prstGeom prst="rect">
            <a:avLst/>
          </a:prstGeom>
          <a:noFill/>
        </p:spPr>
        <p:txBody>
          <a:bodyPr wrap="square">
            <a:spAutoFit/>
          </a:bodyPr>
          <a:lstStyle/>
          <a:p>
            <a:r>
              <a:rPr lang="en-GB" sz="2800" dirty="0">
                <a:solidFill>
                  <a:srgbClr val="0000FF"/>
                </a:solidFill>
              </a:rPr>
              <a:t>Strategic Alliances </a:t>
            </a:r>
            <a:r>
              <a:rPr lang="en-GB" sz="2800" dirty="0"/>
              <a:t>seem to be taking over from more formal joint ventures, mainly due to…</a:t>
            </a:r>
          </a:p>
        </p:txBody>
      </p:sp>
      <p:sp>
        <p:nvSpPr>
          <p:cNvPr id="11" name="TextBox 10">
            <a:extLst>
              <a:ext uri="{FF2B5EF4-FFF2-40B4-BE49-F238E27FC236}">
                <a16:creationId xmlns:a16="http://schemas.microsoft.com/office/drawing/2014/main" id="{B2EE1161-0CA6-4D97-A4A6-230500B7FC9D}"/>
              </a:ext>
            </a:extLst>
          </p:cNvPr>
          <p:cNvSpPr txBox="1"/>
          <p:nvPr/>
        </p:nvSpPr>
        <p:spPr>
          <a:xfrm>
            <a:off x="6248401" y="5297371"/>
            <a:ext cx="3667125" cy="369332"/>
          </a:xfrm>
          <a:prstGeom prst="rect">
            <a:avLst/>
          </a:prstGeom>
          <a:noFill/>
        </p:spPr>
        <p:txBody>
          <a:bodyPr wrap="square">
            <a:spAutoFit/>
          </a:bodyPr>
          <a:lstStyle/>
          <a:p>
            <a:r>
              <a:rPr lang="en-GB" dirty="0"/>
              <a:t>Tidd, J. &amp; Bessant, J. (2018), p.401</a:t>
            </a:r>
          </a:p>
        </p:txBody>
      </p:sp>
    </p:spTree>
    <p:extLst>
      <p:ext uri="{BB962C8B-B14F-4D97-AF65-F5344CB8AC3E}">
        <p14:creationId xmlns:p14="http://schemas.microsoft.com/office/powerpoint/2010/main" val="290903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09F3-D6D8-465C-8713-FAA5CE646F75}"/>
              </a:ext>
            </a:extLst>
          </p:cNvPr>
          <p:cNvSpPr>
            <a:spLocks noGrp="1"/>
          </p:cNvSpPr>
          <p:nvPr>
            <p:ph type="title"/>
          </p:nvPr>
        </p:nvSpPr>
        <p:spPr>
          <a:xfrm>
            <a:off x="2152650" y="123031"/>
            <a:ext cx="7886700" cy="877095"/>
          </a:xfrm>
        </p:spPr>
        <p:txBody>
          <a:bodyPr/>
          <a:lstStyle/>
          <a:p>
            <a:r>
              <a:rPr lang="en-GB" dirty="0"/>
              <a:t>Factors Contributing to Success…</a:t>
            </a:r>
          </a:p>
        </p:txBody>
      </p:sp>
      <p:sp>
        <p:nvSpPr>
          <p:cNvPr id="3" name="Content Placeholder 2">
            <a:extLst>
              <a:ext uri="{FF2B5EF4-FFF2-40B4-BE49-F238E27FC236}">
                <a16:creationId xmlns:a16="http://schemas.microsoft.com/office/drawing/2014/main" id="{5E61EA94-06D7-42A6-A3FD-5DCE461382EE}"/>
              </a:ext>
            </a:extLst>
          </p:cNvPr>
          <p:cNvSpPr>
            <a:spLocks noGrp="1"/>
          </p:cNvSpPr>
          <p:nvPr>
            <p:ph idx="1"/>
          </p:nvPr>
        </p:nvSpPr>
        <p:spPr>
          <a:xfrm>
            <a:off x="1600200" y="1101725"/>
            <a:ext cx="8439150" cy="4351338"/>
          </a:xfrm>
        </p:spPr>
        <p:txBody>
          <a:bodyPr/>
          <a:lstStyle/>
          <a:p>
            <a:r>
              <a:rPr lang="en-GB">
                <a:solidFill>
                  <a:srgbClr val="0000FF"/>
                </a:solidFill>
              </a:rPr>
              <a:t>The alliance is perceived as important by all partners</a:t>
            </a:r>
          </a:p>
          <a:p>
            <a:r>
              <a:rPr lang="en-GB">
                <a:solidFill>
                  <a:srgbClr val="660066"/>
                </a:solidFill>
              </a:rPr>
              <a:t>A collaboration ‘champion’ exists</a:t>
            </a:r>
          </a:p>
          <a:p>
            <a:r>
              <a:rPr lang="en-GB">
                <a:solidFill>
                  <a:srgbClr val="0000FF"/>
                </a:solidFill>
              </a:rPr>
              <a:t>A substantial degree of trust between partners exists</a:t>
            </a:r>
          </a:p>
          <a:p>
            <a:r>
              <a:rPr lang="en-GB">
                <a:solidFill>
                  <a:srgbClr val="660066"/>
                </a:solidFill>
              </a:rPr>
              <a:t>Clear project planning and defined task milestones are established</a:t>
            </a:r>
          </a:p>
          <a:p>
            <a:r>
              <a:rPr lang="en-GB">
                <a:solidFill>
                  <a:srgbClr val="0000FF"/>
                </a:solidFill>
              </a:rPr>
              <a:t>Frequent communication between partners, in particular, between marketing and technical staff</a:t>
            </a:r>
          </a:p>
          <a:p>
            <a:r>
              <a:rPr lang="en-GB">
                <a:solidFill>
                  <a:srgbClr val="660066"/>
                </a:solidFill>
              </a:rPr>
              <a:t>The collaborating parties contribute as expected</a:t>
            </a:r>
          </a:p>
          <a:p>
            <a:r>
              <a:rPr lang="en-GB">
                <a:solidFill>
                  <a:srgbClr val="0000FF"/>
                </a:solidFill>
              </a:rPr>
              <a:t>Benefits are perceived to be equally distributed</a:t>
            </a:r>
            <a:endParaRPr lang="en-GB" dirty="0">
              <a:solidFill>
                <a:srgbClr val="0000FF"/>
              </a:solidFill>
            </a:endParaRPr>
          </a:p>
        </p:txBody>
      </p:sp>
      <p:sp>
        <p:nvSpPr>
          <p:cNvPr id="5" name="TextBox 4">
            <a:extLst>
              <a:ext uri="{FF2B5EF4-FFF2-40B4-BE49-F238E27FC236}">
                <a16:creationId xmlns:a16="http://schemas.microsoft.com/office/drawing/2014/main" id="{61FF1FCE-1F60-4A20-9C35-4C37D4AD27D0}"/>
              </a:ext>
            </a:extLst>
          </p:cNvPr>
          <p:cNvSpPr txBox="1"/>
          <p:nvPr/>
        </p:nvSpPr>
        <p:spPr>
          <a:xfrm>
            <a:off x="5895975" y="5369997"/>
            <a:ext cx="4591050" cy="369332"/>
          </a:xfrm>
          <a:prstGeom prst="rect">
            <a:avLst/>
          </a:prstGeom>
          <a:noFill/>
        </p:spPr>
        <p:txBody>
          <a:bodyPr wrap="square">
            <a:spAutoFit/>
          </a:bodyPr>
          <a:lstStyle/>
          <a:p>
            <a:r>
              <a:rPr lang="en-GB" dirty="0"/>
              <a:t>Tidd, J. &amp; Bessant, J. (2018), p.413</a:t>
            </a:r>
          </a:p>
        </p:txBody>
      </p:sp>
    </p:spTree>
    <p:extLst>
      <p:ext uri="{BB962C8B-B14F-4D97-AF65-F5344CB8AC3E}">
        <p14:creationId xmlns:p14="http://schemas.microsoft.com/office/powerpoint/2010/main" val="342094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200 B</Template>
  <TotalTime>7181</TotalTime>
  <Words>5022</Words>
  <Application>Microsoft Office PowerPoint</Application>
  <PresentationFormat>Widescreen</PresentationFormat>
  <Paragraphs>425</Paragraphs>
  <Slides>34</Slides>
  <Notes>18</Notes>
  <HiddenSlides>0</HiddenSlides>
  <MMClips>1</MMClips>
  <ScaleCrop>false</ScaleCrop>
  <HeadingPairs>
    <vt:vector size="6" baseType="variant">
      <vt:variant>
        <vt:lpstr>Fonts Used</vt:lpstr>
      </vt:variant>
      <vt:variant>
        <vt:i4>8</vt:i4>
      </vt:variant>
      <vt:variant>
        <vt:lpstr>Theme</vt:lpstr>
      </vt:variant>
      <vt:variant>
        <vt:i4>8</vt:i4>
      </vt:variant>
      <vt:variant>
        <vt:lpstr>Slide Titles</vt:lpstr>
      </vt:variant>
      <vt:variant>
        <vt:i4>34</vt:i4>
      </vt:variant>
    </vt:vector>
  </HeadingPairs>
  <TitlesOfParts>
    <vt:vector size="50" baseType="lpstr">
      <vt:lpstr>Aptos</vt:lpstr>
      <vt:lpstr>Arial</vt:lpstr>
      <vt:lpstr>Calibri</vt:lpstr>
      <vt:lpstr>Calibri Light</vt:lpstr>
      <vt:lpstr>Corbel</vt:lpstr>
      <vt:lpstr>Forte Forward</vt:lpstr>
      <vt:lpstr>Tiempos Text</vt:lpstr>
      <vt:lpstr>Wingdings 2</vt:lpstr>
      <vt:lpstr>UWTSD 200 B</vt:lpstr>
      <vt:lpstr>UWTSD 200</vt:lpstr>
      <vt:lpstr>UWTSD 2024</vt:lpstr>
      <vt:lpstr>UWTSD Text 1</vt:lpstr>
      <vt:lpstr>UWTSD Text 2</vt:lpstr>
      <vt:lpstr>UWTSD Text 3</vt:lpstr>
      <vt:lpstr>UWTSD Text 4</vt:lpstr>
      <vt:lpstr>UWTSD Logo Variations place image in Background</vt:lpstr>
      <vt:lpstr>PowerPoint Presentation</vt:lpstr>
      <vt:lpstr>PowerPoint Presentation</vt:lpstr>
      <vt:lpstr>Case Study</vt:lpstr>
      <vt:lpstr>Case Study (cont.)</vt:lpstr>
      <vt:lpstr>Platform for Innovation</vt:lpstr>
      <vt:lpstr>Platform for Innovation – the building blocks</vt:lpstr>
      <vt:lpstr>Open market innovation</vt:lpstr>
      <vt:lpstr>Barriers to Innovation?</vt:lpstr>
      <vt:lpstr>Innovation - Do’s &amp; Don'ts</vt:lpstr>
      <vt:lpstr> Organisational strategy aligned with innovative working </vt:lpstr>
      <vt:lpstr> Organisational culture/climate aligned with innovative working </vt:lpstr>
      <vt:lpstr>Employees </vt:lpstr>
      <vt:lpstr>Leadership and management </vt:lpstr>
      <vt:lpstr> Organisational structure &amp; work design </vt:lpstr>
      <vt:lpstr> Performance management &amp; work practices </vt:lpstr>
      <vt:lpstr> Teamwork and networking </vt:lpstr>
      <vt:lpstr>Building innovative organisations</vt:lpstr>
      <vt:lpstr>Creativity</vt:lpstr>
      <vt:lpstr>Where good ideas come from</vt:lpstr>
      <vt:lpstr>Innovation</vt:lpstr>
      <vt:lpstr>Types of Service Innovations</vt:lpstr>
      <vt:lpstr>‘Six Hats’ Thinking       (De Bono 1985)</vt:lpstr>
      <vt:lpstr>PowerPoint Presentation</vt:lpstr>
      <vt:lpstr>PowerPoint Presentation</vt:lpstr>
      <vt:lpstr>Thinking Hat Exercise: Brainstorming</vt:lpstr>
      <vt:lpstr>Plenary Session</vt:lpstr>
      <vt:lpstr>Key Features of Innovative Organisations - Refresher</vt:lpstr>
      <vt:lpstr>Inter-Organisational Innovation</vt:lpstr>
      <vt:lpstr>Inter-Organisational Innovation</vt:lpstr>
      <vt:lpstr>Why Collaborate?</vt:lpstr>
      <vt:lpstr>Model for Collaboration for Innovation</vt:lpstr>
      <vt:lpstr>Other Benefits</vt:lpstr>
      <vt:lpstr>Strategic Alliances</vt:lpstr>
      <vt:lpstr>Factors Contributing to Success…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Tinkler</dc:creator>
  <cp:lastModifiedBy>Paul Tinkler</cp:lastModifiedBy>
  <cp:revision>2</cp:revision>
  <dcterms:created xsi:type="dcterms:W3CDTF">2024-08-05T09:36:40Z</dcterms:created>
  <dcterms:modified xsi:type="dcterms:W3CDTF">2025-07-17T12:04:06Z</dcterms:modified>
</cp:coreProperties>
</file>