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6" r:id="rId1"/>
  </p:sldMasterIdLst>
  <p:notesMasterIdLst>
    <p:notesMasterId r:id="rId9"/>
  </p:notesMasterIdLst>
  <p:sldIdLst>
    <p:sldId id="257" r:id="rId2"/>
    <p:sldId id="258" r:id="rId3"/>
    <p:sldId id="259" r:id="rId4"/>
    <p:sldId id="265" r:id="rId5"/>
    <p:sldId id="266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816137-39C9-42B7-93F8-D37381FF2A1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057AA67-E728-4712-9C2C-52C7385C3D6B}">
      <dgm:prSet/>
      <dgm:spPr/>
      <dgm:t>
        <a:bodyPr/>
        <a:lstStyle/>
        <a:p>
          <a:r>
            <a:rPr lang="en-GB" b="1"/>
            <a:t>The two theories (Erik Erickson and Feud) have established that human beings all go through developmental stages.  </a:t>
          </a:r>
          <a:endParaRPr lang="en-US"/>
        </a:p>
      </dgm:t>
    </dgm:pt>
    <dgm:pt modelId="{6C1C5CF2-5714-4377-BAC6-0E2749E3D18D}" type="parTrans" cxnId="{D12171E7-7A34-4553-8150-606BA12F3F5A}">
      <dgm:prSet/>
      <dgm:spPr/>
      <dgm:t>
        <a:bodyPr/>
        <a:lstStyle/>
        <a:p>
          <a:endParaRPr lang="en-US"/>
        </a:p>
      </dgm:t>
    </dgm:pt>
    <dgm:pt modelId="{B6CFC1C0-8E51-4B7C-81AC-C0550E69FA35}" type="sibTrans" cxnId="{D12171E7-7A34-4553-8150-606BA12F3F5A}">
      <dgm:prSet/>
      <dgm:spPr/>
      <dgm:t>
        <a:bodyPr/>
        <a:lstStyle/>
        <a:p>
          <a:endParaRPr lang="en-US"/>
        </a:p>
      </dgm:t>
    </dgm:pt>
    <dgm:pt modelId="{629E21F3-812E-4927-91E1-96452F1C18FD}">
      <dgm:prSet/>
      <dgm:spPr/>
      <dgm:t>
        <a:bodyPr/>
        <a:lstStyle/>
        <a:p>
          <a:r>
            <a:rPr lang="en-GB" b="1"/>
            <a:t>Their development is influenced by environment or the parents/care givers. </a:t>
          </a:r>
          <a:endParaRPr lang="en-US"/>
        </a:p>
      </dgm:t>
    </dgm:pt>
    <dgm:pt modelId="{075099EB-51E6-42C5-A393-80E10C485B9A}" type="parTrans" cxnId="{31AC8026-0581-4FC4-BB76-3E7481EF6B61}">
      <dgm:prSet/>
      <dgm:spPr/>
      <dgm:t>
        <a:bodyPr/>
        <a:lstStyle/>
        <a:p>
          <a:endParaRPr lang="en-US"/>
        </a:p>
      </dgm:t>
    </dgm:pt>
    <dgm:pt modelId="{51D5ABF9-61DB-43B9-97AD-F2F7B4624BD5}" type="sibTrans" cxnId="{31AC8026-0581-4FC4-BB76-3E7481EF6B61}">
      <dgm:prSet/>
      <dgm:spPr/>
      <dgm:t>
        <a:bodyPr/>
        <a:lstStyle/>
        <a:p>
          <a:endParaRPr lang="en-US"/>
        </a:p>
      </dgm:t>
    </dgm:pt>
    <dgm:pt modelId="{E80A0928-3619-4C3D-9008-2B25E5A8626A}">
      <dgm:prSet/>
      <dgm:spPr/>
      <dgm:t>
        <a:bodyPr/>
        <a:lstStyle/>
        <a:p>
          <a:r>
            <a:rPr lang="en-GB" b="1"/>
            <a:t>So, parents should take note of the what they do for the children and around the children. </a:t>
          </a:r>
          <a:endParaRPr lang="en-US"/>
        </a:p>
      </dgm:t>
    </dgm:pt>
    <dgm:pt modelId="{218B6C38-B51A-4348-9373-56D27BF3E854}" type="parTrans" cxnId="{DBEBF308-BF00-4138-80C4-A546A1C8AFB3}">
      <dgm:prSet/>
      <dgm:spPr/>
      <dgm:t>
        <a:bodyPr/>
        <a:lstStyle/>
        <a:p>
          <a:endParaRPr lang="en-US"/>
        </a:p>
      </dgm:t>
    </dgm:pt>
    <dgm:pt modelId="{C88E463D-C98C-43F7-A9AA-77F96C7855B6}" type="sibTrans" cxnId="{DBEBF308-BF00-4138-80C4-A546A1C8AFB3}">
      <dgm:prSet/>
      <dgm:spPr/>
      <dgm:t>
        <a:bodyPr/>
        <a:lstStyle/>
        <a:p>
          <a:endParaRPr lang="en-US"/>
        </a:p>
      </dgm:t>
    </dgm:pt>
    <dgm:pt modelId="{05517A3A-2DA4-4C7C-A26A-E9FDD4B505B8}">
      <dgm:prSet/>
      <dgm:spPr/>
      <dgm:t>
        <a:bodyPr/>
        <a:lstStyle/>
        <a:p>
          <a:r>
            <a:rPr lang="en-GB" b="1"/>
            <a:t>I advice that, parents provide activity-based learning for their children, communicate regularly with their children and observe all the necessary changes as they grow. </a:t>
          </a:r>
          <a:endParaRPr lang="en-US"/>
        </a:p>
      </dgm:t>
    </dgm:pt>
    <dgm:pt modelId="{B6D83CF6-575A-4D41-99BD-A5482FA9BAAA}" type="parTrans" cxnId="{E2DAE666-74E6-4A97-82A6-438D4070C1CA}">
      <dgm:prSet/>
      <dgm:spPr/>
      <dgm:t>
        <a:bodyPr/>
        <a:lstStyle/>
        <a:p>
          <a:endParaRPr lang="en-US"/>
        </a:p>
      </dgm:t>
    </dgm:pt>
    <dgm:pt modelId="{FBBEF5E9-CD04-439E-B181-3EE91E037EF1}" type="sibTrans" cxnId="{E2DAE666-74E6-4A97-82A6-438D4070C1CA}">
      <dgm:prSet/>
      <dgm:spPr/>
      <dgm:t>
        <a:bodyPr/>
        <a:lstStyle/>
        <a:p>
          <a:endParaRPr lang="en-US"/>
        </a:p>
      </dgm:t>
    </dgm:pt>
    <dgm:pt modelId="{699AAE39-DE47-435F-AC44-3F74EA7A9C12}" type="pres">
      <dgm:prSet presAssocID="{73816137-39C9-42B7-93F8-D37381FF2A11}" presName="linear" presStyleCnt="0">
        <dgm:presLayoutVars>
          <dgm:animLvl val="lvl"/>
          <dgm:resizeHandles val="exact"/>
        </dgm:presLayoutVars>
      </dgm:prSet>
      <dgm:spPr/>
    </dgm:pt>
    <dgm:pt modelId="{0E49A329-50ED-42E5-86CE-028518BED81D}" type="pres">
      <dgm:prSet presAssocID="{A057AA67-E728-4712-9C2C-52C7385C3D6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A2AD420-B136-433B-9C29-03F792799FE2}" type="pres">
      <dgm:prSet presAssocID="{B6CFC1C0-8E51-4B7C-81AC-C0550E69FA35}" presName="spacer" presStyleCnt="0"/>
      <dgm:spPr/>
    </dgm:pt>
    <dgm:pt modelId="{2050EA82-2A86-40FF-8C3E-B6EAD44E3E46}" type="pres">
      <dgm:prSet presAssocID="{629E21F3-812E-4927-91E1-96452F1C18F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F11875B-83F7-426E-8406-512A34465A1A}" type="pres">
      <dgm:prSet presAssocID="{51D5ABF9-61DB-43B9-97AD-F2F7B4624BD5}" presName="spacer" presStyleCnt="0"/>
      <dgm:spPr/>
    </dgm:pt>
    <dgm:pt modelId="{8CB513D1-A04E-49CD-BD1E-9D5D77C8E2A7}" type="pres">
      <dgm:prSet presAssocID="{E80A0928-3619-4C3D-9008-2B25E5A8626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B00F9CB-0643-4B70-A9A3-EE6A863E2F9D}" type="pres">
      <dgm:prSet presAssocID="{C88E463D-C98C-43F7-A9AA-77F96C7855B6}" presName="spacer" presStyleCnt="0"/>
      <dgm:spPr/>
    </dgm:pt>
    <dgm:pt modelId="{9EB4E8A3-1786-49AE-8005-C955AA363DBF}" type="pres">
      <dgm:prSet presAssocID="{05517A3A-2DA4-4C7C-A26A-E9FDD4B505B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BEBF308-BF00-4138-80C4-A546A1C8AFB3}" srcId="{73816137-39C9-42B7-93F8-D37381FF2A11}" destId="{E80A0928-3619-4C3D-9008-2B25E5A8626A}" srcOrd="2" destOrd="0" parTransId="{218B6C38-B51A-4348-9373-56D27BF3E854}" sibTransId="{C88E463D-C98C-43F7-A9AA-77F96C7855B6}"/>
    <dgm:cxn modelId="{31AC8026-0581-4FC4-BB76-3E7481EF6B61}" srcId="{73816137-39C9-42B7-93F8-D37381FF2A11}" destId="{629E21F3-812E-4927-91E1-96452F1C18FD}" srcOrd="1" destOrd="0" parTransId="{075099EB-51E6-42C5-A393-80E10C485B9A}" sibTransId="{51D5ABF9-61DB-43B9-97AD-F2F7B4624BD5}"/>
    <dgm:cxn modelId="{A425BB37-B509-47E2-A3F2-E0A6140C183D}" type="presOf" srcId="{05517A3A-2DA4-4C7C-A26A-E9FDD4B505B8}" destId="{9EB4E8A3-1786-49AE-8005-C955AA363DBF}" srcOrd="0" destOrd="0" presId="urn:microsoft.com/office/officeart/2005/8/layout/vList2"/>
    <dgm:cxn modelId="{044A2E38-2949-4D18-93C9-D9FC3D0B83D8}" type="presOf" srcId="{E80A0928-3619-4C3D-9008-2B25E5A8626A}" destId="{8CB513D1-A04E-49CD-BD1E-9D5D77C8E2A7}" srcOrd="0" destOrd="0" presId="urn:microsoft.com/office/officeart/2005/8/layout/vList2"/>
    <dgm:cxn modelId="{E2DAE666-74E6-4A97-82A6-438D4070C1CA}" srcId="{73816137-39C9-42B7-93F8-D37381FF2A11}" destId="{05517A3A-2DA4-4C7C-A26A-E9FDD4B505B8}" srcOrd="3" destOrd="0" parTransId="{B6D83CF6-575A-4D41-99BD-A5482FA9BAAA}" sibTransId="{FBBEF5E9-CD04-439E-B181-3EE91E037EF1}"/>
    <dgm:cxn modelId="{97220D4F-0DCE-49C5-8580-E8972D1373BD}" type="presOf" srcId="{629E21F3-812E-4927-91E1-96452F1C18FD}" destId="{2050EA82-2A86-40FF-8C3E-B6EAD44E3E46}" srcOrd="0" destOrd="0" presId="urn:microsoft.com/office/officeart/2005/8/layout/vList2"/>
    <dgm:cxn modelId="{D38A3997-690B-4C42-A380-9CF29908F89A}" type="presOf" srcId="{A057AA67-E728-4712-9C2C-52C7385C3D6B}" destId="{0E49A329-50ED-42E5-86CE-028518BED81D}" srcOrd="0" destOrd="0" presId="urn:microsoft.com/office/officeart/2005/8/layout/vList2"/>
    <dgm:cxn modelId="{D12171E7-7A34-4553-8150-606BA12F3F5A}" srcId="{73816137-39C9-42B7-93F8-D37381FF2A11}" destId="{A057AA67-E728-4712-9C2C-52C7385C3D6B}" srcOrd="0" destOrd="0" parTransId="{6C1C5CF2-5714-4377-BAC6-0E2749E3D18D}" sibTransId="{B6CFC1C0-8E51-4B7C-81AC-C0550E69FA35}"/>
    <dgm:cxn modelId="{AE5443F0-EF18-4241-AC2E-F30FB22159B5}" type="presOf" srcId="{73816137-39C9-42B7-93F8-D37381FF2A11}" destId="{699AAE39-DE47-435F-AC44-3F74EA7A9C12}" srcOrd="0" destOrd="0" presId="urn:microsoft.com/office/officeart/2005/8/layout/vList2"/>
    <dgm:cxn modelId="{F1654A42-12C1-4845-955E-54B100A06B21}" type="presParOf" srcId="{699AAE39-DE47-435F-AC44-3F74EA7A9C12}" destId="{0E49A329-50ED-42E5-86CE-028518BED81D}" srcOrd="0" destOrd="0" presId="urn:microsoft.com/office/officeart/2005/8/layout/vList2"/>
    <dgm:cxn modelId="{390F0AEB-E847-48AB-ADA2-BC1AF4F081D2}" type="presParOf" srcId="{699AAE39-DE47-435F-AC44-3F74EA7A9C12}" destId="{BA2AD420-B136-433B-9C29-03F792799FE2}" srcOrd="1" destOrd="0" presId="urn:microsoft.com/office/officeart/2005/8/layout/vList2"/>
    <dgm:cxn modelId="{8F73D45C-5CE3-4CCE-A73D-A0BA69CD89D1}" type="presParOf" srcId="{699AAE39-DE47-435F-AC44-3F74EA7A9C12}" destId="{2050EA82-2A86-40FF-8C3E-B6EAD44E3E46}" srcOrd="2" destOrd="0" presId="urn:microsoft.com/office/officeart/2005/8/layout/vList2"/>
    <dgm:cxn modelId="{51A8234A-D55F-4239-9387-43C249334107}" type="presParOf" srcId="{699AAE39-DE47-435F-AC44-3F74EA7A9C12}" destId="{DF11875B-83F7-426E-8406-512A34465A1A}" srcOrd="3" destOrd="0" presId="urn:microsoft.com/office/officeart/2005/8/layout/vList2"/>
    <dgm:cxn modelId="{5DDBA6EA-4800-46B1-8925-DAFFE6069CA6}" type="presParOf" srcId="{699AAE39-DE47-435F-AC44-3F74EA7A9C12}" destId="{8CB513D1-A04E-49CD-BD1E-9D5D77C8E2A7}" srcOrd="4" destOrd="0" presId="urn:microsoft.com/office/officeart/2005/8/layout/vList2"/>
    <dgm:cxn modelId="{6044C3D6-6FFF-4BF1-8070-7AE0911C1EF4}" type="presParOf" srcId="{699AAE39-DE47-435F-AC44-3F74EA7A9C12}" destId="{1B00F9CB-0643-4B70-A9A3-EE6A863E2F9D}" srcOrd="5" destOrd="0" presId="urn:microsoft.com/office/officeart/2005/8/layout/vList2"/>
    <dgm:cxn modelId="{49ABAEEF-373A-4449-86C7-CCEEEAA6E313}" type="presParOf" srcId="{699AAE39-DE47-435F-AC44-3F74EA7A9C12}" destId="{9EB4E8A3-1786-49AE-8005-C955AA363DB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49A329-50ED-42E5-86CE-028518BED81D}">
      <dsp:nvSpPr>
        <dsp:cNvPr id="0" name=""/>
        <dsp:cNvSpPr/>
      </dsp:nvSpPr>
      <dsp:spPr>
        <a:xfrm>
          <a:off x="0" y="242084"/>
          <a:ext cx="6253721" cy="1099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The two theories (Erik Erickson and Feud) have established that human beings all go through developmental stages.  </a:t>
          </a:r>
          <a:endParaRPr lang="en-US" sz="2000" kern="1200"/>
        </a:p>
      </dsp:txBody>
      <dsp:txXfrm>
        <a:off x="53688" y="295772"/>
        <a:ext cx="6146345" cy="992424"/>
      </dsp:txXfrm>
    </dsp:sp>
    <dsp:sp modelId="{2050EA82-2A86-40FF-8C3E-B6EAD44E3E46}">
      <dsp:nvSpPr>
        <dsp:cNvPr id="0" name=""/>
        <dsp:cNvSpPr/>
      </dsp:nvSpPr>
      <dsp:spPr>
        <a:xfrm>
          <a:off x="0" y="1399484"/>
          <a:ext cx="6253721" cy="109980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Their development is influenced by environment or the parents/care givers. </a:t>
          </a:r>
          <a:endParaRPr lang="en-US" sz="2000" kern="1200"/>
        </a:p>
      </dsp:txBody>
      <dsp:txXfrm>
        <a:off x="53688" y="1453172"/>
        <a:ext cx="6146345" cy="992424"/>
      </dsp:txXfrm>
    </dsp:sp>
    <dsp:sp modelId="{8CB513D1-A04E-49CD-BD1E-9D5D77C8E2A7}">
      <dsp:nvSpPr>
        <dsp:cNvPr id="0" name=""/>
        <dsp:cNvSpPr/>
      </dsp:nvSpPr>
      <dsp:spPr>
        <a:xfrm>
          <a:off x="0" y="2556884"/>
          <a:ext cx="6253721" cy="109980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So, parents should take note of the what they do for the children and around the children. </a:t>
          </a:r>
          <a:endParaRPr lang="en-US" sz="2000" kern="1200"/>
        </a:p>
      </dsp:txBody>
      <dsp:txXfrm>
        <a:off x="53688" y="2610572"/>
        <a:ext cx="6146345" cy="992424"/>
      </dsp:txXfrm>
    </dsp:sp>
    <dsp:sp modelId="{9EB4E8A3-1786-49AE-8005-C955AA363DBF}">
      <dsp:nvSpPr>
        <dsp:cNvPr id="0" name=""/>
        <dsp:cNvSpPr/>
      </dsp:nvSpPr>
      <dsp:spPr>
        <a:xfrm>
          <a:off x="0" y="3714285"/>
          <a:ext cx="6253721" cy="10998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I advice that, parents provide activity-based learning for their children, communicate regularly with their children and observe all the necessary changes as they grow. </a:t>
          </a:r>
          <a:endParaRPr lang="en-US" sz="2000" kern="1200"/>
        </a:p>
      </dsp:txBody>
      <dsp:txXfrm>
        <a:off x="53688" y="3767973"/>
        <a:ext cx="6146345" cy="992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42663-1063-44B1-9D68-76449CCA759E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CEE1DF-9579-4A83-8048-C0D126BB5E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572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CEE1DF-9579-4A83-8048-C0D126BB5E2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771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13C55-49F8-41AA-ADEB-0200A705B3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6A787-D8AD-4962-98AC-9C3D628A54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EEF9B8-2CF6-4535-B599-C5AC2D5EEB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6762B7-65A9-4C2A-A713-A225E259D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D9068-E219-4756-AB70-B69C7F179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45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8976D-852F-4C18-AB2E-31F85BA17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DD9AD-11F6-458E-8675-37F45BDAE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76216-B536-4FD2-AF51-76A5CC82B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3AE482-C925-4E09-9CAD-7D55C2EED1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B3CB5-5224-437B-B37C-B3FED8A71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446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D2FAF-1CB4-4F3B-8845-08730F037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5F41F-73AF-43F8-8FA0-C3B2400FF9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BBF6BA-DD16-4E33-97B5-D72DBEE1E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22BE3-D5B5-4390-AEEC-76FFB80B8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2147D-3263-48DD-8094-2F68DB35D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537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BC9AC-D3B0-4871-B037-5DA94B0B1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38EA2-4B61-442E-B187-9A823DD33A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8DAA9C-8DBD-4544-8D4B-6F6FAD650E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57051B-E627-4FD6-B09C-BF2DD4B11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3AE94B-CB15-4BA2-AE0A-16113749C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77402-FB83-4B49-A69D-1490DD883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394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B6292-A508-439C-BFAD-571AAA2F8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3C73EC-DA1C-4D57-BB1D-25BB107E85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73D4FB-B735-4462-8AFA-807D953CA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6B6817-F312-480F-8897-F5BE7BBF50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BE0A48-3214-4B9C-9A76-41431D8818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35D508-4A9C-42FD-A927-7601EB644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64C3A1-11D4-4062-A435-1B06539DE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341B6F-B47E-45D3-88FD-E2C5F3BF9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051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5C0CB-3E7B-4D00-AE17-A9EBEE2AA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0EA376-4543-4BC1-9CAD-D18A79A47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125197-00D1-4D83-B52C-2F3D7A78A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1D5EC4-92FF-4C14-9235-325984396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366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89F366-55EA-4F19-8ADC-1D9C482B3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CFCE9F-8717-4039-8176-C023283C0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55A00-299B-42F4-B2FB-229CC7DEB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031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1D2A8-D36C-483E-A914-38968B784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3AC57-C017-4DFE-8894-6B5255EE1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5B4706-FA15-40D7-99A3-2485E0C3A4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3757CF-D95D-45C7-AF29-7CB7E2D03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699A80-B0E0-4764-AF61-69F5E9EA8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341B03-1747-41BC-89C6-95BAEAD0C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323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2D8B8-EE8C-4476-8471-AB3FFDC57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0702CA-A249-4C3B-B421-20747118B3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260913-270D-4AF1-B1C3-25EE5B0BE4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66B48A-77C1-4EB5-A333-E859A357D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65D6F5-D832-49DD-A712-F9EB3AD5B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2BDFEF-1385-48A7-8551-939343949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383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CD6FE-2C96-4D66-B263-42461A9A9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3E6FB3-9E06-4B57-8945-32B2D84FE3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5DEFE-62ED-4A3B-B109-D6BB31060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6A0816-AD6A-4EEC-96A9-EBC31A6E8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77C42A-8917-4F00-9589-A376E5758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79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F84479-42FE-459B-949A-48F551C5CD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2D1239-4860-4B09-82E5-08FA665E81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3C127-BF77-48E1-BA0D-381B28A15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B0C446-7D6D-433D-8DDB-B71B262DC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28D03A-3E9C-47BC-9CED-4676E493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398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6CBBF-B898-4624-B87C-C9C27F49D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9F520-0160-42BB-B5EB-286558754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37094-828F-4507-8763-329969F4092C}" type="datetimeFigureOut">
              <a:rPr lang="en-US" smtClean="0"/>
              <a:t>10/15/2021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1A3B6F-84CB-4C28-9DCE-EAEAE4896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C62515-3D0D-4553-8E2C-85E88BDCD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2767F-C36F-43F3-A3EC-D3C6B44B9C0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1AE5E0F-98A9-4F28-ADEB-A5575BAFF89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122488"/>
            <a:ext cx="5132614" cy="4083050"/>
          </a:xfrm>
        </p:spPr>
        <p:txBody>
          <a:bodyPr>
            <a:noAutofit/>
          </a:bodyPr>
          <a:lstStyle>
            <a:lvl1pPr marL="0" indent="0">
              <a:buFont typeface="Segoe UI" panose="020B0502040204020203" pitchFamily="34" charset="0"/>
              <a:buChar char=" "/>
              <a:defRPr sz="1800" b="1">
                <a:solidFill>
                  <a:schemeClr val="accent1"/>
                </a:solidFill>
              </a:defRPr>
            </a:lvl1pPr>
            <a:lvl2pPr marL="65088" indent="-65088">
              <a:spcBef>
                <a:spcPts val="1800"/>
              </a:spcBef>
              <a:spcAft>
                <a:spcPts val="600"/>
              </a:spcAft>
              <a:buFont typeface="Segoe UI" panose="020B0502040204020203" pitchFamily="34" charset="0"/>
              <a:buChar char=" "/>
              <a:defRPr sz="1600"/>
            </a:lvl2pPr>
            <a:lvl3pPr marL="571500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400"/>
            </a:lvl3pPr>
            <a:lvl4pPr marL="1093788" indent="-228600">
              <a:defRPr sz="1200"/>
            </a:lvl4pPr>
            <a:lvl5pPr marL="1093788" indent="-228600"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8">
            <a:extLst>
              <a:ext uri="{FF2B5EF4-FFF2-40B4-BE49-F238E27FC236}">
                <a16:creationId xmlns:a16="http://schemas.microsoft.com/office/drawing/2014/main" id="{F9A8B0E0-E07A-49F7-B25F-4B478FADB3A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21186" y="2122488"/>
            <a:ext cx="5132614" cy="4083050"/>
          </a:xfrm>
        </p:spPr>
        <p:txBody>
          <a:bodyPr>
            <a:noAutofit/>
          </a:bodyPr>
          <a:lstStyle>
            <a:lvl1pPr marL="0" indent="0">
              <a:buFont typeface="Segoe UI" panose="020B0502040204020203" pitchFamily="34" charset="0"/>
              <a:buChar char=" "/>
              <a:defRPr sz="1800" b="1">
                <a:solidFill>
                  <a:schemeClr val="accent1"/>
                </a:solidFill>
              </a:defRPr>
            </a:lvl1pPr>
            <a:lvl2pPr marL="65088" indent="-65088">
              <a:lnSpc>
                <a:spcPct val="150000"/>
              </a:lnSpc>
              <a:spcBef>
                <a:spcPts val="1800"/>
              </a:spcBef>
              <a:spcAft>
                <a:spcPts val="600"/>
              </a:spcAft>
              <a:buFont typeface="Segoe UI" panose="020B0502040204020203" pitchFamily="34" charset="0"/>
              <a:buChar char=" "/>
              <a:defRPr sz="1600"/>
            </a:lvl2pPr>
            <a:lvl3pPr marL="571500" indent="-228600">
              <a:buClr>
                <a:schemeClr val="accent1"/>
              </a:buClr>
              <a:buFont typeface="Wingdings" panose="05000000000000000000" pitchFamily="2" charset="2"/>
              <a:buChar char="§"/>
              <a:defRPr sz="1400"/>
            </a:lvl3pPr>
            <a:lvl4pPr marL="1093788" indent="-228600">
              <a:defRPr sz="1200"/>
            </a:lvl4pPr>
            <a:lvl5pPr marL="1093788" indent="-228600"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333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149151-6DBD-462E-8586-4DB0757F2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258CCF-2747-4A2F-9BDF-CEF6305759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F58F0-FD80-499F-8AE4-C4DD9AEBDF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A0F12-1710-4677-802C-2EA622389614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567783-96C9-4A40-AFBB-02C19A6810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F1CAB-F513-43B3-990B-B852A4F2D9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FFDBA-861C-4CEF-ACB4-F441255299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63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05494DE-B078-4D87-BB01-C8432061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A0576B0-CD8C-4661-95C8-A9F2CE7CD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4724288" cy="6861324"/>
          </a:xfrm>
          <a:prstGeom prst="rect">
            <a:avLst/>
          </a:prstGeom>
          <a:solidFill>
            <a:srgbClr val="000000">
              <a:alpha val="8039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FF60E2B-3919-423C-B1FF-56CDE6681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3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Subtitle 12">
            <a:extLst>
              <a:ext uri="{FF2B5EF4-FFF2-40B4-BE49-F238E27FC236}">
                <a16:creationId xmlns:a16="http://schemas.microsoft.com/office/drawing/2014/main" id="{E38BC034-3AAF-43AF-B5D3-540617DEEB1D}"/>
              </a:ext>
            </a:extLst>
          </p:cNvPr>
          <p:cNvSpPr txBox="1">
            <a:spLocks/>
          </p:cNvSpPr>
          <p:nvPr/>
        </p:nvSpPr>
        <p:spPr>
          <a:xfrm>
            <a:off x="5319713" y="642938"/>
            <a:ext cx="6273800" cy="5570538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200" b="1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-228600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1"/>
                </a:solidFill>
              </a:rPr>
              <a:t>MODULE NAME: PSYCHOLOGY FOR HEALTH &amp; SOCIAL CARE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1"/>
                </a:solidFill>
              </a:rPr>
              <a:t>MODULE CODE: BMHP4019_BIRM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41F38D0-D1DC-424C-A95E-CA9BA32661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1122363"/>
            <a:ext cx="3308130" cy="238760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4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Presentation </a:t>
            </a:r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E38BC034-3AAF-43AF-B5D3-540617DEEB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3602038"/>
            <a:ext cx="3308131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Shirley Obeng Asare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Student ID: 2021949</a:t>
            </a:r>
          </a:p>
        </p:txBody>
      </p:sp>
    </p:spTree>
    <p:extLst>
      <p:ext uri="{BB962C8B-B14F-4D97-AF65-F5344CB8AC3E}">
        <p14:creationId xmlns:p14="http://schemas.microsoft.com/office/powerpoint/2010/main" val="1292461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CB352A35-5F62-482F-905A-D33CDFCF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INTRODUCTION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Content Placeholder 27">
            <a:extLst>
              <a:ext uri="{FF2B5EF4-FFF2-40B4-BE49-F238E27FC236}">
                <a16:creationId xmlns:a16="http://schemas.microsoft.com/office/drawing/2014/main" id="{B7FCE422-4794-42F2-A60A-4910B401705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For new parents in Birmingham. The presentation is expected to address two psychological theories related to the 0-5 year group.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The presentation also provide practical examples on how a parent can support the development of their child.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t="2235" b="827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42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01975-B4A9-4A68-83A1-D92657BFE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Psychological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0" y="1601289"/>
            <a:ext cx="5036025" cy="732477"/>
          </a:xfrm>
          <a:solidFill>
            <a:schemeClr val="bg1"/>
          </a:solidFill>
        </p:spPr>
        <p:txBody>
          <a:bodyPr/>
          <a:lstStyle/>
          <a:p>
            <a:pPr algn="ctr"/>
            <a:r>
              <a:rPr lang="en-US" altLang="en-US" cap="all" dirty="0"/>
              <a:t>THEORY 1: Erikson’s Psycho-Social Development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5F603-2B71-4C5E-8DBF-0F00C95C57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36023" y="1852822"/>
            <a:ext cx="7014950" cy="4964233"/>
          </a:xfrm>
        </p:spPr>
        <p:txBody>
          <a:bodyPr>
            <a:noAutofit/>
          </a:bodyPr>
          <a:lstStyle/>
          <a:p>
            <a:r>
              <a:rPr lang="en-US" dirty="0"/>
              <a:t>Birth to Age 1</a:t>
            </a:r>
          </a:p>
          <a:p>
            <a:pPr lvl="1">
              <a:lnSpc>
                <a:spcPct val="100000"/>
              </a:lnSpc>
              <a:spcAft>
                <a:spcPts val="2400"/>
              </a:spcAft>
              <a:buFont typeface="Wingdings" panose="05000000000000000000" pitchFamily="2" charset="2"/>
              <a:buChar char="§"/>
            </a:pPr>
            <a:r>
              <a:rPr lang="en-GB" dirty="0"/>
              <a:t> The child needs care and trust from the parent. The parent should provide care and trust on every occasion (</a:t>
            </a:r>
            <a:r>
              <a:rPr lang="en-GB" dirty="0" err="1"/>
              <a:t>Bashrin</a:t>
            </a:r>
            <a:r>
              <a:rPr lang="en-GB" dirty="0"/>
              <a:t>, 2015). </a:t>
            </a:r>
            <a:r>
              <a:rPr lang="en-GB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This includes breastfeeding, feeding, cuddling, playing with the child, supplying things to play with, etc. </a:t>
            </a:r>
            <a:endParaRPr lang="en-US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dirty="0"/>
              <a:t>Age 1 – 3 </a:t>
            </a:r>
          </a:p>
          <a:p>
            <a:pPr lvl="1">
              <a:lnSpc>
                <a:spcPct val="100000"/>
              </a:lnSpc>
              <a:spcAft>
                <a:spcPts val="2400"/>
              </a:spcAft>
              <a:buFont typeface="Wingdings" panose="05000000000000000000" pitchFamily="2" charset="2"/>
              <a:buChar char="§"/>
            </a:pPr>
            <a:r>
              <a:rPr lang="en-GB" dirty="0"/>
              <a:t> Child knows what he/she wants, shows confidence and is secure (</a:t>
            </a:r>
            <a:r>
              <a:rPr lang="en-GB" dirty="0" err="1"/>
              <a:t>Bashrin</a:t>
            </a:r>
            <a:r>
              <a:rPr lang="en-GB" dirty="0"/>
              <a:t>, 2015). </a:t>
            </a:r>
            <a:r>
              <a:rPr lang="en-GB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Parent should devote time to understand the child, communicate with child at the same level, and control the child to develop confidence. </a:t>
            </a:r>
          </a:p>
          <a:p>
            <a:r>
              <a:rPr lang="en-US" dirty="0"/>
              <a:t>Age 3 – 5 </a:t>
            </a:r>
          </a:p>
          <a:p>
            <a:pPr lvl="1">
              <a:lnSpc>
                <a:spcPct val="100000"/>
              </a:lnSpc>
              <a:spcAft>
                <a:spcPts val="2400"/>
              </a:spcAft>
              <a:buFont typeface="Wingdings" panose="05000000000000000000" pitchFamily="2" charset="2"/>
              <a:buChar char="§"/>
            </a:pPr>
            <a:r>
              <a:rPr lang="en-GB" dirty="0"/>
              <a:t> Child is able to use activities to take initiative. </a:t>
            </a:r>
            <a:r>
              <a:rPr lang="en-GB" sz="1400" b="1" i="1" dirty="0"/>
              <a:t>Parent should identify activities which make the child challenge themselves. Parents should not punish child when they fail to take initiative or make mistakes. </a:t>
            </a:r>
          </a:p>
          <a:p>
            <a:pPr lvl="1">
              <a:lnSpc>
                <a:spcPct val="100000"/>
              </a:lnSpc>
              <a:spcAft>
                <a:spcPts val="2400"/>
              </a:spcAft>
              <a:buFont typeface="Wingdings" panose="05000000000000000000" pitchFamily="2" charset="2"/>
              <a:buChar char="§"/>
            </a:pPr>
            <a:endParaRPr lang="en-US" dirty="0"/>
          </a:p>
          <a:p>
            <a:pPr lvl="1"/>
            <a:endParaRPr lang="en-US" dirty="0"/>
          </a:p>
        </p:txBody>
      </p:sp>
      <p:pic>
        <p:nvPicPr>
          <p:cNvPr id="1026" name="Picture 2" descr="Online Essay Help | amazonia.fiocruz.b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35" y="1893765"/>
            <a:ext cx="4577153" cy="4964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460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01975-B4A9-4A68-83A1-D92657BFE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Psychological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0" y="1937982"/>
            <a:ext cx="5431809" cy="423081"/>
          </a:xfrm>
          <a:solidFill>
            <a:schemeClr val="bg1"/>
          </a:solidFill>
        </p:spPr>
        <p:txBody>
          <a:bodyPr/>
          <a:lstStyle/>
          <a:p>
            <a:pPr algn="ctr"/>
            <a:r>
              <a:rPr lang="en-US" altLang="en-US" sz="2000" cap="all" dirty="0">
                <a:solidFill>
                  <a:schemeClr val="accent6">
                    <a:lumMod val="50000"/>
                  </a:schemeClr>
                </a:solidFill>
              </a:rPr>
              <a:t>THEORY 2: FEUD’s PSYCHODYNAMIC THEORY</a:t>
            </a:r>
            <a:endParaRPr lang="en-GB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5F603-2B71-4C5E-8DBF-0F00C95C57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2627" y="1883390"/>
            <a:ext cx="6537277" cy="5025382"/>
          </a:xfrm>
        </p:spPr>
        <p:txBody>
          <a:bodyPr>
            <a:noAutofit/>
          </a:bodyPr>
          <a:lstStyle/>
          <a:p>
            <a:pPr marL="273050" lvl="1" indent="-273050">
              <a:buFont typeface="Wingdings" panose="05000000000000000000" pitchFamily="2" charset="2"/>
              <a:buChar char="§"/>
            </a:pPr>
            <a:r>
              <a:rPr lang="en-GB" sz="1700" b="1" dirty="0">
                <a:solidFill>
                  <a:schemeClr val="accent6">
                    <a:lumMod val="75000"/>
                  </a:schemeClr>
                </a:solidFill>
              </a:rPr>
              <a:t>Freud’s Psychodynamic (Psychoanalytic) theory </a:t>
            </a:r>
            <a:r>
              <a:rPr lang="en-GB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indicates that whatever happens to your child at the early stage may have huge impact on their growth and personality (</a:t>
            </a:r>
            <a:r>
              <a:rPr lang="en-GB" sz="1700" dirty="0"/>
              <a:t>Lantz and Ray, 2021)</a:t>
            </a:r>
            <a:r>
              <a:rPr lang="en-GB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</a:p>
          <a:p>
            <a:pPr marL="273050" lvl="1" indent="-273050">
              <a:buFont typeface="Wingdings" panose="05000000000000000000" pitchFamily="2" charset="2"/>
              <a:buChar char="§"/>
            </a:pPr>
            <a:r>
              <a:rPr lang="en-GB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Those occurrences / events that occur in childhood (say 0-5 years) will remain in the “unconscious or mind”, and may lead to problems when they grow up (</a:t>
            </a:r>
            <a:r>
              <a:rPr lang="en-GB" sz="17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Lapsley</a:t>
            </a:r>
            <a:r>
              <a:rPr lang="en-GB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2012). </a:t>
            </a:r>
            <a:r>
              <a:rPr lang="en-GB" sz="17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For example, abuse, lack of activity, education, and communication can affect the development such as aggression and fear. </a:t>
            </a:r>
          </a:p>
          <a:p>
            <a:pPr marL="273050" lvl="1" indent="-273050">
              <a:buFont typeface="Wingdings" panose="05000000000000000000" pitchFamily="2" charset="2"/>
              <a:buChar char="§"/>
            </a:pPr>
            <a:r>
              <a:rPr lang="en-GB" sz="1700">
                <a:solidFill>
                  <a:schemeClr val="tx1">
                    <a:lumMod val="95000"/>
                    <a:lumOff val="5000"/>
                  </a:schemeClr>
                </a:solidFill>
              </a:rPr>
              <a:t>Freud </a:t>
            </a:r>
            <a:r>
              <a:rPr lang="en-GB" sz="17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indicates that the child passes through 5 developmental stages:  “</a:t>
            </a:r>
            <a:r>
              <a:rPr lang="en-GB" sz="17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Oral, Anal, Phallic, Latency and Genital”.</a:t>
            </a:r>
            <a:endParaRPr lang="en-US" sz="17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164924" y="2552131"/>
            <a:ext cx="5171351" cy="4029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09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01975-B4A9-4A68-83A1-D92657BFE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Psychological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54840" y="1301656"/>
            <a:ext cx="7560861" cy="458906"/>
          </a:xfrm>
          <a:noFill/>
        </p:spPr>
        <p:txBody>
          <a:bodyPr/>
          <a:lstStyle/>
          <a:p>
            <a:r>
              <a:rPr lang="en-US" altLang="en-US" sz="2000" cap="all" dirty="0">
                <a:solidFill>
                  <a:schemeClr val="bg1"/>
                </a:solidFill>
              </a:rPr>
              <a:t>THEORY 2: FEUD’s PSYCHODYNAMIC THEORY - </a:t>
            </a:r>
            <a:r>
              <a:rPr lang="en-US" altLang="en-US" sz="2000" cap="all" dirty="0">
                <a:solidFill>
                  <a:srgbClr val="FFC000"/>
                </a:solidFill>
              </a:rPr>
              <a:t>EXAMPLES</a:t>
            </a:r>
            <a:endParaRPr lang="en-GB" sz="2000" dirty="0">
              <a:solidFill>
                <a:srgbClr val="FFC00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E5F603-2B71-4C5E-8DBF-0F00C95C57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8872" y="1919218"/>
            <a:ext cx="7119087" cy="4452582"/>
          </a:xfrm>
        </p:spPr>
        <p:txBody>
          <a:bodyPr>
            <a:noAutofit/>
          </a:bodyPr>
          <a:lstStyle/>
          <a:p>
            <a:pPr marL="273050" lvl="1" indent="-27305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Let’s examine this scenario: A child finds food on the kitchen floor. There is nobody around to prompt him/her whether to pick or not.  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779462" lvl="2" indent="-273050"/>
            <a:r>
              <a:rPr lang="en-GB" sz="18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For a child using his/her </a:t>
            </a:r>
            <a:r>
              <a:rPr lang="en-GB" sz="1800" b="1" i="1" dirty="0">
                <a:solidFill>
                  <a:srgbClr val="C00000"/>
                </a:solidFill>
              </a:rPr>
              <a:t>ID (UNCONCIOUS LEVEL) </a:t>
            </a:r>
            <a:r>
              <a:rPr lang="en-GB" sz="18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might pick and put in the mouth. 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child is not aware or cannot reason whether it is appropriate for consumption. </a:t>
            </a:r>
          </a:p>
          <a:p>
            <a:pPr marL="506412" lvl="2" indent="0">
              <a:buNone/>
            </a:pPr>
            <a:endParaRPr lang="en-GB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779462" lvl="2" indent="-273050"/>
            <a:r>
              <a:rPr lang="en-GB" sz="18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For a child using his/her </a:t>
            </a:r>
            <a:r>
              <a:rPr lang="en-GB" sz="1800" b="1" i="1" dirty="0">
                <a:solidFill>
                  <a:srgbClr val="C00000"/>
                </a:solidFill>
              </a:rPr>
              <a:t>SUPEREGO(PRECONCIOUS LEVEL) 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might consider what the parents have told him/her (i.e., family values) before considering whether to eat or not. </a:t>
            </a:r>
          </a:p>
          <a:p>
            <a:pPr marL="506412" lvl="2" indent="0">
              <a:buNone/>
            </a:pPr>
            <a:endParaRPr lang="en-GB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779462" lvl="2" indent="-273050"/>
            <a:r>
              <a:rPr lang="en-GB" sz="18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For a child using an </a:t>
            </a:r>
            <a:r>
              <a:rPr lang="en-GB" sz="1800" b="1" i="1" dirty="0">
                <a:solidFill>
                  <a:srgbClr val="C00000"/>
                </a:solidFill>
              </a:rPr>
              <a:t>Ego (CONCIOUS LEVEL)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will not only consider the family values, but also about his/her own experiences and any other thing around him/her to justify the situation. </a:t>
            </a:r>
            <a:endParaRPr lang="en-US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3366" y="2459255"/>
            <a:ext cx="4561489" cy="3372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050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EF0079-1AE5-4C33-A92B-606421EE5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59E8E9A-D5CA-4A7B-99AE-4E30324ED4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782764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61850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6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0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2D7BB-F46A-4EC3-8111-67004055C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2" name="Rectangle 21"/>
          <p:cNvSpPr/>
          <p:nvPr/>
        </p:nvSpPr>
        <p:spPr>
          <a:xfrm>
            <a:off x="5358384" y="640081"/>
            <a:ext cx="6024654" cy="5257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Bashrin, S. 2015. </a:t>
            </a:r>
            <a:r>
              <a:rPr lang="en-US" sz="1500" i="1"/>
              <a:t>Piaget’s Pre-operational Stage in Children: A Comparative Study</a:t>
            </a:r>
            <a:r>
              <a:rPr lang="en-US" sz="1500"/>
              <a:t>. [online] Core.ac.uk. Available at: &lt;https://core.ac.uk/download/pdf/61807613.pdf&gt; [Accessed 7 October 2021].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Deal, K.H., 2007. Psychodynamic theory. </a:t>
            </a:r>
            <a:r>
              <a:rPr lang="en-US" sz="1500" i="1"/>
              <a:t>Advances in Social Work</a:t>
            </a:r>
            <a:r>
              <a:rPr lang="en-US" sz="1500"/>
              <a:t>, </a:t>
            </a:r>
            <a:r>
              <a:rPr lang="en-US" sz="1500" i="1"/>
              <a:t>8</a:t>
            </a:r>
            <a:r>
              <a:rPr lang="en-US" sz="1500"/>
              <a:t>(1), pp.184-195.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Guntrip, H.Y., 2018. </a:t>
            </a:r>
            <a:r>
              <a:rPr lang="en-US" sz="1500" i="1"/>
              <a:t>Personality structure and human interaction: The developing synthesis of psychodynamic theory</a:t>
            </a:r>
            <a:r>
              <a:rPr lang="en-US" sz="1500"/>
              <a:t>. Routledge.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Lantz, S. and Ray, S. 2021. </a:t>
            </a:r>
            <a:r>
              <a:rPr lang="en-US" sz="1500" i="1"/>
              <a:t>Freud Developmental Theory</a:t>
            </a:r>
            <a:r>
              <a:rPr lang="en-US" sz="1500"/>
              <a:t>. [online] Ncbi.nlm.nih.gov. Available at: &lt;https://www.ncbi.nlm.nih.gov/books/NBK557526/&gt; [Accessed 6 October 2021].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/>
              <a:t>Lapsley, D. 2012. </a:t>
            </a:r>
            <a:r>
              <a:rPr lang="en-US" sz="1500" i="1"/>
              <a:t>(PDF) Id, Ego, and Superego</a:t>
            </a:r>
            <a:r>
              <a:rPr lang="en-US" sz="1500"/>
              <a:t>. [online] ResearchGate. Available at: &lt;https://www.researchgate.net/publication/237306175_Id_Ego_and_Superego&gt; [Accessed 8 October 2021].</a:t>
            </a:r>
          </a:p>
        </p:txBody>
      </p:sp>
    </p:spTree>
    <p:extLst>
      <p:ext uri="{BB962C8B-B14F-4D97-AF65-F5344CB8AC3E}">
        <p14:creationId xmlns:p14="http://schemas.microsoft.com/office/powerpoint/2010/main" val="28229446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767</Words>
  <Application>Microsoft Office PowerPoint</Application>
  <PresentationFormat>Widescreen</PresentationFormat>
  <Paragraphs>47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Segoe UI</vt:lpstr>
      <vt:lpstr>Wingdings</vt:lpstr>
      <vt:lpstr>Office Theme</vt:lpstr>
      <vt:lpstr>Presentation </vt:lpstr>
      <vt:lpstr>INTRODUCTION</vt:lpstr>
      <vt:lpstr>Psychological Theories</vt:lpstr>
      <vt:lpstr>Psychological Theories</vt:lpstr>
      <vt:lpstr>Psychological Theories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</dc:title>
  <dc:creator>Shirley Obeng Asare</dc:creator>
  <cp:lastModifiedBy>Shirley Obeng Asare</cp:lastModifiedBy>
  <cp:revision>2</cp:revision>
  <dcterms:created xsi:type="dcterms:W3CDTF">2021-10-13T21:24:04Z</dcterms:created>
  <dcterms:modified xsi:type="dcterms:W3CDTF">2021-10-15T11:34:58Z</dcterms:modified>
</cp:coreProperties>
</file>