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4"/>
  </p:sldMasterIdLst>
  <p:notesMasterIdLst>
    <p:notesMasterId r:id="rId32"/>
  </p:notesMasterIdLst>
  <p:handoutMasterIdLst>
    <p:handoutMasterId r:id="rId33"/>
  </p:handoutMasterIdLst>
  <p:sldIdLst>
    <p:sldId id="273" r:id="rId5"/>
    <p:sldId id="274" r:id="rId6"/>
    <p:sldId id="276" r:id="rId7"/>
    <p:sldId id="277" r:id="rId8"/>
    <p:sldId id="279" r:id="rId9"/>
    <p:sldId id="280" r:id="rId10"/>
    <p:sldId id="281" r:id="rId11"/>
    <p:sldId id="282" r:id="rId12"/>
    <p:sldId id="285" r:id="rId13"/>
    <p:sldId id="263" r:id="rId14"/>
    <p:sldId id="283" r:id="rId15"/>
    <p:sldId id="266" r:id="rId16"/>
    <p:sldId id="261" r:id="rId17"/>
    <p:sldId id="264" r:id="rId18"/>
    <p:sldId id="271" r:id="rId19"/>
    <p:sldId id="262" r:id="rId20"/>
    <p:sldId id="269" r:id="rId21"/>
    <p:sldId id="270" r:id="rId22"/>
    <p:sldId id="257" r:id="rId23"/>
    <p:sldId id="258" r:id="rId24"/>
    <p:sldId id="286" r:id="rId25"/>
    <p:sldId id="259" r:id="rId26"/>
    <p:sldId id="260" r:id="rId27"/>
    <p:sldId id="272" r:id="rId28"/>
    <p:sldId id="268" r:id="rId29"/>
    <p:sldId id="267" r:id="rId30"/>
    <p:sldId id="284" r:id="rId31"/>
  </p:sldIdLst>
  <p:sldSz cx="9144000" cy="6858000" type="screen4x3"/>
  <p:notesSz cx="6815138" cy="9942513"/>
  <p:embeddedFontLst>
    <p:embeddedFont>
      <p:font typeface="Calibri" panose="020F0502020204030204" pitchFamily="34" charset="0"/>
      <p:regular r:id="rId34"/>
      <p:bold r:id="rId35"/>
      <p:italic r:id="rId36"/>
      <p:boldItalic r:id="rId37"/>
    </p:embeddedFont>
    <p:embeddedFont>
      <p:font typeface="Century Gothic" panose="020B0502020202020204" pitchFamily="34" charset="0"/>
      <p:regular r:id="rId38"/>
      <p:bold r:id="rId39"/>
      <p:italic r:id="rId40"/>
      <p:boldItalic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2125" autoAdjust="0"/>
  </p:normalViewPr>
  <p:slideViewPr>
    <p:cSldViewPr snapToGrid="0" snapToObjects="1">
      <p:cViewPr varScale="1">
        <p:scale>
          <a:sx n="114" d="100"/>
          <a:sy n="114" d="100"/>
        </p:scale>
        <p:origin x="1524" y="114"/>
      </p:cViewPr>
      <p:guideLst>
        <p:guide orient="horz" pos="2160"/>
        <p:guide pos="2880"/>
      </p:guideLst>
    </p:cSldViewPr>
  </p:slideViewPr>
  <p:notesTextViewPr>
    <p:cViewPr>
      <p:scale>
        <a:sx n="100" d="100"/>
        <a:sy n="100" d="100"/>
      </p:scale>
      <p:origin x="0" y="0"/>
    </p:cViewPr>
  </p:notesTextViewPr>
  <p:sorterViewPr>
    <p:cViewPr>
      <p:scale>
        <a:sx n="63" d="100"/>
        <a:sy n="63" d="100"/>
      </p:scale>
      <p:origin x="0" y="0"/>
    </p:cViewPr>
  </p:sorterViewPr>
  <p:notesViewPr>
    <p:cSldViewPr snapToGrid="0" snapToObjects="1">
      <p:cViewPr varScale="1">
        <p:scale>
          <a:sx n="70" d="100"/>
          <a:sy n="70" d="100"/>
        </p:scale>
        <p:origin x="-2148" y="-90"/>
      </p:cViewPr>
      <p:guideLst>
        <p:guide orient="horz" pos="3132"/>
        <p:guide pos="2147"/>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6.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1.fntdata"/><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openxmlformats.org/officeDocument/2006/relationships/font" Target="fonts/font5.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3.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2.fntdata"/><Relationship Id="rId43"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9F5C-47CD-81A1-23755BFC6D34}"/>
            </c:ext>
          </c:extLst>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9F5C-47CD-81A1-23755BFC6D34}"/>
            </c:ext>
          </c:extLst>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9F5C-47CD-81A1-23755BFC6D34}"/>
            </c:ext>
          </c:extLst>
        </c:ser>
        <c:dLbls>
          <c:showLegendKey val="0"/>
          <c:showVal val="0"/>
          <c:showCatName val="0"/>
          <c:showSerName val="0"/>
          <c:showPercent val="0"/>
          <c:showBubbleSize val="0"/>
        </c:dLbls>
        <c:gapWidth val="150"/>
        <c:axId val="150857216"/>
        <c:axId val="148386880"/>
      </c:barChart>
      <c:catAx>
        <c:axId val="150857216"/>
        <c:scaling>
          <c:orientation val="minMax"/>
        </c:scaling>
        <c:delete val="0"/>
        <c:axPos val="b"/>
        <c:numFmt formatCode="General" sourceLinked="0"/>
        <c:majorTickMark val="out"/>
        <c:minorTickMark val="none"/>
        <c:tickLblPos val="nextTo"/>
        <c:crossAx val="148386880"/>
        <c:crosses val="autoZero"/>
        <c:auto val="1"/>
        <c:lblAlgn val="ctr"/>
        <c:lblOffset val="100"/>
        <c:noMultiLvlLbl val="0"/>
      </c:catAx>
      <c:valAx>
        <c:axId val="148386880"/>
        <c:scaling>
          <c:orientation val="minMax"/>
        </c:scaling>
        <c:delete val="0"/>
        <c:axPos val="l"/>
        <c:majorGridlines/>
        <c:numFmt formatCode="General" sourceLinked="1"/>
        <c:majorTickMark val="out"/>
        <c:minorTickMark val="none"/>
        <c:tickLblPos val="nextTo"/>
        <c:crossAx val="150857216"/>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9/25/2019</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9/25/2019</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a:t>Dates, names refs etc should be accurate.</a:t>
            </a:r>
          </a:p>
          <a:p>
            <a:pPr eaLnBrk="1" hangingPunct="1"/>
            <a:r>
              <a:rPr lang="en-GB"/>
              <a:t>Each slide should deal with one concept or one idea, only the essential details as points should be included; cardinal sin of too much on one slide to be avoided</a:t>
            </a:r>
          </a:p>
          <a:p>
            <a:pPr eaLnBrk="1" hangingPunct="1"/>
            <a:r>
              <a:rPr lang="en-GB"/>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a:t>Familiarise yourself with the equipment and the programme so that you are confident about using it on the day.</a:t>
            </a:r>
          </a:p>
          <a:p>
            <a:pPr eaLnBrk="1" hangingPunct="1"/>
            <a:r>
              <a:rPr lang="en-GB"/>
              <a:t>Visibility; font size; highlight the salient info if you want</a:t>
            </a:r>
          </a:p>
          <a:p>
            <a:pPr eaLnBrk="1" hangingPunct="1"/>
            <a:r>
              <a:rPr lang="en-GB"/>
              <a:t>Remember about visual impairments – colour blind for instance; remember contrasting</a:t>
            </a:r>
          </a:p>
          <a:p>
            <a:pPr eaLnBrk="1" hangingPunct="1"/>
            <a:r>
              <a:rPr lang="en-GB"/>
              <a:t>Background not too cluttered but consistency is good, use images to highlight the main idea or to bring some humour into the proceedings.</a:t>
            </a:r>
          </a:p>
          <a:p>
            <a:pPr eaLnBrk="1" hangingPunct="1"/>
            <a:r>
              <a:rPr lang="en-GB"/>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a:t>Know the equipment in the room – try it prior so that you don’t get any shocks; know how dark the room needs to be for max visibility.</a:t>
            </a:r>
          </a:p>
          <a:p>
            <a:pPr eaLnBrk="1" hangingPunct="1"/>
            <a:r>
              <a:rPr lang="en-GB"/>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a:t>Know your info – practice saying it out loud; remember the sequence of information. Have your notes to hand just in case you need a reminder of what you want to say.</a:t>
            </a:r>
          </a:p>
          <a:p>
            <a:pPr eaLnBrk="1" hangingPunct="1"/>
            <a:r>
              <a:rPr lang="en-GB"/>
              <a:t>Know when to change your slides and what follows on.</a:t>
            </a:r>
          </a:p>
          <a:p>
            <a:pPr eaLnBrk="1" hangingPunct="1"/>
            <a:r>
              <a:rPr lang="en-GB"/>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a:t>Don’t give out handouts and then expect people to not read them. Make sure your timing is right; don’t pass around distracting info</a:t>
            </a:r>
          </a:p>
          <a:p>
            <a:pPr eaLnBrk="1" hangingPunct="1"/>
            <a:r>
              <a:rPr lang="en-GB"/>
              <a:t>Don’t move off the slide too quickly, give people time</a:t>
            </a:r>
          </a:p>
          <a:p>
            <a:pPr eaLnBrk="1" hangingPunct="1"/>
            <a:r>
              <a:rPr lang="en-GB"/>
              <a:t>Don’t ONLY read the slide.</a:t>
            </a:r>
          </a:p>
          <a:p>
            <a:pPr eaLnBrk="1" hangingPunct="1"/>
            <a:r>
              <a:rPr lang="en-GB"/>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7B46483F-12F4-48FA-8B84-B31B64D0E5CA}" type="datetime1">
              <a:rPr lang="en-GB" smtClean="0"/>
              <a:pPr/>
              <a:t>25/09/2019</a:t>
            </a:fld>
            <a:endParaRPr lang="en-US"/>
          </a:p>
        </p:txBody>
      </p:sp>
      <p:sp>
        <p:nvSpPr>
          <p:cNvPr id="5" name="Footer Placeholder 4"/>
          <p:cNvSpPr>
            <a:spLocks noGrp="1"/>
          </p:cNvSpPr>
          <p:nvPr>
            <p:ph type="ftr" sz="quarter" idx="11"/>
          </p:nvPr>
        </p:nvSpPr>
        <p:spPr/>
        <p:txBody>
          <a:bodyPr/>
          <a:lstStyle/>
          <a:p>
            <a:r>
              <a:rPr lang="en-US"/>
              <a:t>luci attala</a:t>
            </a:r>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2D5185D4-9564-4A99-9528-CB74AC98381F}" type="datetime1">
              <a:rPr lang="en-GB" smtClean="0"/>
              <a:pPr/>
              <a:t>25/09/2019</a:t>
            </a:fld>
            <a:endParaRPr lang="en-US"/>
          </a:p>
        </p:txBody>
      </p:sp>
      <p:sp>
        <p:nvSpPr>
          <p:cNvPr id="5" name="Footer Placeholder 4"/>
          <p:cNvSpPr>
            <a:spLocks noGrp="1"/>
          </p:cNvSpPr>
          <p:nvPr>
            <p:ph type="ftr" sz="quarter" idx="11"/>
          </p:nvPr>
        </p:nvSpPr>
        <p:spPr/>
        <p:txBody>
          <a:bodyPr/>
          <a:lstStyle/>
          <a:p>
            <a:r>
              <a:rPr lang="en-US"/>
              <a:t>luci attala</a:t>
            </a:r>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
        <p:nvSpPr>
          <p:cNvPr id="8" name="Content Placeholder 7"/>
          <p:cNvSpPr>
            <a:spLocks noGrp="1"/>
          </p:cNvSpPr>
          <p:nvPr>
            <p:ph sz="quarter" idx="13"/>
          </p:nvPr>
        </p:nvSpPr>
        <p:spPr>
          <a:xfrm>
            <a:off x="609600" y="1600200"/>
            <a:ext cx="792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en-US"/>
              <a:t>Click to edit Master title style</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17C71-C2C3-4EFE-BFBE-C14403271FE6}" type="datetime1">
              <a:rPr lang="en-GB" smtClean="0"/>
              <a:pPr/>
              <a:t>25/09/2019</a:t>
            </a:fld>
            <a:endParaRPr lang="en-US"/>
          </a:p>
        </p:txBody>
      </p:sp>
      <p:sp>
        <p:nvSpPr>
          <p:cNvPr id="5" name="Footer Placeholder 4"/>
          <p:cNvSpPr>
            <a:spLocks noGrp="1"/>
          </p:cNvSpPr>
          <p:nvPr>
            <p:ph type="ftr" sz="quarter" idx="11"/>
          </p:nvPr>
        </p:nvSpPr>
        <p:spPr/>
        <p:txBody>
          <a:bodyPr/>
          <a:lstStyle/>
          <a:p>
            <a:r>
              <a:rPr lang="en-US"/>
              <a:t>luci attala</a:t>
            </a:r>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5" name="Date Placeholder 4"/>
          <p:cNvSpPr>
            <a:spLocks noGrp="1"/>
          </p:cNvSpPr>
          <p:nvPr>
            <p:ph type="dt" sz="half" idx="10"/>
          </p:nvPr>
        </p:nvSpPr>
        <p:spPr/>
        <p:txBody>
          <a:bodyPr/>
          <a:lstStyle/>
          <a:p>
            <a:fld id="{DCA960A3-7412-45E7-8ABA-854655338983}" type="datetime1">
              <a:rPr lang="en-GB" smtClean="0"/>
              <a:pPr/>
              <a:t>25/09/2019</a:t>
            </a:fld>
            <a:endParaRPr lang="en-US"/>
          </a:p>
        </p:txBody>
      </p:sp>
      <p:sp>
        <p:nvSpPr>
          <p:cNvPr id="6" name="Footer Placeholder 5"/>
          <p:cNvSpPr>
            <a:spLocks noGrp="1"/>
          </p:cNvSpPr>
          <p:nvPr>
            <p:ph type="ftr" sz="quarter" idx="11"/>
          </p:nvPr>
        </p:nvSpPr>
        <p:spPr/>
        <p:txBody>
          <a:bodyPr/>
          <a:lstStyle/>
          <a:p>
            <a:r>
              <a:rPr lang="en-US"/>
              <a:t>luci attala</a:t>
            </a:r>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5F80C55-D826-40FE-AF2A-AAA151BB12C9}" type="datetime1">
              <a:rPr lang="en-GB" smtClean="0"/>
              <a:pPr/>
              <a:t>25/09/2019</a:t>
            </a:fld>
            <a:endParaRPr lang="en-US"/>
          </a:p>
        </p:txBody>
      </p:sp>
      <p:sp>
        <p:nvSpPr>
          <p:cNvPr id="8" name="Footer Placeholder 7"/>
          <p:cNvSpPr>
            <a:spLocks noGrp="1"/>
          </p:cNvSpPr>
          <p:nvPr>
            <p:ph type="ftr" sz="quarter" idx="11"/>
          </p:nvPr>
        </p:nvSpPr>
        <p:spPr/>
        <p:txBody>
          <a:bodyPr/>
          <a:lstStyle/>
          <a:p>
            <a:r>
              <a:rPr lang="en-US"/>
              <a:t>luci attala</a:t>
            </a:r>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5FB83E-5408-4304-A4E8-A148641EDD66}" type="datetime1">
              <a:rPr lang="en-GB" smtClean="0"/>
              <a:pPr/>
              <a:t>25/09/2019</a:t>
            </a:fld>
            <a:endParaRPr lang="en-US"/>
          </a:p>
        </p:txBody>
      </p:sp>
      <p:sp>
        <p:nvSpPr>
          <p:cNvPr id="4" name="Footer Placeholder 3"/>
          <p:cNvSpPr>
            <a:spLocks noGrp="1"/>
          </p:cNvSpPr>
          <p:nvPr>
            <p:ph type="ftr" sz="quarter" idx="11"/>
          </p:nvPr>
        </p:nvSpPr>
        <p:spPr/>
        <p:txBody>
          <a:bodyPr/>
          <a:lstStyle/>
          <a:p>
            <a:r>
              <a:rPr lang="en-US"/>
              <a:t>luci attala</a:t>
            </a:r>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745B4A-C31F-441C-8A0F-C6479DB16E5E}" type="datetime1">
              <a:rPr lang="en-GB" smtClean="0"/>
              <a:pPr/>
              <a:t>25/09/2019</a:t>
            </a:fld>
            <a:endParaRPr lang="en-US"/>
          </a:p>
        </p:txBody>
      </p:sp>
      <p:sp>
        <p:nvSpPr>
          <p:cNvPr id="3" name="Footer Placeholder 2"/>
          <p:cNvSpPr>
            <a:spLocks noGrp="1"/>
          </p:cNvSpPr>
          <p:nvPr>
            <p:ph type="ftr" sz="quarter" idx="11"/>
          </p:nvPr>
        </p:nvSpPr>
        <p:spPr/>
        <p:txBody>
          <a:bodyPr/>
          <a:lstStyle/>
          <a:p>
            <a:r>
              <a:rPr lang="en-US"/>
              <a:t>luci attala</a:t>
            </a:r>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2A404C-EDDF-43D6-BFB4-E036203D1CC4}" type="datetime1">
              <a:rPr lang="en-GB" smtClean="0"/>
              <a:pPr/>
              <a:t>25/09/2019</a:t>
            </a:fld>
            <a:endParaRPr lang="en-US"/>
          </a:p>
        </p:txBody>
      </p:sp>
      <p:sp>
        <p:nvSpPr>
          <p:cNvPr id="6" name="Footer Placeholder 5"/>
          <p:cNvSpPr>
            <a:spLocks noGrp="1"/>
          </p:cNvSpPr>
          <p:nvPr>
            <p:ph type="ftr" sz="quarter" idx="11"/>
          </p:nvPr>
        </p:nvSpPr>
        <p:spPr/>
        <p:txBody>
          <a:bodyPr/>
          <a:lstStyle/>
          <a:p>
            <a:r>
              <a:rPr lang="en-US"/>
              <a:t>luci attala</a:t>
            </a:r>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0E8B24-3A23-4527-8703-51F78B09468F}" type="datetime1">
              <a:rPr lang="en-GB" smtClean="0"/>
              <a:pPr/>
              <a:t>25/09/2019</a:t>
            </a:fld>
            <a:endParaRPr lang="en-US"/>
          </a:p>
        </p:txBody>
      </p:sp>
      <p:sp>
        <p:nvSpPr>
          <p:cNvPr id="6" name="Footer Placeholder 5"/>
          <p:cNvSpPr>
            <a:spLocks noGrp="1"/>
          </p:cNvSpPr>
          <p:nvPr>
            <p:ph type="ftr" sz="quarter" idx="11"/>
          </p:nvPr>
        </p:nvSpPr>
        <p:spPr/>
        <p:txBody>
          <a:bodyPr/>
          <a:lstStyle/>
          <a:p>
            <a:r>
              <a:rPr lang="en-US"/>
              <a:t>luci attala</a:t>
            </a:r>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B81C92-14D9-486B-A375-28062B164F1A}" type="datetime1">
              <a:rPr lang="en-GB" smtClean="0"/>
              <a:pPr/>
              <a:t>25/09/2019</a:t>
            </a:fld>
            <a:endParaRPr lang="en-US"/>
          </a:p>
        </p:txBody>
      </p:sp>
      <p:sp>
        <p:nvSpPr>
          <p:cNvPr id="5" name="Footer Placeholder 4"/>
          <p:cNvSpPr>
            <a:spLocks noGrp="1"/>
          </p:cNvSpPr>
          <p:nvPr>
            <p:ph type="ftr" sz="quarter" idx="11"/>
          </p:nvPr>
        </p:nvSpPr>
        <p:spPr/>
        <p:txBody>
          <a:bodyPr/>
          <a:lstStyle/>
          <a:p>
            <a:r>
              <a:rPr lang="en-US"/>
              <a:t>luci attala</a:t>
            </a:r>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AED19-788E-4233-A64D-5E3FD71715FA}" type="datetime1">
              <a:rPr lang="en-GB" smtClean="0"/>
              <a:pPr/>
              <a:t>25/09/2019</a:t>
            </a:fld>
            <a:endParaRPr lang="en-US"/>
          </a:p>
        </p:txBody>
      </p:sp>
      <p:sp>
        <p:nvSpPr>
          <p:cNvPr id="5" name="Footer Placeholder 4"/>
          <p:cNvSpPr>
            <a:spLocks noGrp="1"/>
          </p:cNvSpPr>
          <p:nvPr>
            <p:ph type="ftr" sz="quarter" idx="11"/>
          </p:nvPr>
        </p:nvSpPr>
        <p:spPr/>
        <p:txBody>
          <a:bodyPr/>
          <a:lstStyle/>
          <a:p>
            <a:r>
              <a:rPr lang="en-US"/>
              <a:t>luci attala</a:t>
            </a:r>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3"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9EB79D46-C658-4A84-9718-878D4A1A5FCD}" type="datetime1">
              <a:rPr lang="en-GB" smtClean="0"/>
              <a:pPr/>
              <a:t>25/09/2019</a:t>
            </a:fld>
            <a:endParaRPr lang="en-US"/>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r>
              <a:rPr lang="en-US"/>
              <a:t>luci attala</a:t>
            </a:r>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0FB56013-B943-42BA-886F-6F9D4EB85E9D}"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trinitysaintdavid.ac.uk/en/archaeologyhistoryandanthropology/staff/luciattala/"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subTitle" idx="1"/>
          </p:nvPr>
        </p:nvSpPr>
        <p:spPr>
          <a:xfrm>
            <a:off x="928688" y="1547446"/>
            <a:ext cx="7415212" cy="2746743"/>
          </a:xfrm>
        </p:spPr>
        <p:txBody>
          <a:bodyPr>
            <a:normAutofit/>
          </a:bodyPr>
          <a:lstStyle/>
          <a:p>
            <a:pPr eaLnBrk="1" hangingPunct="1">
              <a:spcBef>
                <a:spcPct val="0"/>
              </a:spcBef>
            </a:pPr>
            <a:r>
              <a:rPr lang="en-GB" sz="3200" dirty="0">
                <a:solidFill>
                  <a:schemeClr val="tx1"/>
                </a:solidFill>
              </a:rPr>
              <a:t>CertHE Skills for the Workplace</a:t>
            </a:r>
            <a:endParaRPr lang="en-US" sz="3200" dirty="0">
              <a:solidFill>
                <a:schemeClr val="tx1"/>
              </a:solidFill>
            </a:endParaRPr>
          </a:p>
        </p:txBody>
      </p:sp>
      <p:sp>
        <p:nvSpPr>
          <p:cNvPr id="2050" name="Rectangle 2"/>
          <p:cNvSpPr>
            <a:spLocks noGrp="1" noChangeArrowheads="1"/>
          </p:cNvSpPr>
          <p:nvPr>
            <p:ph type="ctrTitle"/>
          </p:nvPr>
        </p:nvSpPr>
        <p:spPr>
          <a:xfrm>
            <a:off x="448408" y="3947746"/>
            <a:ext cx="8252654" cy="1055077"/>
          </a:xfrm>
        </p:spPr>
        <p:txBody>
          <a:bodyPr/>
          <a:lstStyle/>
          <a:p>
            <a:pPr eaLnBrk="1" fontAlgn="auto" hangingPunct="1">
              <a:spcAft>
                <a:spcPts val="0"/>
              </a:spcAft>
              <a:defRPr/>
            </a:pPr>
            <a:r>
              <a:rPr lang="en-GB" sz="3600" cap="none" dirty="0">
                <a:solidFill>
                  <a:schemeClr val="tx2"/>
                </a:solidFill>
              </a:rPr>
              <a:t>Creating Good Presentations</a:t>
            </a: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sz="quarter" idx="13"/>
          </p:nvPr>
        </p:nvSpPr>
        <p:spPr>
          <a:xfrm>
            <a:off x="609600" y="870438"/>
            <a:ext cx="7924800" cy="5046784"/>
          </a:xfrm>
        </p:spPr>
        <p:txBody>
          <a:bodyPr/>
          <a:lstStyle/>
          <a:p>
            <a:pPr eaLnBrk="1" hangingPunct="1">
              <a:lnSpc>
                <a:spcPct val="150000"/>
              </a:lnSpc>
            </a:pPr>
            <a:r>
              <a:rPr lang="en-GB" sz="3600" dirty="0"/>
              <a:t>Aims of presenting</a:t>
            </a:r>
          </a:p>
          <a:p>
            <a:pPr eaLnBrk="1" hangingPunct="1">
              <a:lnSpc>
                <a:spcPct val="150000"/>
              </a:lnSpc>
            </a:pPr>
            <a:r>
              <a:rPr lang="en-GB" sz="3600" dirty="0"/>
              <a:t>ABC of presenting</a:t>
            </a:r>
          </a:p>
          <a:p>
            <a:pPr>
              <a:lnSpc>
                <a:spcPct val="150000"/>
              </a:lnSpc>
            </a:pPr>
            <a:r>
              <a:rPr lang="en-GB" sz="3600" dirty="0"/>
              <a:t>Before and during presentations</a:t>
            </a:r>
          </a:p>
          <a:p>
            <a:pPr>
              <a:lnSpc>
                <a:spcPct val="150000"/>
              </a:lnSpc>
            </a:pPr>
            <a:r>
              <a:rPr lang="en-GB" sz="3600" dirty="0"/>
              <a:t>Creating a PowerPoint</a:t>
            </a:r>
          </a:p>
          <a:p>
            <a:pPr eaLnBrk="1" hangingPunct="1"/>
            <a:endParaRPr lang="en-GB" dirty="0"/>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74638"/>
            <a:ext cx="7924800" cy="877154"/>
          </a:xfrm>
        </p:spPr>
        <p:txBody>
          <a:bodyPr/>
          <a:lstStyle/>
          <a:p>
            <a:pPr algn="ctr" eaLnBrk="1" fontAlgn="auto" hangingPunct="1">
              <a:spcAft>
                <a:spcPts val="0"/>
              </a:spcAft>
              <a:defRPr/>
            </a:pPr>
            <a:r>
              <a:rPr lang="en-GB" sz="3600" cap="none" dirty="0">
                <a:solidFill>
                  <a:schemeClr val="tx2">
                    <a:satMod val="200000"/>
                  </a:schemeClr>
                </a:solidFill>
              </a:rPr>
              <a:t>The aim of your presentation</a:t>
            </a:r>
          </a:p>
        </p:txBody>
      </p:sp>
      <p:sp>
        <p:nvSpPr>
          <p:cNvPr id="11267" name="Rectangle 3"/>
          <p:cNvSpPr>
            <a:spLocks noGrp="1" noChangeArrowheads="1"/>
          </p:cNvSpPr>
          <p:nvPr>
            <p:ph sz="quarter" idx="13"/>
          </p:nvPr>
        </p:nvSpPr>
        <p:spPr/>
        <p:txBody>
          <a:bodyPr>
            <a:normAutofit fontScale="85000" lnSpcReduction="10000"/>
          </a:bodyPr>
          <a:lstStyle/>
          <a:p>
            <a:pPr eaLnBrk="1" hangingPunct="1">
              <a:lnSpc>
                <a:spcPct val="200000"/>
              </a:lnSpc>
            </a:pPr>
            <a:r>
              <a:rPr lang="en-GB" sz="3200" dirty="0"/>
              <a:t>To send a clear, persuasive message confidently</a:t>
            </a:r>
          </a:p>
          <a:p>
            <a:pPr eaLnBrk="1" hangingPunct="1">
              <a:lnSpc>
                <a:spcPct val="200000"/>
              </a:lnSpc>
            </a:pPr>
            <a:r>
              <a:rPr lang="en-GB" sz="3200" dirty="0"/>
              <a:t>To engage your audience</a:t>
            </a:r>
          </a:p>
          <a:p>
            <a:pPr eaLnBrk="1" hangingPunct="1">
              <a:lnSpc>
                <a:spcPct val="200000"/>
              </a:lnSpc>
            </a:pPr>
            <a:r>
              <a:rPr lang="en-GB" sz="3200" dirty="0"/>
              <a:t>To present info accurately and memorably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mn-lt"/>
              </a:rPr>
              <a:t>The ABC of Presenting</a:t>
            </a:r>
          </a:p>
        </p:txBody>
      </p:sp>
      <p:sp>
        <p:nvSpPr>
          <p:cNvPr id="12291" name="Rectangle 3"/>
          <p:cNvSpPr>
            <a:spLocks noGrp="1" noChangeArrowheads="1"/>
          </p:cNvSpPr>
          <p:nvPr>
            <p:ph sz="quarter" idx="13"/>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a:solidFill>
                  <a:schemeClr val="tx2">
                    <a:satMod val="200000"/>
                  </a:schemeClr>
                </a:solidFill>
              </a:rPr>
              <a:t>Creating your PowerPoint </a:t>
            </a:r>
          </a:p>
        </p:txBody>
      </p:sp>
      <p:sp>
        <p:nvSpPr>
          <p:cNvPr id="14339" name="Rectangle 3"/>
          <p:cNvSpPr>
            <a:spLocks noGrp="1" noChangeArrowheads="1"/>
          </p:cNvSpPr>
          <p:nvPr>
            <p:ph sz="quarter" idx="13"/>
          </p:nvPr>
        </p:nvSpPr>
        <p:spPr>
          <a:xfrm>
            <a:off x="609600" y="1186962"/>
            <a:ext cx="7924800" cy="4589584"/>
          </a:xfrm>
        </p:spPr>
        <p:txBody>
          <a:bodyPr>
            <a:noAutofit/>
          </a:bodyPr>
          <a:lstStyle/>
          <a:p>
            <a:pPr eaLnBrk="1" hangingPunct="1">
              <a:lnSpc>
                <a:spcPct val="150000"/>
              </a:lnSpc>
            </a:pPr>
            <a:r>
              <a:rPr lang="en-GB" sz="2000" dirty="0"/>
              <a:t>Follow the ABC rule</a:t>
            </a:r>
          </a:p>
          <a:p>
            <a:pPr eaLnBrk="1" hangingPunct="1">
              <a:lnSpc>
                <a:spcPct val="150000"/>
              </a:lnSpc>
            </a:pPr>
            <a:r>
              <a:rPr lang="en-GB" sz="2000" dirty="0"/>
              <a:t>Remember visibility </a:t>
            </a:r>
          </a:p>
          <a:p>
            <a:pPr eaLnBrk="1" hangingPunct="1">
              <a:lnSpc>
                <a:spcPct val="150000"/>
              </a:lnSpc>
            </a:pPr>
            <a:r>
              <a:rPr lang="en-GB" sz="2000" dirty="0"/>
              <a:t>Make it interesting</a:t>
            </a:r>
          </a:p>
          <a:p>
            <a:pPr eaLnBrk="1" hangingPunct="1">
              <a:lnSpc>
                <a:spcPct val="150000"/>
              </a:lnSpc>
            </a:pPr>
            <a:r>
              <a:rPr lang="en-GB" sz="2000" dirty="0"/>
              <a:t>Plan the sequence</a:t>
            </a:r>
          </a:p>
          <a:p>
            <a:pPr lvl="1" eaLnBrk="1" hangingPunct="1">
              <a:lnSpc>
                <a:spcPct val="150000"/>
              </a:lnSpc>
            </a:pPr>
            <a:r>
              <a:rPr lang="en-GB" sz="2000" dirty="0"/>
              <a:t>Title slide</a:t>
            </a:r>
          </a:p>
          <a:p>
            <a:pPr lvl="1" eaLnBrk="1" hangingPunct="1">
              <a:lnSpc>
                <a:spcPct val="150000"/>
              </a:lnSpc>
            </a:pPr>
            <a:r>
              <a:rPr lang="en-GB" sz="2000" dirty="0"/>
              <a:t>Intro slide</a:t>
            </a:r>
          </a:p>
          <a:p>
            <a:pPr lvl="1" eaLnBrk="1" hangingPunct="1">
              <a:lnSpc>
                <a:spcPct val="150000"/>
              </a:lnSpc>
            </a:pPr>
            <a:r>
              <a:rPr lang="en-GB" sz="2000" dirty="0"/>
              <a:t>Slides of topics</a:t>
            </a:r>
          </a:p>
          <a:p>
            <a:pPr lvl="1" eaLnBrk="1" hangingPunct="1">
              <a:lnSpc>
                <a:spcPct val="150000"/>
              </a:lnSpc>
            </a:pPr>
            <a:r>
              <a:rPr lang="en-GB" sz="2000" dirty="0"/>
              <a:t>Concluding slide (+ refs if necessary)</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3600" cap="none" dirty="0">
                <a:solidFill>
                  <a:schemeClr val="tx2">
                    <a:satMod val="200000"/>
                  </a:schemeClr>
                </a:solidFill>
              </a:rPr>
              <a:t>Before the presentation</a:t>
            </a:r>
          </a:p>
        </p:txBody>
      </p:sp>
      <p:sp>
        <p:nvSpPr>
          <p:cNvPr id="15363" name="Rectangle 3"/>
          <p:cNvSpPr>
            <a:spLocks noGrp="1" noChangeArrowheads="1"/>
          </p:cNvSpPr>
          <p:nvPr>
            <p:ph sz="quarter" idx="13"/>
          </p:nvPr>
        </p:nvSpPr>
        <p:spPr>
          <a:xfrm>
            <a:off x="609600" y="1433146"/>
            <a:ext cx="7924800" cy="4281854"/>
          </a:xfrm>
        </p:spPr>
        <p:txBody>
          <a:bodyPr>
            <a:normAutofit/>
          </a:bodyPr>
          <a:lstStyle/>
          <a:p>
            <a:pPr eaLnBrk="1" hangingPunct="1">
              <a:lnSpc>
                <a:spcPct val="200000"/>
              </a:lnSpc>
            </a:pPr>
            <a:r>
              <a:rPr lang="en-GB" sz="2800" dirty="0"/>
              <a:t>Preparation</a:t>
            </a:r>
          </a:p>
          <a:p>
            <a:pPr lvl="1" eaLnBrk="1" hangingPunct="1">
              <a:lnSpc>
                <a:spcPct val="200000"/>
              </a:lnSpc>
            </a:pPr>
            <a:r>
              <a:rPr lang="en-GB" sz="2800" dirty="0"/>
              <a:t>Know the equipment </a:t>
            </a:r>
          </a:p>
          <a:p>
            <a:pPr lvl="1" eaLnBrk="1" hangingPunct="1">
              <a:lnSpc>
                <a:spcPct val="200000"/>
              </a:lnSpc>
            </a:pPr>
            <a:r>
              <a:rPr lang="en-GB" sz="2800" dirty="0"/>
              <a:t>Know the room</a:t>
            </a:r>
          </a:p>
          <a:p>
            <a:pPr lvl="1" eaLnBrk="1" hangingPunct="1">
              <a:lnSpc>
                <a:spcPct val="200000"/>
              </a:lnSpc>
            </a:pPr>
            <a:r>
              <a:rPr lang="en-GB" sz="2800" dirty="0"/>
              <a:t>Know the information</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3600" cap="none" dirty="0">
                <a:solidFill>
                  <a:schemeClr val="tx2">
                    <a:satMod val="200000"/>
                  </a:schemeClr>
                </a:solidFill>
              </a:rPr>
              <a:t>During the presentation</a:t>
            </a:r>
          </a:p>
        </p:txBody>
      </p:sp>
      <p:sp>
        <p:nvSpPr>
          <p:cNvPr id="16387" name="Rectangle 3"/>
          <p:cNvSpPr>
            <a:spLocks noGrp="1" noChangeArrowheads="1"/>
          </p:cNvSpPr>
          <p:nvPr>
            <p:ph sz="quarter" idx="13"/>
          </p:nvPr>
        </p:nvSpPr>
        <p:spPr/>
        <p:txBody>
          <a:bodyPr>
            <a:normAutofit/>
          </a:bodyPr>
          <a:lstStyle/>
          <a:p>
            <a:pPr eaLnBrk="1" hangingPunct="1">
              <a:lnSpc>
                <a:spcPct val="200000"/>
              </a:lnSpc>
            </a:pPr>
            <a:r>
              <a:rPr lang="en-GB" sz="2800" dirty="0"/>
              <a:t>Breathe</a:t>
            </a:r>
          </a:p>
          <a:p>
            <a:pPr eaLnBrk="1" hangingPunct="1">
              <a:lnSpc>
                <a:spcPct val="200000"/>
              </a:lnSpc>
            </a:pPr>
            <a:r>
              <a:rPr lang="en-GB" sz="2800" dirty="0"/>
              <a:t>Take your time</a:t>
            </a:r>
          </a:p>
          <a:p>
            <a:pPr eaLnBrk="1" hangingPunct="1">
              <a:lnSpc>
                <a:spcPct val="200000"/>
              </a:lnSpc>
            </a:pPr>
            <a:r>
              <a:rPr lang="en-GB" sz="2800" dirty="0"/>
              <a:t>Don’t ONLY read the slides</a:t>
            </a:r>
          </a:p>
          <a:p>
            <a:pPr eaLnBrk="1" hangingPunct="1">
              <a:lnSpc>
                <a:spcPct val="200000"/>
              </a:lnSpc>
            </a:pPr>
            <a:r>
              <a:rPr lang="en-GB" sz="2800" dirty="0"/>
              <a:t>Don’t ONLY read your notes</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sz="3600" cap="none" dirty="0">
                <a:solidFill>
                  <a:schemeClr val="tx2">
                    <a:satMod val="200000"/>
                  </a:schemeClr>
                </a:solidFill>
              </a:rPr>
              <a:t>Presenting yourself</a:t>
            </a:r>
            <a:endParaRPr lang="en-US" sz="3600" cap="none" dirty="0">
              <a:solidFill>
                <a:schemeClr val="tx2">
                  <a:satMod val="200000"/>
                </a:schemeClr>
              </a:solidFill>
            </a:endParaRPr>
          </a:p>
        </p:txBody>
      </p:sp>
      <p:sp>
        <p:nvSpPr>
          <p:cNvPr id="17411" name="Content Placeholder 2"/>
          <p:cNvSpPr>
            <a:spLocks noGrp="1"/>
          </p:cNvSpPr>
          <p:nvPr>
            <p:ph sz="quarter" idx="13"/>
          </p:nvPr>
        </p:nvSpPr>
        <p:spPr>
          <a:xfrm>
            <a:off x="609600" y="1292469"/>
            <a:ext cx="7924800" cy="4422531"/>
          </a:xfrm>
        </p:spPr>
        <p:txBody>
          <a:bodyPr>
            <a:noAutofit/>
          </a:bodyPr>
          <a:lstStyle/>
          <a:p>
            <a:pPr eaLnBrk="1" hangingPunct="1">
              <a:lnSpc>
                <a:spcPct val="200000"/>
              </a:lnSpc>
            </a:pPr>
            <a:r>
              <a:rPr lang="en-GB" sz="2400" dirty="0"/>
              <a:t>Open body language</a:t>
            </a:r>
          </a:p>
          <a:p>
            <a:pPr eaLnBrk="1" hangingPunct="1">
              <a:lnSpc>
                <a:spcPct val="200000"/>
              </a:lnSpc>
            </a:pPr>
            <a:r>
              <a:rPr lang="en-GB" sz="2400" dirty="0"/>
              <a:t>Eye contact</a:t>
            </a:r>
          </a:p>
          <a:p>
            <a:pPr eaLnBrk="1" hangingPunct="1">
              <a:lnSpc>
                <a:spcPct val="200000"/>
              </a:lnSpc>
            </a:pPr>
            <a:r>
              <a:rPr lang="en-GB" sz="2400" dirty="0"/>
              <a:t>Use gestures</a:t>
            </a:r>
          </a:p>
          <a:p>
            <a:pPr eaLnBrk="1" hangingPunct="1">
              <a:lnSpc>
                <a:spcPct val="200000"/>
              </a:lnSpc>
            </a:pPr>
            <a:r>
              <a:rPr lang="en-GB" sz="2400" dirty="0"/>
              <a:t>Don’t fiddle</a:t>
            </a:r>
          </a:p>
          <a:p>
            <a:pPr eaLnBrk="1" hangingPunct="1">
              <a:lnSpc>
                <a:spcPct val="200000"/>
              </a:lnSpc>
            </a:pPr>
            <a:r>
              <a:rPr lang="en-GB" sz="2400" dirty="0"/>
              <a:t>Speak out into the room</a:t>
            </a:r>
            <a:endParaRPr lang="en-US" sz="2400" dirty="0"/>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rPr>
              <a:t>Creating a PowerPoint Presentation</a:t>
            </a:r>
            <a:endParaRPr lang="en-US" sz="3600" cap="none" dirty="0">
              <a:solidFill>
                <a:schemeClr val="tx2">
                  <a:satMod val="200000"/>
                </a:schemeClr>
              </a:solidFill>
            </a:endParaRP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pic>
        <p:nvPicPr>
          <p:cNvPr id="1028" name="Picture 4" descr="C:\Users\Julia\AppData\Local\Microsoft\Windows\Temporary Internet Files\Content.IE5\CSNG6JXD\MP900414035[1].jpg"/>
          <p:cNvPicPr>
            <a:picLocks noGrp="1" noChangeAspect="1" noChangeArrowheads="1"/>
          </p:cNvPicPr>
          <p:nvPr>
            <p:ph sz="quarter" idx="13"/>
          </p:nvPr>
        </p:nvPicPr>
        <p:blipFill>
          <a:blip r:embed="rId4"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97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457200" y="1207799"/>
            <a:ext cx="4038600" cy="4525963"/>
          </a:xfrm>
        </p:spPr>
        <p:txBody>
          <a:bodyPr/>
          <a:lstStyle/>
          <a:p>
            <a:r>
              <a:rPr lang="en-US" dirty="0"/>
              <a:t>Home – similar functions to Word</a:t>
            </a:r>
          </a:p>
          <a:p>
            <a:r>
              <a:rPr lang="en-US" dirty="0"/>
              <a:t>Insert – pictures, film, hyperlink, tables, charts</a:t>
            </a:r>
          </a:p>
          <a:p>
            <a:r>
              <a:rPr lang="en-US" dirty="0"/>
              <a:t>Design – themes of the slides, background</a:t>
            </a:r>
          </a:p>
          <a:p>
            <a:endParaRPr lang="en-US" dirty="0"/>
          </a:p>
        </p:txBody>
      </p:sp>
      <p:sp>
        <p:nvSpPr>
          <p:cNvPr id="12" name="Content Placeholder 11"/>
          <p:cNvSpPr>
            <a:spLocks noGrp="1"/>
          </p:cNvSpPr>
          <p:nvPr>
            <p:ph sz="quarter" idx="14"/>
          </p:nvPr>
        </p:nvSpPr>
        <p:spPr>
          <a:xfrm>
            <a:off x="4648200" y="1215370"/>
            <a:ext cx="4038600" cy="4525963"/>
          </a:xfrm>
        </p:spPr>
        <p:txBody>
          <a:bodyPr/>
          <a:lstStyle/>
          <a:p>
            <a:r>
              <a:rPr lang="en-US" dirty="0"/>
              <a:t>Animations – moving objects in the slide</a:t>
            </a:r>
          </a:p>
          <a:p>
            <a:r>
              <a:rPr lang="en-US" dirty="0"/>
              <a:t>Slide Show – see the show</a:t>
            </a:r>
          </a:p>
          <a:p>
            <a:r>
              <a:rPr lang="en-US" dirty="0"/>
              <a:t>Review  - Spelling, Thesaurus</a:t>
            </a:r>
          </a:p>
          <a:p>
            <a:r>
              <a:rPr lang="en-US" dirty="0"/>
              <a:t>View  - seeing the slides</a:t>
            </a:r>
          </a:p>
        </p:txBody>
      </p:sp>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rPr>
              <a:t>The Tool Bar</a:t>
            </a:r>
          </a:p>
        </p:txBody>
      </p:sp>
      <p:pic>
        <p:nvPicPr>
          <p:cNvPr id="9" name="Picture 8"/>
          <p:cNvPicPr>
            <a:picLocks noChangeAspect="1"/>
          </p:cNvPicPr>
          <p:nvPr/>
        </p:nvPicPr>
        <p:blipFill>
          <a:blip r:embed="rId3" cstate="print"/>
          <a:stretch>
            <a:fillRect/>
          </a:stretch>
        </p:blipFill>
        <p:spPr>
          <a:xfrm>
            <a:off x="457200" y="3492945"/>
            <a:ext cx="8089900" cy="1841500"/>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23872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ext uri="{D42A27DB-BD31-4B8C-83A1-F6EECF244321}">
                <p14:modId xmlns:p14="http://schemas.microsoft.com/office/powerpoint/2010/main" val="3770712662"/>
              </p:ext>
            </p:extLst>
          </p:nvPr>
        </p:nvGraphicFramePr>
        <p:xfrm>
          <a:off x="1512849" y="1696915"/>
          <a:ext cx="6096000" cy="4232719"/>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a:solidFill>
                  <a:schemeClr val="tx2"/>
                </a:solidFill>
              </a:rPr>
              <a:t>Charts: </a:t>
            </a:r>
            <a:br>
              <a:rPr lang="en-GB" sz="3600" cap="none" dirty="0">
                <a:solidFill>
                  <a:schemeClr val="tx2"/>
                </a:solidFill>
              </a:rPr>
            </a:br>
            <a:r>
              <a:rPr lang="en-GB" sz="3600" cap="none" dirty="0">
                <a:solidFill>
                  <a:schemeClr val="tx2"/>
                </a:solidFill>
              </a:rPr>
              <a:t>Copying data from Excel into PP</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a:solidFill>
                  <a:schemeClr val="tx2"/>
                </a:solidFill>
              </a:rPr>
              <a:t>New Slide and Slide types</a:t>
            </a:r>
          </a:p>
        </p:txBody>
      </p:sp>
      <p:pic>
        <p:nvPicPr>
          <p:cNvPr id="7" name="Content Placeholder 6"/>
          <p:cNvPicPr>
            <a:picLocks noGrp="1" noChangeAspect="1"/>
          </p:cNvPicPr>
          <p:nvPr>
            <p:ph sz="quarter" idx="13"/>
          </p:nvPr>
        </p:nvPicPr>
        <p:blipFill>
          <a:blip r:embed="rId2" cstate="print"/>
          <a:stretch>
            <a:fillRect/>
          </a:stretch>
        </p:blipFill>
        <p:spPr>
          <a:xfrm>
            <a:off x="2787216" y="1477108"/>
            <a:ext cx="3569567" cy="4114800"/>
          </a:xfrm>
        </p:spPr>
      </p:pic>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92881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12324"/>
          </a:xfrm>
        </p:spPr>
        <p:txBody>
          <a:bodyPr/>
          <a:lstStyle/>
          <a:p>
            <a:pPr algn="ctr"/>
            <a:r>
              <a:rPr lang="en-US" sz="3600" cap="none" dirty="0">
                <a:solidFill>
                  <a:schemeClr val="tx2"/>
                </a:solidFill>
              </a:rPr>
              <a:t>Choosing a theme</a:t>
            </a:r>
          </a:p>
        </p:txBody>
      </p:sp>
      <p:pic>
        <p:nvPicPr>
          <p:cNvPr id="4" name="Content Placeholder 3"/>
          <p:cNvPicPr>
            <a:picLocks noGrp="1" noChangeAspect="1"/>
          </p:cNvPicPr>
          <p:nvPr>
            <p:ph sz="quarter" idx="13"/>
          </p:nvPr>
        </p:nvPicPr>
        <p:blipFill>
          <a:blip r:embed="rId2" cstate="print"/>
          <a:stretch>
            <a:fillRect/>
          </a:stretch>
        </p:blipFill>
        <p:spPr>
          <a:xfrm>
            <a:off x="1881236" y="1600200"/>
            <a:ext cx="5381528" cy="4114800"/>
          </a:xfr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27390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a:solidFill>
                  <a:schemeClr val="tx2"/>
                </a:solidFill>
              </a:rPr>
              <a:t>Colours and Fonts</a:t>
            </a:r>
          </a:p>
        </p:txBody>
      </p:sp>
      <p:sp>
        <p:nvSpPr>
          <p:cNvPr id="3" name="Content Placeholder 2"/>
          <p:cNvSpPr>
            <a:spLocks noGrp="1"/>
          </p:cNvSpPr>
          <p:nvPr>
            <p:ph sz="quarter" idx="13"/>
          </p:nvPr>
        </p:nvSpPr>
        <p:spPr>
          <a:xfrm>
            <a:off x="609600" y="931985"/>
            <a:ext cx="7924800" cy="4783015"/>
          </a:xfrm>
        </p:spPr>
        <p:txBody>
          <a:bodyPr>
            <a:normAutofit/>
          </a:bodyPr>
          <a:lstStyle/>
          <a:p>
            <a:pPr>
              <a:lnSpc>
                <a:spcPct val="150000"/>
              </a:lnSpc>
            </a:pPr>
            <a:r>
              <a:rPr lang="en-US" sz="2000" dirty="0"/>
              <a:t>Choose contrasting colours</a:t>
            </a:r>
          </a:p>
          <a:p>
            <a:pPr>
              <a:lnSpc>
                <a:spcPct val="150000"/>
              </a:lnSpc>
            </a:pPr>
            <a:r>
              <a:rPr lang="en-US" sz="2000" dirty="0"/>
              <a:t>Choose a clear bold font</a:t>
            </a:r>
          </a:p>
        </p:txBody>
      </p:sp>
      <p:pic>
        <p:nvPicPr>
          <p:cNvPr id="4" name="Picture 3"/>
          <p:cNvPicPr>
            <a:picLocks noChangeAspect="1"/>
          </p:cNvPicPr>
          <p:nvPr/>
        </p:nvPicPr>
        <p:blipFill>
          <a:blip r:embed="rId2" cstate="print"/>
          <a:stretch>
            <a:fillRect/>
          </a:stretch>
        </p:blipFill>
        <p:spPr>
          <a:xfrm>
            <a:off x="2459302" y="2060017"/>
            <a:ext cx="4876800" cy="378460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02634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a:solidFill>
                  <a:schemeClr val="tx2"/>
                </a:solidFill>
              </a:rPr>
              <a:t>Backgrounds </a:t>
            </a:r>
          </a:p>
        </p:txBody>
      </p:sp>
      <p:sp>
        <p:nvSpPr>
          <p:cNvPr id="3" name="Content Placeholder 2"/>
          <p:cNvSpPr>
            <a:spLocks noGrp="1"/>
          </p:cNvSpPr>
          <p:nvPr>
            <p:ph sz="quarter" idx="13"/>
          </p:nvPr>
        </p:nvSpPr>
        <p:spPr>
          <a:xfrm>
            <a:off x="609600" y="1099038"/>
            <a:ext cx="7924800" cy="4615962"/>
          </a:xfrm>
        </p:spPr>
        <p:txBody>
          <a:bodyPr>
            <a:normAutofit/>
          </a:bodyPr>
          <a:lstStyle/>
          <a:p>
            <a:r>
              <a:rPr lang="en-US" sz="2000" dirty="0"/>
              <a:t>Go to Design, Background Styles</a:t>
            </a:r>
          </a:p>
          <a:p>
            <a:r>
              <a:rPr lang="en-US" sz="2000" dirty="0"/>
              <a:t>Choose style or insert a picture </a:t>
            </a:r>
          </a:p>
          <a:p>
            <a:r>
              <a:rPr lang="en-US" sz="2000" dirty="0"/>
              <a:t>Widen picture in page set up, if necessary </a:t>
            </a:r>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859140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rPr>
              <a:t>Inserting Pictures </a:t>
            </a:r>
          </a:p>
        </p:txBody>
      </p:sp>
      <p:sp>
        <p:nvSpPr>
          <p:cNvPr id="3" name="Content Placeholder 2"/>
          <p:cNvSpPr>
            <a:spLocks noGrp="1"/>
          </p:cNvSpPr>
          <p:nvPr>
            <p:ph sz="quarter" idx="13"/>
          </p:nvPr>
        </p:nvSpPr>
        <p:spPr>
          <a:xfrm>
            <a:off x="609600" y="1028700"/>
            <a:ext cx="7924800" cy="4686300"/>
          </a:xfrm>
        </p:spPr>
        <p:txBody>
          <a:bodyPr/>
          <a:lstStyle/>
          <a:p>
            <a:r>
              <a:rPr lang="en-US" dirty="0"/>
              <a:t>Pictures from </a:t>
            </a:r>
          </a:p>
          <a:p>
            <a:pPr lvl="1"/>
            <a:r>
              <a:rPr lang="en-US" dirty="0"/>
              <a:t>Your files</a:t>
            </a:r>
          </a:p>
          <a:p>
            <a:pPr lvl="1"/>
            <a:r>
              <a:rPr lang="en-US" dirty="0"/>
              <a:t>From clip art</a:t>
            </a:r>
          </a:p>
          <a:p>
            <a:pPr lvl="1"/>
            <a:r>
              <a:rPr lang="en-US" dirty="0"/>
              <a:t>From online sources</a:t>
            </a:r>
            <a:br>
              <a:rPr lang="en-US" dirty="0"/>
            </a:br>
            <a:endParaRPr lang="en-US" dirty="0"/>
          </a:p>
          <a:p>
            <a:r>
              <a:rPr lang="en-US" dirty="0"/>
              <a:t>Adjusting your pictures </a:t>
            </a:r>
          </a:p>
        </p:txBody>
      </p:sp>
      <p:pic>
        <p:nvPicPr>
          <p:cNvPr id="7" name="Picture 6"/>
          <p:cNvPicPr>
            <a:picLocks noChangeAspect="1"/>
          </p:cNvPicPr>
          <p:nvPr/>
        </p:nvPicPr>
        <p:blipFill>
          <a:blip r:embed="rId2" cstate="print"/>
          <a:stretch>
            <a:fillRect/>
          </a:stretch>
        </p:blipFill>
        <p:spPr>
          <a:xfrm>
            <a:off x="221821" y="3862577"/>
            <a:ext cx="8719956" cy="1490320"/>
          </a:xfrm>
          <a:prstGeom prst="rect">
            <a:avLst/>
          </a:prstGeom>
        </p:spPr>
      </p:pic>
      <p:pic>
        <p:nvPicPr>
          <p:cNvPr id="8" name="Picture 7"/>
          <p:cNvPicPr>
            <a:picLocks noChangeAspect="1"/>
          </p:cNvPicPr>
          <p:nvPr/>
        </p:nvPicPr>
        <p:blipFill>
          <a:blip r:embed="rId3" cstate="print"/>
          <a:stretch>
            <a:fillRect/>
          </a:stretch>
        </p:blipFill>
        <p:spPr>
          <a:xfrm>
            <a:off x="4209583" y="1028700"/>
            <a:ext cx="3998016" cy="2363468"/>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127639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a:solidFill>
                  <a:schemeClr val="tx2"/>
                </a:solidFill>
              </a:rPr>
              <a:t>Inserting more info</a:t>
            </a:r>
          </a:p>
        </p:txBody>
      </p:sp>
      <p:sp>
        <p:nvSpPr>
          <p:cNvPr id="3" name="Content Placeholder 2"/>
          <p:cNvSpPr>
            <a:spLocks noGrp="1"/>
          </p:cNvSpPr>
          <p:nvPr>
            <p:ph sz="quarter" idx="13"/>
          </p:nvPr>
        </p:nvSpPr>
        <p:spPr>
          <a:xfrm>
            <a:off x="457200" y="905608"/>
            <a:ext cx="8229600" cy="5433646"/>
          </a:xfrm>
        </p:spPr>
        <p:txBody>
          <a:bodyPr>
            <a:normAutofit/>
          </a:bodyPr>
          <a:lstStyle/>
          <a:p>
            <a:r>
              <a:rPr lang="en-US" sz="2400" dirty="0"/>
              <a:t>Header and footer</a:t>
            </a:r>
          </a:p>
          <a:p>
            <a:pPr lvl="1"/>
            <a:r>
              <a:rPr lang="en-US" sz="2400" dirty="0"/>
              <a:t>Page number</a:t>
            </a:r>
          </a:p>
          <a:p>
            <a:pPr lvl="1"/>
            <a:r>
              <a:rPr lang="en-US" sz="2400" dirty="0"/>
              <a:t>Date</a:t>
            </a:r>
          </a:p>
          <a:p>
            <a:pPr lvl="1"/>
            <a:r>
              <a:rPr lang="en-US" sz="2400" dirty="0"/>
              <a:t>Time </a:t>
            </a:r>
          </a:p>
          <a:p>
            <a:pPr lvl="1"/>
            <a:r>
              <a:rPr lang="en-US" sz="2400" dirty="0"/>
              <a:t>Title or author</a:t>
            </a:r>
            <a:br>
              <a:rPr lang="en-US" sz="2000" dirty="0"/>
            </a:br>
            <a:br>
              <a:rPr lang="en-US" sz="2000" dirty="0"/>
            </a:br>
            <a:endParaRPr lang="en-US" sz="2000" dirty="0"/>
          </a:p>
          <a:p>
            <a:pPr>
              <a:lnSpc>
                <a:spcPct val="110000"/>
              </a:lnSpc>
            </a:pPr>
            <a:r>
              <a:rPr lang="en-US" sz="2400" dirty="0"/>
              <a:t>Text box – available on ‘</a:t>
            </a:r>
            <a:r>
              <a:rPr lang="en-US" sz="2400" dirty="0">
                <a:solidFill>
                  <a:schemeClr val="tx2"/>
                </a:solidFill>
              </a:rPr>
              <a:t>Home</a:t>
            </a:r>
            <a:r>
              <a:rPr lang="en-US" sz="2400" dirty="0"/>
              <a:t>’ tab, in ‘</a:t>
            </a:r>
            <a:r>
              <a:rPr lang="en-US" sz="2400" dirty="0">
                <a:solidFill>
                  <a:schemeClr val="tx2"/>
                </a:solidFill>
              </a:rPr>
              <a:t>Drawing</a:t>
            </a:r>
            <a:r>
              <a:rPr lang="en-US" sz="2400" dirty="0"/>
              <a:t>’ section</a:t>
            </a:r>
          </a:p>
          <a:p>
            <a:pPr>
              <a:lnSpc>
                <a:spcPct val="110000"/>
              </a:lnSpc>
            </a:pPr>
            <a:r>
              <a:rPr lang="en-US" sz="2400" dirty="0"/>
              <a:t>Hyperlink – available on ‘Insert’ tab, in ‘</a:t>
            </a:r>
            <a:r>
              <a:rPr lang="en-US" sz="2400" dirty="0">
                <a:solidFill>
                  <a:schemeClr val="tx2"/>
                </a:solidFill>
              </a:rPr>
              <a:t>Links</a:t>
            </a:r>
            <a:r>
              <a:rPr lang="en-US" sz="2400" dirty="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dirty="0"/>
              <a:t>Available on ‘</a:t>
            </a:r>
            <a:r>
              <a:rPr lang="en-GB" sz="2400" dirty="0">
                <a:solidFill>
                  <a:schemeClr val="tx2"/>
                </a:solidFill>
              </a:rPr>
              <a:t>Insert</a:t>
            </a:r>
            <a:r>
              <a:rPr lang="en-GB" sz="2400" dirty="0"/>
              <a:t>’ tab, </a:t>
            </a:r>
          </a:p>
          <a:p>
            <a:r>
              <a:rPr lang="en-GB" sz="2400" dirty="0"/>
              <a:t>in ‘</a:t>
            </a:r>
            <a:r>
              <a:rPr lang="en-GB" sz="2400" dirty="0">
                <a:solidFill>
                  <a:schemeClr val="tx2"/>
                </a:solidFill>
              </a:rPr>
              <a:t>Text</a:t>
            </a:r>
            <a:r>
              <a:rPr lang="en-GB" sz="2400" dirty="0"/>
              <a:t>’ section</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637555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a:solidFill>
                  <a:schemeClr val="tx2"/>
                </a:solidFill>
              </a:rPr>
              <a:t>Lists</a:t>
            </a:r>
            <a:r>
              <a:rPr lang="en-US" sz="3600" cap="none" dirty="0">
                <a:solidFill>
                  <a:schemeClr val="tx2"/>
                </a:solidFill>
              </a:rPr>
              <a:t> </a:t>
            </a:r>
          </a:p>
        </p:txBody>
      </p:sp>
      <p:sp>
        <p:nvSpPr>
          <p:cNvPr id="3" name="Content Placeholder 2"/>
          <p:cNvSpPr>
            <a:spLocks noGrp="1"/>
          </p:cNvSpPr>
          <p:nvPr>
            <p:ph sz="quarter" idx="13"/>
          </p:nvPr>
        </p:nvSpPr>
        <p:spPr>
          <a:xfrm>
            <a:off x="609600" y="1178169"/>
            <a:ext cx="7924800" cy="4536831"/>
          </a:xfrm>
        </p:spPr>
        <p:txBody>
          <a:bodyPr>
            <a:normAutofit/>
          </a:bodyPr>
          <a:lstStyle/>
          <a:p>
            <a:r>
              <a:rPr lang="en-US" sz="2400" dirty="0"/>
              <a:t>Bullet points</a:t>
            </a:r>
          </a:p>
          <a:p>
            <a:pPr lvl="1"/>
            <a:r>
              <a:rPr lang="en-US" sz="2400" dirty="0"/>
              <a:t>Customise bullet points</a:t>
            </a:r>
          </a:p>
          <a:p>
            <a:r>
              <a:rPr lang="en-US" sz="2400" dirty="0"/>
              <a:t>Number lists</a:t>
            </a:r>
          </a:p>
          <a:p>
            <a:pPr lvl="1"/>
            <a:r>
              <a:rPr lang="en-US" sz="2400" dirty="0"/>
              <a:t>Customise number list</a:t>
            </a:r>
          </a:p>
        </p:txBody>
      </p:sp>
      <p:pic>
        <p:nvPicPr>
          <p:cNvPr id="4" name="Picture 3"/>
          <p:cNvPicPr>
            <a:picLocks noChangeAspect="1"/>
          </p:cNvPicPr>
          <p:nvPr/>
        </p:nvPicPr>
        <p:blipFill>
          <a:blip r:embed="rId2" cstate="print"/>
          <a:stretch>
            <a:fillRect/>
          </a:stretch>
        </p:blipFill>
        <p:spPr>
          <a:xfrm>
            <a:off x="2510357" y="3711708"/>
            <a:ext cx="3990202" cy="1880200"/>
          </a:xfrm>
          <a:prstGeom prst="rect">
            <a:avLst/>
          </a:prstGeom>
        </p:spPr>
      </p:pic>
      <p:pic>
        <p:nvPicPr>
          <p:cNvPr id="5" name="Picture 4"/>
          <p:cNvPicPr>
            <a:picLocks noChangeAspect="1"/>
          </p:cNvPicPr>
          <p:nvPr/>
        </p:nvPicPr>
        <p:blipFill>
          <a:blip r:embed="rId3" cstate="print"/>
          <a:stretch>
            <a:fillRect/>
          </a:stretch>
        </p:blipFill>
        <p:spPr>
          <a:xfrm>
            <a:off x="5261022" y="746325"/>
            <a:ext cx="3006790" cy="2644162"/>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643167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a:solidFill>
                  <a:schemeClr val="tx2"/>
                </a:solidFill>
              </a:rPr>
              <a:t>Animations</a:t>
            </a:r>
            <a:r>
              <a:rPr lang="en-US" dirty="0"/>
              <a:t> </a:t>
            </a:r>
          </a:p>
        </p:txBody>
      </p:sp>
      <p:sp>
        <p:nvSpPr>
          <p:cNvPr id="3" name="Content Placeholder 2"/>
          <p:cNvSpPr>
            <a:spLocks noGrp="1"/>
          </p:cNvSpPr>
          <p:nvPr>
            <p:ph sz="quarter" idx="13"/>
          </p:nvPr>
        </p:nvSpPr>
        <p:spPr>
          <a:xfrm>
            <a:off x="609600" y="1204546"/>
            <a:ext cx="7924800" cy="4510454"/>
          </a:xfrm>
        </p:spPr>
        <p:txBody>
          <a:bodyPr>
            <a:normAutofit/>
          </a:bodyPr>
          <a:lstStyle/>
          <a:p>
            <a:r>
              <a:rPr lang="en-US" sz="2400" dirty="0"/>
              <a:t>4 types</a:t>
            </a:r>
          </a:p>
          <a:p>
            <a:pPr lvl="1"/>
            <a:r>
              <a:rPr lang="en-US" sz="2400" dirty="0"/>
              <a:t>Entrance – how something arrives on the slide</a:t>
            </a:r>
          </a:p>
          <a:p>
            <a:pPr lvl="1"/>
            <a:r>
              <a:rPr lang="en-US" sz="2400" dirty="0"/>
              <a:t>Emphasis – draws attention to something</a:t>
            </a:r>
          </a:p>
          <a:p>
            <a:pPr lvl="1"/>
            <a:r>
              <a:rPr lang="en-US" sz="2400" dirty="0"/>
              <a:t>Exit – how something leaves the slide</a:t>
            </a:r>
          </a:p>
          <a:p>
            <a:pPr lvl="1"/>
            <a:r>
              <a:rPr lang="en-US" sz="2400" dirty="0"/>
              <a:t>Motion – determines a path of movement in the slide</a:t>
            </a:r>
          </a:p>
          <a:p>
            <a:r>
              <a:rPr lang="en-US" sz="2400" dirty="0"/>
              <a:t>Animations can be customised </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15096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a:solidFill>
                  <a:schemeClr val="tx2"/>
                </a:solidFill>
              </a:rPr>
              <a:t>To Animate</a:t>
            </a:r>
          </a:p>
        </p:txBody>
      </p:sp>
      <p:sp>
        <p:nvSpPr>
          <p:cNvPr id="3" name="Content Placeholder 2"/>
          <p:cNvSpPr>
            <a:spLocks noGrp="1"/>
          </p:cNvSpPr>
          <p:nvPr>
            <p:ph sz="quarter" idx="13"/>
          </p:nvPr>
        </p:nvSpPr>
        <p:spPr>
          <a:xfrm>
            <a:off x="211015" y="826477"/>
            <a:ext cx="8475785" cy="5743208"/>
          </a:xfrm>
        </p:spPr>
        <p:txBody>
          <a:bodyPr>
            <a:noAutofit/>
          </a:bodyPr>
          <a:lstStyle/>
          <a:p>
            <a:r>
              <a:rPr lang="en-US" sz="2400" dirty="0"/>
              <a:t>Highlight the part of the slide that you want to animate</a:t>
            </a:r>
          </a:p>
          <a:p>
            <a:r>
              <a:rPr lang="en-US" sz="2400" dirty="0"/>
              <a:t>Choose </a:t>
            </a:r>
            <a:r>
              <a:rPr lang="en-US" sz="2400" dirty="0">
                <a:solidFill>
                  <a:schemeClr val="tx2"/>
                </a:solidFill>
              </a:rPr>
              <a:t>‘Animation’ </a:t>
            </a:r>
            <a:r>
              <a:rPr lang="en-US" sz="2400" dirty="0"/>
              <a:t>tab</a:t>
            </a:r>
          </a:p>
          <a:p>
            <a:r>
              <a:rPr lang="en-US" sz="2400" dirty="0"/>
              <a:t>Choose </a:t>
            </a:r>
            <a:r>
              <a:rPr lang="en-US" sz="2400" dirty="0">
                <a:solidFill>
                  <a:schemeClr val="tx2"/>
                </a:solidFill>
              </a:rPr>
              <a:t>‘Custom Animation’ </a:t>
            </a:r>
            <a:r>
              <a:rPr lang="en-US" sz="2400" dirty="0"/>
              <a:t>in tool bar</a:t>
            </a:r>
          </a:p>
          <a:p>
            <a:r>
              <a:rPr lang="en-US" sz="2400" dirty="0">
                <a:solidFill>
                  <a:schemeClr val="tx2"/>
                </a:solidFill>
              </a:rPr>
              <a:t>‘Add Effect’ </a:t>
            </a:r>
            <a:r>
              <a:rPr lang="en-US" sz="2400" dirty="0"/>
              <a:t>appears</a:t>
            </a:r>
          </a:p>
          <a:p>
            <a:pPr lvl="1"/>
            <a:r>
              <a:rPr lang="en-US" sz="2400" dirty="0"/>
              <a:t>Choose which of the 4 types of animation you want. </a:t>
            </a:r>
          </a:p>
          <a:p>
            <a:pPr lvl="1"/>
            <a:r>
              <a:rPr lang="en-US" sz="2400" dirty="0"/>
              <a:t>Then select your effect from the submenu</a:t>
            </a:r>
          </a:p>
          <a:p>
            <a:r>
              <a:rPr lang="en-US" sz="2400" dirty="0"/>
              <a:t>Select ‘Auto Preview’ to see the animation</a:t>
            </a: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579073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a:solidFill>
                  <a:schemeClr val="tx2"/>
                </a:solidFill>
              </a:rPr>
              <a:t>To Animate</a:t>
            </a:r>
          </a:p>
        </p:txBody>
      </p:sp>
      <p:sp>
        <p:nvSpPr>
          <p:cNvPr id="3" name="Content Placeholder 2"/>
          <p:cNvSpPr>
            <a:spLocks noGrp="1"/>
          </p:cNvSpPr>
          <p:nvPr>
            <p:ph sz="quarter" idx="13"/>
          </p:nvPr>
        </p:nvSpPr>
        <p:spPr>
          <a:xfrm>
            <a:off x="211015" y="728188"/>
            <a:ext cx="8475785" cy="5841497"/>
          </a:xfrm>
        </p:spPr>
        <p:txBody>
          <a:bodyPr>
            <a:normAutofit/>
          </a:bodyPr>
          <a:lstStyle/>
          <a:p>
            <a:pPr marL="0" indent="0">
              <a:buNone/>
            </a:pPr>
            <a:br>
              <a:rPr lang="en-US" dirty="0"/>
            </a:br>
            <a:br>
              <a:rPr lang="en-US" dirty="0"/>
            </a:br>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a:blip r:embed="rId2" cstate="print"/>
          <a:stretch>
            <a:fillRect/>
          </a:stretch>
        </p:blipFill>
        <p:spPr>
          <a:xfrm>
            <a:off x="738554" y="800100"/>
            <a:ext cx="7429500" cy="5020407"/>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130225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a:solidFill>
                  <a:schemeClr val="tx2"/>
                </a:solidFill>
              </a:rPr>
              <a:t>To adapt your Effect</a:t>
            </a:r>
          </a:p>
        </p:txBody>
      </p:sp>
      <p:pic>
        <p:nvPicPr>
          <p:cNvPr id="4" name="Content Placeholder 3"/>
          <p:cNvPicPr>
            <a:picLocks noGrp="1" noChangeAspect="1"/>
          </p:cNvPicPr>
          <p:nvPr>
            <p:ph sz="quarter" idx="13"/>
          </p:nvPr>
        </p:nvPicPr>
        <p:blipFill>
          <a:blip r:embed="rId2" cstate="print"/>
          <a:stretch>
            <a:fillRect/>
          </a:stretch>
        </p:blipFill>
        <p:spPr>
          <a:xfrm>
            <a:off x="1691680" y="1808402"/>
            <a:ext cx="5750919" cy="2974613"/>
          </a:xfr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912218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a:solidFill>
                  <a:schemeClr val="tx2"/>
                </a:solidFill>
              </a:rPr>
              <a:t>Transitions</a:t>
            </a:r>
          </a:p>
        </p:txBody>
      </p:sp>
      <p:sp>
        <p:nvSpPr>
          <p:cNvPr id="3" name="Content Placeholder 2"/>
          <p:cNvSpPr>
            <a:spLocks noGrp="1"/>
          </p:cNvSpPr>
          <p:nvPr>
            <p:ph sz="quarter" idx="13"/>
          </p:nvPr>
        </p:nvSpPr>
        <p:spPr>
          <a:xfrm>
            <a:off x="609600" y="1072662"/>
            <a:ext cx="7924800" cy="4642338"/>
          </a:xfrm>
        </p:spPr>
        <p:txBody>
          <a:bodyPr>
            <a:normAutofit/>
          </a:bodyPr>
          <a:lstStyle/>
          <a:p>
            <a:r>
              <a:rPr lang="en-US" sz="2000" dirty="0"/>
              <a:t>Alters how the slides appears in the show</a:t>
            </a:r>
          </a:p>
          <a:p>
            <a:r>
              <a:rPr lang="en-US" sz="2000" dirty="0"/>
              <a:t>Choose ‘Animations’</a:t>
            </a:r>
          </a:p>
          <a:p>
            <a:r>
              <a:rPr lang="en-US" sz="2000" dirty="0"/>
              <a:t>Select the type of transition you want</a:t>
            </a:r>
          </a:p>
          <a:p>
            <a:r>
              <a:rPr lang="en-US" sz="2000" dirty="0"/>
              <a:t>Then set timings on the toolbar</a:t>
            </a:r>
          </a:p>
          <a:p>
            <a:pPr lvl="1"/>
            <a:r>
              <a:rPr lang="en-US" sz="2000" dirty="0"/>
              <a:t>Select ‘on click’ or ‘mouse over’</a:t>
            </a:r>
          </a:p>
          <a:p>
            <a:pPr lvl="1"/>
            <a:r>
              <a:rPr lang="en-US" sz="2000" dirty="0"/>
              <a:t>Timing in seconds</a:t>
            </a:r>
          </a:p>
          <a:p>
            <a:pPr lvl="1"/>
            <a:r>
              <a:rPr lang="en-US" sz="2000" dirty="0"/>
              <a:t>Then ‘apply to all’ or just that slide</a:t>
            </a:r>
          </a:p>
        </p:txBody>
      </p:sp>
      <p:pic>
        <p:nvPicPr>
          <p:cNvPr id="5" name="Picture 4"/>
          <p:cNvPicPr>
            <a:picLocks noChangeAspect="1"/>
          </p:cNvPicPr>
          <p:nvPr/>
        </p:nvPicPr>
        <p:blipFill>
          <a:blip r:embed="rId2" cstate="print"/>
          <a:stretch>
            <a:fillRect/>
          </a:stretch>
        </p:blipFill>
        <p:spPr>
          <a:xfrm>
            <a:off x="609599" y="4233564"/>
            <a:ext cx="7767175" cy="1173706"/>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a:solidFill>
                  <a:schemeClr val="tx2"/>
                </a:solidFill>
              </a:rPr>
              <a:t>Review Tab</a:t>
            </a:r>
          </a:p>
        </p:txBody>
      </p:sp>
      <p:sp>
        <p:nvSpPr>
          <p:cNvPr id="3" name="Content Placeholder 2"/>
          <p:cNvSpPr>
            <a:spLocks noGrp="1"/>
          </p:cNvSpPr>
          <p:nvPr>
            <p:ph sz="quarter" idx="13"/>
          </p:nvPr>
        </p:nvSpPr>
        <p:spPr>
          <a:xfrm>
            <a:off x="609600" y="967154"/>
            <a:ext cx="7924800" cy="4747846"/>
          </a:xfrm>
        </p:spPr>
        <p:txBody>
          <a:bodyPr>
            <a:normAutofit/>
          </a:bodyPr>
          <a:lstStyle/>
          <a:p>
            <a:r>
              <a:rPr lang="en-US" sz="2800" dirty="0"/>
              <a:t>Spelling, Thesaurus etc.</a:t>
            </a:r>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a:solidFill>
                  <a:schemeClr val="tx2"/>
                </a:solidFill>
              </a:rPr>
              <a:t>Viewing your Slides</a:t>
            </a:r>
          </a:p>
        </p:txBody>
      </p:sp>
      <p:sp>
        <p:nvSpPr>
          <p:cNvPr id="3" name="Content Placeholder 2"/>
          <p:cNvSpPr>
            <a:spLocks noGrp="1"/>
          </p:cNvSpPr>
          <p:nvPr>
            <p:ph sz="quarter" idx="13"/>
          </p:nvPr>
        </p:nvSpPr>
        <p:spPr>
          <a:xfrm>
            <a:off x="609600" y="1116623"/>
            <a:ext cx="7924800" cy="4598377"/>
          </a:xfrm>
        </p:spPr>
        <p:txBody>
          <a:bodyPr>
            <a:normAutofit/>
          </a:bodyPr>
          <a:lstStyle/>
          <a:p>
            <a:r>
              <a:rPr lang="en-US" sz="2400" dirty="0"/>
              <a:t>Normal – with or without side bar</a:t>
            </a:r>
          </a:p>
          <a:p>
            <a:r>
              <a:rPr lang="en-US" sz="2400" dirty="0"/>
              <a:t>Sorter – view of all at the same time</a:t>
            </a:r>
          </a:p>
          <a:p>
            <a:r>
              <a:rPr lang="en-US" sz="2400" dirty="0"/>
              <a:t>Slide Show – as a show</a:t>
            </a:r>
          </a:p>
        </p:txBody>
      </p:sp>
      <p:pic>
        <p:nvPicPr>
          <p:cNvPr id="4" name="Picture 3"/>
          <p:cNvPicPr>
            <a:picLocks noChangeAspect="1"/>
          </p:cNvPicPr>
          <p:nvPr/>
        </p:nvPicPr>
        <p:blipFill>
          <a:blip r:embed="rId2" cstate="print"/>
          <a:stretch>
            <a:fillRect/>
          </a:stretch>
        </p:blipFill>
        <p:spPr>
          <a:xfrm>
            <a:off x="1691680" y="2871490"/>
            <a:ext cx="3472605" cy="284351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a:solidFill>
                  <a:schemeClr val="tx2"/>
                </a:solidFill>
              </a:rPr>
              <a:t>Save as…</a:t>
            </a:r>
          </a:p>
        </p:txBody>
      </p:sp>
      <p:sp>
        <p:nvSpPr>
          <p:cNvPr id="3" name="Content Placeholder 2"/>
          <p:cNvSpPr>
            <a:spLocks noGrp="1"/>
          </p:cNvSpPr>
          <p:nvPr>
            <p:ph sz="quarter" idx="13"/>
          </p:nvPr>
        </p:nvSpPr>
        <p:spPr>
          <a:xfrm>
            <a:off x="609600" y="1134208"/>
            <a:ext cx="7924800" cy="4580792"/>
          </a:xfrm>
        </p:spPr>
        <p:txBody>
          <a:bodyPr>
            <a:normAutofit/>
          </a:bodyPr>
          <a:lstStyle/>
          <a:p>
            <a:pPr>
              <a:lnSpc>
                <a:spcPct val="200000"/>
              </a:lnSpc>
            </a:pPr>
            <a:r>
              <a:rPr lang="en-US" sz="2400" dirty="0"/>
              <a:t>Save as a PowerPoint file (.ppt or .pptx)</a:t>
            </a:r>
          </a:p>
          <a:p>
            <a:pPr>
              <a:lnSpc>
                <a:spcPct val="200000"/>
              </a:lnSpc>
            </a:pPr>
            <a:r>
              <a:rPr lang="en-US" sz="2400" dirty="0"/>
              <a:t>Save as ‘PowerPoint Show’ .ppts</a:t>
            </a:r>
          </a:p>
          <a:p>
            <a:pPr>
              <a:lnSpc>
                <a:spcPct val="200000"/>
              </a:lnSpc>
            </a:pPr>
            <a:r>
              <a:rPr lang="en-US" sz="2400" dirty="0"/>
              <a:t>Save as pdf file  (.pdf) when you want to upload the file to Moodle, the web etc. and don’t need to make any further changes.</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34883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74931"/>
          </a:xfrm>
        </p:spPr>
        <p:txBody>
          <a:bodyPr/>
          <a:lstStyle/>
          <a:p>
            <a:pPr algn="ctr"/>
            <a:r>
              <a:rPr lang="en-GB" sz="3600" cap="none" dirty="0">
                <a:solidFill>
                  <a:schemeClr val="tx2"/>
                </a:solidFill>
              </a:rPr>
              <a:t>In Summary</a:t>
            </a:r>
          </a:p>
        </p:txBody>
      </p:sp>
      <p:sp>
        <p:nvSpPr>
          <p:cNvPr id="3" name="Content Placeholder 2"/>
          <p:cNvSpPr>
            <a:spLocks noGrp="1"/>
          </p:cNvSpPr>
          <p:nvPr>
            <p:ph sz="quarter" idx="13"/>
          </p:nvPr>
        </p:nvSpPr>
        <p:spPr>
          <a:xfrm>
            <a:off x="609600" y="1125415"/>
            <a:ext cx="7924800" cy="4589585"/>
          </a:xfrm>
        </p:spPr>
        <p:txBody>
          <a:bodyPr>
            <a:normAutofit fontScale="85000" lnSpcReduction="20000"/>
          </a:bodyPr>
          <a:lstStyle/>
          <a:p>
            <a:pPr>
              <a:lnSpc>
                <a:spcPct val="200000"/>
              </a:lnSpc>
            </a:pPr>
            <a:r>
              <a:rPr lang="en-GB" sz="2800" dirty="0"/>
              <a:t>Presenting material is a necessary skill these days both in academia and employment</a:t>
            </a:r>
          </a:p>
          <a:p>
            <a:pPr>
              <a:lnSpc>
                <a:spcPct val="200000"/>
              </a:lnSpc>
            </a:pPr>
            <a:r>
              <a:rPr lang="en-GB" sz="2800" dirty="0"/>
              <a:t>To present using PowerPoint follow the </a:t>
            </a:r>
            <a:r>
              <a:rPr lang="en-GB" sz="2800" dirty="0">
                <a:solidFill>
                  <a:schemeClr val="tx2"/>
                </a:solidFill>
              </a:rPr>
              <a:t>ABC</a:t>
            </a:r>
            <a:r>
              <a:rPr lang="en-GB" sz="2800" dirty="0"/>
              <a:t> of presentations</a:t>
            </a:r>
          </a:p>
          <a:p>
            <a:pPr>
              <a:lnSpc>
                <a:spcPct val="200000"/>
              </a:lnSpc>
            </a:pPr>
            <a:r>
              <a:rPr lang="en-GB" sz="2800" dirty="0"/>
              <a:t>Using PowerPoint effectively means being accurate, brief and clear*</a:t>
            </a:r>
          </a:p>
          <a:p>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
        <p:nvSpPr>
          <p:cNvPr id="5" name="TextBox 4"/>
          <p:cNvSpPr txBox="1"/>
          <p:nvPr/>
        </p:nvSpPr>
        <p:spPr>
          <a:xfrm>
            <a:off x="2628900" y="6229686"/>
            <a:ext cx="4589585" cy="253916"/>
          </a:xfrm>
          <a:prstGeom prst="rect">
            <a:avLst/>
          </a:prstGeom>
          <a:noFill/>
        </p:spPr>
        <p:txBody>
          <a:bodyPr wrap="square" rtlCol="0">
            <a:spAutoFit/>
          </a:bodyPr>
          <a:lstStyle/>
          <a:p>
            <a:r>
              <a:rPr lang="en-GB" sz="1050" dirty="0"/>
              <a:t>*Modified from an original presentation by </a:t>
            </a:r>
            <a:r>
              <a:rPr lang="en-GB" sz="1050" dirty="0">
                <a:hlinkClick r:id="rId3"/>
              </a:rPr>
              <a:t>Luci Attala TSD </a:t>
            </a:r>
            <a:r>
              <a:rPr lang="en-GB" sz="1050" dirty="0"/>
              <a:t>2011.</a:t>
            </a:r>
          </a:p>
        </p:txBody>
      </p:sp>
    </p:spTree>
  </p:cSld>
  <p:clrMapOvr>
    <a:masterClrMapping/>
  </p:clrMapOvr>
</p:sld>
</file>

<file path=ppt/theme/theme1.xml><?xml version="1.0" encoding="utf-8"?>
<a:theme xmlns:a="http://schemas.openxmlformats.org/drawingml/2006/main" name="CertHE_Presentation_theme_ja">
  <a:themeElements>
    <a:clrScheme name="JA Theme 1">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EBC576"/>
      </a:hlink>
      <a:folHlink>
        <a:srgbClr val="EBC576"/>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B787D9-55A4-42F7-8C5F-7DCBF32FC700}">
  <ds:schemaRefs>
    <ds:schemaRef ds:uri="http://schemas.microsoft.com/office/infopath/2007/PartnerControls"/>
    <ds:schemaRef ds:uri="http://schemas.microsoft.com/office/2006/documentManagement/types"/>
    <ds:schemaRef ds:uri="http://schemas.microsoft.com/office/2006/metadata/properties"/>
    <ds:schemaRef ds:uri="http://purl.org/dc/elements/1.1/"/>
    <ds:schemaRef ds:uri="a908d394-d138-480e-87a3-ff44c37f991a"/>
    <ds:schemaRef ds:uri="http://purl.org/dc/terms/"/>
    <ds:schemaRef ds:uri="http://schemas.openxmlformats.org/package/2006/metadata/core-properties"/>
    <ds:schemaRef ds:uri="f66716c4-314f-46c1-b01e-5a44c61897d8"/>
    <ds:schemaRef ds:uri="http://purl.org/dc/dcmitype/"/>
    <ds:schemaRef ds:uri="http://www.w3.org/XML/1998/namespace"/>
  </ds:schemaRefs>
</ds:datastoreItem>
</file>

<file path=customXml/itemProps2.xml><?xml version="1.0" encoding="utf-8"?>
<ds:datastoreItem xmlns:ds="http://schemas.openxmlformats.org/officeDocument/2006/customXml" ds:itemID="{002BDE22-457D-414C-9BB8-2B639F5D063B}">
  <ds:schemaRefs>
    <ds:schemaRef ds:uri="http://schemas.microsoft.com/sharepoint/v3/contenttype/forms"/>
  </ds:schemaRefs>
</ds:datastoreItem>
</file>

<file path=customXml/itemProps3.xml><?xml version="1.0" encoding="utf-8"?>
<ds:datastoreItem xmlns:ds="http://schemas.openxmlformats.org/officeDocument/2006/customXml" ds:itemID="{929C9426-4969-4224-940F-951D9E091C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CertHE_Presentation_theme_ja</Template>
  <TotalTime>479</TotalTime>
  <Words>1258</Words>
  <Application>Microsoft Office PowerPoint</Application>
  <PresentationFormat>On-screen Show (4:3)</PresentationFormat>
  <Paragraphs>158</Paragraphs>
  <Slides>27</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Century Gothic</vt:lpstr>
      <vt:lpstr>Arial</vt:lpstr>
      <vt:lpstr>Calibri</vt:lpstr>
      <vt:lpstr>CertHE_Presentation_theme_ja</vt:lpstr>
      <vt:lpstr>Creating Good Presentations</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Charts:  Copying data from Excel into PP</vt:lpstr>
      <vt:lpstr>New Slide and Slide types</vt:lpstr>
      <vt:lpstr>Choosing a theme</vt:lpstr>
      <vt:lpstr>Colours and Fonts</vt:lpstr>
      <vt:lpstr>Backgrounds </vt:lpstr>
      <vt:lpstr>Inserting Pictures </vt:lpstr>
      <vt:lpstr>Inserting more info</vt:lpstr>
      <vt:lpstr>Lists </vt:lpstr>
      <vt:lpstr>Animations </vt:lpstr>
      <vt:lpstr>To Animate</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a Good PowerPoint Presentation</dc:title>
  <dc:subject>Presentations</dc:subject>
  <dc:creator>Julia Ault</dc:creator>
  <cp:lastModifiedBy>Rachel Cook</cp:lastModifiedBy>
  <cp:revision>37</cp:revision>
  <dcterms:created xsi:type="dcterms:W3CDTF">2011-11-09T19:33:19Z</dcterms:created>
  <dcterms:modified xsi:type="dcterms:W3CDTF">2019-09-25T13:27:15Z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