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"/>
  </p:notesMasterIdLst>
  <p:sldIdLst>
    <p:sldId id="256" r:id="rId2"/>
    <p:sldId id="268" r:id="rId3"/>
    <p:sldId id="270" r:id="rId4"/>
    <p:sldId id="27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6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72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9795F8-6BE6-4EB1-BBB0-0355431DB1B5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828A38-4047-41D8-96DD-EA086321D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73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Heats of Formation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02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4182" y="152641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>
                <a:latin typeface="Georgia" panose="02040502050405020303" pitchFamily="18" charset="0"/>
              </a:rPr>
              <a:t>Calculate ΔH for the following reaction:</a:t>
            </a: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8 Al(s) + 3 Fe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4</a:t>
            </a:r>
            <a:r>
              <a:rPr lang="en-GB" dirty="0">
                <a:latin typeface="Georgia" panose="02040502050405020303" pitchFamily="18" charset="0"/>
              </a:rPr>
              <a:t>(s) → 4 Al</a:t>
            </a:r>
            <a:r>
              <a:rPr lang="en-GB" baseline="-25000" dirty="0">
                <a:latin typeface="Georgia" panose="02040502050405020303" pitchFamily="18" charset="0"/>
              </a:rPr>
              <a:t>2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(s) + 9 Fe(s)</a:t>
            </a:r>
            <a:endParaRPr lang="en-GB" b="0" i="0" dirty="0">
              <a:effectLst/>
              <a:latin typeface="Georgia" panose="02040502050405020303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28905" y="2709944"/>
            <a:ext cx="26516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Georgia" panose="02040502050405020303" pitchFamily="18" charset="0"/>
              </a:rPr>
              <a:t>ΔH</a:t>
            </a:r>
            <a:r>
              <a:rPr lang="en-GB" baseline="-25000" dirty="0" err="1" smtClean="0">
                <a:latin typeface="Georgia" panose="02040502050405020303" pitchFamily="18" charset="0"/>
              </a:rPr>
              <a:t>f</a:t>
            </a:r>
            <a:r>
              <a:rPr lang="en-GB" baseline="-25000" dirty="0" smtClean="0">
                <a:latin typeface="Georgia" panose="02040502050405020303" pitchFamily="18" charset="0"/>
              </a:rPr>
              <a:t>  </a:t>
            </a:r>
            <a:r>
              <a:rPr lang="en-GB" dirty="0" smtClean="0">
                <a:latin typeface="Georgia" panose="02040502050405020303" pitchFamily="18" charset="0"/>
              </a:rPr>
              <a:t>Fe</a:t>
            </a:r>
            <a:r>
              <a:rPr lang="en-GB" baseline="-25000" dirty="0" smtClean="0">
                <a:latin typeface="Georgia" panose="02040502050405020303" pitchFamily="18" charset="0"/>
              </a:rPr>
              <a:t>3</a:t>
            </a:r>
            <a:r>
              <a:rPr lang="en-GB" dirty="0" smtClean="0">
                <a:latin typeface="Georgia" panose="02040502050405020303" pitchFamily="18" charset="0"/>
              </a:rPr>
              <a:t>O</a:t>
            </a:r>
            <a:r>
              <a:rPr lang="en-GB" baseline="-25000" dirty="0" smtClean="0">
                <a:latin typeface="Georgia" panose="02040502050405020303" pitchFamily="18" charset="0"/>
              </a:rPr>
              <a:t>4 </a:t>
            </a:r>
            <a:r>
              <a:rPr lang="en-GB" dirty="0" smtClean="0">
                <a:latin typeface="Georgia" panose="02040502050405020303" pitchFamily="18" charset="0"/>
              </a:rPr>
              <a:t> = -1120.9 kJ</a:t>
            </a:r>
            <a:endParaRPr lang="en-GB" baseline="30000" dirty="0" smtClean="0">
              <a:latin typeface="Georgia" panose="02040502050405020303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8904" y="3293306"/>
            <a:ext cx="2651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baseline="-25000" dirty="0">
                <a:latin typeface="Georgia" panose="02040502050405020303" pitchFamily="18" charset="0"/>
              </a:rPr>
              <a:t> </a:t>
            </a:r>
            <a:r>
              <a:rPr lang="en-GB" baseline="-25000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Al</a:t>
            </a:r>
            <a:r>
              <a:rPr lang="en-GB" baseline="-25000" dirty="0" smtClean="0">
                <a:latin typeface="Georgia" panose="02040502050405020303" pitchFamily="18" charset="0"/>
              </a:rPr>
              <a:t>2</a:t>
            </a:r>
            <a:r>
              <a:rPr lang="en-GB" dirty="0" smtClean="0">
                <a:latin typeface="Georgia" panose="02040502050405020303" pitchFamily="18" charset="0"/>
              </a:rPr>
              <a:t>O</a:t>
            </a:r>
            <a:r>
              <a:rPr lang="en-GB" baseline="-25000" dirty="0" smtClean="0">
                <a:latin typeface="Georgia" panose="02040502050405020303" pitchFamily="18" charset="0"/>
              </a:rPr>
              <a:t>3 </a:t>
            </a:r>
            <a:r>
              <a:rPr lang="en-GB" dirty="0" smtClean="0">
                <a:latin typeface="Georgia" panose="02040502050405020303" pitchFamily="18" charset="0"/>
              </a:rPr>
              <a:t> </a:t>
            </a:r>
            <a:r>
              <a:rPr lang="en-GB" dirty="0">
                <a:latin typeface="Georgia" panose="02040502050405020303" pitchFamily="18" charset="0"/>
              </a:rPr>
              <a:t>= </a:t>
            </a:r>
            <a:r>
              <a:rPr lang="en-GB" dirty="0" smtClean="0">
                <a:latin typeface="Georgia" panose="02040502050405020303" pitchFamily="18" charset="0"/>
              </a:rPr>
              <a:t>-1669.8 kJ</a:t>
            </a:r>
            <a:endParaRPr lang="en-GB" baseline="30000" dirty="0">
              <a:latin typeface="Georgia" panose="02040502050405020303" pitchFamily="18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80010" y="368135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63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8141" y="498763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2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58141" y="148692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Find </a:t>
            </a:r>
            <a:r>
              <a:rPr lang="en-GB" dirty="0"/>
              <a:t>the heat of reaction for acetylene combustion: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2C2H2(g) + 5O2(g) → 4CO2(g) + 2H2O(g)</a:t>
            </a:r>
          </a:p>
        </p:txBody>
      </p:sp>
      <p:sp>
        <p:nvSpPr>
          <p:cNvPr id="6" name="Rectangle 5"/>
          <p:cNvSpPr/>
          <p:nvPr/>
        </p:nvSpPr>
        <p:spPr>
          <a:xfrm>
            <a:off x="1025238" y="310196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l-GR" dirty="0">
                <a:latin typeface="Georgia" panose="02040502050405020303" pitchFamily="18" charset="0"/>
              </a:rPr>
              <a:t>Δ</a:t>
            </a:r>
            <a:r>
              <a:rPr lang="en-GB" dirty="0" err="1" smtClean="0">
                <a:latin typeface="+mj-lt"/>
              </a:rPr>
              <a:t>H</a:t>
            </a:r>
            <a:r>
              <a:rPr lang="en-GB" baseline="-25000" dirty="0" err="1" smtClean="0">
                <a:latin typeface="+mj-lt"/>
              </a:rPr>
              <a:t>f</a:t>
            </a:r>
            <a:r>
              <a:rPr lang="en-GB" dirty="0">
                <a:latin typeface="+mj-lt"/>
              </a:rPr>
              <a:t> CO</a:t>
            </a:r>
            <a:r>
              <a:rPr lang="en-GB" baseline="-25000" dirty="0">
                <a:latin typeface="+mj-lt"/>
              </a:rPr>
              <a:t>2</a:t>
            </a:r>
            <a:r>
              <a:rPr lang="en-GB" dirty="0">
                <a:latin typeface="+mj-lt"/>
              </a:rPr>
              <a:t> = -393.5 </a:t>
            </a:r>
            <a:r>
              <a:rPr lang="en-GB" dirty="0" smtClean="0">
                <a:latin typeface="+mj-lt"/>
              </a:rPr>
              <a:t>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l-GR" dirty="0">
                <a:latin typeface="+mj-lt"/>
              </a:rPr>
              <a:t>Δ</a:t>
            </a:r>
            <a:r>
              <a:rPr lang="en-GB" dirty="0" err="1" smtClean="0">
                <a:latin typeface="+mj-lt"/>
              </a:rPr>
              <a:t>H</a:t>
            </a:r>
            <a:r>
              <a:rPr lang="en-GB" baseline="-25000" dirty="0" err="1" smtClean="0">
                <a:latin typeface="+mj-lt"/>
              </a:rPr>
              <a:t>f</a:t>
            </a:r>
            <a:r>
              <a:rPr lang="en-GB" dirty="0">
                <a:latin typeface="+mj-lt"/>
              </a:rPr>
              <a:t> H</a:t>
            </a:r>
            <a:r>
              <a:rPr lang="en-GB" baseline="-25000" dirty="0">
                <a:latin typeface="+mj-lt"/>
              </a:rPr>
              <a:t>2</a:t>
            </a:r>
            <a:r>
              <a:rPr lang="en-GB" dirty="0">
                <a:latin typeface="+mj-lt"/>
              </a:rPr>
              <a:t>O = -241.8 </a:t>
            </a:r>
            <a:r>
              <a:rPr lang="en-GB" dirty="0" smtClean="0">
                <a:latin typeface="+mj-lt"/>
              </a:rPr>
              <a:t>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dirty="0"/>
              <a:t> 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2</a:t>
            </a:r>
            <a:r>
              <a:rPr lang="en-GB" dirty="0"/>
              <a:t> = +227 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1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5709" y="905164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3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Calculate the standard heat of reaction  </a:t>
            </a:r>
            <a:r>
              <a: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rPr>
              <a:t>  </a:t>
            </a:r>
            <a:r>
              <a:rPr kumimoji="0" lang="en-US" altLang="en-US" sz="10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 </a:t>
            </a: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for the reaction of nitrogen monoxide gas with oxygen to form nitrogen dioxide gas.</a:t>
            </a:r>
            <a:r>
              <a: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266" name="Picture 2" descr="(Delta H^circ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225" y="-90488"/>
            <a:ext cx="485775" cy="1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86328" y="1856493"/>
            <a:ext cx="114438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Calculate the standard heat of reaction  (Delta </a:t>
            </a:r>
            <a:r>
              <a:rPr lang="en-GB" dirty="0" smtClean="0"/>
              <a:t>H</a:t>
            </a:r>
            <a:r>
              <a:rPr lang="en-GB" baseline="30000" dirty="0" smtClean="0"/>
              <a:t>0</a:t>
            </a:r>
            <a:r>
              <a:rPr lang="en-GB" dirty="0" smtClean="0"/>
              <a:t>) </a:t>
            </a:r>
            <a:r>
              <a:rPr lang="en-GB" dirty="0"/>
              <a:t>for the reaction of nitrogen monoxide gas with oxygen to form nitrogen dioxide gas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Given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8457" y="2769020"/>
            <a:ext cx="4542468" cy="161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49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61</TotalTime>
  <Words>141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Century Gothic</vt:lpstr>
      <vt:lpstr>Georgia</vt:lpstr>
      <vt:lpstr>proxima-nova</vt:lpstr>
      <vt:lpstr>Wingdings 3</vt:lpstr>
      <vt:lpstr>Ion</vt:lpstr>
      <vt:lpstr>Heats of Formation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Heats of Formation</dc:title>
  <dc:creator>David Holley</dc:creator>
  <cp:lastModifiedBy>David Holley</cp:lastModifiedBy>
  <cp:revision>4</cp:revision>
  <dcterms:created xsi:type="dcterms:W3CDTF">2020-10-15T12:53:37Z</dcterms:created>
  <dcterms:modified xsi:type="dcterms:W3CDTF">2020-11-09T12:03:47Z</dcterms:modified>
</cp:coreProperties>
</file>