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70" r:id="rId11"/>
    <p:sldId id="271" r:id="rId12"/>
    <p:sldId id="272" r:id="rId13"/>
    <p:sldId id="265"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3742" autoAdjust="0"/>
  </p:normalViewPr>
  <p:slideViewPr>
    <p:cSldViewPr snapToGrid="0">
      <p:cViewPr>
        <p:scale>
          <a:sx n="70" d="100"/>
          <a:sy n="70" d="100"/>
        </p:scale>
        <p:origin x="116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6.svg"/><Relationship Id="rId7" Type="http://schemas.openxmlformats.org/officeDocument/2006/relationships/image" Target="../media/image10.svg"/><Relationship Id="rId2" Type="http://schemas.openxmlformats.org/officeDocument/2006/relationships/image" Target="../media/image5.svg"/><Relationship Id="rId1" Type="http://schemas.openxmlformats.org/officeDocument/2006/relationships/image" Target="../media/image4.svg"/><Relationship Id="rId6" Type="http://schemas.openxmlformats.org/officeDocument/2006/relationships/image" Target="../media/image9.svg"/><Relationship Id="rId5" Type="http://schemas.openxmlformats.org/officeDocument/2006/relationships/image" Target="../media/image8.sv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7.svg"/><Relationship Id="rId2" Type="http://schemas.openxmlformats.org/officeDocument/2006/relationships/image" Target="../media/image12.svg"/><Relationship Id="rId1" Type="http://schemas.openxmlformats.org/officeDocument/2006/relationships/image" Target="../media/image11.svg"/><Relationship Id="rId6" Type="http://schemas.openxmlformats.org/officeDocument/2006/relationships/image" Target="../media/image16.svg"/><Relationship Id="rId5" Type="http://schemas.openxmlformats.org/officeDocument/2006/relationships/image" Target="../media/image15.sv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svg"/><Relationship Id="rId7" Type="http://schemas.openxmlformats.org/officeDocument/2006/relationships/image" Target="../media/image10.svg"/><Relationship Id="rId2" Type="http://schemas.openxmlformats.org/officeDocument/2006/relationships/image" Target="../media/image5.svg"/><Relationship Id="rId1" Type="http://schemas.openxmlformats.org/officeDocument/2006/relationships/image" Target="../media/image4.svg"/><Relationship Id="rId6" Type="http://schemas.openxmlformats.org/officeDocument/2006/relationships/image" Target="../media/image9.svg"/><Relationship Id="rId5" Type="http://schemas.openxmlformats.org/officeDocument/2006/relationships/image" Target="../media/image8.sv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7.svg"/><Relationship Id="rId2" Type="http://schemas.openxmlformats.org/officeDocument/2006/relationships/image" Target="../media/image12.svg"/><Relationship Id="rId1" Type="http://schemas.openxmlformats.org/officeDocument/2006/relationships/image" Target="../media/image11.svg"/><Relationship Id="rId6" Type="http://schemas.openxmlformats.org/officeDocument/2006/relationships/image" Target="../media/image16.svg"/><Relationship Id="rId5" Type="http://schemas.openxmlformats.org/officeDocument/2006/relationships/image" Target="../media/image15.sv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0E1BB2-6093-44ED-BEBF-61400EA3BFED}" type="doc">
      <dgm:prSet loTypeId="urn:microsoft.com/office/officeart/2018/2/layout/IconLabelList" loCatId="icon" qsTypeId="urn:microsoft.com/office/officeart/2005/8/quickstyle/simple1#1" qsCatId="simple" csTypeId="urn:microsoft.com/office/officeart/2018/5/colors/Iconchunking_neutralbg_accent0_3" csCatId="mainScheme" phldr="1"/>
      <dgm:spPr/>
      <dgm:t>
        <a:bodyPr/>
        <a:lstStyle/>
        <a:p>
          <a:endParaRPr lang="en-US"/>
        </a:p>
      </dgm:t>
    </dgm:pt>
    <dgm:pt modelId="{DC55B485-D63B-449B-9B2F-9101DEB41B3D}">
      <dgm:prSet/>
      <dgm:spPr/>
      <dgm:t>
        <a:bodyPr/>
        <a:lstStyle/>
        <a:p>
          <a:r>
            <a:rPr lang="en-GB" b="1" dirty="0"/>
            <a:t>Business Culture: </a:t>
          </a:r>
          <a:r>
            <a:rPr lang="en-GB" dirty="0"/>
            <a:t>Shared values, beliefs, norms and daily practices shape expectations across organisations (Brownell et al., 2025).</a:t>
          </a:r>
          <a:endParaRPr lang="en-US" dirty="0"/>
        </a:p>
      </dgm:t>
    </dgm:pt>
    <dgm:pt modelId="{434DD511-764E-490D-87FA-20C95B31E7BD}" type="parTrans" cxnId="{0D0135AB-9B77-48F1-A417-5C677BBB7235}">
      <dgm:prSet/>
      <dgm:spPr/>
      <dgm:t>
        <a:bodyPr/>
        <a:lstStyle/>
        <a:p>
          <a:endParaRPr lang="en-US"/>
        </a:p>
      </dgm:t>
    </dgm:pt>
    <dgm:pt modelId="{C3B0080B-AD15-448E-BA7F-4F8B696B92A4}" type="sibTrans" cxnId="{0D0135AB-9B77-48F1-A417-5C677BBB7235}">
      <dgm:prSet/>
      <dgm:spPr/>
      <dgm:t>
        <a:bodyPr/>
        <a:lstStyle/>
        <a:p>
          <a:endParaRPr lang="en-US"/>
        </a:p>
      </dgm:t>
    </dgm:pt>
    <dgm:pt modelId="{A4684316-6AAF-473A-BC60-ABFF381065D6}">
      <dgm:prSet/>
      <dgm:spPr/>
      <dgm:t>
        <a:bodyPr/>
        <a:lstStyle/>
        <a:p>
          <a:r>
            <a:rPr lang="en-GB" b="1" dirty="0"/>
            <a:t>Values versus Practice</a:t>
          </a:r>
          <a:r>
            <a:rPr lang="en-GB" dirty="0"/>
            <a:t>: Stated respect for collaboration does not always match actual workplace decisions.</a:t>
          </a:r>
          <a:endParaRPr lang="en-US" dirty="0"/>
        </a:p>
      </dgm:t>
    </dgm:pt>
    <dgm:pt modelId="{D1F93023-35EE-4238-A377-BF5ECE8816D2}" type="parTrans" cxnId="{EB01F335-F23C-415B-9E9F-41C6F57C18A6}">
      <dgm:prSet/>
      <dgm:spPr/>
      <dgm:t>
        <a:bodyPr/>
        <a:lstStyle/>
        <a:p>
          <a:endParaRPr lang="en-US"/>
        </a:p>
      </dgm:t>
    </dgm:pt>
    <dgm:pt modelId="{30C1414E-BBAE-41CE-AC38-DB5B36547FBF}" type="sibTrans" cxnId="{EB01F335-F23C-415B-9E9F-41C6F57C18A6}">
      <dgm:prSet/>
      <dgm:spPr/>
      <dgm:t>
        <a:bodyPr/>
        <a:lstStyle/>
        <a:p>
          <a:endParaRPr lang="en-US"/>
        </a:p>
      </dgm:t>
    </dgm:pt>
    <dgm:pt modelId="{BFD94763-5FFF-4DCD-AB00-F32A1186A697}">
      <dgm:prSet/>
      <dgm:spPr/>
      <dgm:t>
        <a:bodyPr/>
        <a:lstStyle/>
        <a:p>
          <a:r>
            <a:rPr lang="en-GB" b="1" dirty="0"/>
            <a:t>Communication:</a:t>
          </a:r>
          <a:r>
            <a:rPr lang="en-GB" dirty="0"/>
            <a:t> Language differences and preferred wording could affect how technical explanations are understood.</a:t>
          </a:r>
          <a:endParaRPr lang="en-US" dirty="0"/>
        </a:p>
      </dgm:t>
    </dgm:pt>
    <dgm:pt modelId="{3B6259A3-A289-48A4-BC0C-B15E74D4F843}" type="parTrans" cxnId="{28FBFB65-88C8-4C8C-8707-B926896043B3}">
      <dgm:prSet/>
      <dgm:spPr/>
      <dgm:t>
        <a:bodyPr/>
        <a:lstStyle/>
        <a:p>
          <a:endParaRPr lang="en-US"/>
        </a:p>
      </dgm:t>
    </dgm:pt>
    <dgm:pt modelId="{9E219EF2-AD7C-4A92-ADEC-F534CD8332B5}" type="sibTrans" cxnId="{28FBFB65-88C8-4C8C-8707-B926896043B3}">
      <dgm:prSet/>
      <dgm:spPr/>
      <dgm:t>
        <a:bodyPr/>
        <a:lstStyle/>
        <a:p>
          <a:endParaRPr lang="en-US"/>
        </a:p>
      </dgm:t>
    </dgm:pt>
    <dgm:pt modelId="{D705A7DC-0FD4-4C87-8FBB-0C46AF486B36}">
      <dgm:prSet/>
      <dgm:spPr/>
      <dgm:t>
        <a:bodyPr/>
        <a:lstStyle/>
        <a:p>
          <a:r>
            <a:rPr lang="en-GB" b="1" dirty="0"/>
            <a:t>Business Etiquette: </a:t>
          </a:r>
          <a:r>
            <a:rPr lang="en-GB" dirty="0"/>
            <a:t>Meeting introductions, speaking order and formal greetings may affect early professional impressions.</a:t>
          </a:r>
          <a:endParaRPr lang="en-US" dirty="0"/>
        </a:p>
      </dgm:t>
    </dgm:pt>
    <dgm:pt modelId="{FB098108-3AA9-4A80-88CE-99235F6B36DF}" type="parTrans" cxnId="{B3BC365C-7BD6-40A6-92EB-C79C1E658618}">
      <dgm:prSet/>
      <dgm:spPr/>
      <dgm:t>
        <a:bodyPr/>
        <a:lstStyle/>
        <a:p>
          <a:endParaRPr lang="en-US"/>
        </a:p>
      </dgm:t>
    </dgm:pt>
    <dgm:pt modelId="{F6777578-8003-4DF5-9F85-C81390246CA1}" type="sibTrans" cxnId="{B3BC365C-7BD6-40A6-92EB-C79C1E658618}">
      <dgm:prSet/>
      <dgm:spPr/>
      <dgm:t>
        <a:bodyPr/>
        <a:lstStyle/>
        <a:p>
          <a:endParaRPr lang="en-US"/>
        </a:p>
      </dgm:t>
    </dgm:pt>
    <dgm:pt modelId="{ABD1D625-BC34-4025-989F-52F10EABCF64}">
      <dgm:prSet/>
      <dgm:spPr/>
      <dgm:t>
        <a:bodyPr/>
        <a:lstStyle/>
        <a:p>
          <a:r>
            <a:rPr lang="en-GB" b="1" dirty="0"/>
            <a:t>Authority Expectations: </a:t>
          </a:r>
          <a:r>
            <a:rPr lang="en-GB" dirty="0"/>
            <a:t>Negotiators should identify who can advise, negotiate and formally approve commercial proposals.</a:t>
          </a:r>
          <a:endParaRPr lang="en-US" dirty="0"/>
        </a:p>
      </dgm:t>
    </dgm:pt>
    <dgm:pt modelId="{DBB3C0B7-B916-4BFE-B3F1-D97E01EC4CD1}" type="parTrans" cxnId="{F1684F3A-BD6E-482C-BCF2-23891809D020}">
      <dgm:prSet/>
      <dgm:spPr/>
      <dgm:t>
        <a:bodyPr/>
        <a:lstStyle/>
        <a:p>
          <a:endParaRPr lang="en-US"/>
        </a:p>
      </dgm:t>
    </dgm:pt>
    <dgm:pt modelId="{958FF1C6-DDF0-48A6-A558-9116DAC0D00D}" type="sibTrans" cxnId="{F1684F3A-BD6E-482C-BCF2-23891809D020}">
      <dgm:prSet/>
      <dgm:spPr/>
      <dgm:t>
        <a:bodyPr/>
        <a:lstStyle/>
        <a:p>
          <a:endParaRPr lang="en-US"/>
        </a:p>
      </dgm:t>
    </dgm:pt>
    <dgm:pt modelId="{64C98860-A366-4F49-BF54-9C90AB29AB79}">
      <dgm:prSet/>
      <dgm:spPr/>
      <dgm:t>
        <a:bodyPr/>
        <a:lstStyle/>
        <a:p>
          <a:r>
            <a:rPr lang="en-GB" b="1" dirty="0"/>
            <a:t>Practical Test: </a:t>
          </a:r>
          <a:r>
            <a:rPr lang="en-GB" dirty="0"/>
            <a:t>GreenTech could ask Shenzhen how disagreements and project updates are normally handled.</a:t>
          </a:r>
          <a:endParaRPr lang="en-US" dirty="0"/>
        </a:p>
      </dgm:t>
    </dgm:pt>
    <dgm:pt modelId="{541C4694-B2AF-47C5-9C82-563F89754088}" type="parTrans" cxnId="{8D55CA40-FB20-4EEE-8553-5A6D0C4F2B54}">
      <dgm:prSet/>
      <dgm:spPr/>
      <dgm:t>
        <a:bodyPr/>
        <a:lstStyle/>
        <a:p>
          <a:endParaRPr lang="en-US"/>
        </a:p>
      </dgm:t>
    </dgm:pt>
    <dgm:pt modelId="{2241259B-E50E-4694-9F72-27D58144D15A}" type="sibTrans" cxnId="{8D55CA40-FB20-4EEE-8553-5A6D0C4F2B54}">
      <dgm:prSet/>
      <dgm:spPr/>
      <dgm:t>
        <a:bodyPr/>
        <a:lstStyle/>
        <a:p>
          <a:endParaRPr lang="en-US"/>
        </a:p>
      </dgm:t>
    </dgm:pt>
    <dgm:pt modelId="{00890550-A358-4164-8B24-33320AB843C7}">
      <dgm:prSet/>
      <dgm:spPr/>
      <dgm:t>
        <a:bodyPr/>
        <a:lstStyle/>
        <a:p>
          <a:r>
            <a:rPr lang="en-GB" b="1" dirty="0"/>
            <a:t>Critical Point: </a:t>
          </a:r>
          <a:r>
            <a:rPr lang="en-GB" dirty="0"/>
            <a:t>Real organisational behaviour matters more than treating national habits as fixed rules.</a:t>
          </a:r>
          <a:endParaRPr lang="en-US" dirty="0"/>
        </a:p>
      </dgm:t>
    </dgm:pt>
    <dgm:pt modelId="{56CCAE16-0568-413E-9BBE-9E621B921E31}" type="parTrans" cxnId="{17BF32CE-26CD-4D0A-8266-0B228C2CB0C8}">
      <dgm:prSet/>
      <dgm:spPr/>
      <dgm:t>
        <a:bodyPr/>
        <a:lstStyle/>
        <a:p>
          <a:endParaRPr lang="en-US"/>
        </a:p>
      </dgm:t>
    </dgm:pt>
    <dgm:pt modelId="{D0054106-8685-40DB-9C29-B0AF12A7AFF6}" type="sibTrans" cxnId="{17BF32CE-26CD-4D0A-8266-0B228C2CB0C8}">
      <dgm:prSet/>
      <dgm:spPr/>
      <dgm:t>
        <a:bodyPr/>
        <a:lstStyle/>
        <a:p>
          <a:endParaRPr lang="en-US"/>
        </a:p>
      </dgm:t>
    </dgm:pt>
    <dgm:pt modelId="{44FEF39A-0188-4CC1-A41D-89040B419D91}" type="pres">
      <dgm:prSet presAssocID="{0D0E1BB2-6093-44ED-BEBF-61400EA3BFED}" presName="root" presStyleCnt="0">
        <dgm:presLayoutVars>
          <dgm:dir/>
          <dgm:resizeHandles val="exact"/>
        </dgm:presLayoutVars>
      </dgm:prSet>
      <dgm:spPr/>
    </dgm:pt>
    <dgm:pt modelId="{4C10A50F-7D52-456D-BDDF-5E6D07A336C0}" type="pres">
      <dgm:prSet presAssocID="{DC55B485-D63B-449B-9B2F-9101DEB41B3D}" presName="compNode" presStyleCnt="0"/>
      <dgm:spPr/>
    </dgm:pt>
    <dgm:pt modelId="{5DEC1CA6-6DCB-4A7D-AA27-473C2C76919E}" type="pres">
      <dgm:prSet presAssocID="{DC55B485-D63B-449B-9B2F-9101DEB41B3D}"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ers"/>
        </a:ext>
      </dgm:extLst>
    </dgm:pt>
    <dgm:pt modelId="{671C4568-C523-4F98-91AC-27C126DAF3EF}" type="pres">
      <dgm:prSet presAssocID="{DC55B485-D63B-449B-9B2F-9101DEB41B3D}" presName="spaceRect" presStyleCnt="0"/>
      <dgm:spPr/>
    </dgm:pt>
    <dgm:pt modelId="{3C6248FB-9DA1-4EEE-8586-5E245F11DEED}" type="pres">
      <dgm:prSet presAssocID="{DC55B485-D63B-449B-9B2F-9101DEB41B3D}" presName="textRect" presStyleLbl="revTx" presStyleIdx="0" presStyleCnt="7">
        <dgm:presLayoutVars>
          <dgm:chMax val="1"/>
          <dgm:chPref val="1"/>
        </dgm:presLayoutVars>
      </dgm:prSet>
      <dgm:spPr/>
    </dgm:pt>
    <dgm:pt modelId="{8E8B419A-B564-48A4-ADAF-37C856864FE0}" type="pres">
      <dgm:prSet presAssocID="{C3B0080B-AD15-448E-BA7F-4F8B696B92A4}" presName="sibTrans" presStyleCnt="0"/>
      <dgm:spPr/>
    </dgm:pt>
    <dgm:pt modelId="{7503004F-BF14-4E05-A947-51FAD2048637}" type="pres">
      <dgm:prSet presAssocID="{A4684316-6AAF-473A-BC60-ABFF381065D6}" presName="compNode" presStyleCnt="0"/>
      <dgm:spPr/>
    </dgm:pt>
    <dgm:pt modelId="{0BF55144-7FC9-40F8-914D-D6628AF3C289}" type="pres">
      <dgm:prSet presAssocID="{A4684316-6AAF-473A-BC60-ABFF381065D6}"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FD5A1B11-3C39-4381-8D86-AC580FA4525B}" type="pres">
      <dgm:prSet presAssocID="{A4684316-6AAF-473A-BC60-ABFF381065D6}" presName="spaceRect" presStyleCnt="0"/>
      <dgm:spPr/>
    </dgm:pt>
    <dgm:pt modelId="{39D70F87-264C-45B9-B03A-BB7774E21F5A}" type="pres">
      <dgm:prSet presAssocID="{A4684316-6AAF-473A-BC60-ABFF381065D6}" presName="textRect" presStyleLbl="revTx" presStyleIdx="1" presStyleCnt="7">
        <dgm:presLayoutVars>
          <dgm:chMax val="1"/>
          <dgm:chPref val="1"/>
        </dgm:presLayoutVars>
      </dgm:prSet>
      <dgm:spPr/>
    </dgm:pt>
    <dgm:pt modelId="{3AAF5523-6BB9-4930-BE64-5835C23C3694}" type="pres">
      <dgm:prSet presAssocID="{30C1414E-BBAE-41CE-AC38-DB5B36547FBF}" presName="sibTrans" presStyleCnt="0"/>
      <dgm:spPr/>
    </dgm:pt>
    <dgm:pt modelId="{4ECBC5CA-77EA-41CD-872D-C910CE416C39}" type="pres">
      <dgm:prSet presAssocID="{BFD94763-5FFF-4DCD-AB00-F32A1186A697}" presName="compNode" presStyleCnt="0"/>
      <dgm:spPr/>
    </dgm:pt>
    <dgm:pt modelId="{8D3B448C-51B0-4ACB-993A-EF5C1AA7A729}" type="pres">
      <dgm:prSet presAssocID="{BFD94763-5FFF-4DCD-AB00-F32A1186A697}"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at"/>
        </a:ext>
      </dgm:extLst>
    </dgm:pt>
    <dgm:pt modelId="{CD52A8C0-8CFB-4646-B389-A8FB64B12DEA}" type="pres">
      <dgm:prSet presAssocID="{BFD94763-5FFF-4DCD-AB00-F32A1186A697}" presName="spaceRect" presStyleCnt="0"/>
      <dgm:spPr/>
    </dgm:pt>
    <dgm:pt modelId="{EE40FDFB-D295-464D-ADA2-A61FFE1FC57E}" type="pres">
      <dgm:prSet presAssocID="{BFD94763-5FFF-4DCD-AB00-F32A1186A697}" presName="textRect" presStyleLbl="revTx" presStyleIdx="2" presStyleCnt="7">
        <dgm:presLayoutVars>
          <dgm:chMax val="1"/>
          <dgm:chPref val="1"/>
        </dgm:presLayoutVars>
      </dgm:prSet>
      <dgm:spPr/>
    </dgm:pt>
    <dgm:pt modelId="{E161740C-7B22-41C1-91C2-B56EA7C5031E}" type="pres">
      <dgm:prSet presAssocID="{9E219EF2-AD7C-4A92-ADEC-F534CD8332B5}" presName="sibTrans" presStyleCnt="0"/>
      <dgm:spPr/>
    </dgm:pt>
    <dgm:pt modelId="{2071DEB3-28F9-4986-B2D5-E890EC11B07A}" type="pres">
      <dgm:prSet presAssocID="{D705A7DC-0FD4-4C87-8FBB-0C46AF486B36}" presName="compNode" presStyleCnt="0"/>
      <dgm:spPr/>
    </dgm:pt>
    <dgm:pt modelId="{FB97F597-FCEB-4BC0-BFE5-E490BE0F0982}" type="pres">
      <dgm:prSet presAssocID="{D705A7DC-0FD4-4C87-8FBB-0C46AF486B36}"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44E6FE5B-0D5D-485D-A3DD-8C9DC2FE3847}" type="pres">
      <dgm:prSet presAssocID="{D705A7DC-0FD4-4C87-8FBB-0C46AF486B36}" presName="spaceRect" presStyleCnt="0"/>
      <dgm:spPr/>
    </dgm:pt>
    <dgm:pt modelId="{ACF9F492-B239-4FD6-9B22-5C34AC6877FE}" type="pres">
      <dgm:prSet presAssocID="{D705A7DC-0FD4-4C87-8FBB-0C46AF486B36}" presName="textRect" presStyleLbl="revTx" presStyleIdx="3" presStyleCnt="7">
        <dgm:presLayoutVars>
          <dgm:chMax val="1"/>
          <dgm:chPref val="1"/>
        </dgm:presLayoutVars>
      </dgm:prSet>
      <dgm:spPr/>
    </dgm:pt>
    <dgm:pt modelId="{F6AC4161-3F3F-4A7A-80B7-96874AAFFDF2}" type="pres">
      <dgm:prSet presAssocID="{F6777578-8003-4DF5-9F85-C81390246CA1}" presName="sibTrans" presStyleCnt="0"/>
      <dgm:spPr/>
    </dgm:pt>
    <dgm:pt modelId="{5660F08D-2444-489E-92F6-1A2B77F8B46D}" type="pres">
      <dgm:prSet presAssocID="{ABD1D625-BC34-4025-989F-52F10EABCF64}" presName="compNode" presStyleCnt="0"/>
      <dgm:spPr/>
    </dgm:pt>
    <dgm:pt modelId="{44CDDEF4-865F-414E-AE27-63254E084956}" type="pres">
      <dgm:prSet presAssocID="{ABD1D625-BC34-4025-989F-52F10EABCF64}"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ontract"/>
        </a:ext>
      </dgm:extLst>
    </dgm:pt>
    <dgm:pt modelId="{B5BE4831-D3BE-4FCE-8544-93F88A15E7A2}" type="pres">
      <dgm:prSet presAssocID="{ABD1D625-BC34-4025-989F-52F10EABCF64}" presName="spaceRect" presStyleCnt="0"/>
      <dgm:spPr/>
    </dgm:pt>
    <dgm:pt modelId="{1FD9C9B4-9673-451D-A251-BF34C68545E5}" type="pres">
      <dgm:prSet presAssocID="{ABD1D625-BC34-4025-989F-52F10EABCF64}" presName="textRect" presStyleLbl="revTx" presStyleIdx="4" presStyleCnt="7">
        <dgm:presLayoutVars>
          <dgm:chMax val="1"/>
          <dgm:chPref val="1"/>
        </dgm:presLayoutVars>
      </dgm:prSet>
      <dgm:spPr/>
    </dgm:pt>
    <dgm:pt modelId="{08922BCB-FBEC-4512-B949-952FF81944C5}" type="pres">
      <dgm:prSet presAssocID="{958FF1C6-DDF0-48A6-A558-9116DAC0D00D}" presName="sibTrans" presStyleCnt="0"/>
      <dgm:spPr/>
    </dgm:pt>
    <dgm:pt modelId="{37D5E914-08CF-4813-8D96-17251CB91DDA}" type="pres">
      <dgm:prSet presAssocID="{64C98860-A366-4F49-BF54-9C90AB29AB79}" presName="compNode" presStyleCnt="0"/>
      <dgm:spPr/>
    </dgm:pt>
    <dgm:pt modelId="{CDCA1B94-4B32-4DA9-AC59-21A73BFD1B53}" type="pres">
      <dgm:prSet presAssocID="{64C98860-A366-4F49-BF54-9C90AB29AB79}"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elder"/>
        </a:ext>
      </dgm:extLst>
    </dgm:pt>
    <dgm:pt modelId="{D614033A-2690-42F9-9922-0553D8FF9E16}" type="pres">
      <dgm:prSet presAssocID="{64C98860-A366-4F49-BF54-9C90AB29AB79}" presName="spaceRect" presStyleCnt="0"/>
      <dgm:spPr/>
    </dgm:pt>
    <dgm:pt modelId="{B9C3FED8-38C1-4359-9236-006CD1D9E391}" type="pres">
      <dgm:prSet presAssocID="{64C98860-A366-4F49-BF54-9C90AB29AB79}" presName="textRect" presStyleLbl="revTx" presStyleIdx="5" presStyleCnt="7">
        <dgm:presLayoutVars>
          <dgm:chMax val="1"/>
          <dgm:chPref val="1"/>
        </dgm:presLayoutVars>
      </dgm:prSet>
      <dgm:spPr/>
    </dgm:pt>
    <dgm:pt modelId="{FAE6032D-81C3-45D0-95FB-79F411632473}" type="pres">
      <dgm:prSet presAssocID="{2241259B-E50E-4694-9F72-27D58144D15A}" presName="sibTrans" presStyleCnt="0"/>
      <dgm:spPr/>
    </dgm:pt>
    <dgm:pt modelId="{C5C7649D-3BF1-4ED4-B5D4-8A4780C85076}" type="pres">
      <dgm:prSet presAssocID="{00890550-A358-4164-8B24-33320AB843C7}" presName="compNode" presStyleCnt="0"/>
      <dgm:spPr/>
    </dgm:pt>
    <dgm:pt modelId="{983864BD-070A-430C-966A-38210D52C1C2}" type="pres">
      <dgm:prSet presAssocID="{00890550-A358-4164-8B24-33320AB843C7}"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Hierarchy"/>
        </a:ext>
      </dgm:extLst>
    </dgm:pt>
    <dgm:pt modelId="{1108394C-CE51-45BD-A90D-F320A09ACAFC}" type="pres">
      <dgm:prSet presAssocID="{00890550-A358-4164-8B24-33320AB843C7}" presName="spaceRect" presStyleCnt="0"/>
      <dgm:spPr/>
    </dgm:pt>
    <dgm:pt modelId="{7A9D2E77-777A-447C-B56E-07F24201D156}" type="pres">
      <dgm:prSet presAssocID="{00890550-A358-4164-8B24-33320AB843C7}" presName="textRect" presStyleLbl="revTx" presStyleIdx="6" presStyleCnt="7">
        <dgm:presLayoutVars>
          <dgm:chMax val="1"/>
          <dgm:chPref val="1"/>
        </dgm:presLayoutVars>
      </dgm:prSet>
      <dgm:spPr/>
    </dgm:pt>
  </dgm:ptLst>
  <dgm:cxnLst>
    <dgm:cxn modelId="{F2879002-824A-4334-B5D6-2D80736DFC0F}" type="presOf" srcId="{D705A7DC-0FD4-4C87-8FBB-0C46AF486B36}" destId="{ACF9F492-B239-4FD6-9B22-5C34AC6877FE}" srcOrd="0" destOrd="0" presId="urn:microsoft.com/office/officeart/2018/2/layout/IconLabelList"/>
    <dgm:cxn modelId="{6C2C5B07-F648-4845-AD61-226C7AFDFFBC}" type="presOf" srcId="{0D0E1BB2-6093-44ED-BEBF-61400EA3BFED}" destId="{44FEF39A-0188-4CC1-A41D-89040B419D91}" srcOrd="0" destOrd="0" presId="urn:microsoft.com/office/officeart/2018/2/layout/IconLabelList"/>
    <dgm:cxn modelId="{4663E735-F201-4E35-BE43-76290DCD8DC1}" type="presOf" srcId="{DC55B485-D63B-449B-9B2F-9101DEB41B3D}" destId="{3C6248FB-9DA1-4EEE-8586-5E245F11DEED}" srcOrd="0" destOrd="0" presId="urn:microsoft.com/office/officeart/2018/2/layout/IconLabelList"/>
    <dgm:cxn modelId="{EB01F335-F23C-415B-9E9F-41C6F57C18A6}" srcId="{0D0E1BB2-6093-44ED-BEBF-61400EA3BFED}" destId="{A4684316-6AAF-473A-BC60-ABFF381065D6}" srcOrd="1" destOrd="0" parTransId="{D1F93023-35EE-4238-A377-BF5ECE8816D2}" sibTransId="{30C1414E-BBAE-41CE-AC38-DB5B36547FBF}"/>
    <dgm:cxn modelId="{F1684F3A-BD6E-482C-BCF2-23891809D020}" srcId="{0D0E1BB2-6093-44ED-BEBF-61400EA3BFED}" destId="{ABD1D625-BC34-4025-989F-52F10EABCF64}" srcOrd="4" destOrd="0" parTransId="{DBB3C0B7-B916-4BFE-B3F1-D97E01EC4CD1}" sibTransId="{958FF1C6-DDF0-48A6-A558-9116DAC0D00D}"/>
    <dgm:cxn modelId="{8D55CA40-FB20-4EEE-8553-5A6D0C4F2B54}" srcId="{0D0E1BB2-6093-44ED-BEBF-61400EA3BFED}" destId="{64C98860-A366-4F49-BF54-9C90AB29AB79}" srcOrd="5" destOrd="0" parTransId="{541C4694-B2AF-47C5-9C82-563F89754088}" sibTransId="{2241259B-E50E-4694-9F72-27D58144D15A}"/>
    <dgm:cxn modelId="{B3BC365C-7BD6-40A6-92EB-C79C1E658618}" srcId="{0D0E1BB2-6093-44ED-BEBF-61400EA3BFED}" destId="{D705A7DC-0FD4-4C87-8FBB-0C46AF486B36}" srcOrd="3" destOrd="0" parTransId="{FB098108-3AA9-4A80-88CE-99235F6B36DF}" sibTransId="{F6777578-8003-4DF5-9F85-C81390246CA1}"/>
    <dgm:cxn modelId="{28FBFB65-88C8-4C8C-8707-B926896043B3}" srcId="{0D0E1BB2-6093-44ED-BEBF-61400EA3BFED}" destId="{BFD94763-5FFF-4DCD-AB00-F32A1186A697}" srcOrd="2" destOrd="0" parTransId="{3B6259A3-A289-48A4-BC0C-B15E74D4F843}" sibTransId="{9E219EF2-AD7C-4A92-ADEC-F534CD8332B5}"/>
    <dgm:cxn modelId="{0CA17C93-07C0-4BEC-AEA5-790F2DCA8529}" type="presOf" srcId="{A4684316-6AAF-473A-BC60-ABFF381065D6}" destId="{39D70F87-264C-45B9-B03A-BB7774E21F5A}" srcOrd="0" destOrd="0" presId="urn:microsoft.com/office/officeart/2018/2/layout/IconLabelList"/>
    <dgm:cxn modelId="{940265AA-52C9-4277-A696-70FF9F44F67C}" type="presOf" srcId="{BFD94763-5FFF-4DCD-AB00-F32A1186A697}" destId="{EE40FDFB-D295-464D-ADA2-A61FFE1FC57E}" srcOrd="0" destOrd="0" presId="urn:microsoft.com/office/officeart/2018/2/layout/IconLabelList"/>
    <dgm:cxn modelId="{0D0135AB-9B77-48F1-A417-5C677BBB7235}" srcId="{0D0E1BB2-6093-44ED-BEBF-61400EA3BFED}" destId="{DC55B485-D63B-449B-9B2F-9101DEB41B3D}" srcOrd="0" destOrd="0" parTransId="{434DD511-764E-490D-87FA-20C95B31E7BD}" sibTransId="{C3B0080B-AD15-448E-BA7F-4F8B696B92A4}"/>
    <dgm:cxn modelId="{17BF32CE-26CD-4D0A-8266-0B228C2CB0C8}" srcId="{0D0E1BB2-6093-44ED-BEBF-61400EA3BFED}" destId="{00890550-A358-4164-8B24-33320AB843C7}" srcOrd="6" destOrd="0" parTransId="{56CCAE16-0568-413E-9BBE-9E621B921E31}" sibTransId="{D0054106-8685-40DB-9C29-B0AF12A7AFF6}"/>
    <dgm:cxn modelId="{73AFFDD1-246F-46B6-8C06-E55A57B03DED}" type="presOf" srcId="{00890550-A358-4164-8B24-33320AB843C7}" destId="{7A9D2E77-777A-447C-B56E-07F24201D156}" srcOrd="0" destOrd="0" presId="urn:microsoft.com/office/officeart/2018/2/layout/IconLabelList"/>
    <dgm:cxn modelId="{C0C2BCE2-3388-4BF7-B70A-CD66A4BDAC56}" type="presOf" srcId="{64C98860-A366-4F49-BF54-9C90AB29AB79}" destId="{B9C3FED8-38C1-4359-9236-006CD1D9E391}" srcOrd="0" destOrd="0" presId="urn:microsoft.com/office/officeart/2018/2/layout/IconLabelList"/>
    <dgm:cxn modelId="{7462E1F9-53DE-4610-B3F3-D43CA97DBD58}" type="presOf" srcId="{ABD1D625-BC34-4025-989F-52F10EABCF64}" destId="{1FD9C9B4-9673-451D-A251-BF34C68545E5}" srcOrd="0" destOrd="0" presId="urn:microsoft.com/office/officeart/2018/2/layout/IconLabelList"/>
    <dgm:cxn modelId="{790DBA65-502F-44AE-9FAB-DFB1F72CC38C}" type="presParOf" srcId="{44FEF39A-0188-4CC1-A41D-89040B419D91}" destId="{4C10A50F-7D52-456D-BDDF-5E6D07A336C0}" srcOrd="0" destOrd="0" presId="urn:microsoft.com/office/officeart/2018/2/layout/IconLabelList"/>
    <dgm:cxn modelId="{6DE0CCC3-662F-418D-8FC9-2ABC25A804CB}" type="presParOf" srcId="{4C10A50F-7D52-456D-BDDF-5E6D07A336C0}" destId="{5DEC1CA6-6DCB-4A7D-AA27-473C2C76919E}" srcOrd="0" destOrd="0" presId="urn:microsoft.com/office/officeart/2018/2/layout/IconLabelList"/>
    <dgm:cxn modelId="{57FCFE2F-E6F4-4BE4-8C8A-52CAA4222F35}" type="presParOf" srcId="{4C10A50F-7D52-456D-BDDF-5E6D07A336C0}" destId="{671C4568-C523-4F98-91AC-27C126DAF3EF}" srcOrd="1" destOrd="0" presId="urn:microsoft.com/office/officeart/2018/2/layout/IconLabelList"/>
    <dgm:cxn modelId="{527667F0-5ECA-4B6B-8D27-D17DA5982F21}" type="presParOf" srcId="{4C10A50F-7D52-456D-BDDF-5E6D07A336C0}" destId="{3C6248FB-9DA1-4EEE-8586-5E245F11DEED}" srcOrd="2" destOrd="0" presId="urn:microsoft.com/office/officeart/2018/2/layout/IconLabelList"/>
    <dgm:cxn modelId="{15657DDA-2B8E-4956-88B5-C56949DD315C}" type="presParOf" srcId="{44FEF39A-0188-4CC1-A41D-89040B419D91}" destId="{8E8B419A-B564-48A4-ADAF-37C856864FE0}" srcOrd="1" destOrd="0" presId="urn:microsoft.com/office/officeart/2018/2/layout/IconLabelList"/>
    <dgm:cxn modelId="{EC953555-6DC6-4696-8679-7DFD14088810}" type="presParOf" srcId="{44FEF39A-0188-4CC1-A41D-89040B419D91}" destId="{7503004F-BF14-4E05-A947-51FAD2048637}" srcOrd="2" destOrd="0" presId="urn:microsoft.com/office/officeart/2018/2/layout/IconLabelList"/>
    <dgm:cxn modelId="{278DED1C-6846-4494-B402-7D506DF57CF0}" type="presParOf" srcId="{7503004F-BF14-4E05-A947-51FAD2048637}" destId="{0BF55144-7FC9-40F8-914D-D6628AF3C289}" srcOrd="0" destOrd="0" presId="urn:microsoft.com/office/officeart/2018/2/layout/IconLabelList"/>
    <dgm:cxn modelId="{C4480D16-39F3-44D3-93B6-4BD7947320C6}" type="presParOf" srcId="{7503004F-BF14-4E05-A947-51FAD2048637}" destId="{FD5A1B11-3C39-4381-8D86-AC580FA4525B}" srcOrd="1" destOrd="0" presId="urn:microsoft.com/office/officeart/2018/2/layout/IconLabelList"/>
    <dgm:cxn modelId="{1FFD2056-8D62-4732-A195-30FEABE89921}" type="presParOf" srcId="{7503004F-BF14-4E05-A947-51FAD2048637}" destId="{39D70F87-264C-45B9-B03A-BB7774E21F5A}" srcOrd="2" destOrd="0" presId="urn:microsoft.com/office/officeart/2018/2/layout/IconLabelList"/>
    <dgm:cxn modelId="{A3D65E44-DD9F-4A3C-B090-4456B7428683}" type="presParOf" srcId="{44FEF39A-0188-4CC1-A41D-89040B419D91}" destId="{3AAF5523-6BB9-4930-BE64-5835C23C3694}" srcOrd="3" destOrd="0" presId="urn:microsoft.com/office/officeart/2018/2/layout/IconLabelList"/>
    <dgm:cxn modelId="{12B1A7CA-C7EE-46B8-8D42-1CC635FDC264}" type="presParOf" srcId="{44FEF39A-0188-4CC1-A41D-89040B419D91}" destId="{4ECBC5CA-77EA-41CD-872D-C910CE416C39}" srcOrd="4" destOrd="0" presId="urn:microsoft.com/office/officeart/2018/2/layout/IconLabelList"/>
    <dgm:cxn modelId="{A7A9BC99-37CE-4204-AD7E-34BE3CA6BF0E}" type="presParOf" srcId="{4ECBC5CA-77EA-41CD-872D-C910CE416C39}" destId="{8D3B448C-51B0-4ACB-993A-EF5C1AA7A729}" srcOrd="0" destOrd="0" presId="urn:microsoft.com/office/officeart/2018/2/layout/IconLabelList"/>
    <dgm:cxn modelId="{4B319CB5-87E2-4292-AD05-80861ACFC3BC}" type="presParOf" srcId="{4ECBC5CA-77EA-41CD-872D-C910CE416C39}" destId="{CD52A8C0-8CFB-4646-B389-A8FB64B12DEA}" srcOrd="1" destOrd="0" presId="urn:microsoft.com/office/officeart/2018/2/layout/IconLabelList"/>
    <dgm:cxn modelId="{B2E0894A-49B1-4B8A-A4BF-4D0EF78419BE}" type="presParOf" srcId="{4ECBC5CA-77EA-41CD-872D-C910CE416C39}" destId="{EE40FDFB-D295-464D-ADA2-A61FFE1FC57E}" srcOrd="2" destOrd="0" presId="urn:microsoft.com/office/officeart/2018/2/layout/IconLabelList"/>
    <dgm:cxn modelId="{027D212A-AC73-4D0E-BF3F-7C25C0ECD39E}" type="presParOf" srcId="{44FEF39A-0188-4CC1-A41D-89040B419D91}" destId="{E161740C-7B22-41C1-91C2-B56EA7C5031E}" srcOrd="5" destOrd="0" presId="urn:microsoft.com/office/officeart/2018/2/layout/IconLabelList"/>
    <dgm:cxn modelId="{9BF06ED1-06D7-4097-88CD-06C77E5BD571}" type="presParOf" srcId="{44FEF39A-0188-4CC1-A41D-89040B419D91}" destId="{2071DEB3-28F9-4986-B2D5-E890EC11B07A}" srcOrd="6" destOrd="0" presId="urn:microsoft.com/office/officeart/2018/2/layout/IconLabelList"/>
    <dgm:cxn modelId="{0F040897-ACBE-4570-A5EB-E21E3B9ED628}" type="presParOf" srcId="{2071DEB3-28F9-4986-B2D5-E890EC11B07A}" destId="{FB97F597-FCEB-4BC0-BFE5-E490BE0F0982}" srcOrd="0" destOrd="0" presId="urn:microsoft.com/office/officeart/2018/2/layout/IconLabelList"/>
    <dgm:cxn modelId="{B88CDBD9-3BCA-4776-A454-F2F531800CB5}" type="presParOf" srcId="{2071DEB3-28F9-4986-B2D5-E890EC11B07A}" destId="{44E6FE5B-0D5D-485D-A3DD-8C9DC2FE3847}" srcOrd="1" destOrd="0" presId="urn:microsoft.com/office/officeart/2018/2/layout/IconLabelList"/>
    <dgm:cxn modelId="{CCFA4205-6F27-4E6D-A4C7-F545C556DD17}" type="presParOf" srcId="{2071DEB3-28F9-4986-B2D5-E890EC11B07A}" destId="{ACF9F492-B239-4FD6-9B22-5C34AC6877FE}" srcOrd="2" destOrd="0" presId="urn:microsoft.com/office/officeart/2018/2/layout/IconLabelList"/>
    <dgm:cxn modelId="{B8185E78-839A-4CC6-B03B-63DF59129A1B}" type="presParOf" srcId="{44FEF39A-0188-4CC1-A41D-89040B419D91}" destId="{F6AC4161-3F3F-4A7A-80B7-96874AAFFDF2}" srcOrd="7" destOrd="0" presId="urn:microsoft.com/office/officeart/2018/2/layout/IconLabelList"/>
    <dgm:cxn modelId="{3B86D1D3-34F4-47C8-ACF8-91498FF9A2C3}" type="presParOf" srcId="{44FEF39A-0188-4CC1-A41D-89040B419D91}" destId="{5660F08D-2444-489E-92F6-1A2B77F8B46D}" srcOrd="8" destOrd="0" presId="urn:microsoft.com/office/officeart/2018/2/layout/IconLabelList"/>
    <dgm:cxn modelId="{74731F44-42F3-4174-8CCB-386347374AE0}" type="presParOf" srcId="{5660F08D-2444-489E-92F6-1A2B77F8B46D}" destId="{44CDDEF4-865F-414E-AE27-63254E084956}" srcOrd="0" destOrd="0" presId="urn:microsoft.com/office/officeart/2018/2/layout/IconLabelList"/>
    <dgm:cxn modelId="{C5424C97-C617-4E40-B00E-E8EEACB76E6F}" type="presParOf" srcId="{5660F08D-2444-489E-92F6-1A2B77F8B46D}" destId="{B5BE4831-D3BE-4FCE-8544-93F88A15E7A2}" srcOrd="1" destOrd="0" presId="urn:microsoft.com/office/officeart/2018/2/layout/IconLabelList"/>
    <dgm:cxn modelId="{69A0263E-981F-48FC-9C1D-7642B6B4404A}" type="presParOf" srcId="{5660F08D-2444-489E-92F6-1A2B77F8B46D}" destId="{1FD9C9B4-9673-451D-A251-BF34C68545E5}" srcOrd="2" destOrd="0" presId="urn:microsoft.com/office/officeart/2018/2/layout/IconLabelList"/>
    <dgm:cxn modelId="{29BD6881-F239-4E16-8FCE-C53074742C40}" type="presParOf" srcId="{44FEF39A-0188-4CC1-A41D-89040B419D91}" destId="{08922BCB-FBEC-4512-B949-952FF81944C5}" srcOrd="9" destOrd="0" presId="urn:microsoft.com/office/officeart/2018/2/layout/IconLabelList"/>
    <dgm:cxn modelId="{BF1760CC-2DE6-425E-ADB6-A23F6C20C8BD}" type="presParOf" srcId="{44FEF39A-0188-4CC1-A41D-89040B419D91}" destId="{37D5E914-08CF-4813-8D96-17251CB91DDA}" srcOrd="10" destOrd="0" presId="urn:microsoft.com/office/officeart/2018/2/layout/IconLabelList"/>
    <dgm:cxn modelId="{09732C50-347C-4E1F-980A-4174BFA199B3}" type="presParOf" srcId="{37D5E914-08CF-4813-8D96-17251CB91DDA}" destId="{CDCA1B94-4B32-4DA9-AC59-21A73BFD1B53}" srcOrd="0" destOrd="0" presId="urn:microsoft.com/office/officeart/2018/2/layout/IconLabelList"/>
    <dgm:cxn modelId="{111C19D0-8D24-4334-B202-7252E9C12F10}" type="presParOf" srcId="{37D5E914-08CF-4813-8D96-17251CB91DDA}" destId="{D614033A-2690-42F9-9922-0553D8FF9E16}" srcOrd="1" destOrd="0" presId="urn:microsoft.com/office/officeart/2018/2/layout/IconLabelList"/>
    <dgm:cxn modelId="{0A9C3D76-AD10-4B7E-976E-DB4AF4792E15}" type="presParOf" srcId="{37D5E914-08CF-4813-8D96-17251CB91DDA}" destId="{B9C3FED8-38C1-4359-9236-006CD1D9E391}" srcOrd="2" destOrd="0" presId="urn:microsoft.com/office/officeart/2018/2/layout/IconLabelList"/>
    <dgm:cxn modelId="{AF0AB815-7195-48B3-91D5-2FB72326568E}" type="presParOf" srcId="{44FEF39A-0188-4CC1-A41D-89040B419D91}" destId="{FAE6032D-81C3-45D0-95FB-79F411632473}" srcOrd="11" destOrd="0" presId="urn:microsoft.com/office/officeart/2018/2/layout/IconLabelList"/>
    <dgm:cxn modelId="{BB1F6466-73C8-4AF8-AFE4-6973681CD69D}" type="presParOf" srcId="{44FEF39A-0188-4CC1-A41D-89040B419D91}" destId="{C5C7649D-3BF1-4ED4-B5D4-8A4780C85076}" srcOrd="12" destOrd="0" presId="urn:microsoft.com/office/officeart/2018/2/layout/IconLabelList"/>
    <dgm:cxn modelId="{F8A7A1FA-44B5-4894-BD1A-13B38F6E3C11}" type="presParOf" srcId="{C5C7649D-3BF1-4ED4-B5D4-8A4780C85076}" destId="{983864BD-070A-430C-966A-38210D52C1C2}" srcOrd="0" destOrd="0" presId="urn:microsoft.com/office/officeart/2018/2/layout/IconLabelList"/>
    <dgm:cxn modelId="{C3F5CB8F-90FF-4352-882F-DB4B31FCC127}" type="presParOf" srcId="{C5C7649D-3BF1-4ED4-B5D4-8A4780C85076}" destId="{1108394C-CE51-45BD-A90D-F320A09ACAFC}" srcOrd="1" destOrd="0" presId="urn:microsoft.com/office/officeart/2018/2/layout/IconLabelList"/>
    <dgm:cxn modelId="{C2C8890B-28E0-4EBF-90E1-5551C674F94D}" type="presParOf" srcId="{C5C7649D-3BF1-4ED4-B5D4-8A4780C85076}" destId="{7A9D2E77-777A-447C-B56E-07F24201D156}"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3B250CC-12B9-46F8-9A2C-3CA8ED4479F2}" type="doc">
      <dgm:prSet loTypeId="urn:microsoft.com/office/officeart/2018/2/layout/IconLabelList" loCatId="icon" qsTypeId="urn:microsoft.com/office/officeart/2005/8/quickstyle/simple1#2" qsCatId="simple" csTypeId="urn:microsoft.com/office/officeart/2018/5/colors/Iconchunking_neutralbg_accent1_2" csCatId="accent1" phldr="1"/>
      <dgm:spPr/>
      <dgm:t>
        <a:bodyPr/>
        <a:lstStyle/>
        <a:p>
          <a:endParaRPr lang="en-US"/>
        </a:p>
      </dgm:t>
    </dgm:pt>
    <dgm:pt modelId="{FCD5893B-D6AA-4F58-B8A4-1DB9B56B210F}">
      <dgm:prSet/>
      <dgm:spPr/>
      <dgm:t>
        <a:bodyPr/>
        <a:lstStyle/>
        <a:p>
          <a:r>
            <a:rPr lang="en-GB" b="1" dirty="0"/>
            <a:t>Decision Authority: </a:t>
          </a:r>
          <a:r>
            <a:rPr lang="en-GB" dirty="0"/>
            <a:t>Different management levels can influence who recommends, reviews and approves important technical changes.</a:t>
          </a:r>
          <a:endParaRPr lang="en-US" dirty="0"/>
        </a:p>
      </dgm:t>
    </dgm:pt>
    <dgm:pt modelId="{21E1082E-09F2-44A9-B485-720A82883BA6}" type="parTrans" cxnId="{58639FED-8FC1-46F8-BA2B-2CDAE7D0C458}">
      <dgm:prSet/>
      <dgm:spPr/>
      <dgm:t>
        <a:bodyPr/>
        <a:lstStyle/>
        <a:p>
          <a:endParaRPr lang="en-US"/>
        </a:p>
      </dgm:t>
    </dgm:pt>
    <dgm:pt modelId="{DF69752F-99FA-4A6D-9E72-CB3246F2370A}" type="sibTrans" cxnId="{58639FED-8FC1-46F8-BA2B-2CDAE7D0C458}">
      <dgm:prSet/>
      <dgm:spPr/>
      <dgm:t>
        <a:bodyPr/>
        <a:lstStyle/>
        <a:p>
          <a:endParaRPr lang="en-US"/>
        </a:p>
      </dgm:t>
    </dgm:pt>
    <dgm:pt modelId="{8E21FDAB-4567-46E3-ADD3-7C271397A6ED}">
      <dgm:prSet/>
      <dgm:spPr/>
      <dgm:t>
        <a:bodyPr/>
        <a:lstStyle/>
        <a:p>
          <a:r>
            <a:rPr lang="en-GB" b="1" dirty="0"/>
            <a:t>Research Evidence: </a:t>
          </a:r>
          <a:r>
            <a:rPr lang="en-GB" dirty="0"/>
            <a:t>A Chinese–New Zealand joint venture experienced difficulties over decision responsibilities (Zhao and Stiles, 2024).</a:t>
          </a:r>
          <a:endParaRPr lang="en-US" dirty="0"/>
        </a:p>
      </dgm:t>
    </dgm:pt>
    <dgm:pt modelId="{030793C8-3EB7-47B4-BC9B-BE6D9B1B2197}" type="parTrans" cxnId="{99381C35-0DA3-45EA-86A5-FAEAD610BF9E}">
      <dgm:prSet/>
      <dgm:spPr/>
      <dgm:t>
        <a:bodyPr/>
        <a:lstStyle/>
        <a:p>
          <a:endParaRPr lang="en-US"/>
        </a:p>
      </dgm:t>
    </dgm:pt>
    <dgm:pt modelId="{362A470A-47AD-4156-A65A-78A47FF7D4F7}" type="sibTrans" cxnId="{99381C35-0DA3-45EA-86A5-FAEAD610BF9E}">
      <dgm:prSet/>
      <dgm:spPr/>
      <dgm:t>
        <a:bodyPr/>
        <a:lstStyle/>
        <a:p>
          <a:endParaRPr lang="en-US"/>
        </a:p>
      </dgm:t>
    </dgm:pt>
    <dgm:pt modelId="{F5B6F7C6-495C-4D08-9766-037B7313D56D}">
      <dgm:prSet/>
      <dgm:spPr/>
      <dgm:t>
        <a:bodyPr/>
        <a:lstStyle/>
        <a:p>
          <a:r>
            <a:rPr lang="en-GB" b="1" dirty="0"/>
            <a:t>Possible Situation: </a:t>
          </a:r>
          <a:r>
            <a:rPr lang="en-GB" dirty="0"/>
            <a:t>GreenTech proposes changing battery capacity after identifying new customer requirements.</a:t>
          </a:r>
          <a:endParaRPr lang="en-US" dirty="0"/>
        </a:p>
      </dgm:t>
    </dgm:pt>
    <dgm:pt modelId="{6AA26C3C-2B58-4608-80A5-FF5E761D2BD3}" type="parTrans" cxnId="{A8E4FC4E-3931-4F70-830D-1BF02C08B2F2}">
      <dgm:prSet/>
      <dgm:spPr/>
      <dgm:t>
        <a:bodyPr/>
        <a:lstStyle/>
        <a:p>
          <a:endParaRPr lang="en-US"/>
        </a:p>
      </dgm:t>
    </dgm:pt>
    <dgm:pt modelId="{DA910106-B0B5-4559-B2AE-92881484DB69}" type="sibTrans" cxnId="{A8E4FC4E-3931-4F70-830D-1BF02C08B2F2}">
      <dgm:prSet/>
      <dgm:spPr/>
      <dgm:t>
        <a:bodyPr/>
        <a:lstStyle/>
        <a:p>
          <a:endParaRPr lang="en-US"/>
        </a:p>
      </dgm:t>
    </dgm:pt>
    <dgm:pt modelId="{744A5F7A-6269-4D32-8906-D4504EF9945A}">
      <dgm:prSet/>
      <dgm:spPr/>
      <dgm:t>
        <a:bodyPr/>
        <a:lstStyle/>
        <a:p>
          <a:r>
            <a:rPr lang="en-GB" b="1" dirty="0"/>
            <a:t>Consultation Process: </a:t>
          </a:r>
          <a:r>
            <a:rPr lang="en-GB" dirty="0"/>
            <a:t>Shenzhen may need technical discussions and senior approval before accepting the proposed changes.</a:t>
          </a:r>
          <a:endParaRPr lang="en-US" dirty="0"/>
        </a:p>
      </dgm:t>
    </dgm:pt>
    <dgm:pt modelId="{21A49F2C-59CC-4600-8727-455187E4CA4F}" type="parTrans" cxnId="{BDF42078-CBDA-4892-A7E1-AB991884E5C6}">
      <dgm:prSet/>
      <dgm:spPr/>
      <dgm:t>
        <a:bodyPr/>
        <a:lstStyle/>
        <a:p>
          <a:endParaRPr lang="en-US"/>
        </a:p>
      </dgm:t>
    </dgm:pt>
    <dgm:pt modelId="{3C33A9D1-2983-432E-B52D-7DAA1C93AAA7}" type="sibTrans" cxnId="{BDF42078-CBDA-4892-A7E1-AB991884E5C6}">
      <dgm:prSet/>
      <dgm:spPr/>
      <dgm:t>
        <a:bodyPr/>
        <a:lstStyle/>
        <a:p>
          <a:endParaRPr lang="en-US"/>
        </a:p>
      </dgm:t>
    </dgm:pt>
    <dgm:pt modelId="{C4DD0F27-94DB-4410-95ED-9F9548D48783}">
      <dgm:prSet/>
      <dgm:spPr/>
      <dgm:t>
        <a:bodyPr/>
        <a:lstStyle/>
        <a:p>
          <a:r>
            <a:rPr lang="en-GB" b="1" dirty="0"/>
            <a:t>Speed versus Consensus: </a:t>
          </a:r>
          <a:r>
            <a:rPr lang="en-GB" dirty="0"/>
            <a:t>Faster approvals save time, while wider consultation may identify overlooked risks.</a:t>
          </a:r>
          <a:endParaRPr lang="en-US" dirty="0"/>
        </a:p>
      </dgm:t>
    </dgm:pt>
    <dgm:pt modelId="{6527ABF7-E5CD-43BE-9897-C7B688718CE4}" type="parTrans" cxnId="{BBF7AB69-1C35-4F44-85B5-C7BEB70F2C7C}">
      <dgm:prSet/>
      <dgm:spPr/>
      <dgm:t>
        <a:bodyPr/>
        <a:lstStyle/>
        <a:p>
          <a:endParaRPr lang="en-US"/>
        </a:p>
      </dgm:t>
    </dgm:pt>
    <dgm:pt modelId="{C1025429-624C-4762-B353-1935F806C121}" type="sibTrans" cxnId="{BBF7AB69-1C35-4F44-85B5-C7BEB70F2C7C}">
      <dgm:prSet/>
      <dgm:spPr/>
      <dgm:t>
        <a:bodyPr/>
        <a:lstStyle/>
        <a:p>
          <a:endParaRPr lang="en-US"/>
        </a:p>
      </dgm:t>
    </dgm:pt>
    <dgm:pt modelId="{22DD7F10-3FE3-4141-8D3B-45CC5E822594}">
      <dgm:prSet/>
      <dgm:spPr/>
      <dgm:t>
        <a:bodyPr/>
        <a:lstStyle/>
        <a:p>
          <a:r>
            <a:rPr lang="en-GB" b="1" dirty="0"/>
            <a:t>Decision Framework: </a:t>
          </a:r>
          <a:r>
            <a:rPr lang="en-GB" dirty="0"/>
            <a:t>Both companies should agree approval responsibilities, consultation stages and realistic review deadlines.</a:t>
          </a:r>
          <a:endParaRPr lang="en-US" dirty="0"/>
        </a:p>
      </dgm:t>
    </dgm:pt>
    <dgm:pt modelId="{AB4743FD-9209-4D66-B41F-F5565F422E23}" type="parTrans" cxnId="{E0C38AFF-BC0B-445A-B382-01CB3414B57F}">
      <dgm:prSet/>
      <dgm:spPr/>
      <dgm:t>
        <a:bodyPr/>
        <a:lstStyle/>
        <a:p>
          <a:endParaRPr lang="en-US"/>
        </a:p>
      </dgm:t>
    </dgm:pt>
    <dgm:pt modelId="{90C207D6-3F84-4691-832C-65AFBB5A4200}" type="sibTrans" cxnId="{E0C38AFF-BC0B-445A-B382-01CB3414B57F}">
      <dgm:prSet/>
      <dgm:spPr/>
      <dgm:t>
        <a:bodyPr/>
        <a:lstStyle/>
        <a:p>
          <a:endParaRPr lang="en-US"/>
        </a:p>
      </dgm:t>
    </dgm:pt>
    <dgm:pt modelId="{8BDCBCAB-BC99-48D3-ADEA-5FFDACA0D909}">
      <dgm:prSet/>
      <dgm:spPr/>
      <dgm:t>
        <a:bodyPr/>
        <a:lstStyle/>
        <a:p>
          <a:r>
            <a:rPr lang="en-GB" b="1" dirty="0"/>
            <a:t>Final Commitment: </a:t>
          </a:r>
          <a:r>
            <a:rPr lang="en-GB" dirty="0"/>
            <a:t>Engineers should assess proposed changes before authorised managers confirm the agreed decision.</a:t>
          </a:r>
          <a:endParaRPr lang="en-US" dirty="0"/>
        </a:p>
      </dgm:t>
    </dgm:pt>
    <dgm:pt modelId="{13A10AB0-2389-4B51-A237-FBC2398130E5}" type="parTrans" cxnId="{D6BFCE71-7068-4217-8922-AA9E39542A12}">
      <dgm:prSet/>
      <dgm:spPr/>
      <dgm:t>
        <a:bodyPr/>
        <a:lstStyle/>
        <a:p>
          <a:endParaRPr lang="en-US"/>
        </a:p>
      </dgm:t>
    </dgm:pt>
    <dgm:pt modelId="{CF03A446-6CB6-4BA5-A2FA-2435201C002A}" type="sibTrans" cxnId="{D6BFCE71-7068-4217-8922-AA9E39542A12}">
      <dgm:prSet/>
      <dgm:spPr/>
      <dgm:t>
        <a:bodyPr/>
        <a:lstStyle/>
        <a:p>
          <a:endParaRPr lang="en-US"/>
        </a:p>
      </dgm:t>
    </dgm:pt>
    <dgm:pt modelId="{097F4FEF-B4F2-4292-BF9B-6054509C9230}" type="pres">
      <dgm:prSet presAssocID="{23B250CC-12B9-46F8-9A2C-3CA8ED4479F2}" presName="root" presStyleCnt="0">
        <dgm:presLayoutVars>
          <dgm:dir/>
          <dgm:resizeHandles val="exact"/>
        </dgm:presLayoutVars>
      </dgm:prSet>
      <dgm:spPr/>
    </dgm:pt>
    <dgm:pt modelId="{EDBD0BDC-09B8-4502-B4AD-33546121D67B}" type="pres">
      <dgm:prSet presAssocID="{FCD5893B-D6AA-4F58-B8A4-1DB9B56B210F}" presName="compNode" presStyleCnt="0"/>
      <dgm:spPr/>
    </dgm:pt>
    <dgm:pt modelId="{4643E54F-8E3F-447B-85A0-206B9222DBC4}" type="pres">
      <dgm:prSet presAssocID="{FCD5893B-D6AA-4F58-B8A4-1DB9B56B210F}"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ierarchy"/>
        </a:ext>
      </dgm:extLst>
    </dgm:pt>
    <dgm:pt modelId="{79145FD8-9AA9-429F-AF49-981D8D19B821}" type="pres">
      <dgm:prSet presAssocID="{FCD5893B-D6AA-4F58-B8A4-1DB9B56B210F}" presName="spaceRect" presStyleCnt="0"/>
      <dgm:spPr/>
    </dgm:pt>
    <dgm:pt modelId="{B9725C39-D334-4D70-B1F7-D98F679B6B91}" type="pres">
      <dgm:prSet presAssocID="{FCD5893B-D6AA-4F58-B8A4-1DB9B56B210F}" presName="textRect" presStyleLbl="revTx" presStyleIdx="0" presStyleCnt="7">
        <dgm:presLayoutVars>
          <dgm:chMax val="1"/>
          <dgm:chPref val="1"/>
        </dgm:presLayoutVars>
      </dgm:prSet>
      <dgm:spPr/>
    </dgm:pt>
    <dgm:pt modelId="{327888B8-EFF8-4331-B6FA-8C2E3259CCC2}" type="pres">
      <dgm:prSet presAssocID="{DF69752F-99FA-4A6D-9E72-CB3246F2370A}" presName="sibTrans" presStyleCnt="0"/>
      <dgm:spPr/>
    </dgm:pt>
    <dgm:pt modelId="{B4DDF2BF-DB05-4ACE-9DC5-1E7DE440A32E}" type="pres">
      <dgm:prSet presAssocID="{8E21FDAB-4567-46E3-ADD3-7C271397A6ED}" presName="compNode" presStyleCnt="0"/>
      <dgm:spPr/>
    </dgm:pt>
    <dgm:pt modelId="{6BA195DE-E89E-4C05-9C4A-A190574C4338}" type="pres">
      <dgm:prSet presAssocID="{8E21FDAB-4567-46E3-ADD3-7C271397A6ED}"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edding Rings"/>
        </a:ext>
      </dgm:extLst>
    </dgm:pt>
    <dgm:pt modelId="{14ECBE55-7294-459E-A719-4275FF06A821}" type="pres">
      <dgm:prSet presAssocID="{8E21FDAB-4567-46E3-ADD3-7C271397A6ED}" presName="spaceRect" presStyleCnt="0"/>
      <dgm:spPr/>
    </dgm:pt>
    <dgm:pt modelId="{AB69A946-3686-430B-BA32-227E317E53E4}" type="pres">
      <dgm:prSet presAssocID="{8E21FDAB-4567-46E3-ADD3-7C271397A6ED}" presName="textRect" presStyleLbl="revTx" presStyleIdx="1" presStyleCnt="7">
        <dgm:presLayoutVars>
          <dgm:chMax val="1"/>
          <dgm:chPref val="1"/>
        </dgm:presLayoutVars>
      </dgm:prSet>
      <dgm:spPr/>
    </dgm:pt>
    <dgm:pt modelId="{89CA0114-A9B3-463F-A20E-6BA259C36139}" type="pres">
      <dgm:prSet presAssocID="{362A470A-47AD-4156-A65A-78A47FF7D4F7}" presName="sibTrans" presStyleCnt="0"/>
      <dgm:spPr/>
    </dgm:pt>
    <dgm:pt modelId="{89065F4B-F192-43CB-98AD-79C370B64BF8}" type="pres">
      <dgm:prSet presAssocID="{F5B6F7C6-495C-4D08-9766-037B7313D56D}" presName="compNode" presStyleCnt="0"/>
      <dgm:spPr/>
    </dgm:pt>
    <dgm:pt modelId="{1CA3B36E-3190-48BA-9B1E-A45105E1B029}" type="pres">
      <dgm:prSet presAssocID="{F5B6F7C6-495C-4D08-9766-037B7313D56D}"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mpty Battery"/>
        </a:ext>
      </dgm:extLst>
    </dgm:pt>
    <dgm:pt modelId="{0B8EB3A3-A716-4CEF-B62C-AD9E2B11A71C}" type="pres">
      <dgm:prSet presAssocID="{F5B6F7C6-495C-4D08-9766-037B7313D56D}" presName="spaceRect" presStyleCnt="0"/>
      <dgm:spPr/>
    </dgm:pt>
    <dgm:pt modelId="{7634A3D1-297E-4253-BBB6-754979981A62}" type="pres">
      <dgm:prSet presAssocID="{F5B6F7C6-495C-4D08-9766-037B7313D56D}" presName="textRect" presStyleLbl="revTx" presStyleIdx="2" presStyleCnt="7">
        <dgm:presLayoutVars>
          <dgm:chMax val="1"/>
          <dgm:chPref val="1"/>
        </dgm:presLayoutVars>
      </dgm:prSet>
      <dgm:spPr/>
    </dgm:pt>
    <dgm:pt modelId="{E2BC3185-A324-4CA2-911C-26CDC15188D3}" type="pres">
      <dgm:prSet presAssocID="{DA910106-B0B5-4559-B2AE-92881484DB69}" presName="sibTrans" presStyleCnt="0"/>
      <dgm:spPr/>
    </dgm:pt>
    <dgm:pt modelId="{7A46C30F-95C9-4EAF-86B4-DA4C2B3031E1}" type="pres">
      <dgm:prSet presAssocID="{744A5F7A-6269-4D32-8906-D4504EF9945A}" presName="compNode" presStyleCnt="0"/>
      <dgm:spPr/>
    </dgm:pt>
    <dgm:pt modelId="{A5434B08-B78F-4BF3-8C4F-B6CE08A4CB5C}" type="pres">
      <dgm:prSet presAssocID="{744A5F7A-6269-4D32-8906-D4504EF9945A}"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nching Diagram"/>
        </a:ext>
      </dgm:extLst>
    </dgm:pt>
    <dgm:pt modelId="{AC4481DE-8686-4E28-BBB1-D02502820E8F}" type="pres">
      <dgm:prSet presAssocID="{744A5F7A-6269-4D32-8906-D4504EF9945A}" presName="spaceRect" presStyleCnt="0"/>
      <dgm:spPr/>
    </dgm:pt>
    <dgm:pt modelId="{70BF00D5-48C5-42CA-946C-D8B01BE003DD}" type="pres">
      <dgm:prSet presAssocID="{744A5F7A-6269-4D32-8906-D4504EF9945A}" presName="textRect" presStyleLbl="revTx" presStyleIdx="3" presStyleCnt="7">
        <dgm:presLayoutVars>
          <dgm:chMax val="1"/>
          <dgm:chPref val="1"/>
        </dgm:presLayoutVars>
      </dgm:prSet>
      <dgm:spPr/>
    </dgm:pt>
    <dgm:pt modelId="{46A470CC-1BE6-47A1-B2B7-2FB9F3F36050}" type="pres">
      <dgm:prSet presAssocID="{3C33A9D1-2983-432E-B52D-7DAA1C93AAA7}" presName="sibTrans" presStyleCnt="0"/>
      <dgm:spPr/>
    </dgm:pt>
    <dgm:pt modelId="{2D0D6EB1-905B-4773-8DA2-55D82729C6E5}" type="pres">
      <dgm:prSet presAssocID="{C4DD0F27-94DB-4410-95ED-9F9548D48783}" presName="compNode" presStyleCnt="0"/>
      <dgm:spPr/>
    </dgm:pt>
    <dgm:pt modelId="{26FA4F05-9E10-4E13-BD81-636989687AF9}" type="pres">
      <dgm:prSet presAssocID="{C4DD0F27-94DB-4410-95ED-9F9548D48783}"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topwatch"/>
        </a:ext>
      </dgm:extLst>
    </dgm:pt>
    <dgm:pt modelId="{DD1A9405-2039-484F-BC30-2D5737DF49DF}" type="pres">
      <dgm:prSet presAssocID="{C4DD0F27-94DB-4410-95ED-9F9548D48783}" presName="spaceRect" presStyleCnt="0"/>
      <dgm:spPr/>
    </dgm:pt>
    <dgm:pt modelId="{BC93DC08-A384-4BA6-A34E-5DD9AE8DB9A2}" type="pres">
      <dgm:prSet presAssocID="{C4DD0F27-94DB-4410-95ED-9F9548D48783}" presName="textRect" presStyleLbl="revTx" presStyleIdx="4" presStyleCnt="7">
        <dgm:presLayoutVars>
          <dgm:chMax val="1"/>
          <dgm:chPref val="1"/>
        </dgm:presLayoutVars>
      </dgm:prSet>
      <dgm:spPr/>
    </dgm:pt>
    <dgm:pt modelId="{92513578-D8C1-4E39-820F-2C23E191365B}" type="pres">
      <dgm:prSet presAssocID="{C1025429-624C-4762-B353-1935F806C121}" presName="sibTrans" presStyleCnt="0"/>
      <dgm:spPr/>
    </dgm:pt>
    <dgm:pt modelId="{2E92B62B-EBFD-4D35-A662-AC26D41B518A}" type="pres">
      <dgm:prSet presAssocID="{22DD7F10-3FE3-4141-8D3B-45CC5E822594}" presName="compNode" presStyleCnt="0"/>
      <dgm:spPr/>
    </dgm:pt>
    <dgm:pt modelId="{0DBE8083-5A80-45D7-B372-C11B5504C5E2}" type="pres">
      <dgm:prSet presAssocID="{22DD7F10-3FE3-4141-8D3B-45CC5E822594}"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eting"/>
        </a:ext>
      </dgm:extLst>
    </dgm:pt>
    <dgm:pt modelId="{C2FD2DFA-A500-4098-92CC-26F0CB12E0C7}" type="pres">
      <dgm:prSet presAssocID="{22DD7F10-3FE3-4141-8D3B-45CC5E822594}" presName="spaceRect" presStyleCnt="0"/>
      <dgm:spPr/>
    </dgm:pt>
    <dgm:pt modelId="{8A446EE2-2723-423E-B2E0-6F9322B7E94B}" type="pres">
      <dgm:prSet presAssocID="{22DD7F10-3FE3-4141-8D3B-45CC5E822594}" presName="textRect" presStyleLbl="revTx" presStyleIdx="5" presStyleCnt="7">
        <dgm:presLayoutVars>
          <dgm:chMax val="1"/>
          <dgm:chPref val="1"/>
        </dgm:presLayoutVars>
      </dgm:prSet>
      <dgm:spPr/>
    </dgm:pt>
    <dgm:pt modelId="{4D9EDDEE-5A8D-43E8-95D2-3668A92A786E}" type="pres">
      <dgm:prSet presAssocID="{90C207D6-3F84-4691-832C-65AFBB5A4200}" presName="sibTrans" presStyleCnt="0"/>
      <dgm:spPr/>
    </dgm:pt>
    <dgm:pt modelId="{6282BCAE-A331-4455-A0B4-FF601336ADB4}" type="pres">
      <dgm:prSet presAssocID="{8BDCBCAB-BC99-48D3-ADEA-5FFDACA0D909}" presName="compNode" presStyleCnt="0"/>
      <dgm:spPr/>
    </dgm:pt>
    <dgm:pt modelId="{5AACA431-8B72-4229-9759-A90D3EA1B433}" type="pres">
      <dgm:prSet presAssocID="{8BDCBCAB-BC99-48D3-ADEA-5FFDACA0D909}"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Checkmark"/>
        </a:ext>
      </dgm:extLst>
    </dgm:pt>
    <dgm:pt modelId="{F28515BC-69BE-4F7A-80EC-1F900E346445}" type="pres">
      <dgm:prSet presAssocID="{8BDCBCAB-BC99-48D3-ADEA-5FFDACA0D909}" presName="spaceRect" presStyleCnt="0"/>
      <dgm:spPr/>
    </dgm:pt>
    <dgm:pt modelId="{A4611A19-C239-48B2-A431-FA6F9431A8E3}" type="pres">
      <dgm:prSet presAssocID="{8BDCBCAB-BC99-48D3-ADEA-5FFDACA0D909}" presName="textRect" presStyleLbl="revTx" presStyleIdx="6" presStyleCnt="7">
        <dgm:presLayoutVars>
          <dgm:chMax val="1"/>
          <dgm:chPref val="1"/>
        </dgm:presLayoutVars>
      </dgm:prSet>
      <dgm:spPr/>
    </dgm:pt>
  </dgm:ptLst>
  <dgm:cxnLst>
    <dgm:cxn modelId="{2364440F-E6A0-411C-938E-83E5609C4DE5}" type="presOf" srcId="{23B250CC-12B9-46F8-9A2C-3CA8ED4479F2}" destId="{097F4FEF-B4F2-4292-BF9B-6054509C9230}" srcOrd="0" destOrd="0" presId="urn:microsoft.com/office/officeart/2018/2/layout/IconLabelList"/>
    <dgm:cxn modelId="{CF204510-03B8-4108-A944-520301D16540}" type="presOf" srcId="{C4DD0F27-94DB-4410-95ED-9F9548D48783}" destId="{BC93DC08-A384-4BA6-A34E-5DD9AE8DB9A2}" srcOrd="0" destOrd="0" presId="urn:microsoft.com/office/officeart/2018/2/layout/IconLabelList"/>
    <dgm:cxn modelId="{99381C35-0DA3-45EA-86A5-FAEAD610BF9E}" srcId="{23B250CC-12B9-46F8-9A2C-3CA8ED4479F2}" destId="{8E21FDAB-4567-46E3-ADD3-7C271397A6ED}" srcOrd="1" destOrd="0" parTransId="{030793C8-3EB7-47B4-BC9B-BE6D9B1B2197}" sibTransId="{362A470A-47AD-4156-A65A-78A47FF7D4F7}"/>
    <dgm:cxn modelId="{BBF7AB69-1C35-4F44-85B5-C7BEB70F2C7C}" srcId="{23B250CC-12B9-46F8-9A2C-3CA8ED4479F2}" destId="{C4DD0F27-94DB-4410-95ED-9F9548D48783}" srcOrd="4" destOrd="0" parTransId="{6527ABF7-E5CD-43BE-9897-C7B688718CE4}" sibTransId="{C1025429-624C-4762-B353-1935F806C121}"/>
    <dgm:cxn modelId="{A8E4FC4E-3931-4F70-830D-1BF02C08B2F2}" srcId="{23B250CC-12B9-46F8-9A2C-3CA8ED4479F2}" destId="{F5B6F7C6-495C-4D08-9766-037B7313D56D}" srcOrd="2" destOrd="0" parTransId="{6AA26C3C-2B58-4608-80A5-FF5E761D2BD3}" sibTransId="{DA910106-B0B5-4559-B2AE-92881484DB69}"/>
    <dgm:cxn modelId="{D6BFCE71-7068-4217-8922-AA9E39542A12}" srcId="{23B250CC-12B9-46F8-9A2C-3CA8ED4479F2}" destId="{8BDCBCAB-BC99-48D3-ADEA-5FFDACA0D909}" srcOrd="6" destOrd="0" parTransId="{13A10AB0-2389-4B51-A237-FBC2398130E5}" sibTransId="{CF03A446-6CB6-4BA5-A2FA-2435201C002A}"/>
    <dgm:cxn modelId="{BDF42078-CBDA-4892-A7E1-AB991884E5C6}" srcId="{23B250CC-12B9-46F8-9A2C-3CA8ED4479F2}" destId="{744A5F7A-6269-4D32-8906-D4504EF9945A}" srcOrd="3" destOrd="0" parTransId="{21A49F2C-59CC-4600-8727-455187E4CA4F}" sibTransId="{3C33A9D1-2983-432E-B52D-7DAA1C93AAA7}"/>
    <dgm:cxn modelId="{A2E2CD80-D6CA-4A1D-89B5-E26D47E99C64}" type="presOf" srcId="{8E21FDAB-4567-46E3-ADD3-7C271397A6ED}" destId="{AB69A946-3686-430B-BA32-227E317E53E4}" srcOrd="0" destOrd="0" presId="urn:microsoft.com/office/officeart/2018/2/layout/IconLabelList"/>
    <dgm:cxn modelId="{5E3C3281-F636-4AE4-BFE7-576B042C4275}" type="presOf" srcId="{8BDCBCAB-BC99-48D3-ADEA-5FFDACA0D909}" destId="{A4611A19-C239-48B2-A431-FA6F9431A8E3}" srcOrd="0" destOrd="0" presId="urn:microsoft.com/office/officeart/2018/2/layout/IconLabelList"/>
    <dgm:cxn modelId="{A77A8689-9964-433C-8EA4-06625895758E}" type="presOf" srcId="{744A5F7A-6269-4D32-8906-D4504EF9945A}" destId="{70BF00D5-48C5-42CA-946C-D8B01BE003DD}" srcOrd="0" destOrd="0" presId="urn:microsoft.com/office/officeart/2018/2/layout/IconLabelList"/>
    <dgm:cxn modelId="{089FA7B5-6272-4B7E-97DE-6E390A2114FB}" type="presOf" srcId="{22DD7F10-3FE3-4141-8D3B-45CC5E822594}" destId="{8A446EE2-2723-423E-B2E0-6F9322B7E94B}" srcOrd="0" destOrd="0" presId="urn:microsoft.com/office/officeart/2018/2/layout/IconLabelList"/>
    <dgm:cxn modelId="{B58AE5B6-0434-406D-B5C8-781AFD5F7BFD}" type="presOf" srcId="{FCD5893B-D6AA-4F58-B8A4-1DB9B56B210F}" destId="{B9725C39-D334-4D70-B1F7-D98F679B6B91}" srcOrd="0" destOrd="0" presId="urn:microsoft.com/office/officeart/2018/2/layout/IconLabelList"/>
    <dgm:cxn modelId="{FC01FECA-668B-413D-9B4A-FA69D55A8AA0}" type="presOf" srcId="{F5B6F7C6-495C-4D08-9766-037B7313D56D}" destId="{7634A3D1-297E-4253-BBB6-754979981A62}" srcOrd="0" destOrd="0" presId="urn:microsoft.com/office/officeart/2018/2/layout/IconLabelList"/>
    <dgm:cxn modelId="{58639FED-8FC1-46F8-BA2B-2CDAE7D0C458}" srcId="{23B250CC-12B9-46F8-9A2C-3CA8ED4479F2}" destId="{FCD5893B-D6AA-4F58-B8A4-1DB9B56B210F}" srcOrd="0" destOrd="0" parTransId="{21E1082E-09F2-44A9-B485-720A82883BA6}" sibTransId="{DF69752F-99FA-4A6D-9E72-CB3246F2370A}"/>
    <dgm:cxn modelId="{E0C38AFF-BC0B-445A-B382-01CB3414B57F}" srcId="{23B250CC-12B9-46F8-9A2C-3CA8ED4479F2}" destId="{22DD7F10-3FE3-4141-8D3B-45CC5E822594}" srcOrd="5" destOrd="0" parTransId="{AB4743FD-9209-4D66-B41F-F5565F422E23}" sibTransId="{90C207D6-3F84-4691-832C-65AFBB5A4200}"/>
    <dgm:cxn modelId="{A18DC6ED-E1B7-4DD5-A1CB-8C5DDA900D09}" type="presParOf" srcId="{097F4FEF-B4F2-4292-BF9B-6054509C9230}" destId="{EDBD0BDC-09B8-4502-B4AD-33546121D67B}" srcOrd="0" destOrd="0" presId="urn:microsoft.com/office/officeart/2018/2/layout/IconLabelList"/>
    <dgm:cxn modelId="{B8001A4D-BD43-4046-8AB4-79EFCCC9BDEE}" type="presParOf" srcId="{EDBD0BDC-09B8-4502-B4AD-33546121D67B}" destId="{4643E54F-8E3F-447B-85A0-206B9222DBC4}" srcOrd="0" destOrd="0" presId="urn:microsoft.com/office/officeart/2018/2/layout/IconLabelList"/>
    <dgm:cxn modelId="{8E219D30-130A-4973-9018-DAB032EB08F2}" type="presParOf" srcId="{EDBD0BDC-09B8-4502-B4AD-33546121D67B}" destId="{79145FD8-9AA9-429F-AF49-981D8D19B821}" srcOrd="1" destOrd="0" presId="urn:microsoft.com/office/officeart/2018/2/layout/IconLabelList"/>
    <dgm:cxn modelId="{696719FC-1C11-439B-BB0C-B74E75632120}" type="presParOf" srcId="{EDBD0BDC-09B8-4502-B4AD-33546121D67B}" destId="{B9725C39-D334-4D70-B1F7-D98F679B6B91}" srcOrd="2" destOrd="0" presId="urn:microsoft.com/office/officeart/2018/2/layout/IconLabelList"/>
    <dgm:cxn modelId="{005ED681-085E-48AA-BD2C-532424576790}" type="presParOf" srcId="{097F4FEF-B4F2-4292-BF9B-6054509C9230}" destId="{327888B8-EFF8-4331-B6FA-8C2E3259CCC2}" srcOrd="1" destOrd="0" presId="urn:microsoft.com/office/officeart/2018/2/layout/IconLabelList"/>
    <dgm:cxn modelId="{81E91488-4EC2-41ED-ACD6-4B6016FD0C9D}" type="presParOf" srcId="{097F4FEF-B4F2-4292-BF9B-6054509C9230}" destId="{B4DDF2BF-DB05-4ACE-9DC5-1E7DE440A32E}" srcOrd="2" destOrd="0" presId="urn:microsoft.com/office/officeart/2018/2/layout/IconLabelList"/>
    <dgm:cxn modelId="{FAFF7E87-01D5-4880-B84A-4858539EDD25}" type="presParOf" srcId="{B4DDF2BF-DB05-4ACE-9DC5-1E7DE440A32E}" destId="{6BA195DE-E89E-4C05-9C4A-A190574C4338}" srcOrd="0" destOrd="0" presId="urn:microsoft.com/office/officeart/2018/2/layout/IconLabelList"/>
    <dgm:cxn modelId="{E6BC3F91-6D7C-4773-BC84-0DBCDF1F0836}" type="presParOf" srcId="{B4DDF2BF-DB05-4ACE-9DC5-1E7DE440A32E}" destId="{14ECBE55-7294-459E-A719-4275FF06A821}" srcOrd="1" destOrd="0" presId="urn:microsoft.com/office/officeart/2018/2/layout/IconLabelList"/>
    <dgm:cxn modelId="{146941B1-AF1D-4AB8-91FF-963394B67C29}" type="presParOf" srcId="{B4DDF2BF-DB05-4ACE-9DC5-1E7DE440A32E}" destId="{AB69A946-3686-430B-BA32-227E317E53E4}" srcOrd="2" destOrd="0" presId="urn:microsoft.com/office/officeart/2018/2/layout/IconLabelList"/>
    <dgm:cxn modelId="{214D1880-C52D-4C49-8D5E-FE261144921A}" type="presParOf" srcId="{097F4FEF-B4F2-4292-BF9B-6054509C9230}" destId="{89CA0114-A9B3-463F-A20E-6BA259C36139}" srcOrd="3" destOrd="0" presId="urn:microsoft.com/office/officeart/2018/2/layout/IconLabelList"/>
    <dgm:cxn modelId="{892A9073-DD0B-42A3-A55A-9C64EB8A266E}" type="presParOf" srcId="{097F4FEF-B4F2-4292-BF9B-6054509C9230}" destId="{89065F4B-F192-43CB-98AD-79C370B64BF8}" srcOrd="4" destOrd="0" presId="urn:microsoft.com/office/officeart/2018/2/layout/IconLabelList"/>
    <dgm:cxn modelId="{333BF8D4-CC41-461E-AE75-7BA3AF872068}" type="presParOf" srcId="{89065F4B-F192-43CB-98AD-79C370B64BF8}" destId="{1CA3B36E-3190-48BA-9B1E-A45105E1B029}" srcOrd="0" destOrd="0" presId="urn:microsoft.com/office/officeart/2018/2/layout/IconLabelList"/>
    <dgm:cxn modelId="{FD93EF4E-365B-4844-8F78-8A7D9AB49ED0}" type="presParOf" srcId="{89065F4B-F192-43CB-98AD-79C370B64BF8}" destId="{0B8EB3A3-A716-4CEF-B62C-AD9E2B11A71C}" srcOrd="1" destOrd="0" presId="urn:microsoft.com/office/officeart/2018/2/layout/IconLabelList"/>
    <dgm:cxn modelId="{4DF8D8FE-7F31-42DA-9BF1-A58CE17929F1}" type="presParOf" srcId="{89065F4B-F192-43CB-98AD-79C370B64BF8}" destId="{7634A3D1-297E-4253-BBB6-754979981A62}" srcOrd="2" destOrd="0" presId="urn:microsoft.com/office/officeart/2018/2/layout/IconLabelList"/>
    <dgm:cxn modelId="{63F3FED8-E38C-45C9-AAAE-0B433271F011}" type="presParOf" srcId="{097F4FEF-B4F2-4292-BF9B-6054509C9230}" destId="{E2BC3185-A324-4CA2-911C-26CDC15188D3}" srcOrd="5" destOrd="0" presId="urn:microsoft.com/office/officeart/2018/2/layout/IconLabelList"/>
    <dgm:cxn modelId="{DE94A0A6-A8E8-4EF3-AFF2-5FE67078E92D}" type="presParOf" srcId="{097F4FEF-B4F2-4292-BF9B-6054509C9230}" destId="{7A46C30F-95C9-4EAF-86B4-DA4C2B3031E1}" srcOrd="6" destOrd="0" presId="urn:microsoft.com/office/officeart/2018/2/layout/IconLabelList"/>
    <dgm:cxn modelId="{7BD9C702-641A-4385-A5C9-8CB2AFB36A2F}" type="presParOf" srcId="{7A46C30F-95C9-4EAF-86B4-DA4C2B3031E1}" destId="{A5434B08-B78F-4BF3-8C4F-B6CE08A4CB5C}" srcOrd="0" destOrd="0" presId="urn:microsoft.com/office/officeart/2018/2/layout/IconLabelList"/>
    <dgm:cxn modelId="{7004829F-C2C9-4E2E-948D-6D27757E57E1}" type="presParOf" srcId="{7A46C30F-95C9-4EAF-86B4-DA4C2B3031E1}" destId="{AC4481DE-8686-4E28-BBB1-D02502820E8F}" srcOrd="1" destOrd="0" presId="urn:microsoft.com/office/officeart/2018/2/layout/IconLabelList"/>
    <dgm:cxn modelId="{5D281AAD-3BD9-4FD8-B22F-0DA2BA206A6C}" type="presParOf" srcId="{7A46C30F-95C9-4EAF-86B4-DA4C2B3031E1}" destId="{70BF00D5-48C5-42CA-946C-D8B01BE003DD}" srcOrd="2" destOrd="0" presId="urn:microsoft.com/office/officeart/2018/2/layout/IconLabelList"/>
    <dgm:cxn modelId="{4926BB85-0DAE-4DEF-975B-BACB1AC2657F}" type="presParOf" srcId="{097F4FEF-B4F2-4292-BF9B-6054509C9230}" destId="{46A470CC-1BE6-47A1-B2B7-2FB9F3F36050}" srcOrd="7" destOrd="0" presId="urn:microsoft.com/office/officeart/2018/2/layout/IconLabelList"/>
    <dgm:cxn modelId="{A4D07F1E-738A-4AC7-8175-D22E0A36AF20}" type="presParOf" srcId="{097F4FEF-B4F2-4292-BF9B-6054509C9230}" destId="{2D0D6EB1-905B-4773-8DA2-55D82729C6E5}" srcOrd="8" destOrd="0" presId="urn:microsoft.com/office/officeart/2018/2/layout/IconLabelList"/>
    <dgm:cxn modelId="{1E56C661-4238-49BC-8868-498425CE6BD4}" type="presParOf" srcId="{2D0D6EB1-905B-4773-8DA2-55D82729C6E5}" destId="{26FA4F05-9E10-4E13-BD81-636989687AF9}" srcOrd="0" destOrd="0" presId="urn:microsoft.com/office/officeart/2018/2/layout/IconLabelList"/>
    <dgm:cxn modelId="{1FD9E066-D3BB-43C2-98F9-54B0ADA94E63}" type="presParOf" srcId="{2D0D6EB1-905B-4773-8DA2-55D82729C6E5}" destId="{DD1A9405-2039-484F-BC30-2D5737DF49DF}" srcOrd="1" destOrd="0" presId="urn:microsoft.com/office/officeart/2018/2/layout/IconLabelList"/>
    <dgm:cxn modelId="{874927C8-2B84-48DC-A33C-6390E5BBEF1C}" type="presParOf" srcId="{2D0D6EB1-905B-4773-8DA2-55D82729C6E5}" destId="{BC93DC08-A384-4BA6-A34E-5DD9AE8DB9A2}" srcOrd="2" destOrd="0" presId="urn:microsoft.com/office/officeart/2018/2/layout/IconLabelList"/>
    <dgm:cxn modelId="{5281C096-A6AB-467E-91BE-3169AA73C43C}" type="presParOf" srcId="{097F4FEF-B4F2-4292-BF9B-6054509C9230}" destId="{92513578-D8C1-4E39-820F-2C23E191365B}" srcOrd="9" destOrd="0" presId="urn:microsoft.com/office/officeart/2018/2/layout/IconLabelList"/>
    <dgm:cxn modelId="{0798F3DE-72FD-4159-99CE-0DF36799188C}" type="presParOf" srcId="{097F4FEF-B4F2-4292-BF9B-6054509C9230}" destId="{2E92B62B-EBFD-4D35-A662-AC26D41B518A}" srcOrd="10" destOrd="0" presId="urn:microsoft.com/office/officeart/2018/2/layout/IconLabelList"/>
    <dgm:cxn modelId="{FDE8551D-E07E-448E-A7BA-4BFE62E5DAD7}" type="presParOf" srcId="{2E92B62B-EBFD-4D35-A662-AC26D41B518A}" destId="{0DBE8083-5A80-45D7-B372-C11B5504C5E2}" srcOrd="0" destOrd="0" presId="urn:microsoft.com/office/officeart/2018/2/layout/IconLabelList"/>
    <dgm:cxn modelId="{90AC0174-6669-4569-9611-F65638B1C86A}" type="presParOf" srcId="{2E92B62B-EBFD-4D35-A662-AC26D41B518A}" destId="{C2FD2DFA-A500-4098-92CC-26F0CB12E0C7}" srcOrd="1" destOrd="0" presId="urn:microsoft.com/office/officeart/2018/2/layout/IconLabelList"/>
    <dgm:cxn modelId="{F22BA78E-E115-4956-A530-C91474ECF23E}" type="presParOf" srcId="{2E92B62B-EBFD-4D35-A662-AC26D41B518A}" destId="{8A446EE2-2723-423E-B2E0-6F9322B7E94B}" srcOrd="2" destOrd="0" presId="urn:microsoft.com/office/officeart/2018/2/layout/IconLabelList"/>
    <dgm:cxn modelId="{15E950AB-6E02-46D4-B16D-96E800A1624A}" type="presParOf" srcId="{097F4FEF-B4F2-4292-BF9B-6054509C9230}" destId="{4D9EDDEE-5A8D-43E8-95D2-3668A92A786E}" srcOrd="11" destOrd="0" presId="urn:microsoft.com/office/officeart/2018/2/layout/IconLabelList"/>
    <dgm:cxn modelId="{D13DB039-34E3-4C83-8C54-08922FEBEA2B}" type="presParOf" srcId="{097F4FEF-B4F2-4292-BF9B-6054509C9230}" destId="{6282BCAE-A331-4455-A0B4-FF601336ADB4}" srcOrd="12" destOrd="0" presId="urn:microsoft.com/office/officeart/2018/2/layout/IconLabelList"/>
    <dgm:cxn modelId="{E6C80F1E-BC57-4AC7-9D56-3A51A17816E8}" type="presParOf" srcId="{6282BCAE-A331-4455-A0B4-FF601336ADB4}" destId="{5AACA431-8B72-4229-9759-A90D3EA1B433}" srcOrd="0" destOrd="0" presId="urn:microsoft.com/office/officeart/2018/2/layout/IconLabelList"/>
    <dgm:cxn modelId="{301B2849-A67D-4308-95B7-FCF34B255620}" type="presParOf" srcId="{6282BCAE-A331-4455-A0B4-FF601336ADB4}" destId="{F28515BC-69BE-4F7A-80EC-1F900E346445}" srcOrd="1" destOrd="0" presId="urn:microsoft.com/office/officeart/2018/2/layout/IconLabelList"/>
    <dgm:cxn modelId="{FC83EBE8-9840-4E5B-B839-92512FD82BF6}" type="presParOf" srcId="{6282BCAE-A331-4455-A0B4-FF601336ADB4}" destId="{A4611A19-C239-48B2-A431-FA6F9431A8E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EC1CA6-6DCB-4A7D-AA27-473C2C76919E}">
      <dsp:nvSpPr>
        <dsp:cNvPr id="0" name=""/>
        <dsp:cNvSpPr/>
      </dsp:nvSpPr>
      <dsp:spPr>
        <a:xfrm>
          <a:off x="375047" y="1405793"/>
          <a:ext cx="610664" cy="6106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6248FB-9DA1-4EEE-8586-5E245F11DEED}">
      <dsp:nvSpPr>
        <dsp:cNvPr id="0" name=""/>
        <dsp:cNvSpPr/>
      </dsp:nvSpPr>
      <dsp:spPr>
        <a:xfrm>
          <a:off x="1863" y="2279291"/>
          <a:ext cx="1357031" cy="695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dirty="0"/>
            <a:t>Business Culture: </a:t>
          </a:r>
          <a:r>
            <a:rPr lang="en-GB" sz="1100" kern="1200" dirty="0"/>
            <a:t>Shared values, beliefs, norms and daily practices shape expectations across organisations (Brownell et al., 2025).</a:t>
          </a:r>
          <a:endParaRPr lang="en-US" sz="1100" kern="1200" dirty="0"/>
        </a:p>
      </dsp:txBody>
      <dsp:txXfrm>
        <a:off x="1863" y="2279291"/>
        <a:ext cx="1357031" cy="695478"/>
      </dsp:txXfrm>
    </dsp:sp>
    <dsp:sp modelId="{0BF55144-7FC9-40F8-914D-D6628AF3C289}">
      <dsp:nvSpPr>
        <dsp:cNvPr id="0" name=""/>
        <dsp:cNvSpPr/>
      </dsp:nvSpPr>
      <dsp:spPr>
        <a:xfrm>
          <a:off x="1969559" y="1405793"/>
          <a:ext cx="610664" cy="6106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D70F87-264C-45B9-B03A-BB7774E21F5A}">
      <dsp:nvSpPr>
        <dsp:cNvPr id="0" name=""/>
        <dsp:cNvSpPr/>
      </dsp:nvSpPr>
      <dsp:spPr>
        <a:xfrm>
          <a:off x="1596375" y="2279291"/>
          <a:ext cx="1357031" cy="695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dirty="0"/>
            <a:t>Values versus Practice</a:t>
          </a:r>
          <a:r>
            <a:rPr lang="en-GB" sz="1100" kern="1200" dirty="0"/>
            <a:t>: Stated respect for collaboration does not always match actual workplace decisions.</a:t>
          </a:r>
          <a:endParaRPr lang="en-US" sz="1100" kern="1200" dirty="0"/>
        </a:p>
      </dsp:txBody>
      <dsp:txXfrm>
        <a:off x="1596375" y="2279291"/>
        <a:ext cx="1357031" cy="695478"/>
      </dsp:txXfrm>
    </dsp:sp>
    <dsp:sp modelId="{8D3B448C-51B0-4ACB-993A-EF5C1AA7A729}">
      <dsp:nvSpPr>
        <dsp:cNvPr id="0" name=""/>
        <dsp:cNvSpPr/>
      </dsp:nvSpPr>
      <dsp:spPr>
        <a:xfrm>
          <a:off x="3564070" y="1405793"/>
          <a:ext cx="610664" cy="6106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40FDFB-D295-464D-ADA2-A61FFE1FC57E}">
      <dsp:nvSpPr>
        <dsp:cNvPr id="0" name=""/>
        <dsp:cNvSpPr/>
      </dsp:nvSpPr>
      <dsp:spPr>
        <a:xfrm>
          <a:off x="3190887" y="2279291"/>
          <a:ext cx="1357031" cy="695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dirty="0"/>
            <a:t>Communication:</a:t>
          </a:r>
          <a:r>
            <a:rPr lang="en-GB" sz="1100" kern="1200" dirty="0"/>
            <a:t> Language differences and preferred wording could affect how technical explanations are understood.</a:t>
          </a:r>
          <a:endParaRPr lang="en-US" sz="1100" kern="1200" dirty="0"/>
        </a:p>
      </dsp:txBody>
      <dsp:txXfrm>
        <a:off x="3190887" y="2279291"/>
        <a:ext cx="1357031" cy="695478"/>
      </dsp:txXfrm>
    </dsp:sp>
    <dsp:sp modelId="{FB97F597-FCEB-4BC0-BFE5-E490BE0F0982}">
      <dsp:nvSpPr>
        <dsp:cNvPr id="0" name=""/>
        <dsp:cNvSpPr/>
      </dsp:nvSpPr>
      <dsp:spPr>
        <a:xfrm>
          <a:off x="5158582" y="1405793"/>
          <a:ext cx="610664" cy="6106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F9F492-B239-4FD6-9B22-5C34AC6877FE}">
      <dsp:nvSpPr>
        <dsp:cNvPr id="0" name=""/>
        <dsp:cNvSpPr/>
      </dsp:nvSpPr>
      <dsp:spPr>
        <a:xfrm>
          <a:off x="4785398" y="2279291"/>
          <a:ext cx="1357031" cy="695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dirty="0"/>
            <a:t>Business Etiquette: </a:t>
          </a:r>
          <a:r>
            <a:rPr lang="en-GB" sz="1100" kern="1200" dirty="0"/>
            <a:t>Meeting introductions, speaking order and formal greetings may affect early professional impressions.</a:t>
          </a:r>
          <a:endParaRPr lang="en-US" sz="1100" kern="1200" dirty="0"/>
        </a:p>
      </dsp:txBody>
      <dsp:txXfrm>
        <a:off x="4785398" y="2279291"/>
        <a:ext cx="1357031" cy="695478"/>
      </dsp:txXfrm>
    </dsp:sp>
    <dsp:sp modelId="{44CDDEF4-865F-414E-AE27-63254E084956}">
      <dsp:nvSpPr>
        <dsp:cNvPr id="0" name=""/>
        <dsp:cNvSpPr/>
      </dsp:nvSpPr>
      <dsp:spPr>
        <a:xfrm>
          <a:off x="6753094" y="1405793"/>
          <a:ext cx="610664" cy="6106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D9C9B4-9673-451D-A251-BF34C68545E5}">
      <dsp:nvSpPr>
        <dsp:cNvPr id="0" name=""/>
        <dsp:cNvSpPr/>
      </dsp:nvSpPr>
      <dsp:spPr>
        <a:xfrm>
          <a:off x="6379910" y="2279291"/>
          <a:ext cx="1357031" cy="695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dirty="0"/>
            <a:t>Authority Expectations: </a:t>
          </a:r>
          <a:r>
            <a:rPr lang="en-GB" sz="1100" kern="1200" dirty="0"/>
            <a:t>Negotiators should identify who can advise, negotiate and formally approve commercial proposals.</a:t>
          </a:r>
          <a:endParaRPr lang="en-US" sz="1100" kern="1200" dirty="0"/>
        </a:p>
      </dsp:txBody>
      <dsp:txXfrm>
        <a:off x="6379910" y="2279291"/>
        <a:ext cx="1357031" cy="695478"/>
      </dsp:txXfrm>
    </dsp:sp>
    <dsp:sp modelId="{CDCA1B94-4B32-4DA9-AC59-21A73BFD1B53}">
      <dsp:nvSpPr>
        <dsp:cNvPr id="0" name=""/>
        <dsp:cNvSpPr/>
      </dsp:nvSpPr>
      <dsp:spPr>
        <a:xfrm>
          <a:off x="8347605" y="1405793"/>
          <a:ext cx="610664" cy="6106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C3FED8-38C1-4359-9236-006CD1D9E391}">
      <dsp:nvSpPr>
        <dsp:cNvPr id="0" name=""/>
        <dsp:cNvSpPr/>
      </dsp:nvSpPr>
      <dsp:spPr>
        <a:xfrm>
          <a:off x="7974422" y="2279291"/>
          <a:ext cx="1357031" cy="695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dirty="0"/>
            <a:t>Practical Test: </a:t>
          </a:r>
          <a:r>
            <a:rPr lang="en-GB" sz="1100" kern="1200" dirty="0"/>
            <a:t>GreenTech could ask Shenzhen how disagreements and project updates are normally handled.</a:t>
          </a:r>
          <a:endParaRPr lang="en-US" sz="1100" kern="1200" dirty="0"/>
        </a:p>
      </dsp:txBody>
      <dsp:txXfrm>
        <a:off x="7974422" y="2279291"/>
        <a:ext cx="1357031" cy="695478"/>
      </dsp:txXfrm>
    </dsp:sp>
    <dsp:sp modelId="{983864BD-070A-430C-966A-38210D52C1C2}">
      <dsp:nvSpPr>
        <dsp:cNvPr id="0" name=""/>
        <dsp:cNvSpPr/>
      </dsp:nvSpPr>
      <dsp:spPr>
        <a:xfrm>
          <a:off x="9942117" y="1405793"/>
          <a:ext cx="610664" cy="6106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9D2E77-777A-447C-B56E-07F24201D156}">
      <dsp:nvSpPr>
        <dsp:cNvPr id="0" name=""/>
        <dsp:cNvSpPr/>
      </dsp:nvSpPr>
      <dsp:spPr>
        <a:xfrm>
          <a:off x="9568934" y="2279291"/>
          <a:ext cx="1357031" cy="695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dirty="0"/>
            <a:t>Critical Point: </a:t>
          </a:r>
          <a:r>
            <a:rPr lang="en-GB" sz="1100" kern="1200" dirty="0"/>
            <a:t>Real organisational behaviour matters more than treating national habits as fixed rules.</a:t>
          </a:r>
          <a:endParaRPr lang="en-US" sz="1100" kern="1200" dirty="0"/>
        </a:p>
      </dsp:txBody>
      <dsp:txXfrm>
        <a:off x="9568934" y="2279291"/>
        <a:ext cx="1357031" cy="6954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43E54F-8E3F-447B-85A0-206B9222DBC4}">
      <dsp:nvSpPr>
        <dsp:cNvPr id="0" name=""/>
        <dsp:cNvSpPr/>
      </dsp:nvSpPr>
      <dsp:spPr>
        <a:xfrm>
          <a:off x="375047" y="1312776"/>
          <a:ext cx="610664" cy="6106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725C39-D334-4D70-B1F7-D98F679B6B91}">
      <dsp:nvSpPr>
        <dsp:cNvPr id="0" name=""/>
        <dsp:cNvSpPr/>
      </dsp:nvSpPr>
      <dsp:spPr>
        <a:xfrm>
          <a:off x="1863" y="2175008"/>
          <a:ext cx="1357031" cy="705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dirty="0"/>
            <a:t>Decision Authority: </a:t>
          </a:r>
          <a:r>
            <a:rPr lang="en-GB" sz="1100" kern="1200" dirty="0"/>
            <a:t>Different management levels can influence who recommends, reviews and approves important technical changes.</a:t>
          </a:r>
          <a:endParaRPr lang="en-US" sz="1100" kern="1200" dirty="0"/>
        </a:p>
      </dsp:txBody>
      <dsp:txXfrm>
        <a:off x="1863" y="2175008"/>
        <a:ext cx="1357031" cy="705020"/>
      </dsp:txXfrm>
    </dsp:sp>
    <dsp:sp modelId="{6BA195DE-E89E-4C05-9C4A-A190574C4338}">
      <dsp:nvSpPr>
        <dsp:cNvPr id="0" name=""/>
        <dsp:cNvSpPr/>
      </dsp:nvSpPr>
      <dsp:spPr>
        <a:xfrm>
          <a:off x="1969559" y="1312776"/>
          <a:ext cx="610664" cy="6106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69A946-3686-430B-BA32-227E317E53E4}">
      <dsp:nvSpPr>
        <dsp:cNvPr id="0" name=""/>
        <dsp:cNvSpPr/>
      </dsp:nvSpPr>
      <dsp:spPr>
        <a:xfrm>
          <a:off x="1596375" y="2175008"/>
          <a:ext cx="1357031" cy="705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dirty="0"/>
            <a:t>Research Evidence: </a:t>
          </a:r>
          <a:r>
            <a:rPr lang="en-GB" sz="1100" kern="1200" dirty="0"/>
            <a:t>A Chinese–New Zealand joint venture experienced difficulties over decision responsibilities (Zhao and Stiles, 2024).</a:t>
          </a:r>
          <a:endParaRPr lang="en-US" sz="1100" kern="1200" dirty="0"/>
        </a:p>
      </dsp:txBody>
      <dsp:txXfrm>
        <a:off x="1596375" y="2175008"/>
        <a:ext cx="1357031" cy="705020"/>
      </dsp:txXfrm>
    </dsp:sp>
    <dsp:sp modelId="{1CA3B36E-3190-48BA-9B1E-A45105E1B029}">
      <dsp:nvSpPr>
        <dsp:cNvPr id="0" name=""/>
        <dsp:cNvSpPr/>
      </dsp:nvSpPr>
      <dsp:spPr>
        <a:xfrm>
          <a:off x="3564070" y="1312776"/>
          <a:ext cx="610664" cy="6106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34A3D1-297E-4253-BBB6-754979981A62}">
      <dsp:nvSpPr>
        <dsp:cNvPr id="0" name=""/>
        <dsp:cNvSpPr/>
      </dsp:nvSpPr>
      <dsp:spPr>
        <a:xfrm>
          <a:off x="3190887" y="2175008"/>
          <a:ext cx="1357031" cy="705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dirty="0"/>
            <a:t>Possible Situation: </a:t>
          </a:r>
          <a:r>
            <a:rPr lang="en-GB" sz="1100" kern="1200" dirty="0"/>
            <a:t>GreenTech proposes changing battery capacity after identifying new customer requirements.</a:t>
          </a:r>
          <a:endParaRPr lang="en-US" sz="1100" kern="1200" dirty="0"/>
        </a:p>
      </dsp:txBody>
      <dsp:txXfrm>
        <a:off x="3190887" y="2175008"/>
        <a:ext cx="1357031" cy="705020"/>
      </dsp:txXfrm>
    </dsp:sp>
    <dsp:sp modelId="{A5434B08-B78F-4BF3-8C4F-B6CE08A4CB5C}">
      <dsp:nvSpPr>
        <dsp:cNvPr id="0" name=""/>
        <dsp:cNvSpPr/>
      </dsp:nvSpPr>
      <dsp:spPr>
        <a:xfrm>
          <a:off x="5158582" y="1312776"/>
          <a:ext cx="610664" cy="6106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BF00D5-48C5-42CA-946C-D8B01BE003DD}">
      <dsp:nvSpPr>
        <dsp:cNvPr id="0" name=""/>
        <dsp:cNvSpPr/>
      </dsp:nvSpPr>
      <dsp:spPr>
        <a:xfrm>
          <a:off x="4785398" y="2175008"/>
          <a:ext cx="1357031" cy="705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dirty="0"/>
            <a:t>Consultation Process: </a:t>
          </a:r>
          <a:r>
            <a:rPr lang="en-GB" sz="1100" kern="1200" dirty="0"/>
            <a:t>Shenzhen may need technical discussions and senior approval before accepting the proposed changes.</a:t>
          </a:r>
          <a:endParaRPr lang="en-US" sz="1100" kern="1200" dirty="0"/>
        </a:p>
      </dsp:txBody>
      <dsp:txXfrm>
        <a:off x="4785398" y="2175008"/>
        <a:ext cx="1357031" cy="705020"/>
      </dsp:txXfrm>
    </dsp:sp>
    <dsp:sp modelId="{26FA4F05-9E10-4E13-BD81-636989687AF9}">
      <dsp:nvSpPr>
        <dsp:cNvPr id="0" name=""/>
        <dsp:cNvSpPr/>
      </dsp:nvSpPr>
      <dsp:spPr>
        <a:xfrm>
          <a:off x="6753094" y="1312776"/>
          <a:ext cx="610664" cy="6106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93DC08-A384-4BA6-A34E-5DD9AE8DB9A2}">
      <dsp:nvSpPr>
        <dsp:cNvPr id="0" name=""/>
        <dsp:cNvSpPr/>
      </dsp:nvSpPr>
      <dsp:spPr>
        <a:xfrm>
          <a:off x="6379910" y="2175008"/>
          <a:ext cx="1357031" cy="705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dirty="0"/>
            <a:t>Speed versus Consensus: </a:t>
          </a:r>
          <a:r>
            <a:rPr lang="en-GB" sz="1100" kern="1200" dirty="0"/>
            <a:t>Faster approvals save time, while wider consultation may identify overlooked risks.</a:t>
          </a:r>
          <a:endParaRPr lang="en-US" sz="1100" kern="1200" dirty="0"/>
        </a:p>
      </dsp:txBody>
      <dsp:txXfrm>
        <a:off x="6379910" y="2175008"/>
        <a:ext cx="1357031" cy="705020"/>
      </dsp:txXfrm>
    </dsp:sp>
    <dsp:sp modelId="{0DBE8083-5A80-45D7-B372-C11B5504C5E2}">
      <dsp:nvSpPr>
        <dsp:cNvPr id="0" name=""/>
        <dsp:cNvSpPr/>
      </dsp:nvSpPr>
      <dsp:spPr>
        <a:xfrm>
          <a:off x="8347605" y="1312776"/>
          <a:ext cx="610664" cy="6106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446EE2-2723-423E-B2E0-6F9322B7E94B}">
      <dsp:nvSpPr>
        <dsp:cNvPr id="0" name=""/>
        <dsp:cNvSpPr/>
      </dsp:nvSpPr>
      <dsp:spPr>
        <a:xfrm>
          <a:off x="7974422" y="2175008"/>
          <a:ext cx="1357031" cy="705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dirty="0"/>
            <a:t>Decision Framework: </a:t>
          </a:r>
          <a:r>
            <a:rPr lang="en-GB" sz="1100" kern="1200" dirty="0"/>
            <a:t>Both companies should agree approval responsibilities, consultation stages and realistic review deadlines.</a:t>
          </a:r>
          <a:endParaRPr lang="en-US" sz="1100" kern="1200" dirty="0"/>
        </a:p>
      </dsp:txBody>
      <dsp:txXfrm>
        <a:off x="7974422" y="2175008"/>
        <a:ext cx="1357031" cy="705020"/>
      </dsp:txXfrm>
    </dsp:sp>
    <dsp:sp modelId="{5AACA431-8B72-4229-9759-A90D3EA1B433}">
      <dsp:nvSpPr>
        <dsp:cNvPr id="0" name=""/>
        <dsp:cNvSpPr/>
      </dsp:nvSpPr>
      <dsp:spPr>
        <a:xfrm>
          <a:off x="9942117" y="1312776"/>
          <a:ext cx="610664" cy="6106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611A19-C239-48B2-A431-FA6F9431A8E3}">
      <dsp:nvSpPr>
        <dsp:cNvPr id="0" name=""/>
        <dsp:cNvSpPr/>
      </dsp:nvSpPr>
      <dsp:spPr>
        <a:xfrm>
          <a:off x="9568934" y="2175008"/>
          <a:ext cx="1357031" cy="705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dirty="0"/>
            <a:t>Final Commitment: </a:t>
          </a:r>
          <a:r>
            <a:rPr lang="en-GB" sz="1100" kern="1200" dirty="0"/>
            <a:t>Engineers should assess proposed changes before authorised managers confirm the agreed decision.</a:t>
          </a:r>
          <a:endParaRPr lang="en-US" sz="1100" kern="1200" dirty="0"/>
        </a:p>
      </dsp:txBody>
      <dsp:txXfrm>
        <a:off x="9568934" y="2175008"/>
        <a:ext cx="1357031" cy="70502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D3B8D7-E906-4343-874C-F2BFEBD9E3DE}" type="datetimeFigureOut">
              <a:rPr lang="en-GB" smtClean="0"/>
              <a:t>26/10/2026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0D3E9D-08C4-4A41-8DB5-4F2381DC246F}" type="slidenum">
              <a:rPr lang="en-GB" smtClean="0"/>
              <a:t>‹#›</a:t>
            </a:fld>
            <a:endParaRPr lang="en-GB"/>
          </a:p>
        </p:txBody>
      </p:sp>
    </p:spTree>
    <p:extLst>
      <p:ext uri="{BB962C8B-B14F-4D97-AF65-F5344CB8AC3E}">
        <p14:creationId xmlns:p14="http://schemas.microsoft.com/office/powerpoint/2010/main" val="2107579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presentation begins by looking at the business opportunity between GreenTech and Shenzhen. It then provides an understanding of the potential impact of cultural differences and communication theories on the negotiation process. The key issues are identified and potential solutions to a compromise agreement that would be beneficial to both companies are discussed. Lastly, the discussion focuses on cultural intelligence and on the future success of the partnership.</a:t>
            </a:r>
          </a:p>
        </p:txBody>
      </p:sp>
      <p:sp>
        <p:nvSpPr>
          <p:cNvPr id="4" name="Slide Number Placeholder 3"/>
          <p:cNvSpPr>
            <a:spLocks noGrp="1"/>
          </p:cNvSpPr>
          <p:nvPr>
            <p:ph type="sldNum" sz="quarter" idx="5"/>
          </p:nvPr>
        </p:nvSpPr>
        <p:spPr/>
        <p:txBody>
          <a:bodyPr/>
          <a:lstStyle/>
          <a:p>
            <a:fld id="{E70D3E9D-08C4-4A41-8DB5-4F2381DC246F}" type="slidenum">
              <a:rPr lang="en-GB" smtClean="0"/>
              <a:t>2</a:t>
            </a:fld>
            <a:endParaRPr lang="en-GB"/>
          </a:p>
        </p:txBody>
      </p:sp>
    </p:spTree>
    <p:extLst>
      <p:ext uri="{BB962C8B-B14F-4D97-AF65-F5344CB8AC3E}">
        <p14:creationId xmlns:p14="http://schemas.microsoft.com/office/powerpoint/2010/main" val="19798309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GreenTech is keen to enter into a partnership with Shenzhen to create smart energy storage solutions for European and Asian customers. Collaboration might lead to fresh technical concepts, but both firms will have to determine what information they will share. Issues in discussions or approval of the proposals may also be delaying significant decisions. The primary goal is to establish clear roles and share valuable knowledge but also the advantages of collaboration.</a:t>
            </a:r>
          </a:p>
        </p:txBody>
      </p:sp>
      <p:sp>
        <p:nvSpPr>
          <p:cNvPr id="4" name="Slide Number Placeholder 3"/>
          <p:cNvSpPr>
            <a:spLocks noGrp="1"/>
          </p:cNvSpPr>
          <p:nvPr>
            <p:ph type="sldNum" sz="quarter" idx="5"/>
          </p:nvPr>
        </p:nvSpPr>
        <p:spPr/>
        <p:txBody>
          <a:bodyPr/>
          <a:lstStyle/>
          <a:p>
            <a:fld id="{E70D3E9D-08C4-4A41-8DB5-4F2381DC246F}" type="slidenum">
              <a:rPr lang="en-GB" smtClean="0"/>
              <a:t>3</a:t>
            </a:fld>
            <a:endParaRPr lang="en-GB"/>
          </a:p>
        </p:txBody>
      </p:sp>
    </p:spTree>
    <p:extLst>
      <p:ext uri="{BB962C8B-B14F-4D97-AF65-F5344CB8AC3E}">
        <p14:creationId xmlns:p14="http://schemas.microsoft.com/office/powerpoint/2010/main" val="806177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Culture is not only a matter of the nation's customs, it's also about the things people believe and do in the workplace. Language preferences and expectations of authority, along with learning habits may impact on discussion in the GreenTech and Shenzhen partnership. What companies say that they value, may not be the same as what people actually behave during a meeting. For GreenTech, it is necessary to grasp Shenzhen's work mode rather than relying solely on the Chinese culture.</a:t>
            </a:r>
          </a:p>
        </p:txBody>
      </p:sp>
      <p:sp>
        <p:nvSpPr>
          <p:cNvPr id="4" name="Slide Number Placeholder 3"/>
          <p:cNvSpPr>
            <a:spLocks noGrp="1"/>
          </p:cNvSpPr>
          <p:nvPr>
            <p:ph type="sldNum" sz="quarter" idx="5"/>
          </p:nvPr>
        </p:nvSpPr>
        <p:spPr/>
        <p:txBody>
          <a:bodyPr/>
          <a:lstStyle/>
          <a:p>
            <a:fld id="{E70D3E9D-08C4-4A41-8DB5-4F2381DC246F}" type="slidenum">
              <a:rPr lang="en-GB" smtClean="0"/>
              <a:t>4</a:t>
            </a:fld>
            <a:endParaRPr lang="en-GB"/>
          </a:p>
        </p:txBody>
      </p:sp>
    </p:spTree>
    <p:extLst>
      <p:ext uri="{BB962C8B-B14F-4D97-AF65-F5344CB8AC3E}">
        <p14:creationId xmlns:p14="http://schemas.microsoft.com/office/powerpoint/2010/main" val="23507727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Hall's theory is useful in explaining how business partners can have different interpretations of the same information during negotiation. If GreenTech provides access to battery technology to Shenzhen, for instance, an ambiguous answer should not be considered as a "yes. GreenTech will need to clarify the terms that Shenzhen will accept, who will sign them off and what it and Shenzhen will get in return for the deal. This might safeguard valuable technology and ease the way for a more equitable relationship between the two companies in Europe and Asia.</a:t>
            </a:r>
          </a:p>
        </p:txBody>
      </p:sp>
      <p:sp>
        <p:nvSpPr>
          <p:cNvPr id="4" name="Slide Number Placeholder 3"/>
          <p:cNvSpPr>
            <a:spLocks noGrp="1"/>
          </p:cNvSpPr>
          <p:nvPr>
            <p:ph type="sldNum" sz="quarter" idx="5"/>
          </p:nvPr>
        </p:nvSpPr>
        <p:spPr/>
        <p:txBody>
          <a:bodyPr/>
          <a:lstStyle/>
          <a:p>
            <a:fld id="{E70D3E9D-08C4-4A41-8DB5-4F2381DC246F}" type="slidenum">
              <a:rPr lang="en-GB" smtClean="0"/>
              <a:t>5</a:t>
            </a:fld>
            <a:endParaRPr lang="en-GB"/>
          </a:p>
        </p:txBody>
      </p:sp>
    </p:spTree>
    <p:extLst>
      <p:ext uri="{BB962C8B-B14F-4D97-AF65-F5344CB8AC3E}">
        <p14:creationId xmlns:p14="http://schemas.microsoft.com/office/powerpoint/2010/main" val="3405127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Problems with face-negotiation theory might account for negative reactions when a professional reputation is challenged. If the battery-testing method Shenzhen proposes is not acceptable to GreenTech, then it should be discussed respectfully, rather than putting the blame on the engineers. The testing standards to be used and independent tests could be agreed before the development agreement is finalized. This would serve as a safeguard to the business relationship and also ensure that the quality and safety of the product are not affected.</a:t>
            </a:r>
            <a:endParaRPr lang="en-GB" dirty="0"/>
          </a:p>
        </p:txBody>
      </p:sp>
      <p:sp>
        <p:nvSpPr>
          <p:cNvPr id="4" name="Slide Number Placeholder 3"/>
          <p:cNvSpPr>
            <a:spLocks noGrp="1"/>
          </p:cNvSpPr>
          <p:nvPr>
            <p:ph type="sldNum" sz="quarter" idx="5"/>
          </p:nvPr>
        </p:nvSpPr>
        <p:spPr/>
        <p:txBody>
          <a:bodyPr/>
          <a:lstStyle/>
          <a:p>
            <a:fld id="{E70D3E9D-08C4-4A41-8DB5-4F2381DC246F}" type="slidenum">
              <a:rPr lang="en-GB" smtClean="0"/>
              <a:t>6</a:t>
            </a:fld>
            <a:endParaRPr lang="en-GB"/>
          </a:p>
        </p:txBody>
      </p:sp>
    </p:spTree>
    <p:extLst>
      <p:ext uri="{BB962C8B-B14F-4D97-AF65-F5344CB8AC3E}">
        <p14:creationId xmlns:p14="http://schemas.microsoft.com/office/powerpoint/2010/main" val="9383567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technical change might appear straightforward, but both companies might have various approaches to approving the change. For instance, Shenzhen could need to consult with engineers and senior management before considering the suggestion from GreenTech to change the capacity of the batteries. While decisions can be made rapidly to save time, more people may be able to identify problems at an early stage. Thus, both companies should decide who makes the decisions and the timing of the approval process.</a:t>
            </a:r>
          </a:p>
        </p:txBody>
      </p:sp>
      <p:sp>
        <p:nvSpPr>
          <p:cNvPr id="4" name="Slide Number Placeholder 3"/>
          <p:cNvSpPr>
            <a:spLocks noGrp="1"/>
          </p:cNvSpPr>
          <p:nvPr>
            <p:ph type="sldNum" sz="quarter" idx="5"/>
          </p:nvPr>
        </p:nvSpPr>
        <p:spPr/>
        <p:txBody>
          <a:bodyPr/>
          <a:lstStyle/>
          <a:p>
            <a:fld id="{E70D3E9D-08C4-4A41-8DB5-4F2381DC246F}" type="slidenum">
              <a:rPr lang="en-GB" smtClean="0"/>
              <a:t>7</a:t>
            </a:fld>
            <a:endParaRPr lang="en-GB"/>
          </a:p>
        </p:txBody>
      </p:sp>
    </p:spTree>
    <p:extLst>
      <p:ext uri="{BB962C8B-B14F-4D97-AF65-F5344CB8AC3E}">
        <p14:creationId xmlns:p14="http://schemas.microsoft.com/office/powerpoint/2010/main" val="13240929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Guanxi is the relationship between people based on mutual trust and mutual assistance. In the proposed partnership, GreenTech can test the reliability of Shenzhen by seeing if the technical information promised is delivered on time. Having a good relationship could make cooperation easier, but it should not lead to sharing confidential information without permission. Both should establish trust as well as maintain clear guidelines regarding responsibilities and business decisions.</a:t>
            </a:r>
          </a:p>
        </p:txBody>
      </p:sp>
      <p:sp>
        <p:nvSpPr>
          <p:cNvPr id="4" name="Slide Number Placeholder 3"/>
          <p:cNvSpPr>
            <a:spLocks noGrp="1"/>
          </p:cNvSpPr>
          <p:nvPr>
            <p:ph type="sldNum" sz="quarter" idx="5"/>
          </p:nvPr>
        </p:nvSpPr>
        <p:spPr/>
        <p:txBody>
          <a:bodyPr/>
          <a:lstStyle/>
          <a:p>
            <a:fld id="{E70D3E9D-08C4-4A41-8DB5-4F2381DC246F}" type="slidenum">
              <a:rPr lang="en-GB" smtClean="0"/>
              <a:t>8</a:t>
            </a:fld>
            <a:endParaRPr lang="en-GB"/>
          </a:p>
        </p:txBody>
      </p:sp>
    </p:spTree>
    <p:extLst>
      <p:ext uri="{BB962C8B-B14F-4D97-AF65-F5344CB8AC3E}">
        <p14:creationId xmlns:p14="http://schemas.microsoft.com/office/powerpoint/2010/main" val="996223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GreenTech may be looking to get a battery prototype approved quickly, while Shenzhen may be pushing for additional engineering checks. Quick decisions may help to keep the project on schedule, but hurried decisions may result in important issues that are overlooked. Impatience is also reported to have a negative impact on bargaining results, but is found in laboratory negotiations (Burns et al., 2023). Both companies can give additional review time if necessary; and establish clear deadlines for final conclusions.</a:t>
            </a:r>
          </a:p>
        </p:txBody>
      </p:sp>
      <p:sp>
        <p:nvSpPr>
          <p:cNvPr id="4" name="Slide Number Placeholder 3"/>
          <p:cNvSpPr>
            <a:spLocks noGrp="1"/>
          </p:cNvSpPr>
          <p:nvPr>
            <p:ph type="sldNum" sz="quarter" idx="5"/>
          </p:nvPr>
        </p:nvSpPr>
        <p:spPr/>
        <p:txBody>
          <a:bodyPr/>
          <a:lstStyle/>
          <a:p>
            <a:fld id="{E70D3E9D-08C4-4A41-8DB5-4F2381DC246F}" type="slidenum">
              <a:rPr lang="en-GB" smtClean="0"/>
              <a:t>9</a:t>
            </a:fld>
            <a:endParaRPr lang="en-GB"/>
          </a:p>
        </p:txBody>
      </p:sp>
    </p:spTree>
    <p:extLst>
      <p:ext uri="{BB962C8B-B14F-4D97-AF65-F5344CB8AC3E}">
        <p14:creationId xmlns:p14="http://schemas.microsoft.com/office/powerpoint/2010/main" val="19931158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GreenTech should have a lead negotiator, somebody that is knowledgeable of batteries, and somebody that understands contracts and costs. The team should decide who speaks about each topic and check Shenzhen's meeting preferences beforehand. A skilled interpreter may be able to assist if technical terminology can become difficult, although even when an interpreter is available to assist with unknown words in English, it is still considered to be hard to understand (</a:t>
            </a:r>
            <a:r>
              <a:rPr lang="en-GB" dirty="0" err="1"/>
              <a:t>Albl</a:t>
            </a:r>
            <a:r>
              <a:rPr lang="en-GB" dirty="0"/>
              <a:t>-Mikasa et al., 2024). The more specialists involved the more it costs, therefore each person in the negotiation needs to have an assigned function.</a:t>
            </a:r>
          </a:p>
        </p:txBody>
      </p:sp>
      <p:sp>
        <p:nvSpPr>
          <p:cNvPr id="4" name="Slide Number Placeholder 3"/>
          <p:cNvSpPr>
            <a:spLocks noGrp="1"/>
          </p:cNvSpPr>
          <p:nvPr>
            <p:ph type="sldNum" sz="quarter" idx="5"/>
          </p:nvPr>
        </p:nvSpPr>
        <p:spPr/>
        <p:txBody>
          <a:bodyPr/>
          <a:lstStyle/>
          <a:p>
            <a:fld id="{E70D3E9D-08C4-4A41-8DB5-4F2381DC246F}" type="slidenum">
              <a:rPr lang="en-GB" smtClean="0"/>
              <a:t>10</a:t>
            </a:fld>
            <a:endParaRPr lang="en-GB"/>
          </a:p>
        </p:txBody>
      </p:sp>
    </p:spTree>
    <p:extLst>
      <p:ext uri="{BB962C8B-B14F-4D97-AF65-F5344CB8AC3E}">
        <p14:creationId xmlns:p14="http://schemas.microsoft.com/office/powerpoint/2010/main" val="15999504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Both companies should maintain their existing technology and agree who can own anything that they create together. GreenTech might provide some technical information in exchange for agreed development activities from Shenzhen, for instance. The split of profits also depends on the amount of investment each company is making and the risk ( Zhang and Bayer, 2024). Giving time to discuss these choices may give both companies an opportunity to come up with a mutually agreeable fair decision that will benefit both parties.</a:t>
            </a:r>
          </a:p>
        </p:txBody>
      </p:sp>
      <p:sp>
        <p:nvSpPr>
          <p:cNvPr id="4" name="Slide Number Placeholder 3"/>
          <p:cNvSpPr>
            <a:spLocks noGrp="1"/>
          </p:cNvSpPr>
          <p:nvPr>
            <p:ph type="sldNum" sz="quarter" idx="5"/>
          </p:nvPr>
        </p:nvSpPr>
        <p:spPr/>
        <p:txBody>
          <a:bodyPr/>
          <a:lstStyle/>
          <a:p>
            <a:fld id="{E70D3E9D-08C4-4A41-8DB5-4F2381DC246F}" type="slidenum">
              <a:rPr lang="en-GB" smtClean="0"/>
              <a:t>11</a:t>
            </a:fld>
            <a:endParaRPr lang="en-GB"/>
          </a:p>
        </p:txBody>
      </p:sp>
    </p:spTree>
    <p:extLst>
      <p:ext uri="{BB962C8B-B14F-4D97-AF65-F5344CB8AC3E}">
        <p14:creationId xmlns:p14="http://schemas.microsoft.com/office/powerpoint/2010/main" val="15592690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dealing with people from other backgrounds, cultural intelligence enables negotiators to be aware of their own responses and modify their actions accordingly. If Shenzhen has any questions about a product warranty, GreenTech should determine if the issue is related to the terms, technical proof, or costs. Cultural difference reflection is found to be beneficial for the adaption of negotiators approach in international negotiations (So, 2024). But there remain two firms whose issues of costs, responsibilities and who can make key decisions are not yet settled.</a:t>
            </a:r>
          </a:p>
        </p:txBody>
      </p:sp>
      <p:sp>
        <p:nvSpPr>
          <p:cNvPr id="4" name="Slide Number Placeholder 3"/>
          <p:cNvSpPr>
            <a:spLocks noGrp="1"/>
          </p:cNvSpPr>
          <p:nvPr>
            <p:ph type="sldNum" sz="quarter" idx="5"/>
          </p:nvPr>
        </p:nvSpPr>
        <p:spPr/>
        <p:txBody>
          <a:bodyPr/>
          <a:lstStyle/>
          <a:p>
            <a:fld id="{E70D3E9D-08C4-4A41-8DB5-4F2381DC246F}" type="slidenum">
              <a:rPr lang="en-GB" smtClean="0"/>
              <a:t>12</a:t>
            </a:fld>
            <a:endParaRPr lang="en-GB"/>
          </a:p>
        </p:txBody>
      </p:sp>
    </p:spTree>
    <p:extLst>
      <p:ext uri="{BB962C8B-B14F-4D97-AF65-F5344CB8AC3E}">
        <p14:creationId xmlns:p14="http://schemas.microsoft.com/office/powerpoint/2010/main" val="33841712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Board should not enter into negotiations for the entire partnership at once but rather stage them. The first thing the two parties may need to agree is on a smaller development project, clear communication rules and how technology will be protected. Before moving into wider European and Asian sales, both sides should check the results, costs and responsibilities, and deal with any disagreements through authorised representatives. This would mean a greater number of review meetings, but could minimize the risk of coming to an expensive agreement too soon.</a:t>
            </a:r>
          </a:p>
        </p:txBody>
      </p:sp>
      <p:sp>
        <p:nvSpPr>
          <p:cNvPr id="4" name="Slide Number Placeholder 3"/>
          <p:cNvSpPr>
            <a:spLocks noGrp="1"/>
          </p:cNvSpPr>
          <p:nvPr>
            <p:ph type="sldNum" sz="quarter" idx="5"/>
          </p:nvPr>
        </p:nvSpPr>
        <p:spPr/>
        <p:txBody>
          <a:bodyPr/>
          <a:lstStyle/>
          <a:p>
            <a:fld id="{E70D3E9D-08C4-4A41-8DB5-4F2381DC246F}" type="slidenum">
              <a:rPr lang="en-GB" smtClean="0"/>
              <a:t>13</a:t>
            </a:fld>
            <a:endParaRPr lang="en-GB"/>
          </a:p>
        </p:txBody>
      </p:sp>
    </p:spTree>
    <p:extLst>
      <p:ext uri="{BB962C8B-B14F-4D97-AF65-F5344CB8AC3E}">
        <p14:creationId xmlns:p14="http://schemas.microsoft.com/office/powerpoint/2010/main" val="32546824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0D3E9D-08C4-4A41-8DB5-4F2381DC246F}" type="slidenum">
              <a:rPr lang="en-GB" smtClean="0"/>
              <a:t>14</a:t>
            </a:fld>
            <a:endParaRPr lang="en-GB"/>
          </a:p>
        </p:txBody>
      </p:sp>
    </p:spTree>
    <p:extLst>
      <p:ext uri="{BB962C8B-B14F-4D97-AF65-F5344CB8AC3E}">
        <p14:creationId xmlns:p14="http://schemas.microsoft.com/office/powerpoint/2010/main" val="17630011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90ACF-B2B9-09B0-BE8F-22592CC9EB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46C8549-428A-B967-6AF8-FA3E140EC9A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9C75B1C-A20A-272F-4333-1F4DF961D408}"/>
              </a:ext>
            </a:extLst>
          </p:cNvPr>
          <p:cNvSpPr>
            <a:spLocks noGrp="1"/>
          </p:cNvSpPr>
          <p:nvPr>
            <p:ph type="dt" sz="half" idx="10"/>
          </p:nvPr>
        </p:nvSpPr>
        <p:spPr/>
        <p:txBody>
          <a:bodyPr/>
          <a:lstStyle/>
          <a:p>
            <a:fld id="{F5942725-7AE3-4B39-9396-5C1391F73DDF}" type="datetimeFigureOut">
              <a:rPr lang="en-GB" smtClean="0"/>
              <a:t>26/10/2026</a:t>
            </a:fld>
            <a:endParaRPr lang="en-GB"/>
          </a:p>
        </p:txBody>
      </p:sp>
      <p:sp>
        <p:nvSpPr>
          <p:cNvPr id="5" name="Footer Placeholder 4">
            <a:extLst>
              <a:ext uri="{FF2B5EF4-FFF2-40B4-BE49-F238E27FC236}">
                <a16:creationId xmlns:a16="http://schemas.microsoft.com/office/drawing/2014/main" id="{20A5C404-E040-E1D7-CE70-62DC52C063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726DAE-1F4D-2DB5-2F60-F84F32FEBB45}"/>
              </a:ext>
            </a:extLst>
          </p:cNvPr>
          <p:cNvSpPr>
            <a:spLocks noGrp="1"/>
          </p:cNvSpPr>
          <p:nvPr>
            <p:ph type="sldNum" sz="quarter" idx="12"/>
          </p:nvPr>
        </p:nvSpPr>
        <p:spPr/>
        <p:txBody>
          <a:bodyPr/>
          <a:lstStyle/>
          <a:p>
            <a:fld id="{00699A62-1CE4-4EDC-83FB-C5848D1A8843}" type="slidenum">
              <a:rPr lang="en-GB" smtClean="0"/>
              <a:t>‹#›</a:t>
            </a:fld>
            <a:endParaRPr lang="en-GB"/>
          </a:p>
        </p:txBody>
      </p:sp>
    </p:spTree>
    <p:extLst>
      <p:ext uri="{BB962C8B-B14F-4D97-AF65-F5344CB8AC3E}">
        <p14:creationId xmlns:p14="http://schemas.microsoft.com/office/powerpoint/2010/main" val="3783047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16DEE-182D-9878-21F3-0F88B017494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E5C7801-C1F7-51DE-57CD-6AC3A0CF27C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37A3C5-C313-0D93-304F-E2C52DD76260}"/>
              </a:ext>
            </a:extLst>
          </p:cNvPr>
          <p:cNvSpPr>
            <a:spLocks noGrp="1"/>
          </p:cNvSpPr>
          <p:nvPr>
            <p:ph type="dt" sz="half" idx="10"/>
          </p:nvPr>
        </p:nvSpPr>
        <p:spPr/>
        <p:txBody>
          <a:bodyPr/>
          <a:lstStyle/>
          <a:p>
            <a:fld id="{F5942725-7AE3-4B39-9396-5C1391F73DDF}" type="datetimeFigureOut">
              <a:rPr lang="en-GB" smtClean="0"/>
              <a:t>26/10/2026</a:t>
            </a:fld>
            <a:endParaRPr lang="en-GB"/>
          </a:p>
        </p:txBody>
      </p:sp>
      <p:sp>
        <p:nvSpPr>
          <p:cNvPr id="5" name="Footer Placeholder 4">
            <a:extLst>
              <a:ext uri="{FF2B5EF4-FFF2-40B4-BE49-F238E27FC236}">
                <a16:creationId xmlns:a16="http://schemas.microsoft.com/office/drawing/2014/main" id="{8DD55EF7-7174-492E-0F07-A5E6C2DC3A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8B6DC5-B79E-F47E-4238-41F525C64EDB}"/>
              </a:ext>
            </a:extLst>
          </p:cNvPr>
          <p:cNvSpPr>
            <a:spLocks noGrp="1"/>
          </p:cNvSpPr>
          <p:nvPr>
            <p:ph type="sldNum" sz="quarter" idx="12"/>
          </p:nvPr>
        </p:nvSpPr>
        <p:spPr/>
        <p:txBody>
          <a:bodyPr/>
          <a:lstStyle/>
          <a:p>
            <a:fld id="{00699A62-1CE4-4EDC-83FB-C5848D1A8843}" type="slidenum">
              <a:rPr lang="en-GB" smtClean="0"/>
              <a:t>‹#›</a:t>
            </a:fld>
            <a:endParaRPr lang="en-GB"/>
          </a:p>
        </p:txBody>
      </p:sp>
    </p:spTree>
    <p:extLst>
      <p:ext uri="{BB962C8B-B14F-4D97-AF65-F5344CB8AC3E}">
        <p14:creationId xmlns:p14="http://schemas.microsoft.com/office/powerpoint/2010/main" val="12789238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8A46D-1D85-BE2B-1F71-AEEC7E7B2EE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E8AFC9C-B750-41D1-6EC2-B9F7275FC41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FF0C7FD-7C96-4291-31F4-86AFC36271C9}"/>
              </a:ext>
            </a:extLst>
          </p:cNvPr>
          <p:cNvSpPr>
            <a:spLocks noGrp="1"/>
          </p:cNvSpPr>
          <p:nvPr>
            <p:ph type="dt" sz="half" idx="10"/>
          </p:nvPr>
        </p:nvSpPr>
        <p:spPr/>
        <p:txBody>
          <a:bodyPr/>
          <a:lstStyle/>
          <a:p>
            <a:fld id="{F5942725-7AE3-4B39-9396-5C1391F73DDF}" type="datetimeFigureOut">
              <a:rPr lang="en-GB" smtClean="0"/>
              <a:t>26/10/2026</a:t>
            </a:fld>
            <a:endParaRPr lang="en-GB"/>
          </a:p>
        </p:txBody>
      </p:sp>
      <p:sp>
        <p:nvSpPr>
          <p:cNvPr id="5" name="Footer Placeholder 4">
            <a:extLst>
              <a:ext uri="{FF2B5EF4-FFF2-40B4-BE49-F238E27FC236}">
                <a16:creationId xmlns:a16="http://schemas.microsoft.com/office/drawing/2014/main" id="{41DC8AA1-7824-CF56-C205-6AE147C5FF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9444BC-F5D7-0117-2611-5B87FDC2A669}"/>
              </a:ext>
            </a:extLst>
          </p:cNvPr>
          <p:cNvSpPr>
            <a:spLocks noGrp="1"/>
          </p:cNvSpPr>
          <p:nvPr>
            <p:ph type="sldNum" sz="quarter" idx="12"/>
          </p:nvPr>
        </p:nvSpPr>
        <p:spPr/>
        <p:txBody>
          <a:bodyPr/>
          <a:lstStyle/>
          <a:p>
            <a:fld id="{00699A62-1CE4-4EDC-83FB-C5848D1A8843}" type="slidenum">
              <a:rPr lang="en-GB" smtClean="0"/>
              <a:t>‹#›</a:t>
            </a:fld>
            <a:endParaRPr lang="en-GB"/>
          </a:p>
        </p:txBody>
      </p:sp>
    </p:spTree>
    <p:extLst>
      <p:ext uri="{BB962C8B-B14F-4D97-AF65-F5344CB8AC3E}">
        <p14:creationId xmlns:p14="http://schemas.microsoft.com/office/powerpoint/2010/main" val="1669277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D40FA-4028-D89B-EF86-6BCA1337A2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2B30BE-C1C4-C0C2-E01E-39860992D73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13845B0-F0F0-879A-4384-9C06724C15D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7695F1B-B831-503B-78FA-FD02A4E935D8}"/>
              </a:ext>
            </a:extLst>
          </p:cNvPr>
          <p:cNvSpPr>
            <a:spLocks noGrp="1"/>
          </p:cNvSpPr>
          <p:nvPr>
            <p:ph type="dt" sz="half" idx="10"/>
          </p:nvPr>
        </p:nvSpPr>
        <p:spPr/>
        <p:txBody>
          <a:bodyPr/>
          <a:lstStyle/>
          <a:p>
            <a:fld id="{F5942725-7AE3-4B39-9396-5C1391F73DDF}" type="datetimeFigureOut">
              <a:rPr lang="en-GB" smtClean="0"/>
              <a:t>26/10/2026</a:t>
            </a:fld>
            <a:endParaRPr lang="en-GB"/>
          </a:p>
        </p:txBody>
      </p:sp>
      <p:sp>
        <p:nvSpPr>
          <p:cNvPr id="6" name="Footer Placeholder 5">
            <a:extLst>
              <a:ext uri="{FF2B5EF4-FFF2-40B4-BE49-F238E27FC236}">
                <a16:creationId xmlns:a16="http://schemas.microsoft.com/office/drawing/2014/main" id="{B20FE045-D554-62BB-CE99-213DE2089D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344509-A804-84E2-194C-3F977C3A6418}"/>
              </a:ext>
            </a:extLst>
          </p:cNvPr>
          <p:cNvSpPr>
            <a:spLocks noGrp="1"/>
          </p:cNvSpPr>
          <p:nvPr>
            <p:ph type="sldNum" sz="quarter" idx="12"/>
          </p:nvPr>
        </p:nvSpPr>
        <p:spPr/>
        <p:txBody>
          <a:bodyPr/>
          <a:lstStyle/>
          <a:p>
            <a:fld id="{00699A62-1CE4-4EDC-83FB-C5848D1A8843}" type="slidenum">
              <a:rPr lang="en-GB" smtClean="0"/>
              <a:t>‹#›</a:t>
            </a:fld>
            <a:endParaRPr lang="en-GB"/>
          </a:p>
        </p:txBody>
      </p:sp>
    </p:spTree>
    <p:extLst>
      <p:ext uri="{BB962C8B-B14F-4D97-AF65-F5344CB8AC3E}">
        <p14:creationId xmlns:p14="http://schemas.microsoft.com/office/powerpoint/2010/main" val="31982128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1A5C7-5D7A-F4A5-94B3-4F17B1D1993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EB5D64F-87A9-85DE-23B3-3CC0046705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5EADBA5-E4F2-132B-FAE5-78956D9EF36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4E55595-3365-6C6E-E06F-D13E0A5A97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CE46F17-DE88-24C2-222D-B635725FBAC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6D70CA0-247D-0A16-C7A0-89A636AE6B53}"/>
              </a:ext>
            </a:extLst>
          </p:cNvPr>
          <p:cNvSpPr>
            <a:spLocks noGrp="1"/>
          </p:cNvSpPr>
          <p:nvPr>
            <p:ph type="dt" sz="half" idx="10"/>
          </p:nvPr>
        </p:nvSpPr>
        <p:spPr/>
        <p:txBody>
          <a:bodyPr/>
          <a:lstStyle/>
          <a:p>
            <a:fld id="{F5942725-7AE3-4B39-9396-5C1391F73DDF}" type="datetimeFigureOut">
              <a:rPr lang="en-GB" smtClean="0"/>
              <a:t>26/10/2026</a:t>
            </a:fld>
            <a:endParaRPr lang="en-GB"/>
          </a:p>
        </p:txBody>
      </p:sp>
      <p:sp>
        <p:nvSpPr>
          <p:cNvPr id="8" name="Footer Placeholder 7">
            <a:extLst>
              <a:ext uri="{FF2B5EF4-FFF2-40B4-BE49-F238E27FC236}">
                <a16:creationId xmlns:a16="http://schemas.microsoft.com/office/drawing/2014/main" id="{1E336AE1-BF8C-42BA-A4D3-25F14864E6A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10E1BF9-CE43-E829-B842-4F4F2CEC2603}"/>
              </a:ext>
            </a:extLst>
          </p:cNvPr>
          <p:cNvSpPr>
            <a:spLocks noGrp="1"/>
          </p:cNvSpPr>
          <p:nvPr>
            <p:ph type="sldNum" sz="quarter" idx="12"/>
          </p:nvPr>
        </p:nvSpPr>
        <p:spPr/>
        <p:txBody>
          <a:bodyPr/>
          <a:lstStyle/>
          <a:p>
            <a:fld id="{00699A62-1CE4-4EDC-83FB-C5848D1A8843}" type="slidenum">
              <a:rPr lang="en-GB" smtClean="0"/>
              <a:t>‹#›</a:t>
            </a:fld>
            <a:endParaRPr lang="en-GB"/>
          </a:p>
        </p:txBody>
      </p:sp>
    </p:spTree>
    <p:extLst>
      <p:ext uri="{BB962C8B-B14F-4D97-AF65-F5344CB8AC3E}">
        <p14:creationId xmlns:p14="http://schemas.microsoft.com/office/powerpoint/2010/main" val="485596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77AF5-CE64-FEB1-ABF3-27C5EDC544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6C83D77-F77C-8EF2-9C93-EF847A2DB857}"/>
              </a:ext>
            </a:extLst>
          </p:cNvPr>
          <p:cNvSpPr>
            <a:spLocks noGrp="1"/>
          </p:cNvSpPr>
          <p:nvPr>
            <p:ph type="dt" sz="half" idx="10"/>
          </p:nvPr>
        </p:nvSpPr>
        <p:spPr/>
        <p:txBody>
          <a:bodyPr/>
          <a:lstStyle/>
          <a:p>
            <a:fld id="{F5942725-7AE3-4B39-9396-5C1391F73DDF}" type="datetimeFigureOut">
              <a:rPr lang="en-GB" smtClean="0"/>
              <a:t>26/10/2026</a:t>
            </a:fld>
            <a:endParaRPr lang="en-GB"/>
          </a:p>
        </p:txBody>
      </p:sp>
      <p:sp>
        <p:nvSpPr>
          <p:cNvPr id="4" name="Footer Placeholder 3">
            <a:extLst>
              <a:ext uri="{FF2B5EF4-FFF2-40B4-BE49-F238E27FC236}">
                <a16:creationId xmlns:a16="http://schemas.microsoft.com/office/drawing/2014/main" id="{1F3C68DC-0A5B-0A16-32C1-A9715C0CA09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6D7D40-1F2E-07D3-2DF6-5FA906D9016A}"/>
              </a:ext>
            </a:extLst>
          </p:cNvPr>
          <p:cNvSpPr>
            <a:spLocks noGrp="1"/>
          </p:cNvSpPr>
          <p:nvPr>
            <p:ph type="sldNum" sz="quarter" idx="12"/>
          </p:nvPr>
        </p:nvSpPr>
        <p:spPr/>
        <p:txBody>
          <a:bodyPr/>
          <a:lstStyle/>
          <a:p>
            <a:fld id="{00699A62-1CE4-4EDC-83FB-C5848D1A8843}" type="slidenum">
              <a:rPr lang="en-GB" smtClean="0"/>
              <a:t>‹#›</a:t>
            </a:fld>
            <a:endParaRPr lang="en-GB"/>
          </a:p>
        </p:txBody>
      </p:sp>
    </p:spTree>
    <p:extLst>
      <p:ext uri="{BB962C8B-B14F-4D97-AF65-F5344CB8AC3E}">
        <p14:creationId xmlns:p14="http://schemas.microsoft.com/office/powerpoint/2010/main" val="2416796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0773280-3C92-6615-2206-5076AA8CEEE0}"/>
              </a:ext>
            </a:extLst>
          </p:cNvPr>
          <p:cNvSpPr>
            <a:spLocks noGrp="1"/>
          </p:cNvSpPr>
          <p:nvPr>
            <p:ph type="dt" sz="half" idx="10"/>
          </p:nvPr>
        </p:nvSpPr>
        <p:spPr/>
        <p:txBody>
          <a:bodyPr/>
          <a:lstStyle/>
          <a:p>
            <a:fld id="{F5942725-7AE3-4B39-9396-5C1391F73DDF}" type="datetimeFigureOut">
              <a:rPr lang="en-GB" smtClean="0"/>
              <a:t>26/10/2026</a:t>
            </a:fld>
            <a:endParaRPr lang="en-GB"/>
          </a:p>
        </p:txBody>
      </p:sp>
      <p:sp>
        <p:nvSpPr>
          <p:cNvPr id="3" name="Footer Placeholder 2">
            <a:extLst>
              <a:ext uri="{FF2B5EF4-FFF2-40B4-BE49-F238E27FC236}">
                <a16:creationId xmlns:a16="http://schemas.microsoft.com/office/drawing/2014/main" id="{9EC6268D-92F6-1AA2-32C3-3DB3CEECB85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7292BF-1C97-0499-5022-DF5E922F6066}"/>
              </a:ext>
            </a:extLst>
          </p:cNvPr>
          <p:cNvSpPr>
            <a:spLocks noGrp="1"/>
          </p:cNvSpPr>
          <p:nvPr>
            <p:ph type="sldNum" sz="quarter" idx="12"/>
          </p:nvPr>
        </p:nvSpPr>
        <p:spPr/>
        <p:txBody>
          <a:bodyPr/>
          <a:lstStyle/>
          <a:p>
            <a:fld id="{00699A62-1CE4-4EDC-83FB-C5848D1A8843}" type="slidenum">
              <a:rPr lang="en-GB" smtClean="0"/>
              <a:t>‹#›</a:t>
            </a:fld>
            <a:endParaRPr lang="en-GB"/>
          </a:p>
        </p:txBody>
      </p:sp>
    </p:spTree>
    <p:extLst>
      <p:ext uri="{BB962C8B-B14F-4D97-AF65-F5344CB8AC3E}">
        <p14:creationId xmlns:p14="http://schemas.microsoft.com/office/powerpoint/2010/main" val="10119595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7C66E-70D3-7365-877F-4CFEE17F4C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2AFD5CF-252E-4257-6A79-BC5AAE6A057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C4B7809-3984-958B-990F-B0D002E563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0112F60-22EF-0139-60B1-EE82041BC556}"/>
              </a:ext>
            </a:extLst>
          </p:cNvPr>
          <p:cNvSpPr>
            <a:spLocks noGrp="1"/>
          </p:cNvSpPr>
          <p:nvPr>
            <p:ph type="dt" sz="half" idx="10"/>
          </p:nvPr>
        </p:nvSpPr>
        <p:spPr/>
        <p:txBody>
          <a:bodyPr/>
          <a:lstStyle/>
          <a:p>
            <a:fld id="{F5942725-7AE3-4B39-9396-5C1391F73DDF}" type="datetimeFigureOut">
              <a:rPr lang="en-GB" smtClean="0"/>
              <a:t>26/10/2026</a:t>
            </a:fld>
            <a:endParaRPr lang="en-GB"/>
          </a:p>
        </p:txBody>
      </p:sp>
      <p:sp>
        <p:nvSpPr>
          <p:cNvPr id="6" name="Footer Placeholder 5">
            <a:extLst>
              <a:ext uri="{FF2B5EF4-FFF2-40B4-BE49-F238E27FC236}">
                <a16:creationId xmlns:a16="http://schemas.microsoft.com/office/drawing/2014/main" id="{738F4C7D-C369-7AB7-06DC-B496CECBD0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5D58DE-AB62-A3BC-F33B-DF23B7C272C8}"/>
              </a:ext>
            </a:extLst>
          </p:cNvPr>
          <p:cNvSpPr>
            <a:spLocks noGrp="1"/>
          </p:cNvSpPr>
          <p:nvPr>
            <p:ph type="sldNum" sz="quarter" idx="12"/>
          </p:nvPr>
        </p:nvSpPr>
        <p:spPr/>
        <p:txBody>
          <a:bodyPr/>
          <a:lstStyle/>
          <a:p>
            <a:fld id="{00699A62-1CE4-4EDC-83FB-C5848D1A8843}" type="slidenum">
              <a:rPr lang="en-GB" smtClean="0"/>
              <a:t>‹#›</a:t>
            </a:fld>
            <a:endParaRPr lang="en-GB"/>
          </a:p>
        </p:txBody>
      </p:sp>
    </p:spTree>
    <p:extLst>
      <p:ext uri="{BB962C8B-B14F-4D97-AF65-F5344CB8AC3E}">
        <p14:creationId xmlns:p14="http://schemas.microsoft.com/office/powerpoint/2010/main" val="15990544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3E7B0-44D8-82B7-EC27-9FD58F32F3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358422E-94F0-CA94-1C7E-CCE86D5497A6}"/>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0D3E940-C261-0109-9EAB-0566CFA91A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FCD479-4CE4-1960-F23B-E0EFD0B443BD}"/>
              </a:ext>
            </a:extLst>
          </p:cNvPr>
          <p:cNvSpPr>
            <a:spLocks noGrp="1"/>
          </p:cNvSpPr>
          <p:nvPr>
            <p:ph type="dt" sz="half" idx="10"/>
          </p:nvPr>
        </p:nvSpPr>
        <p:spPr/>
        <p:txBody>
          <a:bodyPr/>
          <a:lstStyle/>
          <a:p>
            <a:fld id="{F5942725-7AE3-4B39-9396-5C1391F73DDF}" type="datetimeFigureOut">
              <a:rPr lang="en-GB" smtClean="0"/>
              <a:t>26/10/2026</a:t>
            </a:fld>
            <a:endParaRPr lang="en-GB"/>
          </a:p>
        </p:txBody>
      </p:sp>
      <p:sp>
        <p:nvSpPr>
          <p:cNvPr id="6" name="Footer Placeholder 5">
            <a:extLst>
              <a:ext uri="{FF2B5EF4-FFF2-40B4-BE49-F238E27FC236}">
                <a16:creationId xmlns:a16="http://schemas.microsoft.com/office/drawing/2014/main" id="{BB6B4AE3-F4F9-FC71-9C13-29FCAA0A1B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5E70DD-40E5-C040-8A1C-269A263B5E9A}"/>
              </a:ext>
            </a:extLst>
          </p:cNvPr>
          <p:cNvSpPr>
            <a:spLocks noGrp="1"/>
          </p:cNvSpPr>
          <p:nvPr>
            <p:ph type="sldNum" sz="quarter" idx="12"/>
          </p:nvPr>
        </p:nvSpPr>
        <p:spPr/>
        <p:txBody>
          <a:bodyPr/>
          <a:lstStyle/>
          <a:p>
            <a:fld id="{00699A62-1CE4-4EDC-83FB-C5848D1A8843}" type="slidenum">
              <a:rPr lang="en-GB" smtClean="0"/>
              <a:t>‹#›</a:t>
            </a:fld>
            <a:endParaRPr lang="en-GB"/>
          </a:p>
        </p:txBody>
      </p:sp>
    </p:spTree>
    <p:extLst>
      <p:ext uri="{BB962C8B-B14F-4D97-AF65-F5344CB8AC3E}">
        <p14:creationId xmlns:p14="http://schemas.microsoft.com/office/powerpoint/2010/main" val="34840059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BD22A-E3ED-0351-7BFC-F2A77211888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F69659-C3BB-DD8F-4810-F04A7028247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403B2C-42CF-82F5-ECC2-1F9926A184F7}"/>
              </a:ext>
            </a:extLst>
          </p:cNvPr>
          <p:cNvSpPr>
            <a:spLocks noGrp="1"/>
          </p:cNvSpPr>
          <p:nvPr>
            <p:ph type="dt" sz="half" idx="10"/>
          </p:nvPr>
        </p:nvSpPr>
        <p:spPr/>
        <p:txBody>
          <a:bodyPr/>
          <a:lstStyle/>
          <a:p>
            <a:fld id="{F5942725-7AE3-4B39-9396-5C1391F73DDF}" type="datetimeFigureOut">
              <a:rPr lang="en-GB" smtClean="0"/>
              <a:t>26/10/2026</a:t>
            </a:fld>
            <a:endParaRPr lang="en-GB"/>
          </a:p>
        </p:txBody>
      </p:sp>
      <p:sp>
        <p:nvSpPr>
          <p:cNvPr id="5" name="Footer Placeholder 4">
            <a:extLst>
              <a:ext uri="{FF2B5EF4-FFF2-40B4-BE49-F238E27FC236}">
                <a16:creationId xmlns:a16="http://schemas.microsoft.com/office/drawing/2014/main" id="{3E5E2B4E-E5C0-2672-791B-4782FB6523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F6611A-A71B-4861-61DE-71F39BFFA48D}"/>
              </a:ext>
            </a:extLst>
          </p:cNvPr>
          <p:cNvSpPr>
            <a:spLocks noGrp="1"/>
          </p:cNvSpPr>
          <p:nvPr>
            <p:ph type="sldNum" sz="quarter" idx="12"/>
          </p:nvPr>
        </p:nvSpPr>
        <p:spPr/>
        <p:txBody>
          <a:bodyPr/>
          <a:lstStyle/>
          <a:p>
            <a:fld id="{00699A62-1CE4-4EDC-83FB-C5848D1A8843}" type="slidenum">
              <a:rPr lang="en-GB" smtClean="0"/>
              <a:t>‹#›</a:t>
            </a:fld>
            <a:endParaRPr lang="en-GB"/>
          </a:p>
        </p:txBody>
      </p:sp>
    </p:spTree>
    <p:extLst>
      <p:ext uri="{BB962C8B-B14F-4D97-AF65-F5344CB8AC3E}">
        <p14:creationId xmlns:p14="http://schemas.microsoft.com/office/powerpoint/2010/main" val="7185459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13C0824-FA86-CE01-087E-2D15C8CE689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126C3A-B166-6A2B-AD71-2DA6C82E87A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452AC2-EB05-C5BD-C5A7-D669DF03803E}"/>
              </a:ext>
            </a:extLst>
          </p:cNvPr>
          <p:cNvSpPr>
            <a:spLocks noGrp="1"/>
          </p:cNvSpPr>
          <p:nvPr>
            <p:ph type="dt" sz="half" idx="10"/>
          </p:nvPr>
        </p:nvSpPr>
        <p:spPr/>
        <p:txBody>
          <a:bodyPr/>
          <a:lstStyle/>
          <a:p>
            <a:fld id="{F5942725-7AE3-4B39-9396-5C1391F73DDF}" type="datetimeFigureOut">
              <a:rPr lang="en-GB" smtClean="0"/>
              <a:t>26/10/2026</a:t>
            </a:fld>
            <a:endParaRPr lang="en-GB"/>
          </a:p>
        </p:txBody>
      </p:sp>
      <p:sp>
        <p:nvSpPr>
          <p:cNvPr id="5" name="Footer Placeholder 4">
            <a:extLst>
              <a:ext uri="{FF2B5EF4-FFF2-40B4-BE49-F238E27FC236}">
                <a16:creationId xmlns:a16="http://schemas.microsoft.com/office/drawing/2014/main" id="{C1561114-FD20-1F1F-CCBB-6F80B69033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E44F0F-79B6-AADA-3CC2-6AD49F0A185E}"/>
              </a:ext>
            </a:extLst>
          </p:cNvPr>
          <p:cNvSpPr>
            <a:spLocks noGrp="1"/>
          </p:cNvSpPr>
          <p:nvPr>
            <p:ph type="sldNum" sz="quarter" idx="12"/>
          </p:nvPr>
        </p:nvSpPr>
        <p:spPr/>
        <p:txBody>
          <a:bodyPr/>
          <a:lstStyle/>
          <a:p>
            <a:fld id="{00699A62-1CE4-4EDC-83FB-C5848D1A8843}" type="slidenum">
              <a:rPr lang="en-GB" smtClean="0"/>
              <a:t>‹#›</a:t>
            </a:fld>
            <a:endParaRPr lang="en-GB"/>
          </a:p>
        </p:txBody>
      </p:sp>
    </p:spTree>
    <p:extLst>
      <p:ext uri="{BB962C8B-B14F-4D97-AF65-F5344CB8AC3E}">
        <p14:creationId xmlns:p14="http://schemas.microsoft.com/office/powerpoint/2010/main" val="11305658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F46E7C-DFE2-9C7E-3747-6AC4835B2B2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AEC76AE-482C-B1B9-686D-C0B8631B181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54531C-E078-3325-E052-44704C80F11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5942725-7AE3-4B39-9396-5C1391F73DDF}" type="datetimeFigureOut">
              <a:rPr lang="en-GB" smtClean="0"/>
              <a:t>26/10/2026</a:t>
            </a:fld>
            <a:endParaRPr lang="en-GB"/>
          </a:p>
        </p:txBody>
      </p:sp>
      <p:sp>
        <p:nvSpPr>
          <p:cNvPr id="5" name="Footer Placeholder 4">
            <a:extLst>
              <a:ext uri="{FF2B5EF4-FFF2-40B4-BE49-F238E27FC236}">
                <a16:creationId xmlns:a16="http://schemas.microsoft.com/office/drawing/2014/main" id="{E57DC7C8-A867-ABEA-8908-2F5EC592AEF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BCAE357-B302-BF5D-7685-9DD81E24D49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0699A62-1CE4-4EDC-83FB-C5848D1A8843}" type="slidenum">
              <a:rPr lang="en-GB" smtClean="0"/>
              <a:t>‹#›</a:t>
            </a:fld>
            <a:endParaRPr lang="en-GB"/>
          </a:p>
        </p:txBody>
      </p:sp>
    </p:spTree>
    <p:extLst>
      <p:ext uri="{BB962C8B-B14F-4D97-AF65-F5344CB8AC3E}">
        <p14:creationId xmlns:p14="http://schemas.microsoft.com/office/powerpoint/2010/main" val="39235977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doi.org/10.1017/9781108884303.025" TargetMode="External"/><Relationship Id="rId13" Type="http://schemas.openxmlformats.org/officeDocument/2006/relationships/hyperlink" Target="https://doi.org/10.1080/17475759.2022.2161602" TargetMode="External"/><Relationship Id="rId3" Type="http://schemas.openxmlformats.org/officeDocument/2006/relationships/hyperlink" Target="https://doi.org/10.3389/fcomm.2024.1413110" TargetMode="External"/><Relationship Id="rId7" Type="http://schemas.openxmlformats.org/officeDocument/2006/relationships/hyperlink" Target="https://doi.org/10.1016/j.ibusrev.2024.102300" TargetMode="External"/><Relationship Id="rId12" Type="http://schemas.openxmlformats.org/officeDocument/2006/relationships/hyperlink" Target="https://doi.org/10.1016/j.technovation.2023.102751"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doi.org/10.1111/apps.12521" TargetMode="External"/><Relationship Id="rId11" Type="http://schemas.openxmlformats.org/officeDocument/2006/relationships/hyperlink" Target="https://doi.org/10.28945/5360" TargetMode="External"/><Relationship Id="rId5" Type="http://schemas.openxmlformats.org/officeDocument/2006/relationships/hyperlink" Target="https://doi.org/10.1007/s11187-024-00938-8" TargetMode="External"/><Relationship Id="rId10" Type="http://schemas.openxmlformats.org/officeDocument/2006/relationships/hyperlink" Target="https://doi.org/10.1177/14705958241268289" TargetMode="External"/><Relationship Id="rId4" Type="http://schemas.openxmlformats.org/officeDocument/2006/relationships/hyperlink" Target="https://doi.org/10.1108/IJOEM-01-2022-0013" TargetMode="External"/><Relationship Id="rId9" Type="http://schemas.openxmlformats.org/officeDocument/2006/relationships/hyperlink" Target="https://doi.org/10.1016/j.jbusres.2023.113712" TargetMode="External"/><Relationship Id="rId14" Type="http://schemas.openxmlformats.org/officeDocument/2006/relationships/hyperlink" Target="https://doi.org/10.1016/j.jebo.2024.10677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6A1B86-DC99-46B9-B5AA-A7E928EA9C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9304FFE-74E9-4316-B822-F35A685E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49DB13-621A-2DAF-2479-6E30398CF0F6}"/>
              </a:ext>
            </a:extLst>
          </p:cNvPr>
          <p:cNvSpPr>
            <a:spLocks noGrp="1"/>
          </p:cNvSpPr>
          <p:nvPr>
            <p:ph type="ctrTitle"/>
          </p:nvPr>
        </p:nvSpPr>
        <p:spPr>
          <a:xfrm>
            <a:off x="4526844" y="1589878"/>
            <a:ext cx="6649156" cy="3678243"/>
          </a:xfrm>
        </p:spPr>
        <p:txBody>
          <a:bodyPr anchor="b">
            <a:normAutofit fontScale="90000"/>
          </a:bodyPr>
          <a:lstStyle/>
          <a:p>
            <a:r>
              <a:rPr lang="en-GB" sz="2100" b="1" dirty="0">
                <a:effectLst>
                  <a:outerShdw blurRad="38100" dist="38100" dir="2700000" algn="tl">
                    <a:srgbClr val="000000">
                      <a:alpha val="43137"/>
                    </a:srgbClr>
                  </a:outerShdw>
                </a:effectLst>
              </a:rPr>
              <a:t>INTERNATIONAL BUSINESS COMMUNICATIONS</a:t>
            </a:r>
            <a:br>
              <a:rPr lang="en-GB" sz="2100" b="1" dirty="0">
                <a:effectLst>
                  <a:outerShdw blurRad="38100" dist="38100" dir="2700000" algn="tl">
                    <a:srgbClr val="000000">
                      <a:alpha val="43137"/>
                    </a:srgbClr>
                  </a:outerShdw>
                </a:effectLst>
              </a:rPr>
            </a:br>
            <a:r>
              <a:rPr lang="en-GB" sz="2100" b="1" dirty="0">
                <a:effectLst>
                  <a:outerShdw blurRad="38100" dist="38100" dir="2700000" algn="tl">
                    <a:srgbClr val="000000">
                      <a:alpha val="43137"/>
                    </a:srgbClr>
                  </a:outerShdw>
                </a:effectLst>
              </a:rPr>
              <a:t>Bridging Business Cultures: Negotiating a UK–China Energy Partnership</a:t>
            </a:r>
            <a:br>
              <a:rPr lang="en-GB" sz="2100" b="1" dirty="0">
                <a:effectLst>
                  <a:outerShdw blurRad="38100" dist="38100" dir="2700000" algn="tl">
                    <a:srgbClr val="000000">
                      <a:alpha val="43137"/>
                    </a:srgbClr>
                  </a:outerShdw>
                </a:effectLst>
              </a:rPr>
            </a:br>
            <a:r>
              <a:rPr lang="en-GB" sz="2100" b="1" dirty="0">
                <a:effectLst>
                  <a:outerShdw blurRad="38100" dist="38100" dir="2700000" algn="tl">
                    <a:srgbClr val="000000">
                      <a:alpha val="43137"/>
                    </a:srgbClr>
                  </a:outerShdw>
                </a:effectLst>
              </a:rPr>
              <a:t>A Strategic Communication Approach for GreenTech Solutions Ltd and Shenzhen Smart Energy Co.</a:t>
            </a:r>
            <a:br>
              <a:rPr lang="en-GB" sz="2100" b="1" dirty="0">
                <a:effectLst>
                  <a:outerShdw blurRad="38100" dist="38100" dir="2700000" algn="tl">
                    <a:srgbClr val="000000">
                      <a:alpha val="43137"/>
                    </a:srgbClr>
                  </a:outerShdw>
                </a:effectLst>
              </a:rPr>
            </a:br>
            <a:r>
              <a:rPr lang="en-GB" sz="2100" b="1" dirty="0">
                <a:effectLst>
                  <a:outerShdw blurRad="38100" dist="38100" dir="2700000" algn="tl">
                    <a:srgbClr val="000000">
                      <a:alpha val="43137"/>
                    </a:srgbClr>
                  </a:outerShdw>
                </a:effectLst>
              </a:rPr>
              <a:t>___________________________________</a:t>
            </a:r>
            <a:br>
              <a:rPr lang="en-GB" sz="2100" b="1" dirty="0">
                <a:effectLst>
                  <a:outerShdw blurRad="38100" dist="38100" dir="2700000" algn="tl">
                    <a:srgbClr val="000000">
                      <a:alpha val="43137"/>
                    </a:srgbClr>
                  </a:outerShdw>
                </a:effectLst>
              </a:rPr>
            </a:br>
            <a:br>
              <a:rPr lang="en-GB" sz="2100" b="1" dirty="0">
                <a:effectLst>
                  <a:outerShdw blurRad="38100" dist="38100" dir="2700000" algn="tl">
                    <a:srgbClr val="000000">
                      <a:alpha val="43137"/>
                    </a:srgbClr>
                  </a:outerShdw>
                </a:effectLst>
              </a:rPr>
            </a:br>
            <a:r>
              <a:rPr lang="en-GB" sz="2100" b="1" dirty="0">
                <a:effectLst>
                  <a:outerShdw blurRad="38100" dist="38100" dir="2700000" algn="tl">
                    <a:srgbClr val="000000">
                      <a:alpha val="43137"/>
                    </a:srgbClr>
                  </a:outerShdw>
                </a:effectLst>
              </a:rPr>
              <a:t>Programme: BA (Hons) Business Management</a:t>
            </a:r>
            <a:br>
              <a:rPr lang="en-GB" sz="2100" b="1" dirty="0">
                <a:effectLst>
                  <a:outerShdw blurRad="38100" dist="38100" dir="2700000" algn="tl">
                    <a:srgbClr val="000000">
                      <a:alpha val="43137"/>
                    </a:srgbClr>
                  </a:outerShdw>
                </a:effectLst>
              </a:rPr>
            </a:br>
            <a:r>
              <a:rPr lang="en-GB" sz="2100" b="1" dirty="0">
                <a:effectLst>
                  <a:outerShdw blurRad="38100" dist="38100" dir="2700000" algn="tl">
                    <a:srgbClr val="000000">
                      <a:alpha val="43137"/>
                    </a:srgbClr>
                  </a:outerShdw>
                </a:effectLst>
              </a:rPr>
              <a:t>Module Code: LCBB6023</a:t>
            </a:r>
            <a:br>
              <a:rPr lang="en-GB" sz="2100" b="1" dirty="0">
                <a:effectLst>
                  <a:outerShdw blurRad="38100" dist="38100" dir="2700000" algn="tl">
                    <a:srgbClr val="000000">
                      <a:alpha val="43137"/>
                    </a:srgbClr>
                  </a:outerShdw>
                </a:effectLst>
              </a:rPr>
            </a:br>
            <a:r>
              <a:rPr lang="en-GB" sz="2100" b="1" dirty="0">
                <a:effectLst>
                  <a:outerShdw blurRad="38100" dist="38100" dir="2700000" algn="tl">
                    <a:srgbClr val="000000">
                      <a:alpha val="43137"/>
                    </a:srgbClr>
                  </a:outerShdw>
                </a:effectLst>
              </a:rPr>
              <a:t>Component: Practical Individual Presentation</a:t>
            </a:r>
            <a:br>
              <a:rPr lang="en-GB" sz="2100" b="1" dirty="0">
                <a:effectLst>
                  <a:outerShdw blurRad="38100" dist="38100" dir="2700000" algn="tl">
                    <a:srgbClr val="000000">
                      <a:alpha val="43137"/>
                    </a:srgbClr>
                  </a:outerShdw>
                </a:effectLst>
              </a:rPr>
            </a:br>
            <a:r>
              <a:rPr lang="en-GB" sz="2100" b="1" dirty="0">
                <a:effectLst>
                  <a:outerShdw blurRad="38100" dist="38100" dir="2700000" algn="tl">
                    <a:srgbClr val="000000">
                      <a:alpha val="43137"/>
                    </a:srgbClr>
                  </a:outerShdw>
                </a:effectLst>
              </a:rPr>
              <a:t>Student Name: Mohammad Shakil</a:t>
            </a:r>
            <a:br>
              <a:rPr lang="en-GB" sz="2100" b="1" dirty="0">
                <a:effectLst>
                  <a:outerShdw blurRad="38100" dist="38100" dir="2700000" algn="tl">
                    <a:srgbClr val="000000">
                      <a:alpha val="43137"/>
                    </a:srgbClr>
                  </a:outerShdw>
                </a:effectLst>
              </a:rPr>
            </a:br>
            <a:r>
              <a:rPr lang="en-GB" sz="2100" b="1" dirty="0">
                <a:effectLst>
                  <a:outerShdw blurRad="38100" dist="38100" dir="2700000" algn="tl">
                    <a:srgbClr val="000000">
                      <a:alpha val="43137"/>
                    </a:srgbClr>
                  </a:outerShdw>
                </a:effectLst>
              </a:rPr>
              <a:t>Student Number: 2416380</a:t>
            </a:r>
            <a:br>
              <a:rPr lang="en-GB" sz="2100" b="1" dirty="0">
                <a:effectLst>
                  <a:outerShdw blurRad="38100" dist="38100" dir="2700000" algn="tl">
                    <a:srgbClr val="000000">
                      <a:alpha val="43137"/>
                    </a:srgbClr>
                  </a:outerShdw>
                </a:effectLst>
              </a:rPr>
            </a:br>
            <a:br>
              <a:rPr lang="en-GB" sz="2100" dirty="0"/>
            </a:br>
            <a:endParaRPr lang="en-GB" sz="2100" dirty="0"/>
          </a:p>
        </p:txBody>
      </p:sp>
      <p:pic>
        <p:nvPicPr>
          <p:cNvPr id="5" name="Picture 4" descr="Digital numbers art">
            <a:extLst>
              <a:ext uri="{FF2B5EF4-FFF2-40B4-BE49-F238E27FC236}">
                <a16:creationId xmlns:a16="http://schemas.microsoft.com/office/drawing/2014/main" id="{196B5A01-3521-A7F8-4E24-94C836F89657}"/>
              </a:ext>
            </a:extLst>
          </p:cNvPr>
          <p:cNvPicPr>
            <a:picLocks noChangeAspect="1"/>
          </p:cNvPicPr>
          <p:nvPr/>
        </p:nvPicPr>
        <p:blipFill>
          <a:blip r:embed="rId2"/>
          <a:srcRect l="16189" r="49067" b="-1"/>
          <a:stretch>
            <a:fillRect/>
          </a:stretch>
        </p:blipFill>
        <p:spPr>
          <a:xfrm>
            <a:off x="-7266" y="10"/>
            <a:ext cx="3569616" cy="6857990"/>
          </a:xfrm>
          <a:custGeom>
            <a:avLst/>
            <a:gdLst/>
            <a:ahLst/>
            <a:cxnLst/>
            <a:rect l="l" t="t" r="r" b="b"/>
            <a:pathLst>
              <a:path w="3569616" h="6858000">
                <a:moveTo>
                  <a:pt x="0" y="0"/>
                </a:moveTo>
                <a:lnTo>
                  <a:pt x="3119345" y="0"/>
                </a:lnTo>
                <a:lnTo>
                  <a:pt x="3123529" y="17226"/>
                </a:lnTo>
                <a:cubicBezTo>
                  <a:pt x="3124924" y="23927"/>
                  <a:pt x="3126075" y="29690"/>
                  <a:pt x="3127926" y="35733"/>
                </a:cubicBezTo>
                <a:cubicBezTo>
                  <a:pt x="3135983" y="55162"/>
                  <a:pt x="3152761" y="75163"/>
                  <a:pt x="3158476" y="86830"/>
                </a:cubicBezTo>
                <a:lnTo>
                  <a:pt x="3162217" y="105744"/>
                </a:lnTo>
                <a:lnTo>
                  <a:pt x="3166997" y="104727"/>
                </a:lnTo>
                <a:lnTo>
                  <a:pt x="3167793" y="111793"/>
                </a:lnTo>
                <a:lnTo>
                  <a:pt x="3168896" y="127609"/>
                </a:lnTo>
                <a:cubicBezTo>
                  <a:pt x="3170241" y="137435"/>
                  <a:pt x="3170795" y="164972"/>
                  <a:pt x="3173185" y="174906"/>
                </a:cubicBezTo>
                <a:cubicBezTo>
                  <a:pt x="3178510" y="177461"/>
                  <a:pt x="3181593" y="181749"/>
                  <a:pt x="3183238" y="187215"/>
                </a:cubicBezTo>
                <a:lnTo>
                  <a:pt x="3184145" y="199435"/>
                </a:lnTo>
                <a:lnTo>
                  <a:pt x="3200957" y="269529"/>
                </a:lnTo>
                <a:lnTo>
                  <a:pt x="3202491" y="279219"/>
                </a:lnTo>
                <a:lnTo>
                  <a:pt x="3206975" y="284221"/>
                </a:lnTo>
                <a:cubicBezTo>
                  <a:pt x="3208056" y="288198"/>
                  <a:pt x="3208241" y="299815"/>
                  <a:pt x="3208979" y="303078"/>
                </a:cubicBezTo>
                <a:cubicBezTo>
                  <a:pt x="3209786" y="303316"/>
                  <a:pt x="3210593" y="303555"/>
                  <a:pt x="3211400" y="303794"/>
                </a:cubicBezTo>
                <a:cubicBezTo>
                  <a:pt x="3215834" y="314048"/>
                  <a:pt x="3230882" y="352723"/>
                  <a:pt x="3235583" y="364595"/>
                </a:cubicBezTo>
                <a:cubicBezTo>
                  <a:pt x="3232098" y="367263"/>
                  <a:pt x="3238178" y="372307"/>
                  <a:pt x="3239601" y="375020"/>
                </a:cubicBezTo>
                <a:cubicBezTo>
                  <a:pt x="3237179" y="375617"/>
                  <a:pt x="3236854" y="382439"/>
                  <a:pt x="3239157" y="384290"/>
                </a:cubicBezTo>
                <a:cubicBezTo>
                  <a:pt x="3254070" y="431093"/>
                  <a:pt x="3227895" y="408920"/>
                  <a:pt x="3245230" y="435044"/>
                </a:cubicBezTo>
                <a:cubicBezTo>
                  <a:pt x="3246565" y="439781"/>
                  <a:pt x="3245820" y="443743"/>
                  <a:pt x="3244204" y="447282"/>
                </a:cubicBezTo>
                <a:lnTo>
                  <a:pt x="3240762" y="452630"/>
                </a:lnTo>
                <a:lnTo>
                  <a:pt x="3249093" y="471880"/>
                </a:lnTo>
                <a:cubicBezTo>
                  <a:pt x="3252174" y="481431"/>
                  <a:pt x="3254453" y="491548"/>
                  <a:pt x="3255857" y="501992"/>
                </a:cubicBezTo>
                <a:cubicBezTo>
                  <a:pt x="3250999" y="504682"/>
                  <a:pt x="3258622" y="512442"/>
                  <a:pt x="3260271" y="516223"/>
                </a:cubicBezTo>
                <a:cubicBezTo>
                  <a:pt x="3257006" y="516482"/>
                  <a:pt x="3255973" y="525173"/>
                  <a:pt x="3258865" y="528038"/>
                </a:cubicBezTo>
                <a:cubicBezTo>
                  <a:pt x="3274535" y="591283"/>
                  <a:pt x="3241762" y="557303"/>
                  <a:pt x="3262462" y="594499"/>
                </a:cubicBezTo>
                <a:cubicBezTo>
                  <a:pt x="3263816" y="600863"/>
                  <a:pt x="3262479" y="605795"/>
                  <a:pt x="3260024" y="610000"/>
                </a:cubicBezTo>
                <a:lnTo>
                  <a:pt x="3253721" y="617692"/>
                </a:lnTo>
                <a:lnTo>
                  <a:pt x="3256482" y="623204"/>
                </a:lnTo>
                <a:cubicBezTo>
                  <a:pt x="3258005" y="644600"/>
                  <a:pt x="3251476" y="651376"/>
                  <a:pt x="3259225" y="663365"/>
                </a:cubicBezTo>
                <a:cubicBezTo>
                  <a:pt x="3245876" y="682744"/>
                  <a:pt x="3258539" y="675670"/>
                  <a:pt x="3261631" y="689522"/>
                </a:cubicBezTo>
                <a:cubicBezTo>
                  <a:pt x="3265207" y="700373"/>
                  <a:pt x="3269507" y="679723"/>
                  <a:pt x="3271002" y="690492"/>
                </a:cubicBezTo>
                <a:cubicBezTo>
                  <a:pt x="3267989" y="702455"/>
                  <a:pt x="3279578" y="701125"/>
                  <a:pt x="3275760" y="713609"/>
                </a:cubicBezTo>
                <a:cubicBezTo>
                  <a:pt x="3266819" y="711239"/>
                  <a:pt x="3278954" y="737528"/>
                  <a:pt x="3271356" y="738880"/>
                </a:cubicBezTo>
                <a:cubicBezTo>
                  <a:pt x="3282938" y="748490"/>
                  <a:pt x="3269788" y="754591"/>
                  <a:pt x="3274016" y="768139"/>
                </a:cubicBezTo>
                <a:cubicBezTo>
                  <a:pt x="3278559" y="774347"/>
                  <a:pt x="3279560" y="778980"/>
                  <a:pt x="3275507" y="785654"/>
                </a:cubicBezTo>
                <a:cubicBezTo>
                  <a:pt x="3297514" y="814181"/>
                  <a:pt x="3277534" y="803670"/>
                  <a:pt x="3287024" y="831111"/>
                </a:cubicBezTo>
                <a:cubicBezTo>
                  <a:pt x="3296672" y="854655"/>
                  <a:pt x="3303659" y="881610"/>
                  <a:pt x="3324562" y="903604"/>
                </a:cubicBezTo>
                <a:cubicBezTo>
                  <a:pt x="3330338" y="907511"/>
                  <a:pt x="3333079" y="917872"/>
                  <a:pt x="3330682" y="926744"/>
                </a:cubicBezTo>
                <a:cubicBezTo>
                  <a:pt x="3330269" y="928269"/>
                  <a:pt x="3329716" y="929694"/>
                  <a:pt x="3329041" y="930971"/>
                </a:cubicBezTo>
                <a:cubicBezTo>
                  <a:pt x="3333270" y="950914"/>
                  <a:pt x="3351150" y="1023696"/>
                  <a:pt x="3356062" y="1046405"/>
                </a:cubicBezTo>
                <a:cubicBezTo>
                  <a:pt x="3349099" y="1048737"/>
                  <a:pt x="3362597" y="1059482"/>
                  <a:pt x="3358521" y="1067217"/>
                </a:cubicBezTo>
                <a:cubicBezTo>
                  <a:pt x="3354869" y="1072807"/>
                  <a:pt x="3358113" y="1077371"/>
                  <a:pt x="3358773" y="1082909"/>
                </a:cubicBezTo>
                <a:cubicBezTo>
                  <a:pt x="3356098" y="1090444"/>
                  <a:pt x="3363241" y="1113953"/>
                  <a:pt x="3367682" y="1119909"/>
                </a:cubicBezTo>
                <a:cubicBezTo>
                  <a:pt x="3382703" y="1133847"/>
                  <a:pt x="3374343" y="1168367"/>
                  <a:pt x="3385911" y="1180009"/>
                </a:cubicBezTo>
                <a:cubicBezTo>
                  <a:pt x="3387774" y="1184389"/>
                  <a:pt x="3388688" y="1188737"/>
                  <a:pt x="3389010" y="1193041"/>
                </a:cubicBezTo>
                <a:lnTo>
                  <a:pt x="3388572" y="1205179"/>
                </a:lnTo>
                <a:lnTo>
                  <a:pt x="3385768" y="1208811"/>
                </a:lnTo>
                <a:lnTo>
                  <a:pt x="3386975" y="1216129"/>
                </a:lnTo>
                <a:lnTo>
                  <a:pt x="3386647" y="1218271"/>
                </a:lnTo>
                <a:cubicBezTo>
                  <a:pt x="3386007" y="1222365"/>
                  <a:pt x="3385480" y="1226399"/>
                  <a:pt x="3385420" y="1230360"/>
                </a:cubicBezTo>
                <a:cubicBezTo>
                  <a:pt x="3400233" y="1224163"/>
                  <a:pt x="3387342" y="1263034"/>
                  <a:pt x="3398902" y="1251303"/>
                </a:cubicBezTo>
                <a:cubicBezTo>
                  <a:pt x="3401143" y="1271991"/>
                  <a:pt x="3411558" y="1255397"/>
                  <a:pt x="3402244" y="1281071"/>
                </a:cubicBezTo>
                <a:cubicBezTo>
                  <a:pt x="3416627" y="1312459"/>
                  <a:pt x="3415183" y="1363554"/>
                  <a:pt x="3435533" y="1387530"/>
                </a:cubicBezTo>
                <a:cubicBezTo>
                  <a:pt x="3428168" y="1384876"/>
                  <a:pt x="3423452" y="1398828"/>
                  <a:pt x="3427595" y="1407995"/>
                </a:cubicBezTo>
                <a:cubicBezTo>
                  <a:pt x="3398778" y="1398886"/>
                  <a:pt x="3455260" y="1443485"/>
                  <a:pt x="3436580" y="1453051"/>
                </a:cubicBezTo>
                <a:cubicBezTo>
                  <a:pt x="3454427" y="1452263"/>
                  <a:pt x="3487273" y="1492392"/>
                  <a:pt x="3473886" y="1513215"/>
                </a:cubicBezTo>
                <a:cubicBezTo>
                  <a:pt x="3479337" y="1543203"/>
                  <a:pt x="3495403" y="1563620"/>
                  <a:pt x="3491486" y="1595707"/>
                </a:cubicBezTo>
                <a:cubicBezTo>
                  <a:pt x="3493932" y="1596530"/>
                  <a:pt x="3496028" y="1598008"/>
                  <a:pt x="3497869" y="1599939"/>
                </a:cubicBezTo>
                <a:lnTo>
                  <a:pt x="3502453" y="1606503"/>
                </a:lnTo>
                <a:lnTo>
                  <a:pt x="3502232" y="1607846"/>
                </a:lnTo>
                <a:cubicBezTo>
                  <a:pt x="3502503" y="1613048"/>
                  <a:pt x="3503673" y="1615641"/>
                  <a:pt x="3505239" y="1617081"/>
                </a:cubicBezTo>
                <a:cubicBezTo>
                  <a:pt x="3505979" y="1617395"/>
                  <a:pt x="3506719" y="1617710"/>
                  <a:pt x="3507459" y="1618024"/>
                </a:cubicBezTo>
                <a:lnTo>
                  <a:pt x="3510011" y="1624022"/>
                </a:lnTo>
                <a:lnTo>
                  <a:pt x="3516358" y="1634929"/>
                </a:lnTo>
                <a:lnTo>
                  <a:pt x="3516308" y="1637821"/>
                </a:lnTo>
                <a:lnTo>
                  <a:pt x="3523955" y="1655598"/>
                </a:lnTo>
                <a:lnTo>
                  <a:pt x="3523473" y="1656247"/>
                </a:lnTo>
                <a:cubicBezTo>
                  <a:pt x="3522567" y="1658107"/>
                  <a:pt x="3522227" y="1660249"/>
                  <a:pt x="3523061" y="1663024"/>
                </a:cubicBezTo>
                <a:cubicBezTo>
                  <a:pt x="3513175" y="1664689"/>
                  <a:pt x="3520280" y="1667013"/>
                  <a:pt x="3523616" y="1675054"/>
                </a:cubicBezTo>
                <a:cubicBezTo>
                  <a:pt x="3509006" y="1679436"/>
                  <a:pt x="3523682" y="1698702"/>
                  <a:pt x="3517630" y="1707801"/>
                </a:cubicBezTo>
                <a:cubicBezTo>
                  <a:pt x="3520410" y="1713612"/>
                  <a:pt x="3523083" y="1719836"/>
                  <a:pt x="3525537" y="1726380"/>
                </a:cubicBezTo>
                <a:lnTo>
                  <a:pt x="3529903" y="1779986"/>
                </a:lnTo>
                <a:lnTo>
                  <a:pt x="3521468" y="1836998"/>
                </a:lnTo>
                <a:cubicBezTo>
                  <a:pt x="3522502" y="1857808"/>
                  <a:pt x="3519191" y="1876110"/>
                  <a:pt x="3523412" y="1893497"/>
                </a:cubicBezTo>
                <a:cubicBezTo>
                  <a:pt x="3520411" y="1900876"/>
                  <a:pt x="3519436" y="1907708"/>
                  <a:pt x="3525004" y="1913894"/>
                </a:cubicBezTo>
                <a:cubicBezTo>
                  <a:pt x="3524490" y="1933413"/>
                  <a:pt x="3517414" y="1938604"/>
                  <a:pt x="3523928" y="1950514"/>
                </a:cubicBezTo>
                <a:cubicBezTo>
                  <a:pt x="3512685" y="1962215"/>
                  <a:pt x="3517275" y="1962555"/>
                  <a:pt x="3521008" y="1967449"/>
                </a:cubicBezTo>
                <a:lnTo>
                  <a:pt x="3521297" y="1968163"/>
                </a:lnTo>
                <a:lnTo>
                  <a:pt x="3519686" y="1969768"/>
                </a:lnTo>
                <a:lnTo>
                  <a:pt x="3519089" y="1972904"/>
                </a:lnTo>
                <a:lnTo>
                  <a:pt x="3520122" y="1981289"/>
                </a:lnTo>
                <a:lnTo>
                  <a:pt x="3520948" y="1984413"/>
                </a:lnTo>
                <a:cubicBezTo>
                  <a:pt x="3521356" y="1986575"/>
                  <a:pt x="3521416" y="1988026"/>
                  <a:pt x="3521226" y="1989046"/>
                </a:cubicBezTo>
                <a:lnTo>
                  <a:pt x="3521092" y="1989171"/>
                </a:lnTo>
                <a:lnTo>
                  <a:pt x="3521624" y="1993492"/>
                </a:lnTo>
                <a:cubicBezTo>
                  <a:pt x="3522844" y="2000762"/>
                  <a:pt x="3524332" y="2007819"/>
                  <a:pt x="3525996" y="2014518"/>
                </a:cubicBezTo>
                <a:cubicBezTo>
                  <a:pt x="3518529" y="2020777"/>
                  <a:pt x="3529333" y="2045218"/>
                  <a:pt x="3514412" y="2043465"/>
                </a:cubicBezTo>
                <a:cubicBezTo>
                  <a:pt x="3516219" y="2052531"/>
                  <a:pt x="3522688" y="2057653"/>
                  <a:pt x="3512822" y="2055222"/>
                </a:cubicBezTo>
                <a:cubicBezTo>
                  <a:pt x="3513140" y="2058224"/>
                  <a:pt x="3512432" y="2060136"/>
                  <a:pt x="3511227" y="2061550"/>
                </a:cubicBezTo>
                <a:lnTo>
                  <a:pt x="3510645" y="2061975"/>
                </a:lnTo>
                <a:lnTo>
                  <a:pt x="3514907" y="2082129"/>
                </a:lnTo>
                <a:lnTo>
                  <a:pt x="3514347" y="2084880"/>
                </a:lnTo>
                <a:lnTo>
                  <a:pt x="3518565" y="2097919"/>
                </a:lnTo>
                <a:lnTo>
                  <a:pt x="3519976" y="2104707"/>
                </a:lnTo>
                <a:lnTo>
                  <a:pt x="3521958" y="2106519"/>
                </a:lnTo>
                <a:cubicBezTo>
                  <a:pt x="3523219" y="2108534"/>
                  <a:pt x="3523895" y="2111498"/>
                  <a:pt x="3523237" y="2116590"/>
                </a:cubicBezTo>
                <a:lnTo>
                  <a:pt x="3522786" y="2117790"/>
                </a:lnTo>
                <a:lnTo>
                  <a:pt x="3526064" y="2125947"/>
                </a:lnTo>
                <a:cubicBezTo>
                  <a:pt x="3527505" y="2128548"/>
                  <a:pt x="3529274" y="2130818"/>
                  <a:pt x="3531495" y="2132603"/>
                </a:cubicBezTo>
                <a:cubicBezTo>
                  <a:pt x="3522034" y="2161762"/>
                  <a:pt x="3533978" y="2187874"/>
                  <a:pt x="3533955" y="2218836"/>
                </a:cubicBezTo>
                <a:cubicBezTo>
                  <a:pt x="3517312" y="2233337"/>
                  <a:pt x="3542024" y="2285180"/>
                  <a:pt x="3559442" y="2291697"/>
                </a:cubicBezTo>
                <a:cubicBezTo>
                  <a:pt x="3544608" y="2292866"/>
                  <a:pt x="3567228" y="2330146"/>
                  <a:pt x="3568373" y="2340076"/>
                </a:cubicBezTo>
                <a:cubicBezTo>
                  <a:pt x="3568755" y="2343387"/>
                  <a:pt x="3566751" y="2343658"/>
                  <a:pt x="3560178" y="2338540"/>
                </a:cubicBezTo>
                <a:cubicBezTo>
                  <a:pt x="3562571" y="2349015"/>
                  <a:pt x="3555536" y="2360463"/>
                  <a:pt x="3548875" y="2354921"/>
                </a:cubicBezTo>
                <a:cubicBezTo>
                  <a:pt x="3564342" y="2386191"/>
                  <a:pt x="3553912" y="2434573"/>
                  <a:pt x="3562290" y="2470516"/>
                </a:cubicBezTo>
                <a:cubicBezTo>
                  <a:pt x="3548732" y="2491328"/>
                  <a:pt x="3561750" y="2479665"/>
                  <a:pt x="3560263" y="2500409"/>
                </a:cubicBezTo>
                <a:cubicBezTo>
                  <a:pt x="3573531" y="2493872"/>
                  <a:pt x="3554177" y="2525877"/>
                  <a:pt x="3569616" y="2525972"/>
                </a:cubicBezTo>
                <a:cubicBezTo>
                  <a:pt x="3568857" y="2529744"/>
                  <a:pt x="3567635" y="2533395"/>
                  <a:pt x="3566291" y="2537057"/>
                </a:cubicBezTo>
                <a:lnTo>
                  <a:pt x="3565595" y="2538979"/>
                </a:lnTo>
                <a:lnTo>
                  <a:pt x="3565471" y="2546483"/>
                </a:lnTo>
                <a:lnTo>
                  <a:pt x="3562111" y="2548822"/>
                </a:lnTo>
                <a:lnTo>
                  <a:pt x="3559542" y="2560277"/>
                </a:lnTo>
                <a:cubicBezTo>
                  <a:pt x="3559093" y="2564534"/>
                  <a:pt x="3559212" y="2569074"/>
                  <a:pt x="3560240" y="2574030"/>
                </a:cubicBezTo>
                <a:cubicBezTo>
                  <a:pt x="3567097" y="2585933"/>
                  <a:pt x="3560828" y="2605604"/>
                  <a:pt x="3562359" y="2622912"/>
                </a:cubicBezTo>
                <a:lnTo>
                  <a:pt x="3564740" y="2630748"/>
                </a:lnTo>
                <a:lnTo>
                  <a:pt x="3563214" y="2656947"/>
                </a:lnTo>
                <a:cubicBezTo>
                  <a:pt x="3563065" y="2664385"/>
                  <a:pt x="3563222" y="2672085"/>
                  <a:pt x="3563949" y="2680153"/>
                </a:cubicBezTo>
                <a:lnTo>
                  <a:pt x="3566383" y="2695058"/>
                </a:lnTo>
                <a:lnTo>
                  <a:pt x="3565385" y="2699075"/>
                </a:lnTo>
                <a:cubicBezTo>
                  <a:pt x="3565951" y="2705917"/>
                  <a:pt x="3570892" y="2714690"/>
                  <a:pt x="3565525" y="2714239"/>
                </a:cubicBezTo>
                <a:lnTo>
                  <a:pt x="3567847" y="2721812"/>
                </a:lnTo>
                <a:lnTo>
                  <a:pt x="3564077" y="2729693"/>
                </a:lnTo>
                <a:cubicBezTo>
                  <a:pt x="3563144" y="2730592"/>
                  <a:pt x="3562134" y="2731288"/>
                  <a:pt x="3561085" y="2731758"/>
                </a:cubicBezTo>
                <a:lnTo>
                  <a:pt x="3563149" y="2742418"/>
                </a:lnTo>
                <a:lnTo>
                  <a:pt x="3560661" y="2751437"/>
                </a:lnTo>
                <a:lnTo>
                  <a:pt x="3563126" y="2758989"/>
                </a:lnTo>
                <a:lnTo>
                  <a:pt x="3562876" y="2762207"/>
                </a:lnTo>
                <a:lnTo>
                  <a:pt x="3561866" y="2770236"/>
                </a:lnTo>
                <a:cubicBezTo>
                  <a:pt x="3561066" y="2774372"/>
                  <a:pt x="3560080" y="2779005"/>
                  <a:pt x="3559378" y="2784138"/>
                </a:cubicBezTo>
                <a:lnTo>
                  <a:pt x="3559178" y="2788436"/>
                </a:lnTo>
                <a:lnTo>
                  <a:pt x="3554648" y="2798068"/>
                </a:lnTo>
                <a:cubicBezTo>
                  <a:pt x="3551209" y="2805087"/>
                  <a:pt x="3548936" y="2810580"/>
                  <a:pt x="3551400" y="2816345"/>
                </a:cubicBezTo>
                <a:cubicBezTo>
                  <a:pt x="3547036" y="2826742"/>
                  <a:pt x="3533490" y="2834711"/>
                  <a:pt x="3538128" y="2849028"/>
                </a:cubicBezTo>
                <a:cubicBezTo>
                  <a:pt x="3531517" y="2845031"/>
                  <a:pt x="3538369" y="2865256"/>
                  <a:pt x="3532013" y="2868126"/>
                </a:cubicBezTo>
                <a:cubicBezTo>
                  <a:pt x="3526842" y="2869601"/>
                  <a:pt x="3527715" y="2876080"/>
                  <a:pt x="3526094" y="2881167"/>
                </a:cubicBezTo>
                <a:cubicBezTo>
                  <a:pt x="3520961" y="2885059"/>
                  <a:pt x="3517628" y="2910333"/>
                  <a:pt x="3518939" y="2918966"/>
                </a:cubicBezTo>
                <a:cubicBezTo>
                  <a:pt x="3525789" y="2943088"/>
                  <a:pt x="3505468" y="2964225"/>
                  <a:pt x="3510391" y="2983548"/>
                </a:cubicBezTo>
                <a:cubicBezTo>
                  <a:pt x="3510204" y="2988707"/>
                  <a:pt x="3509257" y="2993036"/>
                  <a:pt x="3507840" y="2996827"/>
                </a:cubicBezTo>
                <a:lnTo>
                  <a:pt x="3502741" y="3006379"/>
                </a:lnTo>
                <a:lnTo>
                  <a:pt x="3499028" y="3006971"/>
                </a:lnTo>
                <a:lnTo>
                  <a:pt x="3497157" y="3013976"/>
                </a:lnTo>
                <a:lnTo>
                  <a:pt x="3496053" y="3015450"/>
                </a:lnTo>
                <a:cubicBezTo>
                  <a:pt x="3493931" y="3018255"/>
                  <a:pt x="3491925" y="3021106"/>
                  <a:pt x="3490329" y="3024292"/>
                </a:cubicBezTo>
                <a:cubicBezTo>
                  <a:pt x="3504872" y="3031782"/>
                  <a:pt x="3479143" y="3052632"/>
                  <a:pt x="3493186" y="3052840"/>
                </a:cubicBezTo>
                <a:cubicBezTo>
                  <a:pt x="3486942" y="3071654"/>
                  <a:pt x="3501947" y="3066916"/>
                  <a:pt x="3484298" y="3080007"/>
                </a:cubicBezTo>
                <a:cubicBezTo>
                  <a:pt x="3483814" y="3117860"/>
                  <a:pt x="3462683" y="3158406"/>
                  <a:pt x="3469977" y="3195253"/>
                </a:cubicBezTo>
                <a:cubicBezTo>
                  <a:pt x="3464984" y="3186842"/>
                  <a:pt x="3455676" y="3194249"/>
                  <a:pt x="3455490" y="3205255"/>
                </a:cubicBezTo>
                <a:cubicBezTo>
                  <a:pt x="3435461" y="3173385"/>
                  <a:pt x="3464274" y="3257718"/>
                  <a:pt x="3445250" y="3249703"/>
                </a:cubicBezTo>
                <a:cubicBezTo>
                  <a:pt x="3460163" y="3264187"/>
                  <a:pt x="3471377" y="3324835"/>
                  <a:pt x="3452291" y="3330508"/>
                </a:cubicBezTo>
                <a:cubicBezTo>
                  <a:pt x="3445043" y="3359645"/>
                  <a:pt x="3450218" y="3389952"/>
                  <a:pt x="3434486" y="3412864"/>
                </a:cubicBezTo>
                <a:cubicBezTo>
                  <a:pt x="3436166" y="3415609"/>
                  <a:pt x="3437306" y="3418595"/>
                  <a:pt x="3438058" y="3421734"/>
                </a:cubicBezTo>
                <a:lnTo>
                  <a:pt x="3439245" y="3430986"/>
                </a:lnTo>
                <a:lnTo>
                  <a:pt x="3438541" y="3431897"/>
                </a:lnTo>
                <a:cubicBezTo>
                  <a:pt x="3436732" y="3436375"/>
                  <a:pt x="3436677" y="3439488"/>
                  <a:pt x="3437396" y="3441992"/>
                </a:cubicBezTo>
                <a:lnTo>
                  <a:pt x="3438843" y="3444647"/>
                </a:lnTo>
                <a:lnTo>
                  <a:pt x="3438591" y="3451712"/>
                </a:lnTo>
                <a:lnTo>
                  <a:pt x="3439527" y="3466008"/>
                </a:lnTo>
                <a:lnTo>
                  <a:pt x="3438357" y="3468331"/>
                </a:lnTo>
                <a:lnTo>
                  <a:pt x="3437674" y="3489343"/>
                </a:lnTo>
                <a:cubicBezTo>
                  <a:pt x="3437459" y="3489383"/>
                  <a:pt x="3437241" y="3489424"/>
                  <a:pt x="3437026" y="3489465"/>
                </a:cubicBezTo>
                <a:cubicBezTo>
                  <a:pt x="3435558" y="3490219"/>
                  <a:pt x="3434444" y="3491679"/>
                  <a:pt x="3434044" y="3494659"/>
                </a:cubicBezTo>
                <a:cubicBezTo>
                  <a:pt x="3425302" y="3487640"/>
                  <a:pt x="3430211" y="3495561"/>
                  <a:pt x="3429800" y="3504965"/>
                </a:cubicBezTo>
                <a:cubicBezTo>
                  <a:pt x="3416132" y="3496161"/>
                  <a:pt x="3420620" y="3524348"/>
                  <a:pt x="3412115" y="3526661"/>
                </a:cubicBezTo>
                <a:cubicBezTo>
                  <a:pt x="3412121" y="3533765"/>
                  <a:pt x="3411879" y="3541120"/>
                  <a:pt x="3411331" y="3548549"/>
                </a:cubicBezTo>
                <a:lnTo>
                  <a:pt x="3410824" y="3552872"/>
                </a:lnTo>
                <a:cubicBezTo>
                  <a:pt x="3410773" y="3552889"/>
                  <a:pt x="3410721" y="3552908"/>
                  <a:pt x="3410671" y="3552926"/>
                </a:cubicBezTo>
                <a:cubicBezTo>
                  <a:pt x="3410254" y="3553793"/>
                  <a:pt x="3409971" y="3555188"/>
                  <a:pt x="3409849" y="3557419"/>
                </a:cubicBezTo>
                <a:lnTo>
                  <a:pt x="3409902" y="3560756"/>
                </a:lnTo>
                <a:lnTo>
                  <a:pt x="3408918" y="3569144"/>
                </a:lnTo>
                <a:lnTo>
                  <a:pt x="3407623" y="3571810"/>
                </a:lnTo>
                <a:lnTo>
                  <a:pt x="3405729" y="3572549"/>
                </a:lnTo>
                <a:lnTo>
                  <a:pt x="3405835" y="3573359"/>
                </a:lnTo>
                <a:cubicBezTo>
                  <a:pt x="3408214" y="3579757"/>
                  <a:pt x="3412465" y="3582275"/>
                  <a:pt x="3399129" y="3587902"/>
                </a:cubicBezTo>
                <a:cubicBezTo>
                  <a:pt x="3402495" y="3602236"/>
                  <a:pt x="3394605" y="3603730"/>
                  <a:pt x="3389566" y="3621859"/>
                </a:cubicBezTo>
                <a:cubicBezTo>
                  <a:pt x="3393374" y="3630350"/>
                  <a:pt x="3390863" y="3636316"/>
                  <a:pt x="3386307" y="3641820"/>
                </a:cubicBezTo>
                <a:cubicBezTo>
                  <a:pt x="3386232" y="3660214"/>
                  <a:pt x="3378837" y="3675854"/>
                  <a:pt x="3374956" y="3695940"/>
                </a:cubicBezTo>
                <a:cubicBezTo>
                  <a:pt x="3378387" y="3718839"/>
                  <a:pt x="3365817" y="3728358"/>
                  <a:pt x="3361718" y="3749831"/>
                </a:cubicBezTo>
                <a:cubicBezTo>
                  <a:pt x="3370064" y="3770267"/>
                  <a:pt x="3350403" y="3763879"/>
                  <a:pt x="3344768" y="3774338"/>
                </a:cubicBezTo>
                <a:lnTo>
                  <a:pt x="3343985" y="3777418"/>
                </a:lnTo>
                <a:lnTo>
                  <a:pt x="3344520" y="3785849"/>
                </a:lnTo>
                <a:lnTo>
                  <a:pt x="3345162" y="3789023"/>
                </a:lnTo>
                <a:cubicBezTo>
                  <a:pt x="3345441" y="3791209"/>
                  <a:pt x="3345415" y="3792659"/>
                  <a:pt x="3345164" y="3793659"/>
                </a:cubicBezTo>
                <a:lnTo>
                  <a:pt x="3345024" y="3793774"/>
                </a:lnTo>
                <a:lnTo>
                  <a:pt x="3345300" y="3798119"/>
                </a:lnTo>
                <a:cubicBezTo>
                  <a:pt x="3346087" y="3805456"/>
                  <a:pt x="3347157" y="3812596"/>
                  <a:pt x="3348424" y="3819398"/>
                </a:cubicBezTo>
                <a:cubicBezTo>
                  <a:pt x="3340590" y="3825065"/>
                  <a:pt x="3349940" y="3850234"/>
                  <a:pt x="3335133" y="3847354"/>
                </a:cubicBezTo>
                <a:cubicBezTo>
                  <a:pt x="3336403" y="3856524"/>
                  <a:pt x="3342565" y="3862118"/>
                  <a:pt x="3332848" y="3858945"/>
                </a:cubicBezTo>
                <a:cubicBezTo>
                  <a:pt x="3332988" y="3861961"/>
                  <a:pt x="3332168" y="3863811"/>
                  <a:pt x="3330878" y="3865128"/>
                </a:cubicBezTo>
                <a:lnTo>
                  <a:pt x="3330273" y="3865510"/>
                </a:lnTo>
                <a:lnTo>
                  <a:pt x="3333337" y="3885908"/>
                </a:lnTo>
                <a:lnTo>
                  <a:pt x="3332616" y="3888608"/>
                </a:lnTo>
                <a:lnTo>
                  <a:pt x="3336057" y="3901916"/>
                </a:lnTo>
                <a:lnTo>
                  <a:pt x="3337066" y="3908785"/>
                </a:lnTo>
                <a:lnTo>
                  <a:pt x="3338940" y="3910739"/>
                </a:lnTo>
                <a:cubicBezTo>
                  <a:pt x="3340082" y="3912843"/>
                  <a:pt x="3340580" y="3915849"/>
                  <a:pt x="3339621" y="3920873"/>
                </a:cubicBezTo>
                <a:lnTo>
                  <a:pt x="3339102" y="3922032"/>
                </a:lnTo>
                <a:lnTo>
                  <a:pt x="3341891" y="3930408"/>
                </a:lnTo>
                <a:cubicBezTo>
                  <a:pt x="3343178" y="3933107"/>
                  <a:pt x="3344812" y="3935503"/>
                  <a:pt x="3346927" y="3937451"/>
                </a:cubicBezTo>
                <a:cubicBezTo>
                  <a:pt x="3335745" y="3965779"/>
                  <a:pt x="3346136" y="3992699"/>
                  <a:pt x="3344279" y="4023542"/>
                </a:cubicBezTo>
                <a:cubicBezTo>
                  <a:pt x="3347024" y="4058096"/>
                  <a:pt x="3350783" y="4081986"/>
                  <a:pt x="3351926" y="4104769"/>
                </a:cubicBezTo>
                <a:cubicBezTo>
                  <a:pt x="3353695" y="4115384"/>
                  <a:pt x="3359144" y="4193344"/>
                  <a:pt x="3352816" y="4187317"/>
                </a:cubicBezTo>
                <a:cubicBezTo>
                  <a:pt x="3366419" y="4219638"/>
                  <a:pt x="3351446" y="4239971"/>
                  <a:pt x="3357691" y="4276413"/>
                </a:cubicBezTo>
                <a:cubicBezTo>
                  <a:pt x="3342910" y="4296116"/>
                  <a:pt x="3356610" y="4285488"/>
                  <a:pt x="3353895" y="4306037"/>
                </a:cubicBezTo>
                <a:cubicBezTo>
                  <a:pt x="3367541" y="4300534"/>
                  <a:pt x="3346306" y="4330948"/>
                  <a:pt x="3361728" y="4332215"/>
                </a:cubicBezTo>
                <a:cubicBezTo>
                  <a:pt x="3360746" y="4335915"/>
                  <a:pt x="3359307" y="4339458"/>
                  <a:pt x="3357748" y="4343006"/>
                </a:cubicBezTo>
                <a:lnTo>
                  <a:pt x="3356941" y="4344866"/>
                </a:lnTo>
                <a:lnTo>
                  <a:pt x="3356370" y="4352332"/>
                </a:lnTo>
                <a:lnTo>
                  <a:pt x="3352876" y="4354407"/>
                </a:lnTo>
                <a:lnTo>
                  <a:pt x="3352683" y="4444689"/>
                </a:lnTo>
                <a:cubicBezTo>
                  <a:pt x="3355485" y="4452425"/>
                  <a:pt x="3356736" y="4477980"/>
                  <a:pt x="3352455" y="4483791"/>
                </a:cubicBezTo>
                <a:cubicBezTo>
                  <a:pt x="3351784" y="4489320"/>
                  <a:pt x="3353780" y="4495171"/>
                  <a:pt x="3349030" y="4498683"/>
                </a:cubicBezTo>
                <a:cubicBezTo>
                  <a:pt x="3346858" y="4510741"/>
                  <a:pt x="3341860" y="4538358"/>
                  <a:pt x="3339427" y="4556140"/>
                </a:cubicBezTo>
                <a:cubicBezTo>
                  <a:pt x="3342836" y="4560659"/>
                  <a:pt x="3341611" y="4566842"/>
                  <a:pt x="3339521" y="4574959"/>
                </a:cubicBezTo>
                <a:lnTo>
                  <a:pt x="3338246" y="4582576"/>
                </a:lnTo>
                <a:lnTo>
                  <a:pt x="3348539" y="4605460"/>
                </a:lnTo>
                <a:lnTo>
                  <a:pt x="3345760" y="4678575"/>
                </a:lnTo>
                <a:lnTo>
                  <a:pt x="3356250" y="4713574"/>
                </a:lnTo>
                <a:cubicBezTo>
                  <a:pt x="3358600" y="4727943"/>
                  <a:pt x="3359577" y="4741820"/>
                  <a:pt x="3361380" y="4755215"/>
                </a:cubicBezTo>
                <a:cubicBezTo>
                  <a:pt x="3363928" y="4785596"/>
                  <a:pt x="3347531" y="4766123"/>
                  <a:pt x="3361636" y="4803525"/>
                </a:cubicBezTo>
                <a:cubicBezTo>
                  <a:pt x="3356254" y="4807867"/>
                  <a:pt x="3356117" y="4812705"/>
                  <a:pt x="3358957" y="4820729"/>
                </a:cubicBezTo>
                <a:cubicBezTo>
                  <a:pt x="3359783" y="4835507"/>
                  <a:pt x="3345952" y="4834947"/>
                  <a:pt x="3354635" y="4849546"/>
                </a:cubicBezTo>
                <a:cubicBezTo>
                  <a:pt x="3350894" y="4848362"/>
                  <a:pt x="3350351" y="4855411"/>
                  <a:pt x="3349759" y="4861941"/>
                </a:cubicBezTo>
                <a:lnTo>
                  <a:pt x="3347368" y="4866228"/>
                </a:lnTo>
                <a:lnTo>
                  <a:pt x="3358408" y="4889535"/>
                </a:lnTo>
                <a:cubicBezTo>
                  <a:pt x="3373705" y="4931282"/>
                  <a:pt x="3382233" y="4982216"/>
                  <a:pt x="3393319" y="5017998"/>
                </a:cubicBezTo>
                <a:cubicBezTo>
                  <a:pt x="3368256" y="5040241"/>
                  <a:pt x="3392200" y="5029364"/>
                  <a:pt x="3389184" y="5055049"/>
                </a:cubicBezTo>
                <a:cubicBezTo>
                  <a:pt x="3413510" y="5050695"/>
                  <a:pt x="3377700" y="5085342"/>
                  <a:pt x="3405892" y="5089973"/>
                </a:cubicBezTo>
                <a:cubicBezTo>
                  <a:pt x="3404451" y="5094499"/>
                  <a:pt x="3402165" y="5098741"/>
                  <a:pt x="3399662" y="5102960"/>
                </a:cubicBezTo>
                <a:lnTo>
                  <a:pt x="3398363" y="5105176"/>
                </a:lnTo>
                <a:lnTo>
                  <a:pt x="3398026" y="5114590"/>
                </a:lnTo>
                <a:lnTo>
                  <a:pt x="3391859" y="5116550"/>
                </a:lnTo>
                <a:lnTo>
                  <a:pt x="3386999" y="5130226"/>
                </a:lnTo>
                <a:cubicBezTo>
                  <a:pt x="3386119" y="5135455"/>
                  <a:pt x="3386267" y="5141205"/>
                  <a:pt x="3388073" y="5147747"/>
                </a:cubicBezTo>
                <a:cubicBezTo>
                  <a:pt x="3400425" y="5164741"/>
                  <a:pt x="3388688" y="5187675"/>
                  <a:pt x="3391234" y="5209919"/>
                </a:cubicBezTo>
                <a:lnTo>
                  <a:pt x="3395469" y="5220481"/>
                </a:lnTo>
                <a:lnTo>
                  <a:pt x="3392518" y="5250830"/>
                </a:lnTo>
                <a:lnTo>
                  <a:pt x="3393800" y="5252877"/>
                </a:lnTo>
                <a:cubicBezTo>
                  <a:pt x="3393941" y="5258188"/>
                  <a:pt x="3392357" y="5268832"/>
                  <a:pt x="3393361" y="5282697"/>
                </a:cubicBezTo>
                <a:lnTo>
                  <a:pt x="3399825" y="5336059"/>
                </a:lnTo>
                <a:lnTo>
                  <a:pt x="3392824" y="5344884"/>
                </a:lnTo>
                <a:lnTo>
                  <a:pt x="3389277" y="5345998"/>
                </a:lnTo>
                <a:lnTo>
                  <a:pt x="3390946" y="5360636"/>
                </a:lnTo>
                <a:lnTo>
                  <a:pt x="3386366" y="5371486"/>
                </a:lnTo>
                <a:lnTo>
                  <a:pt x="3390662" y="5381496"/>
                </a:lnTo>
                <a:lnTo>
                  <a:pt x="3388199" y="5395290"/>
                </a:lnTo>
                <a:cubicBezTo>
                  <a:pt x="3386677" y="5400263"/>
                  <a:pt x="3384810" y="5405812"/>
                  <a:pt x="3383455" y="5412069"/>
                </a:cubicBezTo>
                <a:lnTo>
                  <a:pt x="3376345" y="5426008"/>
                </a:lnTo>
                <a:lnTo>
                  <a:pt x="3374012" y="5448470"/>
                </a:lnTo>
                <a:cubicBezTo>
                  <a:pt x="3372358" y="5465848"/>
                  <a:pt x="3370199" y="5482458"/>
                  <a:pt x="3365299" y="5498771"/>
                </a:cubicBezTo>
                <a:cubicBezTo>
                  <a:pt x="3368242" y="5512292"/>
                  <a:pt x="3368289" y="5524931"/>
                  <a:pt x="3358774" y="5536815"/>
                </a:cubicBezTo>
                <a:cubicBezTo>
                  <a:pt x="3355554" y="5573082"/>
                  <a:pt x="3364982" y="5582256"/>
                  <a:pt x="3352897" y="5604851"/>
                </a:cubicBezTo>
                <a:cubicBezTo>
                  <a:pt x="3357655" y="5611851"/>
                  <a:pt x="3360065" y="5616619"/>
                  <a:pt x="3360918" y="5620215"/>
                </a:cubicBezTo>
                <a:cubicBezTo>
                  <a:pt x="3363482" y="5631010"/>
                  <a:pt x="3352061" y="5631235"/>
                  <a:pt x="3348145" y="5649365"/>
                </a:cubicBezTo>
                <a:cubicBezTo>
                  <a:pt x="3342329" y="5668683"/>
                  <a:pt x="3336842" y="5635583"/>
                  <a:pt x="3334135" y="5654076"/>
                </a:cubicBezTo>
                <a:cubicBezTo>
                  <a:pt x="3338089" y="5673079"/>
                  <a:pt x="3320876" y="5674673"/>
                  <a:pt x="3326011" y="5694285"/>
                </a:cubicBezTo>
                <a:cubicBezTo>
                  <a:pt x="3339441" y="5687377"/>
                  <a:pt x="3320185" y="5735320"/>
                  <a:pt x="3331448" y="5735077"/>
                </a:cubicBezTo>
                <a:cubicBezTo>
                  <a:pt x="3313758" y="5754960"/>
                  <a:pt x="3333086" y="5760823"/>
                  <a:pt x="3326180" y="5784860"/>
                </a:cubicBezTo>
                <a:cubicBezTo>
                  <a:pt x="3319129" y="5796737"/>
                  <a:pt x="3317432" y="5804806"/>
                  <a:pt x="3323175" y="5814629"/>
                </a:cubicBezTo>
                <a:cubicBezTo>
                  <a:pt x="3289103" y="5869565"/>
                  <a:pt x="3319352" y="5845410"/>
                  <a:pt x="3303983" y="5894405"/>
                </a:cubicBezTo>
                <a:lnTo>
                  <a:pt x="3302615" y="5898375"/>
                </a:lnTo>
                <a:lnTo>
                  <a:pt x="3305988" y="5914019"/>
                </a:lnTo>
                <a:cubicBezTo>
                  <a:pt x="3306566" y="5914416"/>
                  <a:pt x="3307142" y="5914813"/>
                  <a:pt x="3307720" y="5915209"/>
                </a:cubicBezTo>
                <a:lnTo>
                  <a:pt x="3288942" y="5962966"/>
                </a:lnTo>
                <a:lnTo>
                  <a:pt x="3289995" y="5969791"/>
                </a:lnTo>
                <a:lnTo>
                  <a:pt x="3273219" y="6000303"/>
                </a:lnTo>
                <a:lnTo>
                  <a:pt x="3266971" y="6016394"/>
                </a:lnTo>
                <a:lnTo>
                  <a:pt x="3258268" y="6034498"/>
                </a:lnTo>
                <a:lnTo>
                  <a:pt x="3262376" y="6046147"/>
                </a:lnTo>
                <a:cubicBezTo>
                  <a:pt x="3269023" y="6073717"/>
                  <a:pt x="3250846" y="6118951"/>
                  <a:pt x="3274161" y="6127097"/>
                </a:cubicBezTo>
                <a:cubicBezTo>
                  <a:pt x="3261055" y="6140796"/>
                  <a:pt x="3284255" y="6151240"/>
                  <a:pt x="3287116" y="6165061"/>
                </a:cubicBezTo>
                <a:cubicBezTo>
                  <a:pt x="3278972" y="6176795"/>
                  <a:pt x="3286959" y="6181809"/>
                  <a:pt x="3289289" y="6191816"/>
                </a:cubicBezTo>
                <a:cubicBezTo>
                  <a:pt x="3284123" y="6196765"/>
                  <a:pt x="3284941" y="6205311"/>
                  <a:pt x="3291517" y="6207797"/>
                </a:cubicBezTo>
                <a:cubicBezTo>
                  <a:pt x="3306003" y="6202672"/>
                  <a:pt x="3300501" y="6232914"/>
                  <a:pt x="3310808" y="6234442"/>
                </a:cubicBezTo>
                <a:cubicBezTo>
                  <a:pt x="3314005" y="6251566"/>
                  <a:pt x="3305763" y="6327405"/>
                  <a:pt x="3322832" y="6339012"/>
                </a:cubicBezTo>
                <a:cubicBezTo>
                  <a:pt x="3332735" y="6373401"/>
                  <a:pt x="3309981" y="6425589"/>
                  <a:pt x="3311360" y="6440393"/>
                </a:cubicBezTo>
                <a:cubicBezTo>
                  <a:pt x="3282540" y="6457108"/>
                  <a:pt x="3365374" y="6523495"/>
                  <a:pt x="3370963" y="6586374"/>
                </a:cubicBezTo>
                <a:cubicBezTo>
                  <a:pt x="3368621" y="6595055"/>
                  <a:pt x="3368943" y="6599590"/>
                  <a:pt x="3375863" y="6601412"/>
                </a:cubicBezTo>
                <a:cubicBezTo>
                  <a:pt x="3380798" y="6617525"/>
                  <a:pt x="3389212" y="6649404"/>
                  <a:pt x="3400578" y="6683057"/>
                </a:cubicBezTo>
                <a:cubicBezTo>
                  <a:pt x="3408645" y="6705148"/>
                  <a:pt x="3410628" y="6805370"/>
                  <a:pt x="3417831" y="6852700"/>
                </a:cubicBezTo>
                <a:lnTo>
                  <a:pt x="3418926" y="6858000"/>
                </a:lnTo>
                <a:lnTo>
                  <a:pt x="0" y="6858000"/>
                </a:lnTo>
                <a:close/>
              </a:path>
            </a:pathLst>
          </a:custGeom>
        </p:spPr>
      </p:pic>
    </p:spTree>
    <p:extLst>
      <p:ext uri="{BB962C8B-B14F-4D97-AF65-F5344CB8AC3E}">
        <p14:creationId xmlns:p14="http://schemas.microsoft.com/office/powerpoint/2010/main" val="39212137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6F3C70-202F-2271-3880-3AE7359517DF}"/>
              </a:ext>
            </a:extLst>
          </p:cNvPr>
          <p:cNvSpPr>
            <a:spLocks noGrp="1"/>
          </p:cNvSpPr>
          <p:nvPr>
            <p:ph type="title"/>
          </p:nvPr>
        </p:nvSpPr>
        <p:spPr>
          <a:xfrm>
            <a:off x="804672" y="802955"/>
            <a:ext cx="5291328" cy="1454051"/>
          </a:xfrm>
        </p:spPr>
        <p:txBody>
          <a:bodyPr>
            <a:normAutofit/>
          </a:bodyPr>
          <a:lstStyle/>
          <a:p>
            <a:r>
              <a:rPr lang="en-GB" sz="3600" dirty="0">
                <a:solidFill>
                  <a:schemeClr val="tx2"/>
                </a:solidFill>
                <a:latin typeface="Amasis MT Pro Medium" panose="02040604050005020304" pitchFamily="18" charset="0"/>
              </a:rPr>
              <a:t>The Route to an Effective Partnership</a:t>
            </a:r>
            <a:endParaRPr lang="en-GB" sz="3600" b="1" i="1" dirty="0">
              <a:solidFill>
                <a:schemeClr val="tx2"/>
              </a:solidFill>
              <a:latin typeface="Amasis MT Pro Medium" panose="02040604050005020304" pitchFamily="18" charset="0"/>
              <a:cs typeface="Angsana New" panose="02020603050405020304" pitchFamily="18" charset="-34"/>
            </a:endParaRPr>
          </a:p>
        </p:txBody>
      </p:sp>
      <p:sp>
        <p:nvSpPr>
          <p:cNvPr id="3" name="Content Placeholder 2">
            <a:extLst>
              <a:ext uri="{FF2B5EF4-FFF2-40B4-BE49-F238E27FC236}">
                <a16:creationId xmlns:a16="http://schemas.microsoft.com/office/drawing/2014/main" id="{558474F6-A297-BD3E-C58F-362F9DC774FB}"/>
              </a:ext>
            </a:extLst>
          </p:cNvPr>
          <p:cNvSpPr>
            <a:spLocks noGrp="1"/>
          </p:cNvSpPr>
          <p:nvPr>
            <p:ph idx="1"/>
          </p:nvPr>
        </p:nvSpPr>
        <p:spPr>
          <a:xfrm>
            <a:off x="804672" y="2421682"/>
            <a:ext cx="4977578" cy="3639289"/>
          </a:xfrm>
        </p:spPr>
        <p:txBody>
          <a:bodyPr anchor="ctr">
            <a:normAutofit fontScale="92500" lnSpcReduction="10000"/>
          </a:bodyPr>
          <a:lstStyle/>
          <a:p>
            <a:pPr lvl="0"/>
            <a:r>
              <a:rPr lang="en-GB" sz="2000" b="1" dirty="0">
                <a:solidFill>
                  <a:schemeClr val="tx2"/>
                </a:solidFill>
                <a:latin typeface="Angsana New" panose="02020603050405020304" pitchFamily="18" charset="-34"/>
                <a:cs typeface="Angsana New" panose="02020603050405020304" pitchFamily="18" charset="-34"/>
              </a:rPr>
              <a:t>The Business Opportunity:</a:t>
            </a:r>
            <a:r>
              <a:rPr lang="en-GB" sz="2000" dirty="0">
                <a:solidFill>
                  <a:schemeClr val="tx2"/>
                </a:solidFill>
                <a:latin typeface="Angsana New" panose="02020603050405020304" pitchFamily="18" charset="-34"/>
                <a:cs typeface="Angsana New" panose="02020603050405020304" pitchFamily="18" charset="-34"/>
              </a:rPr>
              <a:t> Exploring the commercial objectives behind the proposed UK–China energy storage partnership.</a:t>
            </a:r>
          </a:p>
          <a:p>
            <a:pPr lvl="0"/>
            <a:r>
              <a:rPr lang="en-GB" sz="2000" b="1" dirty="0">
                <a:solidFill>
                  <a:schemeClr val="tx2"/>
                </a:solidFill>
                <a:latin typeface="Angsana New" panose="02020603050405020304" pitchFamily="18" charset="-34"/>
                <a:cs typeface="Angsana New" panose="02020603050405020304" pitchFamily="18" charset="-34"/>
              </a:rPr>
              <a:t>Understanding Cultural Influences:</a:t>
            </a:r>
            <a:r>
              <a:rPr lang="en-GB" sz="2000" dirty="0">
                <a:solidFill>
                  <a:schemeClr val="tx2"/>
                </a:solidFill>
                <a:latin typeface="Angsana New" panose="02020603050405020304" pitchFamily="18" charset="-34"/>
                <a:cs typeface="Angsana New" panose="02020603050405020304" pitchFamily="18" charset="-34"/>
              </a:rPr>
              <a:t> Examining cultural values and theories that explain differences in business behaviour.</a:t>
            </a:r>
          </a:p>
          <a:p>
            <a:pPr lvl="0"/>
            <a:r>
              <a:rPr lang="en-GB" sz="2000" b="1" dirty="0">
                <a:solidFill>
                  <a:schemeClr val="tx2"/>
                </a:solidFill>
                <a:latin typeface="Angsana New" panose="02020603050405020304" pitchFamily="18" charset="-34"/>
                <a:cs typeface="Angsana New" panose="02020603050405020304" pitchFamily="18" charset="-34"/>
              </a:rPr>
              <a:t>Inside the Negotiation Room:</a:t>
            </a:r>
            <a:r>
              <a:rPr lang="en-GB" sz="2000" dirty="0">
                <a:solidFill>
                  <a:schemeClr val="tx2"/>
                </a:solidFill>
                <a:latin typeface="Angsana New" panose="02020603050405020304" pitchFamily="18" charset="-34"/>
                <a:cs typeface="Angsana New" panose="02020603050405020304" pitchFamily="18" charset="-34"/>
              </a:rPr>
              <a:t> Identifying communication challenges, authority structures and relationship expectations.</a:t>
            </a:r>
          </a:p>
          <a:p>
            <a:pPr lvl="0"/>
            <a:r>
              <a:rPr lang="en-GB" sz="2000" b="1" dirty="0">
                <a:solidFill>
                  <a:schemeClr val="tx2"/>
                </a:solidFill>
                <a:latin typeface="Angsana New" panose="02020603050405020304" pitchFamily="18" charset="-34"/>
                <a:cs typeface="Angsana New" panose="02020603050405020304" pitchFamily="18" charset="-34"/>
              </a:rPr>
              <a:t>Managing Negotiation Risks:</a:t>
            </a:r>
            <a:r>
              <a:rPr lang="en-GB" sz="2000" dirty="0">
                <a:solidFill>
                  <a:schemeClr val="tx2"/>
                </a:solidFill>
                <a:latin typeface="Angsana New" panose="02020603050405020304" pitchFamily="18" charset="-34"/>
                <a:cs typeface="Angsana New" panose="02020603050405020304" pitchFamily="18" charset="-34"/>
              </a:rPr>
              <a:t> Addressing differences in timing, decision-making and handling disagreements.</a:t>
            </a:r>
          </a:p>
          <a:p>
            <a:pPr lvl="0"/>
            <a:r>
              <a:rPr lang="en-GB" sz="2000" b="1" dirty="0">
                <a:solidFill>
                  <a:schemeClr val="tx2"/>
                </a:solidFill>
                <a:latin typeface="Angsana New" panose="02020603050405020304" pitchFamily="18" charset="-34"/>
                <a:cs typeface="Angsana New" panose="02020603050405020304" pitchFamily="18" charset="-34"/>
              </a:rPr>
              <a:t>Designing the Agreement:</a:t>
            </a:r>
            <a:r>
              <a:rPr lang="en-GB" sz="2000" dirty="0">
                <a:solidFill>
                  <a:schemeClr val="tx2"/>
                </a:solidFill>
                <a:latin typeface="Angsana New" panose="02020603050405020304" pitchFamily="18" charset="-34"/>
                <a:cs typeface="Angsana New" panose="02020603050405020304" pitchFamily="18" charset="-34"/>
              </a:rPr>
              <a:t> Preparing negotiation teams and balancing technology sharing with mutual commercial benefits.</a:t>
            </a:r>
          </a:p>
          <a:p>
            <a:pPr lvl="0"/>
            <a:r>
              <a:rPr lang="en-GB" sz="2000" b="1" dirty="0">
                <a:solidFill>
                  <a:schemeClr val="tx2"/>
                </a:solidFill>
                <a:latin typeface="Angsana New" panose="02020603050405020304" pitchFamily="18" charset="-34"/>
                <a:cs typeface="Angsana New" panose="02020603050405020304" pitchFamily="18" charset="-34"/>
              </a:rPr>
              <a:t>Beyond the Agreement:</a:t>
            </a:r>
            <a:r>
              <a:rPr lang="en-GB" sz="2000" dirty="0">
                <a:solidFill>
                  <a:schemeClr val="tx2"/>
                </a:solidFill>
                <a:latin typeface="Angsana New" panose="02020603050405020304" pitchFamily="18" charset="-34"/>
                <a:cs typeface="Angsana New" panose="02020603050405020304" pitchFamily="18" charset="-34"/>
              </a:rPr>
              <a:t> Using cultural intelligence and adaptability to maintain successful long-term cooperation.</a:t>
            </a:r>
          </a:p>
          <a:p>
            <a:endParaRPr lang="en-GB" sz="2000" dirty="0">
              <a:solidFill>
                <a:schemeClr val="tx2"/>
              </a:solidFill>
              <a:latin typeface="Angsana New" panose="02020603050405020304" pitchFamily="18" charset="-34"/>
              <a:cs typeface="Angsana New" panose="02020603050405020304" pitchFamily="18" charset="-34"/>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Handshake">
            <a:extLst>
              <a:ext uri="{FF2B5EF4-FFF2-40B4-BE49-F238E27FC236}">
                <a16:creationId xmlns:a16="http://schemas.microsoft.com/office/drawing/2014/main" id="{0CAF23E2-BF95-8B7B-6319-C879E9C6542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4138413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9737011-C20C-CDFE-C70F-4ADF8ED2D8E2}"/>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671AB1-491F-7426-5640-E88292EAED75}"/>
              </a:ext>
            </a:extLst>
          </p:cNvPr>
          <p:cNvSpPr>
            <a:spLocks noGrp="1"/>
          </p:cNvSpPr>
          <p:nvPr>
            <p:ph type="title"/>
          </p:nvPr>
        </p:nvSpPr>
        <p:spPr>
          <a:xfrm>
            <a:off x="267855" y="350196"/>
            <a:ext cx="6373090" cy="1624520"/>
          </a:xfrm>
        </p:spPr>
        <p:txBody>
          <a:bodyPr anchor="ctr">
            <a:normAutofit/>
          </a:bodyPr>
          <a:lstStyle/>
          <a:p>
            <a:pPr algn="ctr"/>
            <a:r>
              <a:rPr lang="en-GB" sz="3700" b="1" i="1" dirty="0">
                <a:latin typeface="Amasis MT Pro Medium" panose="02040604050005020304" pitchFamily="18" charset="0"/>
                <a:cs typeface="Angsana New" panose="02020603050405020304" pitchFamily="18" charset="-34"/>
              </a:rPr>
              <a:t>Securing the UK–China Strategic Partnership</a:t>
            </a:r>
          </a:p>
        </p:txBody>
      </p:sp>
      <p:sp>
        <p:nvSpPr>
          <p:cNvPr id="3" name="Content Placeholder 2">
            <a:extLst>
              <a:ext uri="{FF2B5EF4-FFF2-40B4-BE49-F238E27FC236}">
                <a16:creationId xmlns:a16="http://schemas.microsoft.com/office/drawing/2014/main" id="{A511DF82-7926-F93A-57F2-441E87593345}"/>
              </a:ext>
            </a:extLst>
          </p:cNvPr>
          <p:cNvSpPr>
            <a:spLocks noGrp="1"/>
          </p:cNvSpPr>
          <p:nvPr>
            <p:ph idx="1"/>
          </p:nvPr>
        </p:nvSpPr>
        <p:spPr>
          <a:xfrm>
            <a:off x="351692" y="2636195"/>
            <a:ext cx="6169688" cy="3720155"/>
          </a:xfrm>
        </p:spPr>
        <p:txBody>
          <a:bodyPr anchor="ctr">
            <a:normAutofit fontScale="92500" lnSpcReduction="10000"/>
          </a:bodyPr>
          <a:lstStyle/>
          <a:p>
            <a:pPr lvl="0"/>
            <a:r>
              <a:rPr lang="en-GB" sz="1600" b="1" dirty="0"/>
              <a:t>Commercial Objective:</a:t>
            </a:r>
            <a:r>
              <a:rPr lang="en-GB" sz="1600" dirty="0"/>
              <a:t> Negotiate joint development and sales of smart energy storage systems in Europe and Asia.</a:t>
            </a:r>
          </a:p>
          <a:p>
            <a:pPr lvl="0"/>
            <a:r>
              <a:rPr lang="en-GB" sz="1600" b="1" dirty="0"/>
              <a:t>Potential Benefits:</a:t>
            </a:r>
            <a:r>
              <a:rPr lang="en-GB" sz="1600" dirty="0"/>
              <a:t> Explore combined knowledge and market access without assuming either partner's capabilities.</a:t>
            </a:r>
          </a:p>
          <a:p>
            <a:pPr lvl="0"/>
            <a:r>
              <a:rPr lang="en-GB" sz="1600" b="1" dirty="0"/>
              <a:t>Cultural Challenge: </a:t>
            </a:r>
            <a:r>
              <a:rPr lang="en-GB" sz="1600" dirty="0"/>
              <a:t>Different communication and approval expectations could delay decisions on the proposed agreement.</a:t>
            </a:r>
          </a:p>
          <a:p>
            <a:pPr lvl="0"/>
            <a:r>
              <a:rPr lang="en-GB" sz="1600" b="1" dirty="0"/>
              <a:t>Research Evidence:</a:t>
            </a:r>
            <a:r>
              <a:rPr lang="en-GB" sz="1600" dirty="0"/>
              <a:t> Knowledge sharing can support partnerships but requires safeguards against information leakage (Kim et al., 2024).</a:t>
            </a:r>
          </a:p>
          <a:p>
            <a:pPr lvl="0"/>
            <a:r>
              <a:rPr lang="en-GB" sz="1600" b="1" dirty="0"/>
              <a:t>Director's Priorities:</a:t>
            </a:r>
            <a:r>
              <a:rPr lang="en-GB" sz="1600" dirty="0"/>
              <a:t> Establish trust, identify authorised decision-makers and clarify potential disagreements before commitments.</a:t>
            </a:r>
          </a:p>
          <a:p>
            <a:pPr lvl="0"/>
            <a:r>
              <a:rPr lang="en-GB" sz="1600" b="1" dirty="0"/>
              <a:t>Negotiation Targets:</a:t>
            </a:r>
            <a:r>
              <a:rPr lang="en-GB" sz="1600" dirty="0"/>
              <a:t> Agree technology rights, development duties, fair returns and European–Asian marketing responsibilities.</a:t>
            </a:r>
          </a:p>
          <a:p>
            <a:pPr lvl="0"/>
            <a:r>
              <a:rPr lang="en-GB" sz="1600" b="1" dirty="0"/>
              <a:t>Board Request:</a:t>
            </a:r>
            <a:r>
              <a:rPr lang="en-GB" sz="1600" dirty="0"/>
              <a:t> Authorise exploratory negotiations, making final approval conditional on acceptable safeguards and benefits.</a:t>
            </a:r>
          </a:p>
        </p:txBody>
      </p:sp>
      <p:pic>
        <p:nvPicPr>
          <p:cNvPr id="5" name="Picture 4" descr="A 3D pattern of ring shapes connected by lines">
            <a:extLst>
              <a:ext uri="{FF2B5EF4-FFF2-40B4-BE49-F238E27FC236}">
                <a16:creationId xmlns:a16="http://schemas.microsoft.com/office/drawing/2014/main" id="{AD8CB1A8-6416-FE4C-FFD7-A3E3AD99120D}"/>
              </a:ext>
            </a:extLst>
          </p:cNvPr>
          <p:cNvPicPr>
            <a:picLocks noChangeAspect="1"/>
          </p:cNvPicPr>
          <p:nvPr/>
        </p:nvPicPr>
        <p:blipFill>
          <a:blip r:embed="rId3"/>
          <a:srcRect l="8611" r="41333"/>
          <a:stretch>
            <a:fillRect/>
          </a:stretch>
        </p:blipFill>
        <p:spPr>
          <a:xfrm>
            <a:off x="6873073" y="1"/>
            <a:ext cx="5325752" cy="6858000"/>
          </a:xfrm>
          <a:prstGeom prst="rect">
            <a:avLst/>
          </a:prstGeom>
        </p:spPr>
      </p:pic>
    </p:spTree>
    <p:extLst>
      <p:ext uri="{BB962C8B-B14F-4D97-AF65-F5344CB8AC3E}">
        <p14:creationId xmlns:p14="http://schemas.microsoft.com/office/powerpoint/2010/main" val="13050202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D327538-4248-74F2-9B89-E4A90EB49E80}"/>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8D71DA-1873-D66E-8CF6-A0C639CEFB0B}"/>
              </a:ext>
            </a:extLst>
          </p:cNvPr>
          <p:cNvSpPr>
            <a:spLocks noGrp="1"/>
          </p:cNvSpPr>
          <p:nvPr>
            <p:ph type="title"/>
          </p:nvPr>
        </p:nvSpPr>
        <p:spPr>
          <a:xfrm>
            <a:off x="1371597" y="348865"/>
            <a:ext cx="10044023" cy="877729"/>
          </a:xfrm>
        </p:spPr>
        <p:txBody>
          <a:bodyPr anchor="ctr">
            <a:normAutofit/>
          </a:bodyPr>
          <a:lstStyle/>
          <a:p>
            <a:pPr algn="ctr"/>
            <a:r>
              <a:rPr lang="en-GB" sz="4000" b="1" i="1" dirty="0">
                <a:solidFill>
                  <a:srgbClr val="FFFFFF"/>
                </a:solidFill>
                <a:latin typeface="Amasis MT Pro Medium" panose="02040604050005020304" pitchFamily="18" charset="0"/>
                <a:cs typeface="Angsana New" panose="02020603050405020304" pitchFamily="18" charset="-34"/>
              </a:rPr>
              <a:t>Culture as a Business Influence</a:t>
            </a:r>
          </a:p>
        </p:txBody>
      </p:sp>
      <p:graphicFrame>
        <p:nvGraphicFramePr>
          <p:cNvPr id="5" name="Content Placeholder 2">
            <a:extLst>
              <a:ext uri="{FF2B5EF4-FFF2-40B4-BE49-F238E27FC236}">
                <a16:creationId xmlns:a16="http://schemas.microsoft.com/office/drawing/2014/main" id="{7C818B65-37E8-87BA-CD45-9D60CBFE7466}"/>
              </a:ext>
            </a:extLst>
          </p:cNvPr>
          <p:cNvGraphicFramePr>
            <a:graphicFrameLocks noGrp="1"/>
          </p:cNvGraphicFramePr>
          <p:nvPr>
            <p:ph idx="1"/>
            <p:extLst>
              <p:ext uri="{D42A27DB-BD31-4B8C-83A1-F6EECF244321}">
                <p14:modId xmlns:p14="http://schemas.microsoft.com/office/powerpoint/2010/main" val="2005977191"/>
              </p:ext>
            </p:extLst>
          </p:nvPr>
        </p:nvGraphicFramePr>
        <p:xfrm>
          <a:off x="644056" y="1924821"/>
          <a:ext cx="10927829" cy="43805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113114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E65806A-09EB-67DA-8B8F-A2E1EF9A131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5B587E-5B42-671E-DE69-F4FE7C6DFAAE}"/>
              </a:ext>
            </a:extLst>
          </p:cNvPr>
          <p:cNvSpPr>
            <a:spLocks noGrp="1"/>
          </p:cNvSpPr>
          <p:nvPr>
            <p:ph type="title"/>
          </p:nvPr>
        </p:nvSpPr>
        <p:spPr>
          <a:xfrm>
            <a:off x="1371599" y="294538"/>
            <a:ext cx="9895951" cy="1033669"/>
          </a:xfrm>
        </p:spPr>
        <p:txBody>
          <a:bodyPr>
            <a:normAutofit fontScale="90000"/>
          </a:bodyPr>
          <a:lstStyle/>
          <a:p>
            <a:pPr algn="ctr"/>
            <a:r>
              <a:rPr lang="en-GB" sz="4000" b="1" i="1" dirty="0">
                <a:solidFill>
                  <a:srgbClr val="FFFFFF"/>
                </a:solidFill>
                <a:latin typeface="Amasis MT Pro Medium" panose="02040604050005020304" pitchFamily="18" charset="0"/>
                <a:cs typeface="Angsana New" panose="02020603050405020304" pitchFamily="18" charset="-34"/>
              </a:rPr>
              <a:t>Applying Hall's Theory to UK–China Partnership Negotiations</a:t>
            </a:r>
          </a:p>
        </p:txBody>
      </p:sp>
      <p:sp>
        <p:nvSpPr>
          <p:cNvPr id="3" name="Content Placeholder 2">
            <a:extLst>
              <a:ext uri="{FF2B5EF4-FFF2-40B4-BE49-F238E27FC236}">
                <a16:creationId xmlns:a16="http://schemas.microsoft.com/office/drawing/2014/main" id="{BCA765A8-E28B-FF34-DD9D-6DC62A3E4A46}"/>
              </a:ext>
            </a:extLst>
          </p:cNvPr>
          <p:cNvSpPr>
            <a:spLocks noGrp="1"/>
          </p:cNvSpPr>
          <p:nvPr>
            <p:ph idx="1"/>
          </p:nvPr>
        </p:nvSpPr>
        <p:spPr>
          <a:xfrm>
            <a:off x="1371599" y="2318197"/>
            <a:ext cx="9724031" cy="3683358"/>
          </a:xfrm>
        </p:spPr>
        <p:txBody>
          <a:bodyPr anchor="ctr">
            <a:normAutofit fontScale="85000" lnSpcReduction="20000"/>
          </a:bodyPr>
          <a:lstStyle/>
          <a:p>
            <a:pPr lvl="0"/>
            <a:r>
              <a:rPr lang="en-GB" sz="2000" b="1" dirty="0"/>
              <a:t>Hall's Theory: </a:t>
            </a:r>
            <a:r>
              <a:rPr lang="en-GB" sz="2000" dirty="0"/>
              <a:t>High-context communication relies more on shared understanding; low-context communication expects explicit wording (Bartosik-</a:t>
            </a:r>
            <a:r>
              <a:rPr lang="en-GB" sz="2000" dirty="0" err="1"/>
              <a:t>Purgat</a:t>
            </a:r>
            <a:r>
              <a:rPr lang="en-GB" sz="2000" dirty="0"/>
              <a:t> and Rakowska, 2025).</a:t>
            </a:r>
          </a:p>
          <a:p>
            <a:pPr lvl="0"/>
            <a:r>
              <a:rPr lang="en-GB" sz="2000" b="1" dirty="0"/>
              <a:t>Negotiation Situation: </a:t>
            </a:r>
            <a:r>
              <a:rPr lang="en-GB" sz="2000" dirty="0"/>
              <a:t>GreenTech proposes licensing battery technology to Shenzhen for joint energy storage development.</a:t>
            </a:r>
          </a:p>
          <a:p>
            <a:pPr lvl="0"/>
            <a:r>
              <a:rPr lang="en-GB" sz="2000" b="1" dirty="0"/>
              <a:t>Possible Barrier: </a:t>
            </a:r>
            <a:r>
              <a:rPr lang="en-GB" sz="2000" dirty="0"/>
              <a:t>An indirect reply might leave the proposed licensing terms open to misunderstanding.</a:t>
            </a:r>
          </a:p>
          <a:p>
            <a:pPr lvl="0"/>
            <a:r>
              <a:rPr lang="en-GB" sz="2000" b="1" dirty="0"/>
              <a:t>Business Impact: </a:t>
            </a:r>
            <a:r>
              <a:rPr lang="en-GB" sz="2000" dirty="0"/>
              <a:t>Prematurely assuming approval could expose sensitive designs and disrupt development schedules.</a:t>
            </a:r>
          </a:p>
          <a:p>
            <a:pPr lvl="0"/>
            <a:r>
              <a:rPr lang="en-GB" sz="2000" b="1" dirty="0"/>
              <a:t>Director's Action: </a:t>
            </a:r>
            <a:r>
              <a:rPr lang="en-GB" sz="2000" dirty="0"/>
              <a:t>Confirm Shenzhen's concerns, decision-makers and approval process before discussing final terms.</a:t>
            </a:r>
          </a:p>
          <a:p>
            <a:pPr lvl="0"/>
            <a:r>
              <a:rPr lang="en-GB" sz="2000" b="1" dirty="0"/>
              <a:t>Proposed Agreement: </a:t>
            </a:r>
            <a:r>
              <a:rPr lang="en-GB" sz="2000" dirty="0"/>
              <a:t>Record technology rights, confidentiality rules and both partners' development contributions in writing.</a:t>
            </a:r>
          </a:p>
          <a:p>
            <a:pPr lvl="0"/>
            <a:r>
              <a:rPr lang="en-GB" sz="2000" b="1" dirty="0"/>
              <a:t>Critical Limitation: </a:t>
            </a:r>
            <a:r>
              <a:rPr lang="en-GB" sz="2000" dirty="0"/>
              <a:t>National cultural models cannot predict how Shenzhen's actual negotiators will communicate.</a:t>
            </a:r>
          </a:p>
          <a:p>
            <a:pPr marL="0" indent="0">
              <a:buNone/>
            </a:pPr>
            <a:endParaRPr lang="en-GB" sz="2000" dirty="0">
              <a:latin typeface="Angsana New" panose="02020603050405020304" pitchFamily="18" charset="-34"/>
              <a:cs typeface="Angsana New" panose="02020603050405020304" pitchFamily="18" charset="-34"/>
            </a:endParaRPr>
          </a:p>
        </p:txBody>
      </p:sp>
    </p:spTree>
    <p:extLst>
      <p:ext uri="{BB962C8B-B14F-4D97-AF65-F5344CB8AC3E}">
        <p14:creationId xmlns:p14="http://schemas.microsoft.com/office/powerpoint/2010/main" val="38381855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4A29492-B510-0E55-E931-DE1B30FD597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F4EDE6-2960-B752-E550-6C6B36D33E7B}"/>
              </a:ext>
            </a:extLst>
          </p:cNvPr>
          <p:cNvSpPr>
            <a:spLocks noGrp="1"/>
          </p:cNvSpPr>
          <p:nvPr>
            <p:ph type="title"/>
          </p:nvPr>
        </p:nvSpPr>
        <p:spPr>
          <a:xfrm>
            <a:off x="1371599" y="294538"/>
            <a:ext cx="9895951" cy="1033669"/>
          </a:xfrm>
        </p:spPr>
        <p:txBody>
          <a:bodyPr>
            <a:normAutofit fontScale="90000"/>
          </a:bodyPr>
          <a:lstStyle/>
          <a:p>
            <a:pPr algn="ctr"/>
            <a:r>
              <a:rPr lang="en-GB" sz="4000" b="1" i="1" dirty="0">
                <a:solidFill>
                  <a:srgbClr val="FFFFFF"/>
                </a:solidFill>
                <a:latin typeface="Amasis MT Pro Medium" panose="02040604050005020304" pitchFamily="18" charset="0"/>
                <a:cs typeface="Angsana New" panose="02020603050405020304" pitchFamily="18" charset="-34"/>
              </a:rPr>
              <a:t>Applying Face-Negotiation Theory to the Partnership</a:t>
            </a:r>
          </a:p>
        </p:txBody>
      </p:sp>
      <p:sp>
        <p:nvSpPr>
          <p:cNvPr id="3" name="Content Placeholder 2">
            <a:extLst>
              <a:ext uri="{FF2B5EF4-FFF2-40B4-BE49-F238E27FC236}">
                <a16:creationId xmlns:a16="http://schemas.microsoft.com/office/drawing/2014/main" id="{CBCF62F0-4488-847C-54CB-336E92F10033}"/>
              </a:ext>
            </a:extLst>
          </p:cNvPr>
          <p:cNvSpPr>
            <a:spLocks noGrp="1"/>
          </p:cNvSpPr>
          <p:nvPr>
            <p:ph idx="1"/>
          </p:nvPr>
        </p:nvSpPr>
        <p:spPr>
          <a:xfrm>
            <a:off x="1371599" y="2318197"/>
            <a:ext cx="9724031" cy="3683358"/>
          </a:xfrm>
        </p:spPr>
        <p:txBody>
          <a:bodyPr anchor="ctr">
            <a:normAutofit fontScale="85000" lnSpcReduction="20000"/>
          </a:bodyPr>
          <a:lstStyle/>
          <a:p>
            <a:pPr lvl="0"/>
            <a:r>
              <a:rPr lang="en-GB" sz="2000" b="1" dirty="0"/>
              <a:t>Theoretical Foundation:</a:t>
            </a:r>
            <a:r>
              <a:rPr lang="en-GB" sz="2000" dirty="0"/>
              <a:t> Face-negotiation theory explains how concerns about reputation influence responses to disagreements (Vasilyeva et al., 2023).</a:t>
            </a:r>
          </a:p>
          <a:p>
            <a:pPr lvl="0"/>
            <a:r>
              <a:rPr lang="en-GB" sz="2000" b="1" dirty="0"/>
              <a:t>Partnership Challenge:</a:t>
            </a:r>
            <a:r>
              <a:rPr lang="en-GB" sz="2000" dirty="0"/>
              <a:t> Shenzhen proposes a battery-testing method that GreenTech considers unsuitable without further evidence.</a:t>
            </a:r>
          </a:p>
          <a:p>
            <a:pPr lvl="0"/>
            <a:r>
              <a:rPr lang="en-GB" sz="2000" b="1" dirty="0"/>
              <a:t>Cultural Impact:</a:t>
            </a:r>
            <a:r>
              <a:rPr lang="en-GB" sz="2000" dirty="0"/>
              <a:t> Public criticism could threaten professional respect and make finding an agreement more difficult.</a:t>
            </a:r>
          </a:p>
          <a:p>
            <a:pPr lvl="0"/>
            <a:r>
              <a:rPr lang="en-GB" sz="2000" b="1" dirty="0"/>
              <a:t>Director's Response:</a:t>
            </a:r>
            <a:r>
              <a:rPr lang="en-GB" sz="2000" dirty="0"/>
              <a:t> Acknowledge Shenzhen's expertise, explain technical concerns and request supporting testing evidence.</a:t>
            </a:r>
          </a:p>
          <a:p>
            <a:pPr lvl="0"/>
            <a:r>
              <a:rPr lang="en-GB" sz="2000" b="1" dirty="0"/>
              <a:t>Negotiation Solution:</a:t>
            </a:r>
            <a:r>
              <a:rPr lang="en-GB" sz="2000" dirty="0"/>
              <a:t> Agree acceptable testing criteria, independent checks and responsibilities before approving joint development.</a:t>
            </a:r>
          </a:p>
          <a:p>
            <a:pPr lvl="0"/>
            <a:r>
              <a:rPr lang="en-GB" sz="2000" b="1" dirty="0"/>
              <a:t>Business Benefits:</a:t>
            </a:r>
            <a:r>
              <a:rPr lang="en-GB" sz="2000" dirty="0"/>
              <a:t> Clear testing procedures could reduce disputes, delays and possible product quality problems.</a:t>
            </a:r>
          </a:p>
          <a:p>
            <a:pPr lvl="0"/>
            <a:r>
              <a:rPr lang="en-GB" sz="2000" b="1" dirty="0"/>
              <a:t>Critical Limitation:</a:t>
            </a:r>
            <a:r>
              <a:rPr lang="en-GB" sz="2000" dirty="0"/>
              <a:t> Respectful communication alone cannot guarantee agreement or replace proper technical evidence.</a:t>
            </a:r>
          </a:p>
          <a:p>
            <a:endParaRPr lang="en-GB" sz="2000" dirty="0">
              <a:latin typeface="Angsana New" panose="02020603050405020304" pitchFamily="18" charset="-34"/>
              <a:cs typeface="Angsana New" panose="02020603050405020304" pitchFamily="18" charset="-34"/>
            </a:endParaRPr>
          </a:p>
        </p:txBody>
      </p:sp>
    </p:spTree>
    <p:extLst>
      <p:ext uri="{BB962C8B-B14F-4D97-AF65-F5344CB8AC3E}">
        <p14:creationId xmlns:p14="http://schemas.microsoft.com/office/powerpoint/2010/main" val="33543762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FC7AAC8-BF83-B52B-361F-EAB5B7050E6A}"/>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CA04E8E-A071-BFF4-24C5-108680F01267}"/>
              </a:ext>
            </a:extLst>
          </p:cNvPr>
          <p:cNvSpPr>
            <a:spLocks noGrp="1"/>
          </p:cNvSpPr>
          <p:nvPr>
            <p:ph type="title"/>
          </p:nvPr>
        </p:nvSpPr>
        <p:spPr>
          <a:xfrm>
            <a:off x="1371597" y="348865"/>
            <a:ext cx="10044023" cy="877729"/>
          </a:xfrm>
        </p:spPr>
        <p:txBody>
          <a:bodyPr anchor="ctr">
            <a:normAutofit/>
          </a:bodyPr>
          <a:lstStyle/>
          <a:p>
            <a:pPr algn="ctr"/>
            <a:r>
              <a:rPr lang="en-GB" sz="4000" b="1" i="1" dirty="0">
                <a:solidFill>
                  <a:srgbClr val="FFFFFF"/>
                </a:solidFill>
                <a:latin typeface="Amasis MT Pro Medium" panose="02040604050005020304" pitchFamily="18" charset="0"/>
                <a:cs typeface="Angsana New" panose="02020603050405020304" pitchFamily="18" charset="-34"/>
              </a:rPr>
              <a:t>Authority, Consensus and Decision Risks</a:t>
            </a:r>
          </a:p>
        </p:txBody>
      </p:sp>
      <p:graphicFrame>
        <p:nvGraphicFramePr>
          <p:cNvPr id="5" name="Content Placeholder 2">
            <a:extLst>
              <a:ext uri="{FF2B5EF4-FFF2-40B4-BE49-F238E27FC236}">
                <a16:creationId xmlns:a16="http://schemas.microsoft.com/office/drawing/2014/main" id="{E5F55779-E266-9CBE-9B85-D40E3049CD7E}"/>
              </a:ext>
            </a:extLst>
          </p:cNvPr>
          <p:cNvGraphicFramePr>
            <a:graphicFrameLocks noGrp="1"/>
          </p:cNvGraphicFramePr>
          <p:nvPr>
            <p:ph idx="1"/>
            <p:extLst>
              <p:ext uri="{D42A27DB-BD31-4B8C-83A1-F6EECF244321}">
                <p14:modId xmlns:p14="http://schemas.microsoft.com/office/powerpoint/2010/main" val="138051655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264936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55C4782-6E20-8E0F-EF64-D8A97B0F677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F42915-FA10-836D-4EED-793263FD8612}"/>
              </a:ext>
            </a:extLst>
          </p:cNvPr>
          <p:cNvSpPr>
            <a:spLocks noGrp="1"/>
          </p:cNvSpPr>
          <p:nvPr>
            <p:ph type="title"/>
          </p:nvPr>
        </p:nvSpPr>
        <p:spPr>
          <a:xfrm>
            <a:off x="826396" y="586855"/>
            <a:ext cx="4230100" cy="3387497"/>
          </a:xfrm>
        </p:spPr>
        <p:txBody>
          <a:bodyPr anchor="b">
            <a:normAutofit/>
          </a:bodyPr>
          <a:lstStyle/>
          <a:p>
            <a:pPr algn="ctr"/>
            <a:r>
              <a:rPr lang="en-GB" sz="4000" b="1" i="1" dirty="0">
                <a:solidFill>
                  <a:srgbClr val="FFFFFF"/>
                </a:solidFill>
                <a:latin typeface="Amasis MT Pro Medium" panose="02040604050005020304" pitchFamily="18" charset="0"/>
                <a:cs typeface="Angsana New" panose="02020603050405020304" pitchFamily="18" charset="-34"/>
              </a:rPr>
              <a:t>Guanxi and the Development of Business Trust</a:t>
            </a:r>
          </a:p>
        </p:txBody>
      </p:sp>
      <p:sp>
        <p:nvSpPr>
          <p:cNvPr id="3" name="Content Placeholder 2">
            <a:extLst>
              <a:ext uri="{FF2B5EF4-FFF2-40B4-BE49-F238E27FC236}">
                <a16:creationId xmlns:a16="http://schemas.microsoft.com/office/drawing/2014/main" id="{B8F5F69D-1F3C-C2ED-6C3A-2F9504C825C9}"/>
              </a:ext>
            </a:extLst>
          </p:cNvPr>
          <p:cNvSpPr>
            <a:spLocks noGrp="1"/>
          </p:cNvSpPr>
          <p:nvPr>
            <p:ph idx="1"/>
          </p:nvPr>
        </p:nvSpPr>
        <p:spPr>
          <a:xfrm>
            <a:off x="6503158" y="649480"/>
            <a:ext cx="4862447" cy="5546047"/>
          </a:xfrm>
        </p:spPr>
        <p:txBody>
          <a:bodyPr anchor="ctr">
            <a:normAutofit/>
          </a:bodyPr>
          <a:lstStyle/>
          <a:p>
            <a:r>
              <a:rPr lang="en-GB" sz="2000" b="1" dirty="0">
                <a:latin typeface="Angsana New" panose="02020603050405020304" pitchFamily="18" charset="-34"/>
                <a:cs typeface="Angsana New" panose="02020603050405020304" pitchFamily="18" charset="-34"/>
              </a:rPr>
              <a:t>Guanxi in Business: </a:t>
            </a:r>
            <a:r>
              <a:rPr lang="en-GB" sz="2000" dirty="0">
                <a:latin typeface="Angsana New" panose="02020603050405020304" pitchFamily="18" charset="-34"/>
                <a:cs typeface="Angsana New" panose="02020603050405020304" pitchFamily="18" charset="-34"/>
              </a:rPr>
              <a:t>Trusted personal connections involve reciprocal support and ongoing responsibility between people.</a:t>
            </a:r>
          </a:p>
          <a:p>
            <a:r>
              <a:rPr lang="en-GB" sz="2000" b="1" dirty="0">
                <a:latin typeface="Angsana New" panose="02020603050405020304" pitchFamily="18" charset="-34"/>
                <a:cs typeface="Angsana New" panose="02020603050405020304" pitchFamily="18" charset="-34"/>
              </a:rPr>
              <a:t>Credibility Test: </a:t>
            </a:r>
            <a:r>
              <a:rPr lang="en-GB" sz="2000" dirty="0">
                <a:latin typeface="Angsana New" panose="02020603050405020304" pitchFamily="18" charset="-34"/>
                <a:cs typeface="Angsana New" panose="02020603050405020304" pitchFamily="18" charset="-34"/>
              </a:rPr>
              <a:t>GreenTech should judge Shenzhen's reliability through completed commitments, not friendly meetings alone.</a:t>
            </a:r>
          </a:p>
          <a:p>
            <a:r>
              <a:rPr lang="en-GB" sz="2000" b="1" dirty="0">
                <a:latin typeface="Angsana New" panose="02020603050405020304" pitchFamily="18" charset="-34"/>
                <a:cs typeface="Angsana New" panose="02020603050405020304" pitchFamily="18" charset="-34"/>
              </a:rPr>
              <a:t>Reciprocal Value: </a:t>
            </a:r>
            <a:r>
              <a:rPr lang="en-GB" sz="2000" dirty="0">
                <a:latin typeface="Angsana New" panose="02020603050405020304" pitchFamily="18" charset="-34"/>
                <a:cs typeface="Angsana New" panose="02020603050405020304" pitchFamily="18" charset="-34"/>
              </a:rPr>
              <a:t>Both partners could exchange technical insights while respecting agreed limits on disclosure.</a:t>
            </a:r>
          </a:p>
          <a:p>
            <a:r>
              <a:rPr lang="en-GB" sz="2000" b="1" dirty="0">
                <a:latin typeface="Angsana New" panose="02020603050405020304" pitchFamily="18" charset="-34"/>
                <a:cs typeface="Angsana New" panose="02020603050405020304" pitchFamily="18" charset="-34"/>
              </a:rPr>
              <a:t>Practical Scenario: </a:t>
            </a:r>
            <a:r>
              <a:rPr lang="en-GB" sz="2000" dirty="0">
                <a:latin typeface="Angsana New" panose="02020603050405020304" pitchFamily="18" charset="-34"/>
                <a:cs typeface="Angsana New" panose="02020603050405020304" pitchFamily="18" charset="-34"/>
              </a:rPr>
              <a:t>A promised design update arriving on time would demonstrate dependable cooperation.</a:t>
            </a:r>
          </a:p>
          <a:p>
            <a:r>
              <a:rPr lang="en-GB" sz="2000" b="1" dirty="0">
                <a:latin typeface="Angsana New" panose="02020603050405020304" pitchFamily="18" charset="-34"/>
                <a:cs typeface="Angsana New" panose="02020603050405020304" pitchFamily="18" charset="-34"/>
              </a:rPr>
              <a:t>Research Insight: </a:t>
            </a:r>
            <a:r>
              <a:rPr lang="en-GB" sz="2000" dirty="0">
                <a:latin typeface="Angsana New" panose="02020603050405020304" pitchFamily="18" charset="-34"/>
                <a:cs typeface="Angsana New" panose="02020603050405020304" pitchFamily="18" charset="-34"/>
              </a:rPr>
              <a:t>Stronger guanxi was linked to lower opportunistic intentions in Chinese manufacturing collaborations (Zhao and Cai, 2022).</a:t>
            </a:r>
          </a:p>
          <a:p>
            <a:r>
              <a:rPr lang="en-GB" sz="2000" b="1" dirty="0">
                <a:latin typeface="Angsana New" panose="02020603050405020304" pitchFamily="18" charset="-34"/>
                <a:cs typeface="Angsana New" panose="02020603050405020304" pitchFamily="18" charset="-34"/>
              </a:rPr>
              <a:t>Commercial Risk: </a:t>
            </a:r>
            <a:r>
              <a:rPr lang="en-GB" sz="2000" dirty="0">
                <a:latin typeface="Angsana New" panose="02020603050405020304" pitchFamily="18" charset="-34"/>
                <a:cs typeface="Angsana New" panose="02020603050405020304" pitchFamily="18" charset="-34"/>
              </a:rPr>
              <a:t>Informal promises may blur responsibilities unless technical exchanges follow agreed company rules.</a:t>
            </a:r>
          </a:p>
          <a:p>
            <a:r>
              <a:rPr lang="en-GB" sz="2000" b="1" dirty="0">
                <a:latin typeface="Angsana New" panose="02020603050405020304" pitchFamily="18" charset="-34"/>
                <a:cs typeface="Angsana New" panose="02020603050405020304" pitchFamily="18" charset="-34"/>
              </a:rPr>
              <a:t>Balanced Approach: </a:t>
            </a:r>
            <a:r>
              <a:rPr lang="en-GB" sz="2000" dirty="0">
                <a:latin typeface="Angsana New" panose="02020603050405020304" pitchFamily="18" charset="-34"/>
                <a:cs typeface="Angsana New" panose="02020603050405020304" pitchFamily="18" charset="-34"/>
              </a:rPr>
              <a:t>Build personal rapport, but record responsibilities and require formal authorisation for decisions.</a:t>
            </a:r>
          </a:p>
          <a:p>
            <a:endParaRPr lang="en-GB" sz="2000" dirty="0">
              <a:latin typeface="Angsana New" panose="02020603050405020304" pitchFamily="18" charset="-34"/>
              <a:cs typeface="Angsana New" panose="02020603050405020304" pitchFamily="18" charset="-34"/>
            </a:endParaRPr>
          </a:p>
        </p:txBody>
      </p:sp>
    </p:spTree>
    <p:extLst>
      <p:ext uri="{BB962C8B-B14F-4D97-AF65-F5344CB8AC3E}">
        <p14:creationId xmlns:p14="http://schemas.microsoft.com/office/powerpoint/2010/main" val="33630598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681DE3A-6855-9273-55E9-45DD2290DF3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C39F12-5014-76E7-9D4F-302E12AD62FD}"/>
              </a:ext>
            </a:extLst>
          </p:cNvPr>
          <p:cNvSpPr>
            <a:spLocks noGrp="1"/>
          </p:cNvSpPr>
          <p:nvPr>
            <p:ph type="title"/>
          </p:nvPr>
        </p:nvSpPr>
        <p:spPr>
          <a:xfrm>
            <a:off x="1371599" y="294538"/>
            <a:ext cx="9895951" cy="1033669"/>
          </a:xfrm>
        </p:spPr>
        <p:txBody>
          <a:bodyPr>
            <a:normAutofit/>
          </a:bodyPr>
          <a:lstStyle/>
          <a:p>
            <a:pPr algn="ctr"/>
            <a:r>
              <a:rPr lang="en-GB" sz="4000" b="1" i="1" dirty="0">
                <a:solidFill>
                  <a:srgbClr val="FFFFFF"/>
                </a:solidFill>
                <a:latin typeface="Amasis MT Pro Medium" panose="02040604050005020304" pitchFamily="18" charset="0"/>
                <a:cs typeface="Angsana New" panose="02020603050405020304" pitchFamily="18" charset="-34"/>
              </a:rPr>
              <a:t>Negotiation Pace and Managing Differences</a:t>
            </a:r>
          </a:p>
        </p:txBody>
      </p:sp>
      <p:sp>
        <p:nvSpPr>
          <p:cNvPr id="3" name="Content Placeholder 2">
            <a:extLst>
              <a:ext uri="{FF2B5EF4-FFF2-40B4-BE49-F238E27FC236}">
                <a16:creationId xmlns:a16="http://schemas.microsoft.com/office/drawing/2014/main" id="{4442BEFB-9D75-6625-CCA8-43FB2668DBF6}"/>
              </a:ext>
            </a:extLst>
          </p:cNvPr>
          <p:cNvSpPr>
            <a:spLocks noGrp="1"/>
          </p:cNvSpPr>
          <p:nvPr>
            <p:ph idx="1"/>
          </p:nvPr>
        </p:nvSpPr>
        <p:spPr>
          <a:xfrm>
            <a:off x="1371599" y="2318197"/>
            <a:ext cx="9724031" cy="3683358"/>
          </a:xfrm>
        </p:spPr>
        <p:txBody>
          <a:bodyPr anchor="ctr">
            <a:normAutofit/>
          </a:bodyPr>
          <a:lstStyle/>
          <a:p>
            <a:r>
              <a:rPr lang="en-GB" sz="2000" b="1" dirty="0">
                <a:latin typeface="Angsana New" panose="02020603050405020304" pitchFamily="18" charset="-34"/>
                <a:cs typeface="Angsana New" panose="02020603050405020304" pitchFamily="18" charset="-34"/>
              </a:rPr>
              <a:t>Different Paces: </a:t>
            </a:r>
            <a:r>
              <a:rPr lang="en-GB" sz="2000" dirty="0">
                <a:latin typeface="Angsana New" panose="02020603050405020304" pitchFamily="18" charset="-34"/>
                <a:cs typeface="Angsana New" panose="02020603050405020304" pitchFamily="18" charset="-34"/>
              </a:rPr>
              <a:t>One partner may seek rapid agreement while the other requests additional consultation.</a:t>
            </a:r>
          </a:p>
          <a:p>
            <a:r>
              <a:rPr lang="en-GB" sz="2000" b="1" dirty="0">
                <a:latin typeface="Angsana New" panose="02020603050405020304" pitchFamily="18" charset="-34"/>
                <a:cs typeface="Angsana New" panose="02020603050405020304" pitchFamily="18" charset="-34"/>
              </a:rPr>
              <a:t>Negotiation Styles: </a:t>
            </a:r>
            <a:r>
              <a:rPr lang="en-GB" sz="2000" dirty="0">
                <a:latin typeface="Angsana New" panose="02020603050405020304" pitchFamily="18" charset="-34"/>
                <a:cs typeface="Angsana New" panose="02020603050405020304" pitchFamily="18" charset="-34"/>
              </a:rPr>
              <a:t>Research identifies both flexible relationship-focused and formal fact-focused negotiation patterns (</a:t>
            </a:r>
            <a:r>
              <a:rPr lang="en-GB" sz="2000" dirty="0" err="1">
                <a:latin typeface="Angsana New" panose="02020603050405020304" pitchFamily="18" charset="-34"/>
                <a:cs typeface="Angsana New" panose="02020603050405020304" pitchFamily="18" charset="-34"/>
              </a:rPr>
              <a:t>Ogliastri</a:t>
            </a:r>
            <a:r>
              <a:rPr lang="en-GB" sz="2000" dirty="0">
                <a:latin typeface="Angsana New" panose="02020603050405020304" pitchFamily="18" charset="-34"/>
                <a:cs typeface="Angsana New" panose="02020603050405020304" pitchFamily="18" charset="-34"/>
              </a:rPr>
              <a:t> et al., 2023).</a:t>
            </a:r>
          </a:p>
          <a:p>
            <a:r>
              <a:rPr lang="en-GB" sz="2000" b="1" dirty="0">
                <a:latin typeface="Angsana New" panose="02020603050405020304" pitchFamily="18" charset="-34"/>
                <a:cs typeface="Angsana New" panose="02020603050405020304" pitchFamily="18" charset="-34"/>
              </a:rPr>
              <a:t>Development Scenario: </a:t>
            </a:r>
            <a:r>
              <a:rPr lang="en-GB" sz="2000" dirty="0">
                <a:latin typeface="Angsana New" panose="02020603050405020304" pitchFamily="18" charset="-34"/>
                <a:cs typeface="Angsana New" panose="02020603050405020304" pitchFamily="18" charset="-34"/>
              </a:rPr>
              <a:t>GreenTech requests immediate approval for a battery prototype; Shenzhen asks for further review.</a:t>
            </a:r>
          </a:p>
          <a:p>
            <a:r>
              <a:rPr lang="en-GB" sz="2000" b="1" dirty="0">
                <a:latin typeface="Angsana New" panose="02020603050405020304" pitchFamily="18" charset="-34"/>
                <a:cs typeface="Angsana New" panose="02020603050405020304" pitchFamily="18" charset="-34"/>
              </a:rPr>
              <a:t>Speed versus Quality: </a:t>
            </a:r>
            <a:r>
              <a:rPr lang="en-GB" sz="2000" dirty="0">
                <a:latin typeface="Angsana New" panose="02020603050405020304" pitchFamily="18" charset="-34"/>
                <a:cs typeface="Angsana New" panose="02020603050405020304" pitchFamily="18" charset="-34"/>
              </a:rPr>
              <a:t>Early approval may protect planned launches but leave important technical concerns unresolved.</a:t>
            </a:r>
          </a:p>
          <a:p>
            <a:r>
              <a:rPr lang="en-GB" sz="2000" b="1" dirty="0">
                <a:latin typeface="Angsana New" panose="02020603050405020304" pitchFamily="18" charset="-34"/>
                <a:cs typeface="Angsana New" panose="02020603050405020304" pitchFamily="18" charset="-34"/>
              </a:rPr>
              <a:t>Value of Consultation: </a:t>
            </a:r>
            <a:r>
              <a:rPr lang="en-GB" sz="2000" dirty="0">
                <a:latin typeface="Angsana New" panose="02020603050405020304" pitchFamily="18" charset="-34"/>
                <a:cs typeface="Angsana New" panose="02020603050405020304" pitchFamily="18" charset="-34"/>
              </a:rPr>
              <a:t>Extra discussion could uncover safety concerns, cost disagreements or unclear testing responsibilities.</a:t>
            </a:r>
          </a:p>
          <a:p>
            <a:r>
              <a:rPr lang="en-GB" sz="2000" b="1" dirty="0">
                <a:latin typeface="Angsana New" panose="02020603050405020304" pitchFamily="18" charset="-34"/>
                <a:cs typeface="Angsana New" panose="02020603050405020304" pitchFamily="18" charset="-34"/>
              </a:rPr>
              <a:t>Bargaining Response: </a:t>
            </a:r>
            <a:r>
              <a:rPr lang="en-GB" sz="2000" dirty="0">
                <a:latin typeface="Angsana New" panose="02020603050405020304" pitchFamily="18" charset="-34"/>
                <a:cs typeface="Angsana New" panose="02020603050405020304" pitchFamily="18" charset="-34"/>
              </a:rPr>
              <a:t>Exchange flexibility on deadlines for stronger testing evidence, rather than pressuring immediate acceptance.</a:t>
            </a:r>
          </a:p>
          <a:p>
            <a:r>
              <a:rPr lang="en-GB" sz="2000" b="1" dirty="0">
                <a:latin typeface="Angsana New" panose="02020603050405020304" pitchFamily="18" charset="-34"/>
                <a:cs typeface="Angsana New" panose="02020603050405020304" pitchFamily="18" charset="-34"/>
              </a:rPr>
              <a:t>Shared Timetable: </a:t>
            </a:r>
            <a:r>
              <a:rPr lang="en-GB" sz="2000" dirty="0">
                <a:latin typeface="Angsana New" panose="02020603050405020304" pitchFamily="18" charset="-34"/>
                <a:cs typeface="Angsana New" panose="02020603050405020304" pitchFamily="18" charset="-34"/>
              </a:rPr>
              <a:t>Set decision checkpoints, allow justified extensions and record unresolved issues after each meeting.</a:t>
            </a:r>
          </a:p>
        </p:txBody>
      </p:sp>
    </p:spTree>
    <p:extLst>
      <p:ext uri="{BB962C8B-B14F-4D97-AF65-F5344CB8AC3E}">
        <p14:creationId xmlns:p14="http://schemas.microsoft.com/office/powerpoint/2010/main" val="19610867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B34F4A3-1638-EA6E-B31B-50C14C93184A}"/>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719CA3-9DBF-D5F8-C812-74A1A7C58DE2}"/>
              </a:ext>
            </a:extLst>
          </p:cNvPr>
          <p:cNvSpPr>
            <a:spLocks noGrp="1"/>
          </p:cNvSpPr>
          <p:nvPr>
            <p:ph type="title"/>
          </p:nvPr>
        </p:nvSpPr>
        <p:spPr>
          <a:xfrm>
            <a:off x="1371599" y="294538"/>
            <a:ext cx="9895951" cy="1033669"/>
          </a:xfrm>
        </p:spPr>
        <p:txBody>
          <a:bodyPr>
            <a:normAutofit/>
          </a:bodyPr>
          <a:lstStyle/>
          <a:p>
            <a:pPr algn="ctr"/>
            <a:r>
              <a:rPr lang="en-GB" sz="3400" b="1" i="1" dirty="0">
                <a:solidFill>
                  <a:srgbClr val="FFFFFF"/>
                </a:solidFill>
                <a:latin typeface="Amasis MT Pro Medium" panose="02040604050005020304" pitchFamily="18" charset="0"/>
                <a:cs typeface="Angsana New" panose="02020603050405020304" pitchFamily="18" charset="-34"/>
              </a:rPr>
              <a:t>Building an Effective Cross-Cultural Negotiation Team</a:t>
            </a:r>
          </a:p>
        </p:txBody>
      </p:sp>
      <p:sp>
        <p:nvSpPr>
          <p:cNvPr id="3" name="Content Placeholder 2">
            <a:extLst>
              <a:ext uri="{FF2B5EF4-FFF2-40B4-BE49-F238E27FC236}">
                <a16:creationId xmlns:a16="http://schemas.microsoft.com/office/drawing/2014/main" id="{DFCAD10C-072D-6590-2665-C0C7CB7B8EAF}"/>
              </a:ext>
            </a:extLst>
          </p:cNvPr>
          <p:cNvSpPr>
            <a:spLocks noGrp="1"/>
          </p:cNvSpPr>
          <p:nvPr>
            <p:ph idx="1"/>
          </p:nvPr>
        </p:nvSpPr>
        <p:spPr>
          <a:xfrm>
            <a:off x="1371599" y="2318197"/>
            <a:ext cx="9724031" cy="3683358"/>
          </a:xfrm>
        </p:spPr>
        <p:txBody>
          <a:bodyPr anchor="ctr">
            <a:normAutofit/>
          </a:bodyPr>
          <a:lstStyle/>
          <a:p>
            <a:r>
              <a:rPr lang="en-GB" sz="2000" b="1" dirty="0">
                <a:latin typeface="Angsana New" panose="02020603050405020304" pitchFamily="18" charset="-34"/>
                <a:cs typeface="Angsana New" panose="02020603050405020304" pitchFamily="18" charset="-34"/>
              </a:rPr>
              <a:t>Negotiation Lead: </a:t>
            </a:r>
            <a:r>
              <a:rPr lang="en-GB" sz="2000" dirty="0">
                <a:latin typeface="Angsana New" panose="02020603050405020304" pitchFamily="18" charset="-34"/>
                <a:cs typeface="Angsana New" panose="02020603050405020304" pitchFamily="18" charset="-34"/>
              </a:rPr>
              <a:t>Appoint a senior representative to coordinate offers and communicate with authorised Shenzhen representatives.</a:t>
            </a:r>
          </a:p>
          <a:p>
            <a:r>
              <a:rPr lang="en-GB" sz="2000" b="1" dirty="0">
                <a:latin typeface="Angsana New" panose="02020603050405020304" pitchFamily="18" charset="-34"/>
                <a:cs typeface="Angsana New" panose="02020603050405020304" pitchFamily="18" charset="-34"/>
              </a:rPr>
              <a:t>Technical Expertise: </a:t>
            </a:r>
            <a:r>
              <a:rPr lang="en-GB" sz="2000" dirty="0">
                <a:latin typeface="Angsana New" panose="02020603050405020304" pitchFamily="18" charset="-34"/>
                <a:cs typeface="Angsana New" panose="02020603050405020304" pitchFamily="18" charset="-34"/>
              </a:rPr>
              <a:t>Battery engineers should explain proposed testing standards before discussing sensitive technology transfers.</a:t>
            </a:r>
          </a:p>
          <a:p>
            <a:r>
              <a:rPr lang="en-GB" sz="2000" b="1" dirty="0">
                <a:latin typeface="Angsana New" panose="02020603050405020304" pitchFamily="18" charset="-34"/>
                <a:cs typeface="Angsana New" panose="02020603050405020304" pitchFamily="18" charset="-34"/>
              </a:rPr>
              <a:t>Commercial Protection: </a:t>
            </a:r>
            <a:r>
              <a:rPr lang="en-GB" sz="2000" dirty="0">
                <a:latin typeface="Angsana New" panose="02020603050405020304" pitchFamily="18" charset="-34"/>
                <a:cs typeface="Angsana New" panose="02020603050405020304" pitchFamily="18" charset="-34"/>
              </a:rPr>
              <a:t>Legal and financial advisers should check intellectual property, project costs and market rights.</a:t>
            </a:r>
          </a:p>
          <a:p>
            <a:r>
              <a:rPr lang="en-GB" sz="2000" b="1" dirty="0">
                <a:latin typeface="Angsana New" panose="02020603050405020304" pitchFamily="18" charset="-34"/>
                <a:cs typeface="Angsana New" panose="02020603050405020304" pitchFamily="18" charset="-34"/>
              </a:rPr>
              <a:t>Team Intelligence: </a:t>
            </a:r>
            <a:r>
              <a:rPr lang="en-GB" sz="2000" dirty="0">
                <a:latin typeface="Angsana New" panose="02020603050405020304" pitchFamily="18" charset="-34"/>
                <a:cs typeface="Angsana New" panose="02020603050405020304" pitchFamily="18" charset="-34"/>
              </a:rPr>
              <a:t>Culturally aware members can improve shared decisions by encouraging different viewpoints (Bücker and </a:t>
            </a:r>
            <a:r>
              <a:rPr lang="en-GB" sz="2000" dirty="0" err="1">
                <a:latin typeface="Angsana New" panose="02020603050405020304" pitchFamily="18" charset="-34"/>
                <a:cs typeface="Angsana New" panose="02020603050405020304" pitchFamily="18" charset="-34"/>
              </a:rPr>
              <a:t>Korzilius</a:t>
            </a:r>
            <a:r>
              <a:rPr lang="en-GB" sz="2000" dirty="0">
                <a:latin typeface="Angsana New" panose="02020603050405020304" pitchFamily="18" charset="-34"/>
                <a:cs typeface="Angsana New" panose="02020603050405020304" pitchFamily="18" charset="-34"/>
              </a:rPr>
              <a:t>, 2024).</a:t>
            </a:r>
          </a:p>
          <a:p>
            <a:r>
              <a:rPr lang="en-GB" sz="2000" b="1" dirty="0">
                <a:latin typeface="Angsana New" panose="02020603050405020304" pitchFamily="18" charset="-34"/>
                <a:cs typeface="Angsana New" panose="02020603050405020304" pitchFamily="18" charset="-34"/>
              </a:rPr>
              <a:t>Meeting Protocol: </a:t>
            </a:r>
            <a:r>
              <a:rPr lang="en-GB" sz="2000" dirty="0">
                <a:latin typeface="Angsana New" panose="02020603050405020304" pitchFamily="18" charset="-34"/>
                <a:cs typeface="Angsana New" panose="02020603050405020304" pitchFamily="18" charset="-34"/>
              </a:rPr>
              <a:t>Confirm seniority, speaking responsibilities and meeting expectations directly with Shenzhen before negotiations.</a:t>
            </a:r>
          </a:p>
          <a:p>
            <a:r>
              <a:rPr lang="en-GB" sz="2000" b="1" dirty="0">
                <a:latin typeface="Angsana New" panose="02020603050405020304" pitchFamily="18" charset="-34"/>
                <a:cs typeface="Angsana New" panose="02020603050405020304" pitchFamily="18" charset="-34"/>
              </a:rPr>
              <a:t>Language Support: </a:t>
            </a:r>
            <a:r>
              <a:rPr lang="en-GB" sz="2000" dirty="0">
                <a:latin typeface="Angsana New" panose="02020603050405020304" pitchFamily="18" charset="-34"/>
                <a:cs typeface="Angsana New" panose="02020603050405020304" pitchFamily="18" charset="-34"/>
              </a:rPr>
              <a:t>Bring qualified interpreters when battery terminology or contractual language may cause confusion.</a:t>
            </a:r>
          </a:p>
          <a:p>
            <a:r>
              <a:rPr lang="en-GB" sz="2000" b="1" dirty="0">
                <a:latin typeface="Angsana New" panose="02020603050405020304" pitchFamily="18" charset="-34"/>
                <a:cs typeface="Angsana New" panose="02020603050405020304" pitchFamily="18" charset="-34"/>
              </a:rPr>
              <a:t>Cost–Benefit Review: </a:t>
            </a:r>
            <a:r>
              <a:rPr lang="en-GB" sz="2000" dirty="0">
                <a:latin typeface="Angsana New" panose="02020603050405020304" pitchFamily="18" charset="-34"/>
                <a:cs typeface="Angsana New" panose="02020603050405020304" pitchFamily="18" charset="-34"/>
              </a:rPr>
              <a:t>Extra specialists and interpreting increase expenses but may prevent expensive negotiation mistakes.</a:t>
            </a:r>
          </a:p>
          <a:p>
            <a:endParaRPr lang="en-GB" sz="2000" dirty="0">
              <a:latin typeface="Angsana New" panose="02020603050405020304" pitchFamily="18" charset="-34"/>
              <a:cs typeface="Angsana New" panose="02020603050405020304" pitchFamily="18" charset="-34"/>
            </a:endParaRPr>
          </a:p>
        </p:txBody>
      </p:sp>
    </p:spTree>
    <p:extLst>
      <p:ext uri="{BB962C8B-B14F-4D97-AF65-F5344CB8AC3E}">
        <p14:creationId xmlns:p14="http://schemas.microsoft.com/office/powerpoint/2010/main" val="30454983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A787A4E-6A2D-51A5-7F21-65ABE688A0D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19A675-65D2-A5CC-9FAA-46EB949EEF12}"/>
              </a:ext>
            </a:extLst>
          </p:cNvPr>
          <p:cNvSpPr>
            <a:spLocks noGrp="1"/>
          </p:cNvSpPr>
          <p:nvPr>
            <p:ph type="title"/>
          </p:nvPr>
        </p:nvSpPr>
        <p:spPr>
          <a:xfrm>
            <a:off x="1371599" y="294538"/>
            <a:ext cx="9895951" cy="1033669"/>
          </a:xfrm>
        </p:spPr>
        <p:txBody>
          <a:bodyPr>
            <a:normAutofit/>
          </a:bodyPr>
          <a:lstStyle/>
          <a:p>
            <a:pPr algn="ctr"/>
            <a:r>
              <a:rPr lang="en-GB" sz="3700" b="1" i="1" dirty="0">
                <a:solidFill>
                  <a:srgbClr val="FFFFFF"/>
                </a:solidFill>
                <a:latin typeface="Amasis MT Pro Medium" panose="02040604050005020304" pitchFamily="18" charset="0"/>
                <a:cs typeface="Angsana New" panose="02020603050405020304" pitchFamily="18" charset="-34"/>
              </a:rPr>
              <a:t>Creating Value Through a Balanced Agreement</a:t>
            </a:r>
          </a:p>
        </p:txBody>
      </p:sp>
      <p:sp>
        <p:nvSpPr>
          <p:cNvPr id="3" name="Content Placeholder 2">
            <a:extLst>
              <a:ext uri="{FF2B5EF4-FFF2-40B4-BE49-F238E27FC236}">
                <a16:creationId xmlns:a16="http://schemas.microsoft.com/office/drawing/2014/main" id="{4E88EC8A-2524-9267-5D1B-78DAAFD1661A}"/>
              </a:ext>
            </a:extLst>
          </p:cNvPr>
          <p:cNvSpPr>
            <a:spLocks noGrp="1"/>
          </p:cNvSpPr>
          <p:nvPr>
            <p:ph idx="1"/>
          </p:nvPr>
        </p:nvSpPr>
        <p:spPr>
          <a:xfrm>
            <a:off x="1371599" y="2318197"/>
            <a:ext cx="9724031" cy="3683358"/>
          </a:xfrm>
        </p:spPr>
        <p:txBody>
          <a:bodyPr anchor="ctr">
            <a:normAutofit/>
          </a:bodyPr>
          <a:lstStyle/>
          <a:p>
            <a:r>
              <a:rPr lang="en-GB" sz="2000" b="1" dirty="0">
                <a:latin typeface="Angsana New" panose="02020603050405020304" pitchFamily="18" charset="-34"/>
                <a:cs typeface="Angsana New" panose="02020603050405020304" pitchFamily="18" charset="-34"/>
              </a:rPr>
              <a:t>Existing Technology: </a:t>
            </a:r>
            <a:r>
              <a:rPr lang="en-GB" sz="2000" dirty="0">
                <a:latin typeface="Angsana New" panose="02020603050405020304" pitchFamily="18" charset="-34"/>
                <a:cs typeface="Angsana New" panose="02020603050405020304" pitchFamily="18" charset="-34"/>
              </a:rPr>
              <a:t>Each company would retain ownership of innovations developed before the partnership begins.</a:t>
            </a:r>
          </a:p>
          <a:p>
            <a:r>
              <a:rPr lang="en-GB" sz="2000" b="1" dirty="0">
                <a:latin typeface="Angsana New" panose="02020603050405020304" pitchFamily="18" charset="-34"/>
                <a:cs typeface="Angsana New" panose="02020603050405020304" pitchFamily="18" charset="-34"/>
              </a:rPr>
              <a:t>Joint Discoveries: </a:t>
            </a:r>
            <a:r>
              <a:rPr lang="en-GB" sz="2000" dirty="0">
                <a:latin typeface="Angsana New" panose="02020603050405020304" pitchFamily="18" charset="-34"/>
                <a:cs typeface="Angsana New" panose="02020603050405020304" pitchFamily="18" charset="-34"/>
              </a:rPr>
              <a:t>New battery designs would need agreed ownership, licensing rights and permitted uses.</a:t>
            </a:r>
          </a:p>
          <a:p>
            <a:r>
              <a:rPr lang="en-GB" sz="2000" b="1" dirty="0">
                <a:latin typeface="Angsana New" panose="02020603050405020304" pitchFamily="18" charset="-34"/>
                <a:cs typeface="Angsana New" panose="02020603050405020304" pitchFamily="18" charset="-34"/>
              </a:rPr>
              <a:t>Negotiation Exchange: </a:t>
            </a:r>
            <a:r>
              <a:rPr lang="en-GB" sz="2000" dirty="0">
                <a:latin typeface="Angsana New" panose="02020603050405020304" pitchFamily="18" charset="-34"/>
                <a:cs typeface="Angsana New" panose="02020603050405020304" pitchFamily="18" charset="-34"/>
              </a:rPr>
              <a:t>GreenTech could offer limited technology access in exchange for Shenzhen's agreed development contributions.</a:t>
            </a:r>
          </a:p>
          <a:p>
            <a:r>
              <a:rPr lang="en-GB" sz="2000" b="1" dirty="0">
                <a:latin typeface="Angsana New" panose="02020603050405020304" pitchFamily="18" charset="-34"/>
                <a:cs typeface="Angsana New" panose="02020603050405020304" pitchFamily="18" charset="-34"/>
              </a:rPr>
              <a:t>Investment Risks: </a:t>
            </a:r>
            <a:r>
              <a:rPr lang="en-GB" sz="2000" dirty="0">
                <a:latin typeface="Angsana New" panose="02020603050405020304" pitchFamily="18" charset="-34"/>
                <a:cs typeface="Angsana New" panose="02020603050405020304" pitchFamily="18" charset="-34"/>
              </a:rPr>
              <a:t>Match research funding and testing duties to agreed risk-sharing and revenue arrangements.</a:t>
            </a:r>
          </a:p>
          <a:p>
            <a:r>
              <a:rPr lang="en-GB" sz="2000" b="1" dirty="0">
                <a:latin typeface="Angsana New" panose="02020603050405020304" pitchFamily="18" charset="-34"/>
                <a:cs typeface="Angsana New" panose="02020603050405020304" pitchFamily="18" charset="-34"/>
              </a:rPr>
              <a:t>Market Access: </a:t>
            </a:r>
            <a:r>
              <a:rPr lang="en-GB" sz="2000" dirty="0">
                <a:latin typeface="Angsana New" panose="02020603050405020304" pitchFamily="18" charset="-34"/>
                <a:cs typeface="Angsana New" panose="02020603050405020304" pitchFamily="18" charset="-34"/>
              </a:rPr>
              <a:t>Negotiate regional marketing rights against each partner's actual capabilities and measurable commitments.</a:t>
            </a:r>
          </a:p>
          <a:p>
            <a:r>
              <a:rPr lang="en-GB" sz="2000" b="1" dirty="0">
                <a:latin typeface="Angsana New" panose="02020603050405020304" pitchFamily="18" charset="-34"/>
                <a:cs typeface="Angsana New" panose="02020603050405020304" pitchFamily="18" charset="-34"/>
              </a:rPr>
              <a:t>Research Evidence: </a:t>
            </a:r>
            <a:r>
              <a:rPr lang="en-GB" sz="2000" dirty="0">
                <a:latin typeface="Angsana New" panose="02020603050405020304" pitchFamily="18" charset="-34"/>
                <a:cs typeface="Angsana New" panose="02020603050405020304" pitchFamily="18" charset="-34"/>
              </a:rPr>
              <a:t>Evidence from competitor alliances suggests formal intellectual-property safeguards can encourage cooperation (</a:t>
            </a:r>
            <a:r>
              <a:rPr lang="en-GB" sz="2000" dirty="0" err="1">
                <a:latin typeface="Angsana New" panose="02020603050405020304" pitchFamily="18" charset="-34"/>
                <a:cs typeface="Angsana New" panose="02020603050405020304" pitchFamily="18" charset="-34"/>
              </a:rPr>
              <a:t>Telg</a:t>
            </a:r>
            <a:r>
              <a:rPr lang="en-GB" sz="2000" dirty="0">
                <a:latin typeface="Angsana New" panose="02020603050405020304" pitchFamily="18" charset="-34"/>
                <a:cs typeface="Angsana New" panose="02020603050405020304" pitchFamily="18" charset="-34"/>
              </a:rPr>
              <a:t> et al., 2023).</a:t>
            </a:r>
          </a:p>
          <a:p>
            <a:r>
              <a:rPr lang="en-GB" sz="2000" b="1" dirty="0">
                <a:latin typeface="Angsana New" panose="02020603050405020304" pitchFamily="18" charset="-34"/>
                <a:cs typeface="Angsana New" panose="02020603050405020304" pitchFamily="18" charset="-34"/>
              </a:rPr>
              <a:t>Adaptive Bargaining: </a:t>
            </a:r>
            <a:r>
              <a:rPr lang="en-GB" sz="2000" dirty="0">
                <a:latin typeface="Angsana New" panose="02020603050405020304" pitchFamily="18" charset="-34"/>
                <a:cs typeface="Angsana New" panose="02020603050405020304" pitchFamily="18" charset="-34"/>
              </a:rPr>
              <a:t>Allow extra consultation on sensitive terms while recording concessions and final responsibilities.</a:t>
            </a:r>
          </a:p>
        </p:txBody>
      </p:sp>
    </p:spTree>
    <p:extLst>
      <p:ext uri="{BB962C8B-B14F-4D97-AF65-F5344CB8AC3E}">
        <p14:creationId xmlns:p14="http://schemas.microsoft.com/office/powerpoint/2010/main" val="34381293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A9AB839-89DF-E320-3BE1-35BE74A66F8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30514A-2690-AA13-9A31-F3443B3EF35A}"/>
              </a:ext>
            </a:extLst>
          </p:cNvPr>
          <p:cNvSpPr>
            <a:spLocks noGrp="1"/>
          </p:cNvSpPr>
          <p:nvPr>
            <p:ph type="title"/>
          </p:nvPr>
        </p:nvSpPr>
        <p:spPr>
          <a:xfrm>
            <a:off x="1371599" y="294538"/>
            <a:ext cx="9895951" cy="1033669"/>
          </a:xfrm>
        </p:spPr>
        <p:txBody>
          <a:bodyPr>
            <a:normAutofit/>
          </a:bodyPr>
          <a:lstStyle/>
          <a:p>
            <a:pPr algn="ctr"/>
            <a:r>
              <a:rPr lang="en-GB" sz="4000" b="1" i="1" dirty="0">
                <a:solidFill>
                  <a:srgbClr val="FFFFFF"/>
                </a:solidFill>
                <a:latin typeface="Amasis MT Pro Medium" panose="02040604050005020304" pitchFamily="18" charset="0"/>
                <a:cs typeface="Angsana New" panose="02020603050405020304" pitchFamily="18" charset="-34"/>
              </a:rPr>
              <a:t>Cultural Intelligence in Practice</a:t>
            </a:r>
          </a:p>
        </p:txBody>
      </p:sp>
      <p:sp>
        <p:nvSpPr>
          <p:cNvPr id="3" name="Content Placeholder 2">
            <a:extLst>
              <a:ext uri="{FF2B5EF4-FFF2-40B4-BE49-F238E27FC236}">
                <a16:creationId xmlns:a16="http://schemas.microsoft.com/office/drawing/2014/main" id="{B424D4FA-4BFD-E106-3ABF-859E171A6084}"/>
              </a:ext>
            </a:extLst>
          </p:cNvPr>
          <p:cNvSpPr>
            <a:spLocks noGrp="1"/>
          </p:cNvSpPr>
          <p:nvPr>
            <p:ph idx="1"/>
          </p:nvPr>
        </p:nvSpPr>
        <p:spPr>
          <a:xfrm>
            <a:off x="1371599" y="2318197"/>
            <a:ext cx="9724031" cy="3683358"/>
          </a:xfrm>
        </p:spPr>
        <p:txBody>
          <a:bodyPr anchor="ctr">
            <a:normAutofit/>
          </a:bodyPr>
          <a:lstStyle/>
          <a:p>
            <a:r>
              <a:rPr lang="en-GB" sz="2000" b="1" dirty="0">
                <a:latin typeface="Angsana New" panose="02020603050405020304" pitchFamily="18" charset="-34"/>
                <a:cs typeface="Angsana New" panose="02020603050405020304" pitchFamily="18" charset="-34"/>
              </a:rPr>
              <a:t>Cultural Intelligence: </a:t>
            </a:r>
            <a:r>
              <a:rPr lang="en-GB" sz="2000" dirty="0">
                <a:latin typeface="Angsana New" panose="02020603050405020304" pitchFamily="18" charset="-34"/>
                <a:cs typeface="Angsana New" panose="02020603050405020304" pitchFamily="18" charset="-34"/>
              </a:rPr>
              <a:t>Recognising unfamiliar expectations and adjusting responses helps teams work across cultural boundaries (Semenov and Randrianasolo, 2024).</a:t>
            </a:r>
          </a:p>
          <a:p>
            <a:r>
              <a:rPr lang="en-GB" sz="2000" b="1" dirty="0">
                <a:latin typeface="Angsana New" panose="02020603050405020304" pitchFamily="18" charset="-34"/>
                <a:cs typeface="Angsana New" panose="02020603050405020304" pitchFamily="18" charset="-34"/>
              </a:rPr>
              <a:t>Cultural Awareness: </a:t>
            </a:r>
            <a:r>
              <a:rPr lang="en-GB" sz="2000" dirty="0">
                <a:latin typeface="Angsana New" panose="02020603050405020304" pitchFamily="18" charset="-34"/>
                <a:cs typeface="Angsana New" panose="02020603050405020304" pitchFamily="18" charset="-34"/>
              </a:rPr>
              <a:t>Before reacting, GreenTech should question its assumptions about the meaning of disagreement.</a:t>
            </a:r>
          </a:p>
          <a:p>
            <a:r>
              <a:rPr lang="en-GB" sz="2000" b="1" dirty="0">
                <a:latin typeface="Angsana New" panose="02020603050405020304" pitchFamily="18" charset="-34"/>
                <a:cs typeface="Angsana New" panose="02020603050405020304" pitchFamily="18" charset="-34"/>
              </a:rPr>
              <a:t>Motivation: </a:t>
            </a:r>
            <a:r>
              <a:rPr lang="en-GB" sz="2000" dirty="0">
                <a:latin typeface="Angsana New" panose="02020603050405020304" pitchFamily="18" charset="-34"/>
                <a:cs typeface="Angsana New" panose="02020603050405020304" pitchFamily="18" charset="-34"/>
              </a:rPr>
              <a:t>Negotiators need willingness to understand concerns even when discussions become uncomfortable or slower.</a:t>
            </a:r>
          </a:p>
          <a:p>
            <a:r>
              <a:rPr lang="en-GB" sz="2000" b="1" dirty="0">
                <a:latin typeface="Angsana New" panose="02020603050405020304" pitchFamily="18" charset="-34"/>
                <a:cs typeface="Angsana New" panose="02020603050405020304" pitchFamily="18" charset="-34"/>
              </a:rPr>
              <a:t>Possible Situation: </a:t>
            </a:r>
            <a:r>
              <a:rPr lang="en-GB" sz="2000" dirty="0">
                <a:latin typeface="Angsana New" panose="02020603050405020304" pitchFamily="18" charset="-34"/>
                <a:cs typeface="Angsana New" panose="02020603050405020304" pitchFamily="18" charset="-34"/>
              </a:rPr>
              <a:t>Shenzhen challenges the proposed product warranty wording during a joint project meeting.</a:t>
            </a:r>
          </a:p>
          <a:p>
            <a:r>
              <a:rPr lang="en-GB" sz="2000" b="1" dirty="0">
                <a:latin typeface="Angsana New" panose="02020603050405020304" pitchFamily="18" charset="-34"/>
                <a:cs typeface="Angsana New" panose="02020603050405020304" pitchFamily="18" charset="-34"/>
              </a:rPr>
              <a:t>Behavioural Adaptation: </a:t>
            </a:r>
            <a:r>
              <a:rPr lang="en-GB" sz="2000" dirty="0">
                <a:latin typeface="Angsana New" panose="02020603050405020304" pitchFamily="18" charset="-34"/>
                <a:cs typeface="Angsana New" panose="02020603050405020304" pitchFamily="18" charset="-34"/>
              </a:rPr>
              <a:t>Ask which warranty terms create concern, then explain alternatives using clear examples.</a:t>
            </a:r>
          </a:p>
          <a:p>
            <a:r>
              <a:rPr lang="en-GB" sz="2000" b="1" dirty="0">
                <a:latin typeface="Angsana New" panose="02020603050405020304" pitchFamily="18" charset="-34"/>
                <a:cs typeface="Angsana New" panose="02020603050405020304" pitchFamily="18" charset="-34"/>
              </a:rPr>
              <a:t>Learning Routine: </a:t>
            </a:r>
            <a:r>
              <a:rPr lang="en-GB" sz="2000" dirty="0">
                <a:latin typeface="Angsana New" panose="02020603050405020304" pitchFamily="18" charset="-34"/>
                <a:cs typeface="Angsana New" panose="02020603050405020304" pitchFamily="18" charset="-34"/>
              </a:rPr>
              <a:t>After difficult meetings, both teams should review misunderstandings and update communication arrangements.</a:t>
            </a:r>
          </a:p>
          <a:p>
            <a:r>
              <a:rPr lang="en-GB" sz="2000" b="1" dirty="0">
                <a:latin typeface="Angsana New" panose="02020603050405020304" pitchFamily="18" charset="-34"/>
                <a:cs typeface="Angsana New" panose="02020603050405020304" pitchFamily="18" charset="-34"/>
              </a:rPr>
              <a:t>Practical Limits: </a:t>
            </a:r>
            <a:r>
              <a:rPr lang="en-GB" sz="2000" dirty="0">
                <a:latin typeface="Angsana New" panose="02020603050405020304" pitchFamily="18" charset="-34"/>
                <a:cs typeface="Angsana New" panose="02020603050405020304" pitchFamily="18" charset="-34"/>
              </a:rPr>
              <a:t>Cultural intelligence cannot settle unresolved costs, unclear authority or disputed contract obligations.</a:t>
            </a:r>
          </a:p>
          <a:p>
            <a:endParaRPr lang="en-GB" sz="2000" dirty="0">
              <a:latin typeface="Angsana New" panose="02020603050405020304" pitchFamily="18" charset="-34"/>
              <a:cs typeface="Angsana New" panose="02020603050405020304" pitchFamily="18" charset="-34"/>
            </a:endParaRPr>
          </a:p>
        </p:txBody>
      </p:sp>
    </p:spTree>
    <p:extLst>
      <p:ext uri="{BB962C8B-B14F-4D97-AF65-F5344CB8AC3E}">
        <p14:creationId xmlns:p14="http://schemas.microsoft.com/office/powerpoint/2010/main" val="34709176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DAA0F15-64BF-F53D-39AC-0F54D6449A3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60A4B2-5E1A-0FA7-784B-99316C55ABDD}"/>
              </a:ext>
            </a:extLst>
          </p:cNvPr>
          <p:cNvSpPr>
            <a:spLocks noGrp="1"/>
          </p:cNvSpPr>
          <p:nvPr>
            <p:ph type="title"/>
          </p:nvPr>
        </p:nvSpPr>
        <p:spPr>
          <a:xfrm>
            <a:off x="1371599" y="294538"/>
            <a:ext cx="9895951" cy="1033669"/>
          </a:xfrm>
        </p:spPr>
        <p:txBody>
          <a:bodyPr>
            <a:normAutofit/>
          </a:bodyPr>
          <a:lstStyle/>
          <a:p>
            <a:pPr algn="ctr"/>
            <a:r>
              <a:rPr lang="en-GB" sz="3400" b="1" i="1" dirty="0">
                <a:solidFill>
                  <a:srgbClr val="FFFFFF"/>
                </a:solidFill>
                <a:latin typeface="Amasis MT Pro Medium" panose="02040604050005020304" pitchFamily="18" charset="0"/>
                <a:cs typeface="Angsana New" panose="02020603050405020304" pitchFamily="18" charset="-34"/>
              </a:rPr>
              <a:t>Strategic Recommendations and Final Judgement</a:t>
            </a:r>
          </a:p>
        </p:txBody>
      </p:sp>
      <p:sp>
        <p:nvSpPr>
          <p:cNvPr id="3" name="Content Placeholder 2">
            <a:extLst>
              <a:ext uri="{FF2B5EF4-FFF2-40B4-BE49-F238E27FC236}">
                <a16:creationId xmlns:a16="http://schemas.microsoft.com/office/drawing/2014/main" id="{18A8ED48-75FF-CD25-A1F3-61064F528D65}"/>
              </a:ext>
            </a:extLst>
          </p:cNvPr>
          <p:cNvSpPr>
            <a:spLocks noGrp="1"/>
          </p:cNvSpPr>
          <p:nvPr>
            <p:ph idx="1"/>
          </p:nvPr>
        </p:nvSpPr>
        <p:spPr>
          <a:xfrm>
            <a:off x="1371599" y="2318197"/>
            <a:ext cx="9724031" cy="3683358"/>
          </a:xfrm>
        </p:spPr>
        <p:txBody>
          <a:bodyPr anchor="ctr">
            <a:normAutofit/>
          </a:bodyPr>
          <a:lstStyle/>
          <a:p>
            <a:r>
              <a:rPr lang="en-GB" sz="2000" b="1" dirty="0">
                <a:latin typeface="Angsana New" panose="02020603050405020304" pitchFamily="18" charset="-34"/>
                <a:cs typeface="Angsana New" panose="02020603050405020304" pitchFamily="18" charset="-34"/>
              </a:rPr>
              <a:t>Board Direction: </a:t>
            </a:r>
            <a:r>
              <a:rPr lang="en-GB" sz="2000" dirty="0">
                <a:latin typeface="Angsana New" panose="02020603050405020304" pitchFamily="18" charset="-34"/>
                <a:cs typeface="Angsana New" panose="02020603050405020304" pitchFamily="18" charset="-34"/>
              </a:rPr>
              <a:t>Approve a phased negotiation mandate rather than an immediate, unconditional partnership commitment.</a:t>
            </a:r>
          </a:p>
          <a:p>
            <a:r>
              <a:rPr lang="en-GB" sz="2000" b="1" dirty="0">
                <a:latin typeface="Angsana New" panose="02020603050405020304" pitchFamily="18" charset="-34"/>
                <a:cs typeface="Angsana New" panose="02020603050405020304" pitchFamily="18" charset="-34"/>
              </a:rPr>
              <a:t>Cultural Preparation: </a:t>
            </a:r>
            <a:r>
              <a:rPr lang="en-GB" sz="2000" dirty="0">
                <a:latin typeface="Angsana New" panose="02020603050405020304" pitchFamily="18" charset="-34"/>
                <a:cs typeface="Angsana New" panose="02020603050405020304" pitchFamily="18" charset="-34"/>
              </a:rPr>
              <a:t>Identify decision makers, confirm preferred communication methods and arrange interpretation when needed.</a:t>
            </a:r>
          </a:p>
          <a:p>
            <a:r>
              <a:rPr lang="en-GB" sz="2000" b="1" dirty="0">
                <a:latin typeface="Angsana New" panose="02020603050405020304" pitchFamily="18" charset="-34"/>
                <a:cs typeface="Angsana New" panose="02020603050405020304" pitchFamily="18" charset="-34"/>
              </a:rPr>
              <a:t>Pilot Agreement: </a:t>
            </a:r>
            <a:r>
              <a:rPr lang="en-GB" sz="2000" dirty="0">
                <a:latin typeface="Angsana New" panose="02020603050405020304" pitchFamily="18" charset="-34"/>
                <a:cs typeface="Angsana New" panose="02020603050405020304" pitchFamily="18" charset="-34"/>
              </a:rPr>
              <a:t>Begin with one limited storage-system development project and jointly agreed testing milestones.</a:t>
            </a:r>
          </a:p>
          <a:p>
            <a:r>
              <a:rPr lang="en-GB" sz="2000" b="1" dirty="0">
                <a:latin typeface="Angsana New" panose="02020603050405020304" pitchFamily="18" charset="-34"/>
                <a:cs typeface="Angsana New" panose="02020603050405020304" pitchFamily="18" charset="-34"/>
              </a:rPr>
              <a:t>Commercial Exchange: </a:t>
            </a:r>
            <a:r>
              <a:rPr lang="en-GB" sz="2000" dirty="0">
                <a:latin typeface="Angsana New" panose="02020603050405020304" pitchFamily="18" charset="-34"/>
                <a:cs typeface="Angsana New" panose="02020603050405020304" pitchFamily="18" charset="-34"/>
              </a:rPr>
              <a:t>Match technology access with protected ownership, verified contributions and fair revenue arrangements.</a:t>
            </a:r>
          </a:p>
          <a:p>
            <a:r>
              <a:rPr lang="en-GB" sz="2000" b="1" dirty="0">
                <a:latin typeface="Angsana New" panose="02020603050405020304" pitchFamily="18" charset="-34"/>
                <a:cs typeface="Angsana New" panose="02020603050405020304" pitchFamily="18" charset="-34"/>
              </a:rPr>
              <a:t>Handling Disputes: </a:t>
            </a:r>
            <a:r>
              <a:rPr lang="en-GB" sz="2000" dirty="0">
                <a:latin typeface="Angsana New" panose="02020603050405020304" pitchFamily="18" charset="-34"/>
                <a:cs typeface="Angsana New" panose="02020603050405020304" pitchFamily="18" charset="-34"/>
              </a:rPr>
              <a:t>Refer unresolved concerns to authorised representatives before deadlines or relationships become strained.</a:t>
            </a:r>
          </a:p>
          <a:p>
            <a:r>
              <a:rPr lang="en-GB" sz="2000" b="1" dirty="0">
                <a:latin typeface="Angsana New" panose="02020603050405020304" pitchFamily="18" charset="-34"/>
                <a:cs typeface="Angsana New" panose="02020603050405020304" pitchFamily="18" charset="-34"/>
              </a:rPr>
              <a:t>Expansion Gate: </a:t>
            </a:r>
            <a:r>
              <a:rPr lang="en-GB" sz="2000" dirty="0">
                <a:latin typeface="Angsana New" panose="02020603050405020304" pitchFamily="18" charset="-34"/>
                <a:cs typeface="Angsana New" panose="02020603050405020304" pitchFamily="18" charset="-34"/>
              </a:rPr>
              <a:t>Enter European and Asian markets after reviewing results, costs and partner responsibilities.</a:t>
            </a:r>
          </a:p>
          <a:p>
            <a:r>
              <a:rPr lang="en-GB" sz="2000" b="1" dirty="0">
                <a:latin typeface="Angsana New" panose="02020603050405020304" pitchFamily="18" charset="-34"/>
                <a:cs typeface="Angsana New" panose="02020603050405020304" pitchFamily="18" charset="-34"/>
              </a:rPr>
              <a:t>Final Judgement: </a:t>
            </a:r>
            <a:r>
              <a:rPr lang="en-GB" sz="2000" dirty="0">
                <a:latin typeface="Angsana New" panose="02020603050405020304" pitchFamily="18" charset="-34"/>
                <a:cs typeface="Angsana New" panose="02020603050405020304" pitchFamily="18" charset="-34"/>
              </a:rPr>
              <a:t>Staged decisions could limit exposure, although reviews require time, resources and disciplined follow-through.</a:t>
            </a:r>
          </a:p>
          <a:p>
            <a:endParaRPr lang="en-GB" sz="2000" dirty="0">
              <a:latin typeface="Angsana New" panose="02020603050405020304" pitchFamily="18" charset="-34"/>
              <a:cs typeface="Angsana New" panose="02020603050405020304" pitchFamily="18" charset="-34"/>
            </a:endParaRPr>
          </a:p>
        </p:txBody>
      </p:sp>
    </p:spTree>
    <p:extLst>
      <p:ext uri="{BB962C8B-B14F-4D97-AF65-F5344CB8AC3E}">
        <p14:creationId xmlns:p14="http://schemas.microsoft.com/office/powerpoint/2010/main" val="20975999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AB0742C-6898-85C6-D814-51641B06FEF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AFA5C6-6AB3-3913-98EC-1739C4DD72CF}"/>
              </a:ext>
            </a:extLst>
          </p:cNvPr>
          <p:cNvSpPr>
            <a:spLocks noGrp="1"/>
          </p:cNvSpPr>
          <p:nvPr>
            <p:ph type="title"/>
          </p:nvPr>
        </p:nvSpPr>
        <p:spPr>
          <a:xfrm>
            <a:off x="1371599" y="294538"/>
            <a:ext cx="9895951" cy="1033669"/>
          </a:xfrm>
        </p:spPr>
        <p:txBody>
          <a:bodyPr>
            <a:normAutofit/>
          </a:bodyPr>
          <a:lstStyle/>
          <a:p>
            <a:pPr algn="ctr"/>
            <a:r>
              <a:rPr lang="en-GB" sz="4000" b="1" i="1" dirty="0">
                <a:solidFill>
                  <a:srgbClr val="FFFFFF"/>
                </a:solidFill>
                <a:latin typeface="Amasis MT Pro Medium" panose="02040604050005020304" pitchFamily="18" charset="0"/>
                <a:cs typeface="Angsana New" panose="02020603050405020304" pitchFamily="18" charset="-34"/>
              </a:rPr>
              <a:t>References</a:t>
            </a:r>
          </a:p>
        </p:txBody>
      </p:sp>
      <p:sp>
        <p:nvSpPr>
          <p:cNvPr id="3" name="Content Placeholder 2">
            <a:extLst>
              <a:ext uri="{FF2B5EF4-FFF2-40B4-BE49-F238E27FC236}">
                <a16:creationId xmlns:a16="http://schemas.microsoft.com/office/drawing/2014/main" id="{FA6C38CB-F999-A803-533E-CF09C5F4A888}"/>
              </a:ext>
            </a:extLst>
          </p:cNvPr>
          <p:cNvSpPr>
            <a:spLocks noGrp="1"/>
          </p:cNvSpPr>
          <p:nvPr>
            <p:ph idx="1"/>
          </p:nvPr>
        </p:nvSpPr>
        <p:spPr>
          <a:xfrm>
            <a:off x="351693" y="1989574"/>
            <a:ext cx="11732646" cy="4692580"/>
          </a:xfrm>
        </p:spPr>
        <p:txBody>
          <a:bodyPr anchor="ctr">
            <a:normAutofit fontScale="92500"/>
          </a:bodyPr>
          <a:lstStyle/>
          <a:p>
            <a:r>
              <a:rPr lang="en-GB" sz="1400" dirty="0" err="1">
                <a:latin typeface="Angsana New" panose="02020603050405020304" pitchFamily="18" charset="-34"/>
                <a:cs typeface="Angsana New" panose="02020603050405020304" pitchFamily="18" charset="-34"/>
              </a:rPr>
              <a:t>Albl</a:t>
            </a:r>
            <a:r>
              <a:rPr lang="en-GB" sz="1400" dirty="0">
                <a:latin typeface="Angsana New" panose="02020603050405020304" pitchFamily="18" charset="-34"/>
                <a:cs typeface="Angsana New" panose="02020603050405020304" pitchFamily="18" charset="-34"/>
              </a:rPr>
              <a:t>-Mikasa, M., Ehrensberger-Dow, M., </a:t>
            </a:r>
            <a:r>
              <a:rPr lang="en-GB" sz="1400" dirty="0" err="1">
                <a:latin typeface="Angsana New" panose="02020603050405020304" pitchFamily="18" charset="-34"/>
                <a:cs typeface="Angsana New" panose="02020603050405020304" pitchFamily="18" charset="-34"/>
              </a:rPr>
              <a:t>Gieshoff</a:t>
            </a:r>
            <a:r>
              <a:rPr lang="en-GB" sz="1400" dirty="0">
                <a:latin typeface="Angsana New" panose="02020603050405020304" pitchFamily="18" charset="-34"/>
                <a:cs typeface="Angsana New" panose="02020603050405020304" pitchFamily="18" charset="-34"/>
              </a:rPr>
              <a:t>, A.C. and Hunziker Heeb, A. (2024) 'English as a lingua franca in interpreting and translation: a survey of practitioners', Frontiers in Communication, 9, article 1413110. </a:t>
            </a:r>
            <a:r>
              <a:rPr lang="en-GB" sz="1400" dirty="0">
                <a:latin typeface="Angsana New" panose="02020603050405020304" pitchFamily="18" charset="-34"/>
                <a:cs typeface="Angsana New" panose="02020603050405020304" pitchFamily="18" charset="-34"/>
                <a:hlinkClick r:id="rId3"/>
              </a:rPr>
              <a:t>https://doi.org/10.3389/fcomm.2024.1413110</a:t>
            </a:r>
            <a:endParaRPr lang="en-GB" sz="1400" dirty="0">
              <a:latin typeface="Angsana New" panose="02020603050405020304" pitchFamily="18" charset="-34"/>
              <a:cs typeface="Angsana New" panose="02020603050405020304" pitchFamily="18" charset="-34"/>
            </a:endParaRPr>
          </a:p>
          <a:p>
            <a:r>
              <a:rPr lang="en-GB" sz="1400" dirty="0">
                <a:latin typeface="Angsana New" panose="02020603050405020304" pitchFamily="18" charset="-34"/>
                <a:cs typeface="Angsana New" panose="02020603050405020304" pitchFamily="18" charset="-34"/>
              </a:rPr>
              <a:t>Bartosik-</a:t>
            </a:r>
            <a:r>
              <a:rPr lang="en-GB" sz="1400" dirty="0" err="1">
                <a:latin typeface="Angsana New" panose="02020603050405020304" pitchFamily="18" charset="-34"/>
                <a:cs typeface="Angsana New" panose="02020603050405020304" pitchFamily="18" charset="-34"/>
              </a:rPr>
              <a:t>Purgat</a:t>
            </a:r>
            <a:r>
              <a:rPr lang="en-GB" sz="1400" dirty="0">
                <a:latin typeface="Angsana New" panose="02020603050405020304" pitchFamily="18" charset="-34"/>
                <a:cs typeface="Angsana New" panose="02020603050405020304" pitchFamily="18" charset="-34"/>
              </a:rPr>
              <a:t>, M. and Rakowska, W. (2025) 'Cross-cultural business-to-business communication – the experiences of Polish companies with the Chinese and Americans', International Journal of Emerging Markets, 20(13), pp. 74–95. </a:t>
            </a:r>
            <a:r>
              <a:rPr lang="en-GB" sz="1400" dirty="0">
                <a:latin typeface="Angsana New" panose="02020603050405020304" pitchFamily="18" charset="-34"/>
                <a:cs typeface="Angsana New" panose="02020603050405020304" pitchFamily="18" charset="-34"/>
                <a:hlinkClick r:id="rId4"/>
              </a:rPr>
              <a:t>https://doi.org/10.1108/IJOEM-01-2022-0013</a:t>
            </a:r>
            <a:endParaRPr lang="en-GB" sz="1400" dirty="0">
              <a:latin typeface="Angsana New" panose="02020603050405020304" pitchFamily="18" charset="-34"/>
              <a:cs typeface="Angsana New" panose="02020603050405020304" pitchFamily="18" charset="-34"/>
            </a:endParaRPr>
          </a:p>
          <a:p>
            <a:r>
              <a:rPr lang="en-GB" sz="1400" dirty="0">
                <a:latin typeface="Angsana New" panose="02020603050405020304" pitchFamily="18" charset="-34"/>
                <a:cs typeface="Angsana New" panose="02020603050405020304" pitchFamily="18" charset="-34"/>
              </a:rPr>
              <a:t>Brownell, K.M., Hechavarria, D.M., Robb, C.C. and </a:t>
            </a:r>
            <a:r>
              <a:rPr lang="en-GB" sz="1400" dirty="0" err="1">
                <a:latin typeface="Angsana New" panose="02020603050405020304" pitchFamily="18" charset="-34"/>
                <a:cs typeface="Angsana New" panose="02020603050405020304" pitchFamily="18" charset="-34"/>
              </a:rPr>
              <a:t>Kickul</a:t>
            </a:r>
            <a:r>
              <a:rPr lang="en-GB" sz="1400" dirty="0">
                <a:latin typeface="Angsana New" panose="02020603050405020304" pitchFamily="18" charset="-34"/>
                <a:cs typeface="Angsana New" panose="02020603050405020304" pitchFamily="18" charset="-34"/>
              </a:rPr>
              <a:t>, J. (2025) 'Culture and social entrepreneurship: the role of value-practice misalignment', Small Business Economics, 64(3), pp. 863–887. </a:t>
            </a:r>
            <a:r>
              <a:rPr lang="en-GB" sz="1400" dirty="0">
                <a:latin typeface="Angsana New" panose="02020603050405020304" pitchFamily="18" charset="-34"/>
                <a:cs typeface="Angsana New" panose="02020603050405020304" pitchFamily="18" charset="-34"/>
                <a:hlinkClick r:id="rId5"/>
              </a:rPr>
              <a:t>https://doi.org/10.1007/s11187-024-00938-8</a:t>
            </a:r>
            <a:endParaRPr lang="en-GB" sz="1400" dirty="0">
              <a:latin typeface="Angsana New" panose="02020603050405020304" pitchFamily="18" charset="-34"/>
              <a:cs typeface="Angsana New" panose="02020603050405020304" pitchFamily="18" charset="-34"/>
            </a:endParaRPr>
          </a:p>
          <a:p>
            <a:r>
              <a:rPr lang="en-GB" sz="1400" dirty="0">
                <a:latin typeface="Angsana New" panose="02020603050405020304" pitchFamily="18" charset="-34"/>
                <a:cs typeface="Angsana New" panose="02020603050405020304" pitchFamily="18" charset="-34"/>
              </a:rPr>
              <a:t>Bücker, J. and </a:t>
            </a:r>
            <a:r>
              <a:rPr lang="en-GB" sz="1400" dirty="0" err="1">
                <a:latin typeface="Angsana New" panose="02020603050405020304" pitchFamily="18" charset="-34"/>
                <a:cs typeface="Angsana New" panose="02020603050405020304" pitchFamily="18" charset="-34"/>
              </a:rPr>
              <a:t>Korzilius</a:t>
            </a:r>
            <a:r>
              <a:rPr lang="en-GB" sz="1400" dirty="0">
                <a:latin typeface="Angsana New" panose="02020603050405020304" pitchFamily="18" charset="-34"/>
                <a:cs typeface="Angsana New" panose="02020603050405020304" pitchFamily="18" charset="-34"/>
              </a:rPr>
              <a:t>, H. (2024) 'Developing and validating a team cultural intelligence scale', Applied Psychology, 73(3), pp. 1386–1415. </a:t>
            </a:r>
            <a:r>
              <a:rPr lang="en-GB" sz="1400" dirty="0">
                <a:latin typeface="Angsana New" panose="02020603050405020304" pitchFamily="18" charset="-34"/>
                <a:cs typeface="Angsana New" panose="02020603050405020304" pitchFamily="18" charset="-34"/>
                <a:hlinkClick r:id="rId6"/>
              </a:rPr>
              <a:t>https://doi.org/10.1111/apps.12521</a:t>
            </a:r>
            <a:endParaRPr lang="en-GB" sz="1400" dirty="0">
              <a:latin typeface="Angsana New" panose="02020603050405020304" pitchFamily="18" charset="-34"/>
              <a:cs typeface="Angsana New" panose="02020603050405020304" pitchFamily="18" charset="-34"/>
            </a:endParaRPr>
          </a:p>
          <a:p>
            <a:r>
              <a:rPr lang="en-GB" sz="1400" dirty="0">
                <a:latin typeface="Angsana New" panose="02020603050405020304" pitchFamily="18" charset="-34"/>
                <a:cs typeface="Angsana New" panose="02020603050405020304" pitchFamily="18" charset="-34"/>
              </a:rPr>
              <a:t>Kim, H., Park, B.I., Al-Tabbaa, O. and Khan, Z. (2024) 'Knowledge transfer and protection in international joint ventures: an integrative review', International Business Review, 33(5), article 102300. </a:t>
            </a:r>
            <a:r>
              <a:rPr lang="en-GB" sz="1400" dirty="0">
                <a:latin typeface="Angsana New" panose="02020603050405020304" pitchFamily="18" charset="-34"/>
                <a:cs typeface="Angsana New" panose="02020603050405020304" pitchFamily="18" charset="-34"/>
                <a:hlinkClick r:id="rId7"/>
              </a:rPr>
              <a:t>https://doi.org/10.1016/j.ibusrev.2024.102300</a:t>
            </a:r>
            <a:endParaRPr lang="en-GB" sz="1400" dirty="0">
              <a:latin typeface="Angsana New" panose="02020603050405020304" pitchFamily="18" charset="-34"/>
              <a:cs typeface="Angsana New" panose="02020603050405020304" pitchFamily="18" charset="-34"/>
            </a:endParaRPr>
          </a:p>
          <a:p>
            <a:r>
              <a:rPr lang="en-GB" sz="1400" dirty="0">
                <a:latin typeface="Angsana New" panose="02020603050405020304" pitchFamily="18" charset="-34"/>
                <a:cs typeface="Angsana New" panose="02020603050405020304" pitchFamily="18" charset="-34"/>
              </a:rPr>
              <a:t>Liu, P. (2022) 'Intercultural aspects of business communication', in Kecskes, I. (ed.) The Cambridge Handbook of Intercultural Pragmatics. Cambridge: Cambridge University Press, pp. 612–651. </a:t>
            </a:r>
            <a:r>
              <a:rPr lang="en-GB" sz="1400" dirty="0">
                <a:latin typeface="Angsana New" panose="02020603050405020304" pitchFamily="18" charset="-34"/>
                <a:cs typeface="Angsana New" panose="02020603050405020304" pitchFamily="18" charset="-34"/>
                <a:hlinkClick r:id="rId8"/>
              </a:rPr>
              <a:t>https://doi.org/10.1017/9781108884303.025</a:t>
            </a:r>
            <a:endParaRPr lang="en-GB" sz="1400" dirty="0">
              <a:latin typeface="Angsana New" panose="02020603050405020304" pitchFamily="18" charset="-34"/>
              <a:cs typeface="Angsana New" panose="02020603050405020304" pitchFamily="18" charset="-34"/>
            </a:endParaRPr>
          </a:p>
          <a:p>
            <a:r>
              <a:rPr lang="en-GB" sz="1400" dirty="0" err="1">
                <a:latin typeface="Angsana New" panose="02020603050405020304" pitchFamily="18" charset="-34"/>
                <a:cs typeface="Angsana New" panose="02020603050405020304" pitchFamily="18" charset="-34"/>
              </a:rPr>
              <a:t>Ogliastri</a:t>
            </a:r>
            <a:r>
              <a:rPr lang="en-GB" sz="1400" dirty="0">
                <a:latin typeface="Angsana New" panose="02020603050405020304" pitchFamily="18" charset="-34"/>
                <a:cs typeface="Angsana New" panose="02020603050405020304" pitchFamily="18" charset="-34"/>
              </a:rPr>
              <a:t>, E., Quintanilla, C. and Benetti, S. (2023) 'International negotiation prototypes: the impact of culture', Journal of Business Research, 159, article 113712. </a:t>
            </a:r>
            <a:r>
              <a:rPr lang="en-GB" sz="1400" dirty="0">
                <a:latin typeface="Angsana New" panose="02020603050405020304" pitchFamily="18" charset="-34"/>
                <a:cs typeface="Angsana New" panose="02020603050405020304" pitchFamily="18" charset="-34"/>
                <a:hlinkClick r:id="rId9"/>
              </a:rPr>
              <a:t>https://doi.org/10.1016/j.jbusres.2023.113712</a:t>
            </a:r>
            <a:endParaRPr lang="en-GB" sz="1400" dirty="0">
              <a:latin typeface="Angsana New" panose="02020603050405020304" pitchFamily="18" charset="-34"/>
              <a:cs typeface="Angsana New" panose="02020603050405020304" pitchFamily="18" charset="-34"/>
            </a:endParaRPr>
          </a:p>
          <a:p>
            <a:r>
              <a:rPr lang="en-GB" sz="1400" dirty="0">
                <a:latin typeface="Angsana New" panose="02020603050405020304" pitchFamily="18" charset="-34"/>
                <a:cs typeface="Angsana New" panose="02020603050405020304" pitchFamily="18" charset="-34"/>
              </a:rPr>
              <a:t>Semenov, A.V. and Randrianasolo, A. (2024) 'An extended conceptualization of cultural intelligence', International Journal of Cross Cultural Management, 24(3), pp. 563–586. </a:t>
            </a:r>
            <a:r>
              <a:rPr lang="en-GB" sz="1400" dirty="0">
                <a:latin typeface="Angsana New" panose="02020603050405020304" pitchFamily="18" charset="-34"/>
                <a:cs typeface="Angsana New" panose="02020603050405020304" pitchFamily="18" charset="-34"/>
                <a:hlinkClick r:id="rId10"/>
              </a:rPr>
              <a:t>https://doi.org/10.1177/14705958241268289</a:t>
            </a:r>
            <a:endParaRPr lang="en-GB" sz="1400" dirty="0">
              <a:latin typeface="Angsana New" panose="02020603050405020304" pitchFamily="18" charset="-34"/>
              <a:cs typeface="Angsana New" panose="02020603050405020304" pitchFamily="18" charset="-34"/>
            </a:endParaRPr>
          </a:p>
          <a:p>
            <a:r>
              <a:rPr lang="en-GB" sz="1400" dirty="0">
                <a:latin typeface="Angsana New" panose="02020603050405020304" pitchFamily="18" charset="-34"/>
                <a:cs typeface="Angsana New" panose="02020603050405020304" pitchFamily="18" charset="-34"/>
              </a:rPr>
              <a:t>So, K. (2024) 'What cultural intelligence factors influence the effectiveness of cross-cultural negotiations?', Muma Business Review, 8, pp. 97–110. </a:t>
            </a:r>
            <a:r>
              <a:rPr lang="en-GB" sz="1400" dirty="0">
                <a:latin typeface="Angsana New" panose="02020603050405020304" pitchFamily="18" charset="-34"/>
                <a:cs typeface="Angsana New" panose="02020603050405020304" pitchFamily="18" charset="-34"/>
                <a:hlinkClick r:id="rId11"/>
              </a:rPr>
              <a:t>https://doi.org/10.28945/5360</a:t>
            </a:r>
            <a:endParaRPr lang="en-GB" sz="1400" dirty="0">
              <a:latin typeface="Angsana New" panose="02020603050405020304" pitchFamily="18" charset="-34"/>
              <a:cs typeface="Angsana New" panose="02020603050405020304" pitchFamily="18" charset="-34"/>
            </a:endParaRPr>
          </a:p>
          <a:p>
            <a:r>
              <a:rPr lang="en-GB" sz="1400" dirty="0" err="1">
                <a:latin typeface="Angsana New" panose="02020603050405020304" pitchFamily="18" charset="-34"/>
                <a:cs typeface="Angsana New" panose="02020603050405020304" pitchFamily="18" charset="-34"/>
              </a:rPr>
              <a:t>Telg</a:t>
            </a:r>
            <a:r>
              <a:rPr lang="en-GB" sz="1400" dirty="0">
                <a:latin typeface="Angsana New" panose="02020603050405020304" pitchFamily="18" charset="-34"/>
                <a:cs typeface="Angsana New" panose="02020603050405020304" pitchFamily="18" charset="-34"/>
              </a:rPr>
              <a:t>, N., Lokshin, B. and </a:t>
            </a:r>
            <a:r>
              <a:rPr lang="en-GB" sz="1400" dirty="0" err="1">
                <a:latin typeface="Angsana New" panose="02020603050405020304" pitchFamily="18" charset="-34"/>
                <a:cs typeface="Angsana New" panose="02020603050405020304" pitchFamily="18" charset="-34"/>
              </a:rPr>
              <a:t>Letterie</a:t>
            </a:r>
            <a:r>
              <a:rPr lang="en-GB" sz="1400" dirty="0">
                <a:latin typeface="Angsana New" panose="02020603050405020304" pitchFamily="18" charset="-34"/>
                <a:cs typeface="Angsana New" panose="02020603050405020304" pitchFamily="18" charset="-34"/>
              </a:rPr>
              <a:t>, W. (2023) 'How formal and informal intellectual property protection matters for firms’ decision to engage in coopetition: the role of environmental dynamism and competition intensity', </a:t>
            </a:r>
            <a:r>
              <a:rPr lang="en-GB" sz="1400" dirty="0" err="1">
                <a:latin typeface="Angsana New" panose="02020603050405020304" pitchFamily="18" charset="-34"/>
                <a:cs typeface="Angsana New" panose="02020603050405020304" pitchFamily="18" charset="-34"/>
              </a:rPr>
              <a:t>Technovation</a:t>
            </a:r>
            <a:r>
              <a:rPr lang="en-GB" sz="1400" dirty="0">
                <a:latin typeface="Angsana New" panose="02020603050405020304" pitchFamily="18" charset="-34"/>
                <a:cs typeface="Angsana New" panose="02020603050405020304" pitchFamily="18" charset="-34"/>
              </a:rPr>
              <a:t>, 124, article 102751. </a:t>
            </a:r>
            <a:r>
              <a:rPr lang="en-GB" sz="1400" dirty="0">
                <a:latin typeface="Angsana New" panose="02020603050405020304" pitchFamily="18" charset="-34"/>
                <a:cs typeface="Angsana New" panose="02020603050405020304" pitchFamily="18" charset="-34"/>
                <a:hlinkClick r:id="rId12"/>
              </a:rPr>
              <a:t>https://doi.org/10.1016/j.technovation.2023.102751</a:t>
            </a:r>
            <a:endParaRPr lang="en-GB" sz="1400" dirty="0">
              <a:latin typeface="Angsana New" panose="02020603050405020304" pitchFamily="18" charset="-34"/>
              <a:cs typeface="Angsana New" panose="02020603050405020304" pitchFamily="18" charset="-34"/>
            </a:endParaRPr>
          </a:p>
          <a:p>
            <a:r>
              <a:rPr lang="en-GB" sz="1400" dirty="0">
                <a:latin typeface="Angsana New" panose="02020603050405020304" pitchFamily="18" charset="-34"/>
                <a:cs typeface="Angsana New" panose="02020603050405020304" pitchFamily="18" charset="-34"/>
              </a:rPr>
              <a:t>Vasilyeva, E., </a:t>
            </a:r>
            <a:r>
              <a:rPr lang="en-GB" sz="1400" dirty="0" err="1">
                <a:latin typeface="Angsana New" panose="02020603050405020304" pitchFamily="18" charset="-34"/>
                <a:cs typeface="Angsana New" panose="02020603050405020304" pitchFamily="18" charset="-34"/>
              </a:rPr>
              <a:t>Bultseva</a:t>
            </a:r>
            <a:r>
              <a:rPr lang="en-GB" sz="1400" dirty="0">
                <a:latin typeface="Angsana New" panose="02020603050405020304" pitchFamily="18" charset="-34"/>
                <a:cs typeface="Angsana New" panose="02020603050405020304" pitchFamily="18" charset="-34"/>
              </a:rPr>
              <a:t>, M. and Lebedeva, N. (2023) 'Face concerns in intra- and intercultural business communication', Journal of Intercultural Communication Research, 52(3), pp. 237–260. </a:t>
            </a:r>
            <a:r>
              <a:rPr lang="en-GB" sz="1400" dirty="0">
                <a:latin typeface="Angsana New" panose="02020603050405020304" pitchFamily="18" charset="-34"/>
                <a:cs typeface="Angsana New" panose="02020603050405020304" pitchFamily="18" charset="-34"/>
                <a:hlinkClick r:id="rId13"/>
              </a:rPr>
              <a:t>https://doi.org/10.1080/17475759.2022.2161602</a:t>
            </a:r>
            <a:endParaRPr lang="en-GB" sz="1400" dirty="0">
              <a:latin typeface="Angsana New" panose="02020603050405020304" pitchFamily="18" charset="-34"/>
              <a:cs typeface="Angsana New" panose="02020603050405020304" pitchFamily="18" charset="-34"/>
            </a:endParaRPr>
          </a:p>
          <a:p>
            <a:r>
              <a:rPr lang="en-GB" sz="1400" dirty="0">
                <a:latin typeface="Angsana New" panose="02020603050405020304" pitchFamily="18" charset="-34"/>
                <a:cs typeface="Angsana New" panose="02020603050405020304" pitchFamily="18" charset="-34"/>
              </a:rPr>
              <a:t>1Zhang, S.X. and Bayer, R.-C. (2024) 'Revenue sharing agreements and hold-up problems in joint projects: theory and experiments', Journal of Economic </a:t>
            </a:r>
            <a:r>
              <a:rPr lang="en-GB" sz="1400" dirty="0" err="1">
                <a:latin typeface="Angsana New" panose="02020603050405020304" pitchFamily="18" charset="-34"/>
                <a:cs typeface="Angsana New" panose="02020603050405020304" pitchFamily="18" charset="-34"/>
              </a:rPr>
              <a:t>Behavior</a:t>
            </a:r>
            <a:r>
              <a:rPr lang="en-GB" sz="1400" dirty="0">
                <a:latin typeface="Angsana New" panose="02020603050405020304" pitchFamily="18" charset="-34"/>
                <a:cs typeface="Angsana New" panose="02020603050405020304" pitchFamily="18" charset="-34"/>
              </a:rPr>
              <a:t> &amp; Organization, 228, article 106774. </a:t>
            </a:r>
            <a:r>
              <a:rPr lang="en-GB" sz="1400" dirty="0">
                <a:latin typeface="Angsana New" panose="02020603050405020304" pitchFamily="18" charset="-34"/>
                <a:cs typeface="Angsana New" panose="02020603050405020304" pitchFamily="18" charset="-34"/>
                <a:hlinkClick r:id="rId14"/>
              </a:rPr>
              <a:t>https://doi.org/10.1016/j.jebo.2024.106774</a:t>
            </a:r>
            <a:endParaRPr lang="en-GB" sz="1400" dirty="0">
              <a:latin typeface="Angsana New" panose="02020603050405020304" pitchFamily="18" charset="-34"/>
              <a:cs typeface="Angsana New" panose="02020603050405020304" pitchFamily="18" charset="-34"/>
            </a:endParaRPr>
          </a:p>
        </p:txBody>
      </p:sp>
    </p:spTree>
    <p:extLst>
      <p:ext uri="{BB962C8B-B14F-4D97-AF65-F5344CB8AC3E}">
        <p14:creationId xmlns:p14="http://schemas.microsoft.com/office/powerpoint/2010/main" val="41044009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100</TotalTime>
  <Words>3227</Words>
  <Application>Microsoft Office PowerPoint</Application>
  <PresentationFormat>Widescreen</PresentationFormat>
  <Paragraphs>134</Paragraphs>
  <Slides>14</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Amasis MT Pro Medium</vt:lpstr>
      <vt:lpstr>Angsana New</vt:lpstr>
      <vt:lpstr>Aptos</vt:lpstr>
      <vt:lpstr>Aptos Display</vt:lpstr>
      <vt:lpstr>Arial</vt:lpstr>
      <vt:lpstr>Office Theme</vt:lpstr>
      <vt:lpstr>INTERNATIONAL BUSINESS COMMUNICATIONS Bridging Business Cultures: Negotiating a UK–China Energy Partnership A Strategic Communication Approach for GreenTech Solutions Ltd and Shenzhen Smart Energy Co. ___________________________________  Programme: BA (Hons) Business Management Module Code: LCBB6023 Component: Practical Individual Presentation Student Name: Mohammad Shakil Student Number: 2416380  </vt:lpstr>
      <vt:lpstr>The Route to an Effective Partnership</vt:lpstr>
      <vt:lpstr>Securing the UK–China Strategic Partnership</vt:lpstr>
      <vt:lpstr>Culture as a Business Influence</vt:lpstr>
      <vt:lpstr>Applying Hall's Theory to UK–China Partnership Negotiations</vt:lpstr>
      <vt:lpstr>Applying Face-Negotiation Theory to the Partnership</vt:lpstr>
      <vt:lpstr>Authority, Consensus and Decision Risks</vt:lpstr>
      <vt:lpstr>Guanxi and the Development of Business Trust</vt:lpstr>
      <vt:lpstr>Negotiation Pace and Managing Differences</vt:lpstr>
      <vt:lpstr>Building an Effective Cross-Cultural Negotiation Team</vt:lpstr>
      <vt:lpstr>Creating Value Through a Balanced Agreement</vt:lpstr>
      <vt:lpstr>Cultural Intelligence in Practice</vt:lpstr>
      <vt:lpstr>Strategic Recommendations and Final Judgement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Mohammad Shakil</dc:creator>
  <cp:lastModifiedBy>Mohammad Shakil</cp:lastModifiedBy>
  <cp:revision>9</cp:revision>
  <dcterms:created xsi:type="dcterms:W3CDTF">2026-10-11T23:36:53Z</dcterms:created>
  <dcterms:modified xsi:type="dcterms:W3CDTF">2026-10-25T21:43:31Z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2026-10-11T23:37:23Z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ddaac4a6-e356-446d-9c37-8fe03837ed67</vt:lpwstr>
  </property>
  <property fmtid="{D5CDD505-2E9C-101B-9397-08002B2CF9AE}" pid="7" name="MSIP_Label_defa4170-0d19-0005-0004-bc88714345d2_ActionId">
    <vt:lpwstr>028684bf-39a0-480a-ac56-be7015facd21</vt:lpwstr>
  </property>
  <property fmtid="{D5CDD505-2E9C-101B-9397-08002B2CF9AE}" pid="8" name="MSIP_Label_defa4170-0d19-0005-0004-bc88714345d2_ContentBits">
    <vt:lpwstr>0</vt:lpwstr>
  </property>
  <property fmtid="{D5CDD505-2E9C-101B-9397-08002B2CF9AE}" pid="9" name="MSIP_Label_defa4170-0d19-0005-0004-bc88714345d2_Tag">
    <vt:lpwstr>10, 3, 0, 1</vt:lpwstr>
  </property>
</Properties>
</file>