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7" r:id="rId3"/>
    <p:sldId id="259" r:id="rId4"/>
    <p:sldId id="260" r:id="rId5"/>
    <p:sldId id="261" r:id="rId6"/>
    <p:sldId id="262" r:id="rId7"/>
    <p:sldId id="263" r:id="rId8"/>
    <p:sldId id="264" r:id="rId9"/>
    <p:sldId id="265" r:id="rId10"/>
    <p:sldId id="266" r:id="rId11"/>
    <p:sldId id="25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53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B9F7B-E96A-4AF2-18CC-B543AA14CF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2CB50C-7129-DE79-CDBE-2A735E940B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2DF229-A61F-0DB0-441C-864F6C43572C}"/>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CBB57FD5-39C7-59E6-D0D4-C39865AE9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79C2E-0313-5DDD-3D29-2510D3CDD153}"/>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290829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12759-9428-60CB-373E-F9259A075C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F93D69-BCAD-56AB-C112-0E4EFAF9AB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F92A4-ADBC-954D-0707-E29EF241A921}"/>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016828D5-57ED-26C1-01E5-656877813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E4635-0E9D-E5CA-4602-39F0A4ACD61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545834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DE01-428B-5EE1-1E0D-941CDFBF50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DD40FB-0B0B-0997-4ED9-4DC4774E6C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44B40C-7C34-2BF2-33B6-661D2ACE8656}"/>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811439D0-B805-C416-87FB-5CFD3903A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A2E0B8-D3F5-6AD5-04F1-DF4E21B29AE4}"/>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557875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70B21-CAC1-6930-8CF2-21B3083CB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EAF58F-9E6C-DF4F-4E68-AD56EB5FE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778F39-0CDD-0840-FC90-A20B94B2F9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F24C55-36F9-2EF1-79D7-BA577DFFDDB2}"/>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6" name="Footer Placeholder 5">
            <a:extLst>
              <a:ext uri="{FF2B5EF4-FFF2-40B4-BE49-F238E27FC236}">
                <a16:creationId xmlns:a16="http://schemas.microsoft.com/office/drawing/2014/main" id="{DCBEB6EC-14DD-963D-F10B-CAB8D7609F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C36416-1293-15DE-ACF9-98AF64F33A4A}"/>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638927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0F3D-8F66-B8F2-1F65-AC51602E59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6B85C-F30C-B006-BB2C-B0D5CFBE57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F54384-8A50-83BD-16AF-EAB2F063D8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BAEE1D-92C3-2A2E-0242-46D11E7382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650815-5B0C-EA6E-37FE-60B69B31B8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F9A7F1-D7E9-C51A-B117-E4ACA218ABD4}"/>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8" name="Footer Placeholder 7">
            <a:extLst>
              <a:ext uri="{FF2B5EF4-FFF2-40B4-BE49-F238E27FC236}">
                <a16:creationId xmlns:a16="http://schemas.microsoft.com/office/drawing/2014/main" id="{F667F67F-743D-E924-D0D6-55F6728717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0EE310-D278-1C0C-D803-11AD53F831E6}"/>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4106892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5670-B1E2-A7D0-25CB-4AC5C4E594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BEB2CB-4198-90DC-04D5-77D6FFC19FA8}"/>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4" name="Footer Placeholder 3">
            <a:extLst>
              <a:ext uri="{FF2B5EF4-FFF2-40B4-BE49-F238E27FC236}">
                <a16:creationId xmlns:a16="http://schemas.microsoft.com/office/drawing/2014/main" id="{C0BCDB8A-FABD-FE55-6A89-51661D91D2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E47F4D-9AFE-DA2A-AF21-C78E91590769}"/>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11138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8B8F32-88BA-6BED-C3B6-C78BBFD5548A}"/>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3" name="Footer Placeholder 2">
            <a:extLst>
              <a:ext uri="{FF2B5EF4-FFF2-40B4-BE49-F238E27FC236}">
                <a16:creationId xmlns:a16="http://schemas.microsoft.com/office/drawing/2014/main" id="{A0697D8F-99DC-35B0-2D1D-84A8361B0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3B46F5-B809-5496-A558-B9D44178611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919835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0AC5-A3D3-9C4B-52B5-FE13EFDF5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BA39BC-A705-1A8F-38A0-5F1C01F76D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B9A993-A3EB-0CE7-F7CA-63AA4B3DF4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706CA8-260C-12FC-AAA3-51FB22D8F2F8}"/>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6" name="Footer Placeholder 5">
            <a:extLst>
              <a:ext uri="{FF2B5EF4-FFF2-40B4-BE49-F238E27FC236}">
                <a16:creationId xmlns:a16="http://schemas.microsoft.com/office/drawing/2014/main" id="{02260389-8862-297A-E1AC-2159ECBE1E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C13A51-E5F0-52A8-98E2-4D79ED813438}"/>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4042607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2ED5-33A9-6D3E-87CB-8F4B8ACDF3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16FDE6-5391-98E1-0408-A395D1D6DB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170B06-5DD7-46BB-305E-58DB8F083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C774A8-591F-4573-DDB9-7B67C49A4EC1}"/>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6" name="Footer Placeholder 5">
            <a:extLst>
              <a:ext uri="{FF2B5EF4-FFF2-40B4-BE49-F238E27FC236}">
                <a16:creationId xmlns:a16="http://schemas.microsoft.com/office/drawing/2014/main" id="{D427E3A1-A1C6-6415-F506-F97737FBB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41D76-BA48-3412-FBEB-9C124741EE9C}"/>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2448016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3561B-E0E6-B174-B721-CB78310388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285B5-1D63-945D-24E7-99EDE4DD7E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DAED5-1986-62A6-6FEE-9DD34ED71A00}"/>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3C32AE76-1B25-4FF1-D776-410FB2FD5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96CEC-27CF-55E1-63A5-51FCC745A88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3279293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2DDBB6-C680-E485-5FF4-93FBB15485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E6C5A6-5A1C-29C0-C297-4557CD92D5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648422-699F-0559-9D55-7D52AA4B089F}"/>
              </a:ext>
            </a:extLst>
          </p:cNvPr>
          <p:cNvSpPr>
            <a:spLocks noGrp="1"/>
          </p:cNvSpPr>
          <p:nvPr>
            <p:ph type="dt" sz="half" idx="10"/>
          </p:nvPr>
        </p:nvSpPr>
        <p:spPr/>
        <p:txBody>
          <a:body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EBFFD1C9-9533-AE87-20B9-FE836D51C8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DFDEA7-F8CC-DF91-9696-DDE6EE8CEE92}"/>
              </a:ext>
            </a:extLst>
          </p:cNvPr>
          <p:cNvSpPr>
            <a:spLocks noGrp="1"/>
          </p:cNvSpPr>
          <p:nvPr>
            <p:ph type="sldNum" sz="quarter" idx="12"/>
          </p:nvPr>
        </p:nvSpPr>
        <p:spPr/>
        <p:txBody>
          <a:bodyPr/>
          <a:lstStyle/>
          <a:p>
            <a:fld id="{7BD49443-5D8E-4AEE-AA5E-7D8120ABA9ED}" type="slidenum">
              <a:rPr lang="en-GB" smtClean="0"/>
              <a:t>‹#›</a:t>
            </a:fld>
            <a:endParaRPr lang="en-GB"/>
          </a:p>
        </p:txBody>
      </p:sp>
    </p:spTree>
    <p:extLst>
      <p:ext uri="{BB962C8B-B14F-4D97-AF65-F5344CB8AC3E}">
        <p14:creationId xmlns:p14="http://schemas.microsoft.com/office/powerpoint/2010/main" val="138848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E71535-68E1-5715-813F-3C2FF2A655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9164AB-9A7E-5FF1-36C8-3B090F0C88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FF0E4-AA63-6AD1-6BF6-6452E6948C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4E6A59-19B6-4D4A-A0BF-781DDE7CD2EC}" type="datetimeFigureOut">
              <a:rPr lang="en-GB" smtClean="0"/>
              <a:t>20/11/2023</a:t>
            </a:fld>
            <a:endParaRPr lang="en-GB"/>
          </a:p>
        </p:txBody>
      </p:sp>
      <p:sp>
        <p:nvSpPr>
          <p:cNvPr id="5" name="Footer Placeholder 4">
            <a:extLst>
              <a:ext uri="{FF2B5EF4-FFF2-40B4-BE49-F238E27FC236}">
                <a16:creationId xmlns:a16="http://schemas.microsoft.com/office/drawing/2014/main" id="{7D8E314C-DBD7-FC0A-0108-9E19F90BCA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23B7FD-3284-663B-93C0-CEAD1C95D3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D49443-5D8E-4AEE-AA5E-7D8120ABA9ED}" type="slidenum">
              <a:rPr lang="en-GB" smtClean="0"/>
              <a:t>‹#›</a:t>
            </a:fld>
            <a:endParaRPr lang="en-GB"/>
          </a:p>
        </p:txBody>
      </p:sp>
    </p:spTree>
    <p:extLst>
      <p:ext uri="{BB962C8B-B14F-4D97-AF65-F5344CB8AC3E}">
        <p14:creationId xmlns:p14="http://schemas.microsoft.com/office/powerpoint/2010/main" val="1707625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digital-guerrilla.scot/information-management-technology/"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adaptablelabs.com/digital-transformation-gamechangers-not-technology/"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medium.com/@OfficeofEdTech/early-learners-ed-tech-and-active-learning-57f4f167d44f"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echboomers.com/best-personal-virtual-assistant"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lacklistednews.com/article/78753/smart-home-tech-in-us-and-europe-succumbs-to-google.html"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hodges-model.blogspot.com/2019/06/3rd-healthcare-digital-tech.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inclusion.epn.edu.ec/"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fabiusmaximus.com/2017/09/01/films-show-how-ai-will-reshape-the-world/"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orditout.com/word-cloud/2242853"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altc.alt.ac.uk/blog/2017/03/book-review-selwyn-neil-2017-education-and-technology-key-issues-and-debates/"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hyperlink" Target="https://www.thebluediamondgallery.com/typewriter/c/conclusions.html"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20BA4-06BE-FFFB-119A-51675B455D84}"/>
              </a:ext>
            </a:extLst>
          </p:cNvPr>
          <p:cNvSpPr>
            <a:spLocks noGrp="1"/>
          </p:cNvSpPr>
          <p:nvPr>
            <p:ph type="title"/>
          </p:nvPr>
        </p:nvSpPr>
        <p:spPr>
          <a:xfrm>
            <a:off x="481013" y="3752849"/>
            <a:ext cx="3290887" cy="2452687"/>
          </a:xfrm>
        </p:spPr>
        <p:txBody>
          <a:bodyPr anchor="ctr">
            <a:normAutofit/>
          </a:bodyPr>
          <a:lstStyle/>
          <a:p>
            <a:r>
              <a:rPr lang="en-GB" sz="3600" b="1" dirty="0"/>
              <a:t>     Digital technology and communities.</a:t>
            </a:r>
          </a:p>
        </p:txBody>
      </p:sp>
      <p:pic>
        <p:nvPicPr>
          <p:cNvPr id="5" name="Picture 4">
            <a:extLst>
              <a:ext uri="{FF2B5EF4-FFF2-40B4-BE49-F238E27FC236}">
                <a16:creationId xmlns:a16="http://schemas.microsoft.com/office/drawing/2014/main" id="{758D7D9B-077F-82DF-C306-CF8EFC8F2E4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488" b="761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27591E7-82B4-32B4-475B-874B73705D8C}"/>
              </a:ext>
            </a:extLst>
          </p:cNvPr>
          <p:cNvSpPr>
            <a:spLocks noGrp="1"/>
          </p:cNvSpPr>
          <p:nvPr>
            <p:ph idx="1"/>
          </p:nvPr>
        </p:nvSpPr>
        <p:spPr>
          <a:xfrm>
            <a:off x="4223982" y="3752850"/>
            <a:ext cx="7485413" cy="2452687"/>
          </a:xfrm>
        </p:spPr>
        <p:txBody>
          <a:bodyPr anchor="ctr">
            <a:normAutofit/>
          </a:bodyPr>
          <a:lstStyle/>
          <a:p>
            <a:pPr algn="just"/>
            <a:r>
              <a:rPr lang="en-GB" sz="1800" dirty="0"/>
              <a:t>This PowerPoint presentation is going to be looking into communities using technology as according to Kinship digitals (2020) technology in healthcare is on the rise. It will then go on to give some examples where communities have used technology and been successful, as according to Goodspeed (2017) technology is successful in keeping communities in contact with each other and keeping up to date with important health information. Next it will be looking at some of the challenges people might experience with digital technology, considering the positives and negatives, while limiting some of the problems that might be faced with technology.</a:t>
            </a:r>
          </a:p>
        </p:txBody>
      </p:sp>
      <p:sp>
        <p:nvSpPr>
          <p:cNvPr id="6" name="TextBox 5">
            <a:extLst>
              <a:ext uri="{FF2B5EF4-FFF2-40B4-BE49-F238E27FC236}">
                <a16:creationId xmlns:a16="http://schemas.microsoft.com/office/drawing/2014/main" id="{459FCDDF-52D1-7D21-C6BE-A7F0111BAA4F}"/>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igital-guerrilla.scot/information-management-techn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968890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29323-4C53-E7F4-C55B-3B651CF02119}"/>
              </a:ext>
            </a:extLst>
          </p:cNvPr>
          <p:cNvSpPr>
            <a:spLocks noGrp="1"/>
          </p:cNvSpPr>
          <p:nvPr>
            <p:ph type="title"/>
          </p:nvPr>
        </p:nvSpPr>
        <p:spPr>
          <a:xfrm>
            <a:off x="4965430" y="629268"/>
            <a:ext cx="6586491" cy="1286160"/>
          </a:xfrm>
        </p:spPr>
        <p:txBody>
          <a:bodyPr anchor="b">
            <a:normAutofit/>
          </a:bodyPr>
          <a:lstStyle/>
          <a:p>
            <a:r>
              <a:rPr lang="en-GB" sz="2800" b="1" dirty="0"/>
              <a:t>How Digital Technology can help develop comminates in the Future.</a:t>
            </a:r>
          </a:p>
        </p:txBody>
      </p:sp>
      <p:sp>
        <p:nvSpPr>
          <p:cNvPr id="3" name="Content Placeholder 2">
            <a:extLst>
              <a:ext uri="{FF2B5EF4-FFF2-40B4-BE49-F238E27FC236}">
                <a16:creationId xmlns:a16="http://schemas.microsoft.com/office/drawing/2014/main" id="{06E935EC-B588-709E-9AC8-D5568B42525D}"/>
              </a:ext>
            </a:extLst>
          </p:cNvPr>
          <p:cNvSpPr>
            <a:spLocks noGrp="1"/>
          </p:cNvSpPr>
          <p:nvPr>
            <p:ph idx="1"/>
          </p:nvPr>
        </p:nvSpPr>
        <p:spPr>
          <a:xfrm>
            <a:off x="4965431" y="2438400"/>
            <a:ext cx="6586489" cy="3785419"/>
          </a:xfrm>
        </p:spPr>
        <p:txBody>
          <a:bodyPr>
            <a:normAutofit lnSpcReduction="10000"/>
          </a:bodyPr>
          <a:lstStyle/>
          <a:p>
            <a:pPr algn="just"/>
            <a:r>
              <a:rPr lang="en-GB" sz="1100" dirty="0"/>
              <a:t>Digital technology is rapidly growing and since the late 1980s digital revolution has been transforming the economy and society Since the pandemic the acceleration of digital transformation now seems irreversible. This is because since the pandemic the health care systems had to implement new tools, many that are technology based, to allow health care to be delivered when physical contact was not possible. Many companies were also forced into a new way of doing business, offices were closed, and staff worked from home, and  many companies are now continuing to work from home. (Kinship digitals 2020)</a:t>
            </a:r>
          </a:p>
          <a:p>
            <a:pPr algn="just"/>
            <a:r>
              <a:rPr lang="en-GB" sz="1100" dirty="0"/>
              <a:t>Today more and more organisations are looking to build online communities, this is because online communities are a way of bring people together, around a shared common purpose. (Richmond 2020).The benefits of using technology and digital platforms in communities, will allow for people to engage online, having more information and understanding about a particular subject, which could improve capacity to understand issues, as well as empowering communities, and  giving everyone a chance to be heard, building  greater social cohesion. (Kinship digitals 2020)</a:t>
            </a:r>
          </a:p>
          <a:p>
            <a:pPr algn="just"/>
            <a:r>
              <a:rPr lang="en-GB" sz="1100" dirty="0"/>
              <a:t>People are living longer and improving care in the community is vital , the use of  digital technology, virtual reality and artificial intelligence , could significantly improve the quality of daily life activities. Technology not only improves access to information, but enables better decisions, and enables people to have more control and knowledge on their own health and well-being. Other benefits are robots do not get tired and have the ability to replicate tasks without high degrees of precision. (Garcia-Betances 2015)</a:t>
            </a:r>
          </a:p>
          <a:p>
            <a:pPr algn="just"/>
            <a:endParaRPr lang="en-GB" sz="1100" dirty="0"/>
          </a:p>
          <a:p>
            <a:pPr algn="just"/>
            <a:r>
              <a:rPr lang="en-GB" sz="1100" dirty="0"/>
              <a:t>Many people with long term health conditions now use assistive devices, to help them perform tasks that are made harder to do by their condition. At the moment one of the assistive devices that are under development, according to Mistry (2020) are implantable devices, which can be inserted into the body, where small number of drugs could be released, for up to ten years. This could save a lot of time and uncomfort to a person who is on multiple medications.</a:t>
            </a:r>
          </a:p>
          <a:p>
            <a:endParaRPr lang="en-GB" sz="1100" dirty="0"/>
          </a:p>
        </p:txBody>
      </p:sp>
      <p:pic>
        <p:nvPicPr>
          <p:cNvPr id="5" name="Picture 4" descr="A picture containing automaton&#10;&#10;Description automatically generated">
            <a:extLst>
              <a:ext uri="{FF2B5EF4-FFF2-40B4-BE49-F238E27FC236}">
                <a16:creationId xmlns:a16="http://schemas.microsoft.com/office/drawing/2014/main" id="{58AC0293-964E-E6A9-4D4C-CCDD35C6D9B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36" r="41128"/>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4EF7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8DF1ECC-DF1A-3E03-F700-830C07D18461}"/>
              </a:ext>
            </a:extLst>
          </p:cNvPr>
          <p:cNvSpPr txBox="1"/>
          <p:nvPr/>
        </p:nvSpPr>
        <p:spPr>
          <a:xfrm>
            <a:off x="2309313" y="6657945"/>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daptablelabs.com/digital-transformation-gamechangers-not-techn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35121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4BFE62-8E37-1F56-CC8E-9CF662FEE40B}"/>
              </a:ext>
            </a:extLst>
          </p:cNvPr>
          <p:cNvSpPr>
            <a:spLocks noGrp="1"/>
          </p:cNvSpPr>
          <p:nvPr>
            <p:ph type="title"/>
          </p:nvPr>
        </p:nvSpPr>
        <p:spPr>
          <a:xfrm>
            <a:off x="643467" y="321734"/>
            <a:ext cx="10905066" cy="1135737"/>
          </a:xfrm>
        </p:spPr>
        <p:txBody>
          <a:bodyPr>
            <a:normAutofit/>
          </a:bodyPr>
          <a:lstStyle/>
          <a:p>
            <a:r>
              <a:rPr lang="en-GB" sz="3200" dirty="0"/>
              <a:t>                            </a:t>
            </a:r>
            <a:r>
              <a:rPr lang="en-GB" sz="2800" b="1" dirty="0"/>
              <a:t>The Benefits of technology in the community</a:t>
            </a:r>
          </a:p>
        </p:txBody>
      </p:sp>
      <p:sp>
        <p:nvSpPr>
          <p:cNvPr id="3" name="Content Placeholder 2">
            <a:extLst>
              <a:ext uri="{FF2B5EF4-FFF2-40B4-BE49-F238E27FC236}">
                <a16:creationId xmlns:a16="http://schemas.microsoft.com/office/drawing/2014/main" id="{F01107FF-46F3-53F5-3928-A55F0D1BF979}"/>
              </a:ext>
            </a:extLst>
          </p:cNvPr>
          <p:cNvSpPr>
            <a:spLocks noGrp="1"/>
          </p:cNvSpPr>
          <p:nvPr>
            <p:ph idx="1"/>
          </p:nvPr>
        </p:nvSpPr>
        <p:spPr>
          <a:xfrm>
            <a:off x="643469" y="1782981"/>
            <a:ext cx="4008384" cy="4393982"/>
          </a:xfrm>
        </p:spPr>
        <p:txBody>
          <a:bodyPr>
            <a:normAutofit/>
          </a:bodyPr>
          <a:lstStyle/>
          <a:p>
            <a:pPr algn="just"/>
            <a:r>
              <a:rPr lang="en-GB" sz="1100" dirty="0"/>
              <a:t>The benefits of technology in a community have aided people in a number of ways, including online learning and education. Communication and health care innovation is critical to the future well-being of society and driving economic growth. One of the ways that technology can transform a community is through education and information. (Percival 2020).</a:t>
            </a:r>
          </a:p>
          <a:p>
            <a:pPr algn="just"/>
            <a:r>
              <a:rPr lang="en-GB" sz="1100" dirty="0"/>
              <a:t>Technology can be very beneficial for the ageing population in the community, in reducing isolation and loneliness, which can have a great impact on the health and well-being of an individual. This could help people to participate more fully in social activities, which will help them to remain active and healthier for longer. (British Council 2022). </a:t>
            </a:r>
          </a:p>
          <a:p>
            <a:pPr algn="just"/>
            <a:r>
              <a:rPr lang="en-GB" sz="1100" dirty="0"/>
              <a:t>People from all communities can stay in touch with each other much more than they could before technology. Now in almost all communities people are using social network services , like twitter, face book, Instagram and many other platforms to keep in touch. This is all important in keeping people engaged with each other in the community, eradicating loneliness and isolation.(Goodspeed 2017).</a:t>
            </a:r>
          </a:p>
          <a:p>
            <a:pPr algn="just"/>
            <a:r>
              <a:rPr lang="en-GB" sz="1100" dirty="0"/>
              <a:t>As the population grows older and more people are becoming more independent on assistance. Despite people's disabilities, most people would want to remain in their own homes, therefore, technology could provide proactive solutions for some of the main health problems.( Verloo et al 2020).</a:t>
            </a:r>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Graphical user interface, application, website&#10;&#10;Description automatically generated">
            <a:extLst>
              <a:ext uri="{FF2B5EF4-FFF2-40B4-BE49-F238E27FC236}">
                <a16:creationId xmlns:a16="http://schemas.microsoft.com/office/drawing/2014/main" id="{DEFB957D-F0E5-FD50-594E-9DF7BE0F7F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95320" y="2768001"/>
            <a:ext cx="6253212" cy="2391852"/>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2C7E28CF-1794-E109-E936-90C83126DA72}"/>
              </a:ext>
            </a:extLst>
          </p:cNvPr>
          <p:cNvSpPr txBox="1"/>
          <p:nvPr/>
        </p:nvSpPr>
        <p:spPr>
          <a:xfrm>
            <a:off x="9361716" y="4959798"/>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edium.com/@OfficeofEdTech/early-learners-ed-tech-and-active-learning-57f4f167d44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69467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B84F4C-37E0-CB5E-AF1A-A7394B746A33}"/>
              </a:ext>
            </a:extLst>
          </p:cNvPr>
          <p:cNvSpPr>
            <a:spLocks noGrp="1"/>
          </p:cNvSpPr>
          <p:nvPr>
            <p:ph type="title"/>
          </p:nvPr>
        </p:nvSpPr>
        <p:spPr>
          <a:xfrm>
            <a:off x="643467" y="321734"/>
            <a:ext cx="4970877" cy="1135737"/>
          </a:xfrm>
        </p:spPr>
        <p:txBody>
          <a:bodyPr>
            <a:normAutofit fontScale="90000"/>
          </a:bodyPr>
          <a:lstStyle/>
          <a:p>
            <a:r>
              <a:rPr lang="en-GB" sz="3600" dirty="0"/>
              <a:t>                                                                                     </a:t>
            </a:r>
            <a:r>
              <a:rPr lang="en-GB" sz="2800" b="1" dirty="0"/>
              <a:t>Communities that have used technology</a:t>
            </a:r>
            <a:r>
              <a:rPr lang="en-GB" sz="2200" dirty="0"/>
              <a:t>.</a:t>
            </a:r>
          </a:p>
        </p:txBody>
      </p:sp>
      <p:sp>
        <p:nvSpPr>
          <p:cNvPr id="3" name="Content Placeholder 2">
            <a:extLst>
              <a:ext uri="{FF2B5EF4-FFF2-40B4-BE49-F238E27FC236}">
                <a16:creationId xmlns:a16="http://schemas.microsoft.com/office/drawing/2014/main" id="{8F6B7A04-DC7B-4B63-4121-B27F28EC659F}"/>
              </a:ext>
            </a:extLst>
          </p:cNvPr>
          <p:cNvSpPr>
            <a:spLocks noGrp="1"/>
          </p:cNvSpPr>
          <p:nvPr>
            <p:ph idx="1"/>
          </p:nvPr>
        </p:nvSpPr>
        <p:spPr>
          <a:xfrm>
            <a:off x="643468" y="1782981"/>
            <a:ext cx="4970877" cy="4393982"/>
          </a:xfrm>
        </p:spPr>
        <p:txBody>
          <a:bodyPr>
            <a:normAutofit/>
          </a:bodyPr>
          <a:lstStyle/>
          <a:p>
            <a:pPr algn="just"/>
            <a:r>
              <a:rPr lang="en-GB" sz="1700" dirty="0"/>
              <a:t>According to recent research, Amazon Alexa is taking technology to a whole new level, according to Haynes (2018) Alexa has performed tasks for people, such as setting reminders, providing new updates and playing audio books, helping people to have a greater sense of independence. Alexiou (2021) suggests that with the help of Alexa disabled peoples emotional and well-being has been improved. </a:t>
            </a:r>
          </a:p>
          <a:p>
            <a:pPr algn="just"/>
            <a:r>
              <a:rPr lang="en-GB" sz="1700" dirty="0"/>
              <a:t>Through simple voice activation, Alexa can yield up instant access to audio books, news stories podcasts, and music. Since the launch of Alexa in 2014, people with physical impairments have been able to use voice activation to, run home security, operate lights, adjusting the temperature in the home, as well as answering the door. (Alexiou 2021)</a:t>
            </a:r>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6C73EB1-372F-3C56-8ABB-2C6F630BBD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57813" y="1665426"/>
            <a:ext cx="5290720" cy="3527146"/>
          </a:xfrm>
          <a:prstGeom prst="rect">
            <a:avLst/>
          </a:prstGeom>
        </p:spPr>
      </p:pic>
      <p:grpSp>
        <p:nvGrpSpPr>
          <p:cNvPr id="19" name="Group 18">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0" name="Isosceles Triangle 19">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F01962D3-74C4-0FBC-128A-4C639D9F800C}"/>
              </a:ext>
            </a:extLst>
          </p:cNvPr>
          <p:cNvSpPr txBox="1"/>
          <p:nvPr/>
        </p:nvSpPr>
        <p:spPr>
          <a:xfrm>
            <a:off x="9228667" y="4992517"/>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boomers.com/best-personal-virtual-assista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085205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indoor, living, furniture&#10;&#10;Description automatically generated">
            <a:extLst>
              <a:ext uri="{FF2B5EF4-FFF2-40B4-BE49-F238E27FC236}">
                <a16:creationId xmlns:a16="http://schemas.microsoft.com/office/drawing/2014/main" id="{CB126E65-B710-4A43-94EA-924AB6616D1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4"/>
          <a:stretch/>
        </p:blipFill>
        <p:spPr>
          <a:xfrm>
            <a:off x="20" y="10"/>
            <a:ext cx="12191981" cy="6857990"/>
          </a:xfrm>
          <a:prstGeom prst="rect">
            <a:avLst/>
          </a:prstGeom>
        </p:spPr>
      </p:pic>
      <p:sp>
        <p:nvSpPr>
          <p:cNvPr id="16"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1A7F44-BF19-37CC-45F2-7056C44E6D68}"/>
              </a:ext>
            </a:extLst>
          </p:cNvPr>
          <p:cNvSpPr>
            <a:spLocks noGrp="1"/>
          </p:cNvSpPr>
          <p:nvPr>
            <p:ph type="title"/>
          </p:nvPr>
        </p:nvSpPr>
        <p:spPr>
          <a:xfrm>
            <a:off x="643467" y="321734"/>
            <a:ext cx="6891186" cy="1135737"/>
          </a:xfrm>
        </p:spPr>
        <p:txBody>
          <a:bodyPr>
            <a:normAutofit/>
          </a:bodyPr>
          <a:lstStyle/>
          <a:p>
            <a:r>
              <a:rPr lang="en-GB" sz="2800" b="1" dirty="0"/>
              <a:t>Communities using technology</a:t>
            </a:r>
          </a:p>
        </p:txBody>
      </p:sp>
      <p:sp>
        <p:nvSpPr>
          <p:cNvPr id="3" name="Content Placeholder 2">
            <a:extLst>
              <a:ext uri="{FF2B5EF4-FFF2-40B4-BE49-F238E27FC236}">
                <a16:creationId xmlns:a16="http://schemas.microsoft.com/office/drawing/2014/main" id="{532E82DC-5FDA-29A2-4A1A-1F71BE7BA441}"/>
              </a:ext>
            </a:extLst>
          </p:cNvPr>
          <p:cNvSpPr>
            <a:spLocks noGrp="1"/>
          </p:cNvSpPr>
          <p:nvPr>
            <p:ph idx="1"/>
          </p:nvPr>
        </p:nvSpPr>
        <p:spPr>
          <a:xfrm>
            <a:off x="643467" y="1782981"/>
            <a:ext cx="6891187" cy="4393982"/>
          </a:xfrm>
        </p:spPr>
        <p:txBody>
          <a:bodyPr>
            <a:normAutofit/>
          </a:bodyPr>
          <a:lstStyle/>
          <a:p>
            <a:pPr algn="just"/>
            <a:r>
              <a:rPr lang="en-GB" sz="1400" dirty="0"/>
              <a:t>Having technology at home can present, an unprecedent opportunity to improve health and well-being.  According to Suryadevara and Mukhopadhyay  (2015) one possible solution for the future could be having a smart home. A smart home is equipped with connected devices that are controlled by a smart phone or a computer. Smart homes are based on safe and secured living, for anybody, but especially for the elderly living alone.</a:t>
            </a:r>
          </a:p>
          <a:p>
            <a:pPr algn="just"/>
            <a:r>
              <a:rPr lang="en-GB" sz="1400" dirty="0"/>
              <a:t>With an ageing population two fifths of the National Health Service Budget is spent on heath care for the over sixty-fives. According to  Robineau (2016)  there is a great need to find solutions that will provide high quality care without increasing costs. The developed system in a smart home can be used to monitor the behaviour and quantitative well-ness of the elderly, by monitoring their daily activities through observation of everyday object usage, which is a way of letting medical professionals know about their activities, so if there was a problem a doctor or a nurse could be on hand a lot quicker.</a:t>
            </a:r>
          </a:p>
          <a:p>
            <a:pPr algn="just"/>
            <a:r>
              <a:rPr lang="en-GB" sz="1400" dirty="0"/>
              <a:t>Since the pandemic more people have been concerned about preventing illness, which could mean having U V disinfectant lights to illuminate germs and infrared sensors that detect high temperatures in the home. According to Flynn (2023) using these devices could very well keep bacteria and viruses at bay, allowing residents to rest more easily.</a:t>
            </a:r>
          </a:p>
          <a:p>
            <a:pPr algn="just"/>
            <a:r>
              <a:rPr lang="en-GB" sz="1400" dirty="0"/>
              <a:t>As many people are living longer, they are also facing increasing health challenges that could potentially have a threat to their independence. According to Ghorayeb, Comber, and Goodberman-Hill (2021) having smart technology, old people would have a better chance of staying in their homes for longer, and keeping their independence.</a:t>
            </a:r>
          </a:p>
        </p:txBody>
      </p:sp>
      <p:grpSp>
        <p:nvGrpSpPr>
          <p:cNvPr id="13" name="Group 12">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13D4C72-1118-13F6-6BC9-420762AA8625}"/>
              </a:ext>
            </a:extLst>
          </p:cNvPr>
          <p:cNvSpPr txBox="1"/>
          <p:nvPr/>
        </p:nvSpPr>
        <p:spPr>
          <a:xfrm>
            <a:off x="10005185"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lacklistednews.com/article/78753/smart-home-tech-in-us-and-europe-succumbs-to-googl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99016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356C-B01E-7D86-486F-2DE2B2F6862C}"/>
              </a:ext>
            </a:extLst>
          </p:cNvPr>
          <p:cNvSpPr>
            <a:spLocks noGrp="1"/>
          </p:cNvSpPr>
          <p:nvPr>
            <p:ph type="title"/>
          </p:nvPr>
        </p:nvSpPr>
        <p:spPr>
          <a:xfrm>
            <a:off x="4965430" y="629268"/>
            <a:ext cx="6586491" cy="1286160"/>
          </a:xfrm>
        </p:spPr>
        <p:txBody>
          <a:bodyPr anchor="b">
            <a:normAutofit/>
          </a:bodyPr>
          <a:lstStyle/>
          <a:p>
            <a:r>
              <a:rPr lang="en-GB" sz="2800" b="1" dirty="0"/>
              <a:t> New and emerging technologies in the NHS.  </a:t>
            </a:r>
          </a:p>
        </p:txBody>
      </p:sp>
      <p:sp>
        <p:nvSpPr>
          <p:cNvPr id="3" name="Content Placeholder 2">
            <a:extLst>
              <a:ext uri="{FF2B5EF4-FFF2-40B4-BE49-F238E27FC236}">
                <a16:creationId xmlns:a16="http://schemas.microsoft.com/office/drawing/2014/main" id="{30D71A34-9E64-7A62-3670-98D806271868}"/>
              </a:ext>
            </a:extLst>
          </p:cNvPr>
          <p:cNvSpPr>
            <a:spLocks noGrp="1"/>
          </p:cNvSpPr>
          <p:nvPr>
            <p:ph idx="1"/>
          </p:nvPr>
        </p:nvSpPr>
        <p:spPr>
          <a:xfrm>
            <a:off x="4965431" y="2438400"/>
            <a:ext cx="6586489" cy="3785419"/>
          </a:xfrm>
        </p:spPr>
        <p:txBody>
          <a:bodyPr>
            <a:normAutofit/>
          </a:bodyPr>
          <a:lstStyle/>
          <a:p>
            <a:pPr algn="just"/>
            <a:r>
              <a:rPr lang="en-GB" sz="1300" dirty="0"/>
              <a:t>New and emerging technologies can support flexible services that promote  peoples , health, well-being, and independence. According to NHS (2022)  allowing access to physical and mental health services will help people manage their own health and care. For instance, all GP practices across Wales now offer health guidance online, and more than ninety percent of practices in Wales now use a texting service for patient appointments.</a:t>
            </a:r>
          </a:p>
          <a:p>
            <a:pPr algn="just"/>
            <a:r>
              <a:rPr lang="en-GB" sz="1300" dirty="0"/>
              <a:t>In 2010 NHS Wales information service (NWIS) was established, which is the national organisation responsible for the development of digital services for health and care in  the NHS in Wales. Every day NWIS systems support health professionals to provide good care, in hospitals, GP practices, community settings, and patients homes. Pharmacies also provide NHS service under the common ailments, as well as providing a texting service to pick up prescriptions and make appointments.</a:t>
            </a:r>
          </a:p>
          <a:p>
            <a:pPr algn="just"/>
            <a:r>
              <a:rPr lang="en-GB" sz="1300" dirty="0"/>
              <a:t>Digital technology can reduce pressure on overstretched work forces, giving more time for treatment and caring that only people can do. Digital technology is an important part of the NHS, and this has been seen more since the pandemic. NHS Wales carried you 3,000 video consultations a day across all health boards which would not been possible without technology. Care homes also benefitted from technology, now 500 care homes across Wales have devices, which enable residents to keep in touch with family members, through video consultations. However, implementing changes of new technology according to NHS Wales (2022) also need new  culture change  and working practices across organisations.</a:t>
            </a:r>
          </a:p>
        </p:txBody>
      </p:sp>
      <p:pic>
        <p:nvPicPr>
          <p:cNvPr id="5" name="Picture 4" descr="A picture containing text, electronics, sign&#10;&#10;Description automatically generated">
            <a:extLst>
              <a:ext uri="{FF2B5EF4-FFF2-40B4-BE49-F238E27FC236}">
                <a16:creationId xmlns:a16="http://schemas.microsoft.com/office/drawing/2014/main" id="{A8C3E116-94BA-88E5-8137-DA1F986702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50" r="29241"/>
          <a:stretch/>
        </p:blipFill>
        <p:spPr>
          <a:xfrm>
            <a:off x="20" y="10"/>
            <a:ext cx="4635571" cy="6857990"/>
          </a:xfrm>
          <a:prstGeom prst="rect">
            <a:avLst/>
          </a:prstGeom>
          <a:effectLst/>
        </p:spPr>
      </p:pic>
      <p:cxnSp>
        <p:nvCxnSpPr>
          <p:cNvPr id="20"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4B3BC"/>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71BFF2F-1B0E-54AD-491A-4191CFB93451}"/>
              </a:ext>
            </a:extLst>
          </p:cNvPr>
          <p:cNvSpPr txBox="1"/>
          <p:nvPr/>
        </p:nvSpPr>
        <p:spPr>
          <a:xfrm>
            <a:off x="2328549"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odges-model.blogspot.com/2019/06/3rd-healthcare-digital-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0975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4">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1FD5D2-8C24-857F-10F2-9468DC403F80}"/>
              </a:ext>
            </a:extLst>
          </p:cNvPr>
          <p:cNvSpPr>
            <a:spLocks noGrp="1"/>
          </p:cNvSpPr>
          <p:nvPr>
            <p:ph type="title"/>
          </p:nvPr>
        </p:nvSpPr>
        <p:spPr>
          <a:xfrm>
            <a:off x="312724" y="3433763"/>
            <a:ext cx="3197013" cy="2743200"/>
          </a:xfrm>
        </p:spPr>
        <p:txBody>
          <a:bodyPr anchor="t">
            <a:normAutofit/>
          </a:bodyPr>
          <a:lstStyle/>
          <a:p>
            <a:pPr algn="ctr"/>
            <a:r>
              <a:rPr lang="en-GB" sz="3700" b="1">
                <a:solidFill>
                  <a:schemeClr val="bg1"/>
                </a:solidFill>
              </a:rPr>
              <a:t>Challenges for communities engaging with digital platforms </a:t>
            </a:r>
          </a:p>
        </p:txBody>
      </p:sp>
      <p:pic>
        <p:nvPicPr>
          <p:cNvPr id="5" name="Picture 4" descr="A picture containing graphical user interface&#10;&#10;Description automatically generated">
            <a:extLst>
              <a:ext uri="{FF2B5EF4-FFF2-40B4-BE49-F238E27FC236}">
                <a16:creationId xmlns:a16="http://schemas.microsoft.com/office/drawing/2014/main" id="{5BCEF684-5207-2344-C391-32EACB9989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6036" y="1696720"/>
            <a:ext cx="3035373" cy="1039615"/>
          </a:xfrm>
          <a:prstGeom prst="rect">
            <a:avLst/>
          </a:prstGeom>
        </p:spPr>
      </p:pic>
      <p:sp>
        <p:nvSpPr>
          <p:cNvPr id="23" name="Content Placeholder 2">
            <a:extLst>
              <a:ext uri="{FF2B5EF4-FFF2-40B4-BE49-F238E27FC236}">
                <a16:creationId xmlns:a16="http://schemas.microsoft.com/office/drawing/2014/main" id="{FC928763-D4CA-3013-EEF1-85B10E0DFDE6}"/>
              </a:ext>
            </a:extLst>
          </p:cNvPr>
          <p:cNvSpPr>
            <a:spLocks noGrp="1"/>
          </p:cNvSpPr>
          <p:nvPr>
            <p:ph idx="1"/>
          </p:nvPr>
        </p:nvSpPr>
        <p:spPr>
          <a:xfrm>
            <a:off x="4330719" y="641615"/>
            <a:ext cx="7289799" cy="5533496"/>
          </a:xfrm>
        </p:spPr>
        <p:txBody>
          <a:bodyPr anchor="ctr">
            <a:noAutofit/>
          </a:bodyPr>
          <a:lstStyle/>
          <a:p>
            <a:pPr algn="just"/>
            <a:r>
              <a:rPr lang="en-GB" sz="1200" dirty="0"/>
              <a:t>Although engaging with digital platforms and technology have a lot of advantages, there are some disadvantages that need to be taken into consideration. According to Honey- man et al (2020) People living in rural areas have less access to internet, older people are less likely to own smart phones or even be connected to the internet, and people who are on low incomes are less likely to have access to smart phones or the internet, as they are usually on monthly pay as you go contracts. Wales has particular challenges in digital inclusion, as many people who live in rural areas have poor broadband connectivity, and a lot of  social deprivation, as well as more of an ageing population than the rest of the UK. According to Gann. (2019)  other barriers to digital inclusion, include lack of digital skill, lack of access, to computers, and  lack of motivation, confidence, and trust which can be the most significant factors of being online</a:t>
            </a:r>
          </a:p>
          <a:p>
            <a:pPr algn="just"/>
            <a:r>
              <a:rPr lang="en-GB" sz="1200" dirty="0"/>
              <a:t>The Welsh governments recent strategy to a healthier Wales plan, for health and social care, was  using digital technology, which is to give people more access to their health records, booking appointments, prescriptions ,health care apps, and video consultations.   Robinson et al (2015) suggests that people with poor health that experience digital inclusion, would benefit from E health systems, which is a modern health care software, allowing people to access patients' records, and information as well as  prescriptions.  Williams et al (2017) suggests   hospitals also provide online services, as it is difficult in remote areas to recruit work forces, to provide and deliver services . This is usually done by skype or teams,  although this in itself is to deliver more efficient and effective care in the community, it could leave some people digitally excluded. (Gann 2020).</a:t>
            </a:r>
          </a:p>
          <a:p>
            <a:pPr algn="just"/>
            <a:r>
              <a:rPr lang="en-GB" sz="1200" dirty="0"/>
              <a:t>Being digitally excluded could have a direct impact on people health and well-being, as they would have less access to resources and information, limited access to make appointments online, and increased psychological stress, through lack of education and access to the digital world. (Honey-man 2020) Although according to Williams et al (2017)  in North Wales a local  digital coordinator, has been employed as part of the tele care programme, which protects elderly people across the UK, to live independently in their own homes, and working  with frail old people and carers, to increase awareness, and build confidence in using technology and virtual reality, through consultations.</a:t>
            </a:r>
          </a:p>
          <a:p>
            <a:pPr algn="just"/>
            <a:r>
              <a:rPr lang="en-GB" sz="1200" dirty="0"/>
              <a:t>Public libraries are an important contribution to the well-being of local people, however according to Higgs et al (2017) libraries are being threatened by changes and new demands of new developments in digital and technology services. Libraries also provide free access to the internet, for people living in the community, allowing for them to be part of the digital world. Many libraries across Wales are holding a digital Friday, where people are introduced to technology for free, as according to Borg et al (2018) information and communication technologies can be a voluble tool, for enhancing health communication, which could assist people to self-manage their own health conditions. </a:t>
            </a:r>
          </a:p>
        </p:txBody>
      </p:sp>
      <p:sp>
        <p:nvSpPr>
          <p:cNvPr id="6" name="TextBox 5">
            <a:extLst>
              <a:ext uri="{FF2B5EF4-FFF2-40B4-BE49-F238E27FC236}">
                <a16:creationId xmlns:a16="http://schemas.microsoft.com/office/drawing/2014/main" id="{4192E97A-DEE2-683D-5355-5939F199DA46}"/>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nclusion.epn.edu.e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294027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22FE8-5CFE-A43B-8CF6-C21D2F780489}"/>
              </a:ext>
            </a:extLst>
          </p:cNvPr>
          <p:cNvSpPr>
            <a:spLocks noGrp="1"/>
          </p:cNvSpPr>
          <p:nvPr>
            <p:ph type="title"/>
          </p:nvPr>
        </p:nvSpPr>
        <p:spPr>
          <a:xfrm>
            <a:off x="838201" y="365125"/>
            <a:ext cx="5251316" cy="1807305"/>
          </a:xfrm>
        </p:spPr>
        <p:txBody>
          <a:bodyPr>
            <a:normAutofit/>
          </a:bodyPr>
          <a:lstStyle/>
          <a:p>
            <a:r>
              <a:rPr lang="en-GB" sz="4100" b="1" dirty="0"/>
              <a:t>How technology can be     used to the best advantage. </a:t>
            </a:r>
          </a:p>
        </p:txBody>
      </p:sp>
      <p:sp>
        <p:nvSpPr>
          <p:cNvPr id="3" name="Content Placeholder 2">
            <a:extLst>
              <a:ext uri="{FF2B5EF4-FFF2-40B4-BE49-F238E27FC236}">
                <a16:creationId xmlns:a16="http://schemas.microsoft.com/office/drawing/2014/main" id="{5BDE3DFD-AFB9-72A1-E84F-09AC545C4115}"/>
              </a:ext>
            </a:extLst>
          </p:cNvPr>
          <p:cNvSpPr>
            <a:spLocks noGrp="1"/>
          </p:cNvSpPr>
          <p:nvPr>
            <p:ph idx="1"/>
          </p:nvPr>
        </p:nvSpPr>
        <p:spPr>
          <a:xfrm>
            <a:off x="838200" y="2333297"/>
            <a:ext cx="4619621" cy="3843666"/>
          </a:xfrm>
        </p:spPr>
        <p:txBody>
          <a:bodyPr>
            <a:normAutofit/>
          </a:bodyPr>
          <a:lstStyle/>
          <a:p>
            <a:pPr algn="just"/>
            <a:r>
              <a:rPr lang="en-GB" sz="1000" dirty="0"/>
              <a:t>Technology allows for everyone in the world to communicate with each other and take part. By using technology different questions can be asked, that might not be asked in person. Technology can remind people of things they have to do, and for those who work in health and social care the use of technology is vital, as it reduces workloads, improves quality of care and delivers better outcomes to the community. (Oregan 2021) During covid-19 technology proved to be essential from the use of video consultations, and various apps, which helped  people manage the spread of covid-19. Many organisations are now using electronic processes, instead of paperwork, online applications for time sheets, staff rotas, as well as ordering prescriptions.</a:t>
            </a:r>
          </a:p>
          <a:p>
            <a:pPr algn="just"/>
            <a:r>
              <a:rPr lang="en-GB" sz="1000" dirty="0"/>
              <a:t>The use of technology, according to Bichard (2015)changes lives and   is a means of monitoring and encouraging better health care, therefore the uptake of health-related technologies are increasing, as many people have access to apps with fitness equipment and wearable fitness trackers. For diabetics technology allows for a glucose reading to be taken by a wearable device and tracked through an app. Other technologies  are  robot assisted surgery and use of 3D printing. Providing less invasive surgery, less blood loss, and less scarring and faster reviver. Toon (2022) suggests that assistive technology can make a big difference to people's lives, like virtual reality, which can used for staff training as it gets as close to real life as possible. Can also be used for relieving pain, anxiety or an aid to psychological treatments. The benefits of using technology in health care are endless, giving people more control of their own health, safety and well-being. Although according to Bichard (2022) more  workforce training is critical for technology progress, and that technology can only compliment, not replace personal care.</a:t>
            </a:r>
          </a:p>
          <a:p>
            <a:endParaRPr lang="en-GB" sz="1000" dirty="0"/>
          </a:p>
        </p:txBody>
      </p:sp>
      <p:pic>
        <p:nvPicPr>
          <p:cNvPr id="5" name="Picture 4" descr="A picture containing night sky&#10;&#10;Description automatically generated">
            <a:extLst>
              <a:ext uri="{FF2B5EF4-FFF2-40B4-BE49-F238E27FC236}">
                <a16:creationId xmlns:a16="http://schemas.microsoft.com/office/drawing/2014/main" id="{9F05CEE9-D276-72F0-AB51-4EE38DD860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141" r="995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A164D11D-A643-A743-DB2B-E3D2F89BA0FB}"/>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abiusmaximus.com/2017/09/01/films-show-how-ai-will-reshape-the-worl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7393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3">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1F360-544E-A1E8-6963-306AA239E1A9}"/>
              </a:ext>
            </a:extLst>
          </p:cNvPr>
          <p:cNvSpPr>
            <a:spLocks noGrp="1"/>
          </p:cNvSpPr>
          <p:nvPr>
            <p:ph type="title"/>
          </p:nvPr>
        </p:nvSpPr>
        <p:spPr>
          <a:xfrm>
            <a:off x="838201" y="345810"/>
            <a:ext cx="5120561" cy="1325563"/>
          </a:xfrm>
        </p:spPr>
        <p:txBody>
          <a:bodyPr>
            <a:normAutofit/>
          </a:bodyPr>
          <a:lstStyle/>
          <a:p>
            <a:r>
              <a:rPr lang="en-GB" sz="3100" b="1" dirty="0"/>
              <a:t>Limiting some of technology problems  </a:t>
            </a:r>
          </a:p>
        </p:txBody>
      </p:sp>
      <p:sp>
        <p:nvSpPr>
          <p:cNvPr id="3" name="Content Placeholder 2">
            <a:extLst>
              <a:ext uri="{FF2B5EF4-FFF2-40B4-BE49-F238E27FC236}">
                <a16:creationId xmlns:a16="http://schemas.microsoft.com/office/drawing/2014/main" id="{FED34342-5349-BD7A-3F05-533B072E1503}"/>
              </a:ext>
            </a:extLst>
          </p:cNvPr>
          <p:cNvSpPr>
            <a:spLocks noGrp="1"/>
          </p:cNvSpPr>
          <p:nvPr>
            <p:ph idx="1"/>
          </p:nvPr>
        </p:nvSpPr>
        <p:spPr>
          <a:xfrm>
            <a:off x="838201" y="1825625"/>
            <a:ext cx="5092194" cy="4351338"/>
          </a:xfrm>
        </p:spPr>
        <p:txBody>
          <a:bodyPr>
            <a:normAutofit/>
          </a:bodyPr>
          <a:lstStyle/>
          <a:p>
            <a:pPr algn="just"/>
            <a:r>
              <a:rPr lang="en-GB" sz="1100" dirty="0"/>
              <a:t>Some of the risks of using technology , according to Lopez de Coca (2022) are fake information, which can be a concern especially when surfing the internet for information on health problems. Lazer (2018) suggests that a new system of safeguarding is needed. As the internet becomes an important source of health information Zanatta et al (2021), suggests  accessing the wrong information, could be detrimental to someone's health and well-being.  Cuan-Baltazar (2020) suggests that the government should be developing strategies to regulate health information, to lessen the risks of fake social care news.</a:t>
            </a:r>
          </a:p>
          <a:p>
            <a:pPr algn="just"/>
            <a:r>
              <a:rPr lang="en-GB" sz="1100" dirty="0"/>
              <a:t>Other risks of technology in health care are: cyber attacks and data theft reduction in personal care, systems being inaccessible, due to technical faults, and mistakes being made in surgery, due to surgeons not physical being able to feel what they are doing. Although according to Bichard (2015) time and cost of training staff to use new technology is worth it in the long run, as it is cheaper to use.</a:t>
            </a:r>
          </a:p>
          <a:p>
            <a:pPr algn="just"/>
            <a:r>
              <a:rPr lang="en-GB" sz="1100" dirty="0"/>
              <a:t>When looking at the problems of understanding digital technology, gender was not a problem, but age, education and population location was a problem to understanding technology. Those with lower levels of education required more help in accessing the internet, while people with higher education would search the internet for information on medical treatment. Therefore more help is needed in helping people with technology, so that they are able to help themselves. (Lopez de coca 2022).</a:t>
            </a:r>
          </a:p>
          <a:p>
            <a:pPr algn="just"/>
            <a:endParaRPr lang="en-GB" sz="1100" dirty="0"/>
          </a:p>
          <a:p>
            <a:pPr marL="0" indent="0" algn="just">
              <a:buNone/>
            </a:pPr>
            <a:r>
              <a:rPr lang="en-GB" sz="1100" dirty="0"/>
              <a:t>     </a:t>
            </a:r>
          </a:p>
          <a:p>
            <a:endParaRPr lang="en-GB" sz="1100" dirty="0"/>
          </a:p>
          <a:p>
            <a:endParaRPr lang="en-GB" sz="1100" dirty="0"/>
          </a:p>
        </p:txBody>
      </p:sp>
      <p:sp>
        <p:nvSpPr>
          <p:cNvPr id="24" name="Oval 1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9F1D6060-D80A-B204-78CE-6F29FEBEEBB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764" r="19826"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1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sign on a building&#10;&#10;Description automatically generated with low confidence">
            <a:extLst>
              <a:ext uri="{FF2B5EF4-FFF2-40B4-BE49-F238E27FC236}">
                <a16:creationId xmlns:a16="http://schemas.microsoft.com/office/drawing/2014/main" id="{DA9BA0C4-C111-17F7-DEF8-26BF906D0AD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280" r="1" b="2054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EF773B2F-8F4C-8A7A-1DCF-F6C80C97D139}"/>
              </a:ext>
            </a:extLst>
          </p:cNvPr>
          <p:cNvSpPr txBox="1"/>
          <p:nvPr/>
        </p:nvSpPr>
        <p:spPr>
          <a:xfrm>
            <a:off x="10005183"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altc.alt.ac.uk/blog/2017/03/book-review-selwyn-neil-2017-education-and-technology-key-issues-and-deba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9" name="TextBox 8">
            <a:extLst>
              <a:ext uri="{FF2B5EF4-FFF2-40B4-BE49-F238E27FC236}">
                <a16:creationId xmlns:a16="http://schemas.microsoft.com/office/drawing/2014/main" id="{35A4E948-4AD8-8270-0F89-F747057747FE}"/>
              </a:ext>
            </a:extLst>
          </p:cNvPr>
          <p:cNvSpPr txBox="1"/>
          <p:nvPr/>
        </p:nvSpPr>
        <p:spPr>
          <a:xfrm>
            <a:off x="7533156"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orditout.com/word-cloud/224285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146915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FD1D6-95B5-A148-1CBE-EDC307FB0924}"/>
              </a:ext>
            </a:extLst>
          </p:cNvPr>
          <p:cNvSpPr>
            <a:spLocks noGrp="1"/>
          </p:cNvSpPr>
          <p:nvPr>
            <p:ph type="title"/>
          </p:nvPr>
        </p:nvSpPr>
        <p:spPr>
          <a:xfrm>
            <a:off x="838201" y="365125"/>
            <a:ext cx="5251316" cy="1807305"/>
          </a:xfrm>
        </p:spPr>
        <p:txBody>
          <a:bodyPr>
            <a:normAutofit/>
          </a:bodyPr>
          <a:lstStyle/>
          <a:p>
            <a:r>
              <a:rPr lang="en-GB" dirty="0"/>
              <a:t>                                             Conclusion</a:t>
            </a:r>
          </a:p>
        </p:txBody>
      </p:sp>
      <p:sp>
        <p:nvSpPr>
          <p:cNvPr id="3" name="Content Placeholder 2">
            <a:extLst>
              <a:ext uri="{FF2B5EF4-FFF2-40B4-BE49-F238E27FC236}">
                <a16:creationId xmlns:a16="http://schemas.microsoft.com/office/drawing/2014/main" id="{82E4CDE0-B15F-F28A-EC60-C0F882122F33}"/>
              </a:ext>
            </a:extLst>
          </p:cNvPr>
          <p:cNvSpPr>
            <a:spLocks noGrp="1"/>
          </p:cNvSpPr>
          <p:nvPr>
            <p:ph idx="1"/>
          </p:nvPr>
        </p:nvSpPr>
        <p:spPr>
          <a:xfrm>
            <a:off x="838200" y="2333297"/>
            <a:ext cx="4619621" cy="3396943"/>
          </a:xfrm>
        </p:spPr>
        <p:txBody>
          <a:bodyPr>
            <a:normAutofit fontScale="77500" lnSpcReduction="20000"/>
          </a:bodyPr>
          <a:lstStyle/>
          <a:p>
            <a:pPr algn="just"/>
            <a:r>
              <a:rPr lang="en-GB" sz="1400" dirty="0"/>
              <a:t>Digital  technology is growing rapidity, and more so since the pandemic. Many organisations are now looking to build online communities, this includes the National Health Service. People are living longer and improving care, and how care is given is vital. Many people with long term health conditions, are now using assistive devices to help with their conditions.</a:t>
            </a:r>
          </a:p>
          <a:p>
            <a:pPr algn="just"/>
            <a:r>
              <a:rPr lang="en-GB" sz="1400" dirty="0"/>
              <a:t>The benefits of technology in the communities have helped in many ways, since the pandemic through education and  information which without technology would have never happened.</a:t>
            </a:r>
          </a:p>
          <a:p>
            <a:pPr algn="just"/>
            <a:r>
              <a:rPr lang="en-GB" sz="1400" dirty="0"/>
              <a:t>Technology is beneficial for the ageing population, as many people depend more on technology than before, like Alexa for instance has proved to be beneficial for a number of tasks including loneliness and isolation. The benefits of technology could mean that a person could stay in their own home longer than before, with the use of assisted technology and smart homes.</a:t>
            </a:r>
          </a:p>
          <a:p>
            <a:pPr algn="just"/>
            <a:r>
              <a:rPr lang="en-GB" sz="1400" dirty="0"/>
              <a:t>Although engaging with technology has some disadvantages, the advantages outweigh this. Therefor  the disadvantages, need to be examined and limited as much as possible, this can only be done in time, with more training, more education, and being aware of the problem.</a:t>
            </a:r>
          </a:p>
          <a:p>
            <a:pPr algn="just"/>
            <a:endParaRPr lang="en-GB" sz="1400" dirty="0"/>
          </a:p>
          <a:p>
            <a:r>
              <a:rPr lang="en-GB" sz="1200" dirty="0"/>
              <a:t>Angella Karim (2009543)</a:t>
            </a:r>
          </a:p>
        </p:txBody>
      </p:sp>
      <p:pic>
        <p:nvPicPr>
          <p:cNvPr id="5" name="Picture 4" descr="Diagram&#10;&#10;Description automatically generated">
            <a:extLst>
              <a:ext uri="{FF2B5EF4-FFF2-40B4-BE49-F238E27FC236}">
                <a16:creationId xmlns:a16="http://schemas.microsoft.com/office/drawing/2014/main" id="{06656FF0-9B53-5271-D3A4-631DBFE8DA5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512" r="1745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0A0D9855-D279-4F7C-9C55-C1094C6BB2A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typewriter/c/conclusion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509836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BCBDA-B866-7465-01B6-C0EBFDEDE30A}"/>
              </a:ext>
            </a:extLst>
          </p:cNvPr>
          <p:cNvSpPr>
            <a:spLocks noGrp="1"/>
          </p:cNvSpPr>
          <p:nvPr>
            <p:ph type="title"/>
          </p:nvPr>
        </p:nvSpPr>
        <p:spPr/>
        <p:txBody>
          <a:bodyPr>
            <a:normAutofit fontScale="90000"/>
          </a:bodyPr>
          <a:lstStyle/>
          <a:p>
            <a:r>
              <a:rPr lang="en-GB" sz="2400" dirty="0"/>
              <a:t>                                                                   References. </a:t>
            </a:r>
            <a:br>
              <a:rPr lang="en-GB" sz="2400" dirty="0"/>
            </a:br>
            <a:br>
              <a:rPr lang="en-GB" sz="2400" dirty="0"/>
            </a:br>
            <a:br>
              <a:rPr lang="en-GB" sz="2400" dirty="0"/>
            </a:br>
            <a:br>
              <a:rPr lang="en-GB" sz="2400" dirty="0"/>
            </a:br>
            <a:br>
              <a:rPr lang="en-GB" sz="2400" dirty="0"/>
            </a:br>
            <a:br>
              <a:rPr lang="en-GB" sz="2400" dirty="0"/>
            </a:br>
            <a:r>
              <a:rPr lang="en-GB" sz="2400" dirty="0"/>
              <a:t>                                                                      </a:t>
            </a:r>
            <a:r>
              <a:rPr lang="en-GB" sz="3600" dirty="0"/>
              <a:t> References   </a:t>
            </a:r>
            <a:br>
              <a:rPr lang="en-GB" sz="2400" dirty="0"/>
            </a:br>
            <a:br>
              <a:rPr lang="en-GB" sz="2400" dirty="0"/>
            </a:br>
            <a:br>
              <a:rPr lang="en-GB" sz="2400" dirty="0"/>
            </a:br>
            <a:br>
              <a:rPr lang="en-GB" sz="2400" dirty="0"/>
            </a:br>
            <a:br>
              <a:rPr lang="en-GB" sz="2400" dirty="0"/>
            </a:br>
            <a:br>
              <a:rPr lang="en-GB" sz="2400" dirty="0"/>
            </a:br>
            <a:r>
              <a:rPr lang="en-GB" sz="2400" dirty="0"/>
              <a:t> </a:t>
            </a:r>
          </a:p>
        </p:txBody>
      </p:sp>
      <p:sp>
        <p:nvSpPr>
          <p:cNvPr id="3" name="Content Placeholder 2">
            <a:extLst>
              <a:ext uri="{FF2B5EF4-FFF2-40B4-BE49-F238E27FC236}">
                <a16:creationId xmlns:a16="http://schemas.microsoft.com/office/drawing/2014/main" id="{BA790034-A971-F2D2-61E2-6784A798C9B8}"/>
              </a:ext>
            </a:extLst>
          </p:cNvPr>
          <p:cNvSpPr>
            <a:spLocks noGrp="1"/>
          </p:cNvSpPr>
          <p:nvPr>
            <p:ph idx="1"/>
          </p:nvPr>
        </p:nvSpPr>
        <p:spPr>
          <a:xfrm>
            <a:off x="838200" y="1534160"/>
            <a:ext cx="10515600" cy="5323840"/>
          </a:xfrm>
        </p:spPr>
        <p:txBody>
          <a:bodyPr>
            <a:normAutofit fontScale="92500" lnSpcReduction="20000"/>
          </a:bodyPr>
          <a:lstStyle/>
          <a:p>
            <a:r>
              <a:rPr lang="en-GB" sz="1800" dirty="0"/>
              <a:t>Alexiou, G. (2021) Amazon Alexa-Blurring The Boundaries between assistive Tech and Companionship. Available at: </a:t>
            </a:r>
            <a:r>
              <a:rPr lang="en-GB" sz="1800" u="sng" dirty="0">
                <a:solidFill>
                  <a:schemeClr val="tx1">
                    <a:lumMod val="95000"/>
                    <a:lumOff val="5000"/>
                  </a:schemeClr>
                </a:solidFill>
                <a:effectLst/>
                <a:latin typeface="Calibri" panose="020F0502020204030204" pitchFamily="34" charset="0"/>
                <a:ea typeface="Times New Roman" panose="02020603050405020304" pitchFamily="18" charset="0"/>
                <a:cs typeface="Times New Roman" panose="02020603050405020304" pitchFamily="18" charset="0"/>
              </a:rPr>
              <a:t>https://www.forbes.com/sites/gusalexiou/2021/01/26/amazon-alexa---blurring-the-boundaries-between-assistive-tech-and-companionship/?sh=df0a1e875e7b. (Accessed 26/02/2023</a:t>
            </a:r>
            <a:r>
              <a:rPr lang="en-GB" sz="1800" u="sng" dirty="0">
                <a:solidFill>
                  <a:srgbClr val="0000FF"/>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dirty="0"/>
          </a:p>
          <a:p>
            <a:r>
              <a:rPr lang="en-GB" sz="1800" dirty="0"/>
              <a:t>British Council. (2022) </a:t>
            </a:r>
            <a:r>
              <a:rPr lang="en-GB" sz="1800" i="1" dirty="0"/>
              <a:t>How can technology help us meet the need of our ageing society. </a:t>
            </a:r>
            <a:r>
              <a:rPr lang="en-GB" sz="1800" dirty="0"/>
              <a:t>Available at: https: www.britishcouncil.org/anyone-anywhere/explore/communities-connections/tecnology/-ageing-society. (Accessed 26/02/2023)</a:t>
            </a:r>
          </a:p>
          <a:p>
            <a:r>
              <a:rPr lang="en-GB" sz="1800" dirty="0"/>
              <a:t>Bichard, M. (2015) </a:t>
            </a:r>
            <a:r>
              <a:rPr lang="en-GB" sz="1800" i="1" dirty="0"/>
              <a:t>Technology changes lives: how technology can support the goals of the care Act</a:t>
            </a:r>
            <a:r>
              <a:rPr lang="en-GB" sz="1800" dirty="0"/>
              <a:t>. Available at: https:// www.scie.org.uk/publications/reports/report73-technology-changing-lives.asp/ (Accessed 02/03/2023).</a:t>
            </a:r>
          </a:p>
          <a:p>
            <a:r>
              <a:rPr lang="en-GB" sz="1800" dirty="0"/>
              <a:t>Borg, K. Boulet, M. Smith, L. Bragge, P. (2018) Digital inclusion &amp; health communication. </a:t>
            </a:r>
            <a:r>
              <a:rPr lang="en-GB" sz="1800" i="1" dirty="0"/>
              <a:t>A rapid Review of Literature. </a:t>
            </a:r>
            <a:r>
              <a:rPr lang="en-GB" sz="1800" dirty="0"/>
              <a:t>Vol 34 (11).</a:t>
            </a:r>
          </a:p>
          <a:p>
            <a:r>
              <a:rPr lang="en-GB" sz="1800" dirty="0"/>
              <a:t>Cuan-Baltazar, J. Y. et al. (2020) Misinformation of covid-19 on the internet infodemiology  study’</a:t>
            </a:r>
            <a:r>
              <a:rPr lang="en-GB" sz="1800" i="1" dirty="0"/>
              <a:t> JMIR Public Health and Surveillance. Vol 6 (2)</a:t>
            </a:r>
          </a:p>
          <a:p>
            <a:r>
              <a:rPr lang="en-GB" sz="1800" dirty="0"/>
              <a:t>Flynn, S. (2023) </a:t>
            </a:r>
            <a:r>
              <a:rPr lang="en-GB" sz="1800" i="1" dirty="0"/>
              <a:t>The health benefits of smart home technology. </a:t>
            </a:r>
            <a:r>
              <a:rPr lang="en-GB" sz="1800" dirty="0"/>
              <a:t>Available at: https://www.iotforall.com/the-health-benifits-of-smart-home-technology. (Accessed 28/02/2023)</a:t>
            </a:r>
          </a:p>
          <a:p>
            <a:r>
              <a:rPr lang="en-GB" sz="1800" dirty="0"/>
              <a:t>Gann, B. (2019). ‘Digital inclusion and health in Wales’ </a:t>
            </a:r>
            <a:r>
              <a:rPr lang="en-GB" sz="1800" i="1" dirty="0"/>
              <a:t>Journal of Consumer Health on the Internet</a:t>
            </a:r>
            <a:r>
              <a:rPr lang="en-GB" sz="1800" dirty="0"/>
              <a:t>. Vol 23 (2) p, 146-160.</a:t>
            </a:r>
          </a:p>
          <a:p>
            <a:r>
              <a:rPr lang="en-GB" sz="1800" dirty="0"/>
              <a:t>Ghorayeb, A. Comber, R. Gooberman-Hill, R. (2021) ‘ Older adults perspectives of smart home technology: Are we developing the technology that older people want’ </a:t>
            </a:r>
            <a:r>
              <a:rPr lang="en-GB" sz="1800" i="1" dirty="0"/>
              <a:t>International Journal of Human-computer Studies. </a:t>
            </a:r>
            <a:r>
              <a:rPr lang="en-GB" sz="1800" dirty="0"/>
              <a:t>Vol 147.</a:t>
            </a:r>
          </a:p>
          <a:p>
            <a:r>
              <a:rPr lang="en-GB" sz="1800" dirty="0"/>
              <a:t>Goodspeed, R. (2017)’ Community and urban places in a digital world’ </a:t>
            </a:r>
            <a:r>
              <a:rPr lang="en-GB" sz="1800" i="1" dirty="0"/>
              <a:t>City Community. </a:t>
            </a:r>
            <a:r>
              <a:rPr lang="en-GB" sz="1800" dirty="0"/>
              <a:t>Vol 16 (1)</a:t>
            </a:r>
          </a:p>
          <a:p>
            <a:r>
              <a:rPr lang="en-GB" sz="1800" dirty="0"/>
              <a:t>Garcia-Betances, R. I. Jimenez-</a:t>
            </a:r>
            <a:r>
              <a:rPr lang="en-GB" sz="1800" dirty="0" err="1"/>
              <a:t>mixo</a:t>
            </a:r>
            <a:r>
              <a:rPr lang="en-GB" sz="1800" dirty="0"/>
              <a:t>, V. Arredondo, M.T. Cabera-umpierrez, M. F. (2015) ‘using virtual reality for      cognitive training for the elderly’ </a:t>
            </a:r>
            <a:r>
              <a:rPr lang="en-GB" sz="1800" i="1" dirty="0"/>
              <a:t>American Journal of Alzheimer's Disease and other Dementia. </a:t>
            </a:r>
            <a:r>
              <a:rPr lang="en-GB" sz="1800" dirty="0"/>
              <a:t>Vol 130 (1) p 49-54.</a:t>
            </a:r>
          </a:p>
          <a:p>
            <a:endParaRPr lang="en-GB" sz="1800" dirty="0"/>
          </a:p>
          <a:p>
            <a:endParaRPr lang="en-GB" sz="1800" dirty="0"/>
          </a:p>
          <a:p>
            <a:endParaRPr lang="en-GB" sz="1800" i="1" dirty="0"/>
          </a:p>
        </p:txBody>
      </p:sp>
    </p:spTree>
    <p:extLst>
      <p:ext uri="{BB962C8B-B14F-4D97-AF65-F5344CB8AC3E}">
        <p14:creationId xmlns:p14="http://schemas.microsoft.com/office/powerpoint/2010/main" val="230819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570B4-D42F-2DFE-2F66-9F868A6C3996}"/>
              </a:ext>
            </a:extLst>
          </p:cNvPr>
          <p:cNvSpPr>
            <a:spLocks noGrp="1"/>
          </p:cNvSpPr>
          <p:nvPr>
            <p:ph type="title"/>
          </p:nvPr>
        </p:nvSpPr>
        <p:spPr/>
        <p:txBody>
          <a:bodyPr>
            <a:normAutofit/>
          </a:bodyPr>
          <a:lstStyle/>
          <a:p>
            <a:r>
              <a:rPr lang="en-GB" sz="2000" dirty="0"/>
              <a:t>                                                                                </a:t>
            </a:r>
            <a:r>
              <a:rPr lang="en-GB" sz="3200" dirty="0"/>
              <a:t>References </a:t>
            </a:r>
          </a:p>
        </p:txBody>
      </p:sp>
      <p:sp>
        <p:nvSpPr>
          <p:cNvPr id="3" name="Content Placeholder 2">
            <a:extLst>
              <a:ext uri="{FF2B5EF4-FFF2-40B4-BE49-F238E27FC236}">
                <a16:creationId xmlns:a16="http://schemas.microsoft.com/office/drawing/2014/main" id="{BB14B980-B618-EF17-376C-B979D9CA08B6}"/>
              </a:ext>
            </a:extLst>
          </p:cNvPr>
          <p:cNvSpPr>
            <a:spLocks noGrp="1"/>
          </p:cNvSpPr>
          <p:nvPr>
            <p:ph idx="1"/>
          </p:nvPr>
        </p:nvSpPr>
        <p:spPr/>
        <p:txBody>
          <a:bodyPr>
            <a:normAutofit fontScale="55000" lnSpcReduction="20000"/>
          </a:bodyPr>
          <a:lstStyle/>
          <a:p>
            <a:endParaRPr lang="en-GB" sz="1800" dirty="0"/>
          </a:p>
          <a:p>
            <a:r>
              <a:rPr lang="en-GB" sz="2400" dirty="0"/>
              <a:t>Hopwood, S. (2019</a:t>
            </a:r>
            <a:r>
              <a:rPr lang="en-GB" sz="2400" i="1" dirty="0"/>
              <a:t>) Five benefits and three challenges technology can bring to global companies</a:t>
            </a:r>
            <a:r>
              <a:rPr lang="en-GB" sz="2400" dirty="0"/>
              <a:t>. </a:t>
            </a:r>
            <a:r>
              <a:rPr lang="en-GB" sz="2400" i="1" dirty="0"/>
              <a:t>Available at: https://www.forbes.com/sites/forbesbuissnessdevelopmentcouncil/2019/06/07/five-benifits-and-three-challenges--technology-can-bring-to-global-companies/?sh=3f5sec7d26f64/  (Accessed 02/03/2023).</a:t>
            </a:r>
            <a:endParaRPr lang="en-GB" sz="2400" dirty="0"/>
          </a:p>
          <a:p>
            <a:r>
              <a:rPr lang="en-GB" sz="2400" dirty="0"/>
              <a:t>Haynes, L. (2018) </a:t>
            </a:r>
            <a:r>
              <a:rPr lang="en-GB" sz="2400" i="1" dirty="0"/>
              <a:t>Talking Alexa: how assistive technology can help adult social care services. </a:t>
            </a:r>
            <a:r>
              <a:rPr lang="en-GB" sz="2400" dirty="0"/>
              <a:t>Available at: https://www.communitycare.co.uk/2018/10/18/talking-alexa-assistive-technology-can-help-adult-social-care-services. (Accessed 28/02/2023)</a:t>
            </a:r>
          </a:p>
          <a:p>
            <a:r>
              <a:rPr lang="en-GB" sz="2400" dirty="0"/>
              <a:t>Honey-man, M. Maguire, D. Evans, H. and Davies,, A. (2020</a:t>
            </a:r>
            <a:r>
              <a:rPr lang="en-GB" sz="2400" i="1" dirty="0"/>
              <a:t>). Digital technologies and health inequalities: a scoping review. </a:t>
            </a:r>
            <a:r>
              <a:rPr lang="en-GB" sz="2400" dirty="0"/>
              <a:t>Available at: https://phw.nhs.wales/publicagtions/publications/digital-technology-and-health-inequalities-a-scoping-review/ (Accessed 01/02/2023)</a:t>
            </a:r>
            <a:endParaRPr lang="en-GB" sz="2400" i="1" dirty="0"/>
          </a:p>
          <a:p>
            <a:r>
              <a:rPr lang="en-GB" sz="2300" dirty="0"/>
              <a:t>Higgs, G. Jones, S. Heley, J. Langford, M. (2017) Assessing the impact of changing public service provision on geographical accessibility: an examination of public library provision in Pembrokeshire, south Wales. </a:t>
            </a:r>
            <a:r>
              <a:rPr lang="en-GB" sz="2300" i="1" dirty="0"/>
              <a:t>Sage Journals. </a:t>
            </a:r>
            <a:r>
              <a:rPr lang="en-GB" sz="2300" dirty="0"/>
              <a:t>Vol 36 (3)</a:t>
            </a:r>
            <a:endParaRPr lang="en-GB" sz="2300" i="1" dirty="0"/>
          </a:p>
          <a:p>
            <a:r>
              <a:rPr lang="en-GB" sz="2300" dirty="0"/>
              <a:t>Kinship digitals. (2020) </a:t>
            </a:r>
            <a:r>
              <a:rPr lang="en-GB" sz="2300" i="1" dirty="0"/>
              <a:t>8 benefits of online communities. </a:t>
            </a:r>
            <a:r>
              <a:rPr lang="en-GB" sz="2300" dirty="0"/>
              <a:t>Available at: https:kinshipdigital-com/all-blogs/8-benefits-of-online-communities. (Accessed 27/02/2023)</a:t>
            </a:r>
          </a:p>
          <a:p>
            <a:r>
              <a:rPr lang="en-GB" sz="2300" dirty="0"/>
              <a:t>Lopez de Caco, T. Moreno, L. Alacrev, M. Sebastian,-Morello, M. (2022) Bridging the generational digital divide in the health care environment</a:t>
            </a:r>
            <a:r>
              <a:rPr lang="en-GB" sz="2300" i="1" dirty="0"/>
              <a:t>. Journal of Personalised Medicine.</a:t>
            </a:r>
            <a:r>
              <a:rPr lang="en-GB" sz="2300" dirty="0"/>
              <a:t> Vol 12. (8) p1214.</a:t>
            </a:r>
            <a:endParaRPr lang="en-GB" sz="2300" i="1" dirty="0"/>
          </a:p>
          <a:p>
            <a:r>
              <a:rPr lang="en-GB" sz="2300" dirty="0"/>
              <a:t>Lazer, D. M. J. et al (2018) ‘Addressing fake news requires a multidisciplinary effort</a:t>
            </a:r>
            <a:r>
              <a:rPr lang="en-GB" sz="2300" i="1" dirty="0"/>
              <a:t>’ The Science of Fake News. Vol 359 (6380) p 1094-1096.</a:t>
            </a:r>
          </a:p>
          <a:p>
            <a:r>
              <a:rPr lang="en-GB" sz="2300" dirty="0"/>
              <a:t>Mistry, P. (2020) </a:t>
            </a:r>
            <a:r>
              <a:rPr lang="en-GB" sz="2300" i="1" dirty="0"/>
              <a:t>The digital revolution: eight technologies that will change health and care. </a:t>
            </a:r>
            <a:r>
              <a:rPr lang="en-GB" sz="2300" dirty="0"/>
              <a:t>Available at: https: www.kingsfund.org.uk/publications/digital-reveloution. (Accessed 26/02/2023)</a:t>
            </a:r>
          </a:p>
          <a:p>
            <a:r>
              <a:rPr lang="en-GB" sz="2300" dirty="0"/>
              <a:t>NHS Wales. (2022) </a:t>
            </a:r>
            <a:r>
              <a:rPr lang="en-GB" sz="2300" i="1" dirty="0"/>
              <a:t>Transforming NHS Wales services through digital developments. </a:t>
            </a:r>
            <a:r>
              <a:rPr lang="en-GB" sz="2300" dirty="0"/>
              <a:t>Available at:Transforming-NHS-Wales-services-digital-developments_0[1453].pdf. (Accessed 01/03/2023).</a:t>
            </a:r>
          </a:p>
          <a:p>
            <a:r>
              <a:rPr lang="en-GB" sz="2300" dirty="0"/>
              <a:t>NHS. (2022) </a:t>
            </a:r>
            <a:r>
              <a:rPr lang="en-GB" sz="2300" i="1" dirty="0"/>
              <a:t>A plan for digital health and social care. </a:t>
            </a:r>
            <a:r>
              <a:rPr lang="en-GB" sz="2300" dirty="0"/>
              <a:t>Available at: https://www.gov.uk/government/publications/a-plan-for-digital-health-and-social-care/ (Accessed 28/02/2023)</a:t>
            </a:r>
          </a:p>
          <a:p>
            <a:endParaRPr lang="en-GB" sz="2000" dirty="0"/>
          </a:p>
        </p:txBody>
      </p:sp>
    </p:spTree>
    <p:extLst>
      <p:ext uri="{BB962C8B-B14F-4D97-AF65-F5344CB8AC3E}">
        <p14:creationId xmlns:p14="http://schemas.microsoft.com/office/powerpoint/2010/main" val="1120737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16885-7FAC-CBC8-E4DE-985EF6A49ACE}"/>
              </a:ext>
            </a:extLst>
          </p:cNvPr>
          <p:cNvSpPr>
            <a:spLocks noGrp="1"/>
          </p:cNvSpPr>
          <p:nvPr>
            <p:ph type="title"/>
          </p:nvPr>
        </p:nvSpPr>
        <p:spPr/>
        <p:txBody>
          <a:bodyPr>
            <a:normAutofit/>
          </a:bodyPr>
          <a:lstStyle/>
          <a:p>
            <a:r>
              <a:rPr lang="en-GB" sz="3200" dirty="0"/>
              <a:t>                                               References</a:t>
            </a:r>
          </a:p>
        </p:txBody>
      </p:sp>
      <p:sp>
        <p:nvSpPr>
          <p:cNvPr id="3" name="Content Placeholder 2">
            <a:extLst>
              <a:ext uri="{FF2B5EF4-FFF2-40B4-BE49-F238E27FC236}">
                <a16:creationId xmlns:a16="http://schemas.microsoft.com/office/drawing/2014/main" id="{F21E45CE-9DD3-1CD9-7155-9D61A9BFA166}"/>
              </a:ext>
            </a:extLst>
          </p:cNvPr>
          <p:cNvSpPr>
            <a:spLocks noGrp="1"/>
          </p:cNvSpPr>
          <p:nvPr>
            <p:ph idx="1"/>
          </p:nvPr>
        </p:nvSpPr>
        <p:spPr>
          <a:xfrm>
            <a:off x="838200" y="1825624"/>
            <a:ext cx="10515600" cy="4930775"/>
          </a:xfrm>
        </p:spPr>
        <p:txBody>
          <a:bodyPr>
            <a:normAutofit lnSpcReduction="10000"/>
          </a:bodyPr>
          <a:lstStyle/>
          <a:p>
            <a:pPr>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Percival, A. (2020) </a:t>
            </a:r>
            <a:r>
              <a:rPr kumimoji="0" lang="en-GB" sz="1400" b="0" i="1" u="none" strike="noStrike" kern="1200" cap="none" spc="0" normalizeH="0" baseline="0" noProof="0" dirty="0">
                <a:ln>
                  <a:noFill/>
                </a:ln>
                <a:solidFill>
                  <a:prstClr val="black"/>
                </a:solidFill>
                <a:effectLst/>
                <a:uLnTx/>
                <a:uFillTx/>
                <a:latin typeface="Calibri" panose="020F0502020204030204"/>
                <a:ea typeface="+mn-ea"/>
                <a:cs typeface="+mn-cs"/>
              </a:rPr>
              <a:t>Technology for a better future.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Available at: https:// www.forbes.com/sites/alainapercival/2020/07/07/technology-for-a-better-future/&gt;sh=734d5732783. (Accessed 26/02/2023)</a:t>
            </a:r>
          </a:p>
          <a:p>
            <a:r>
              <a:rPr lang="en-GB" sz="1600" dirty="0"/>
              <a:t>Robineau, D. (2016) </a:t>
            </a:r>
            <a:r>
              <a:rPr lang="en-GB" sz="1600" i="1" dirty="0"/>
              <a:t>The NHS and an ageing population. </a:t>
            </a:r>
            <a:r>
              <a:rPr lang="en-GB" sz="1600" dirty="0"/>
              <a:t>Available at: https://eprints.whiterose.ac.uk&gt;pdf. (Accessed 28/02/2023).</a:t>
            </a:r>
          </a:p>
          <a:p>
            <a:r>
              <a:rPr lang="en-GB" sz="1600" dirty="0"/>
              <a:t>Robinson, et al (2015)’ Digital inequalities and why they  matter’ </a:t>
            </a:r>
            <a:r>
              <a:rPr lang="en-GB" sz="1600" i="1" dirty="0"/>
              <a:t>Information Communication &amp; Society. </a:t>
            </a:r>
            <a:r>
              <a:rPr lang="en-GB" sz="1600" dirty="0"/>
              <a:t>Vol 32.  P 569-582.</a:t>
            </a:r>
            <a:endParaRPr lang="en-GB" sz="1600" i="1" dirty="0"/>
          </a:p>
          <a:p>
            <a:r>
              <a:rPr lang="en-GB" sz="1600" dirty="0"/>
              <a:t>Richmond, S. (</a:t>
            </a:r>
            <a:r>
              <a:rPr lang="en-GB" sz="1600" i="1" dirty="0">
                <a:solidFill>
                  <a:schemeClr val="tx1">
                    <a:lumMod val="95000"/>
                    <a:lumOff val="5000"/>
                  </a:schemeClr>
                </a:solidFill>
              </a:rPr>
              <a:t>forbes.com/sites/forbestechcouncil</a:t>
            </a:r>
            <a:r>
              <a:rPr lang="en-GB" sz="1600" dirty="0"/>
              <a:t>2020) </a:t>
            </a:r>
            <a:r>
              <a:rPr lang="en-GB" sz="1600" i="1" dirty="0"/>
              <a:t>The importance of online communities in 2020.Available at: </a:t>
            </a:r>
            <a:r>
              <a:rPr lang="en-GB" sz="1600" i="1" dirty="0">
                <a:solidFill>
                  <a:schemeClr val="tx1">
                    <a:lumMod val="95000"/>
                    <a:lumOff val="5000"/>
                  </a:schemeClr>
                </a:solidFill>
              </a:rPr>
              <a:t>https://www. /2020/08/26/the-importance-of-online-communities-in </a:t>
            </a:r>
            <a:r>
              <a:rPr lang="en-GB" sz="1600" i="1" dirty="0"/>
              <a:t>2020/   (</a:t>
            </a:r>
            <a:r>
              <a:rPr lang="en-GB" sz="1600" dirty="0"/>
              <a:t>Accessed 27/02/2023) .</a:t>
            </a:r>
          </a:p>
          <a:p>
            <a:r>
              <a:rPr lang="en-GB" sz="1600" dirty="0"/>
              <a:t>Suyadevara, N. K. Mukhopadhyay, S. C. (2015)’ Introduction in: smart homes. Smart sensors, measurement and instrumentation’ </a:t>
            </a:r>
            <a:r>
              <a:rPr lang="en-GB" sz="1600" i="1" dirty="0"/>
              <a:t>Springer, Cham. </a:t>
            </a:r>
            <a:r>
              <a:rPr lang="en-GB" sz="1600" dirty="0"/>
              <a:t>Vol 14.</a:t>
            </a:r>
          </a:p>
          <a:p>
            <a:r>
              <a:rPr lang="en-GB" sz="1600" dirty="0"/>
              <a:t>Toon, N. (2022) </a:t>
            </a:r>
            <a:r>
              <a:rPr lang="en-GB" sz="1600" i="1" dirty="0"/>
              <a:t>How to get assistive technology fight and avoid pitfalls. </a:t>
            </a:r>
            <a:r>
              <a:rPr lang="en-GB" sz="1600" dirty="0"/>
              <a:t>Available at: https://dimensions-uk-org/initive/asstive-technology/ (Accessed 02/03/2023)</a:t>
            </a:r>
          </a:p>
          <a:p>
            <a:r>
              <a:rPr lang="en-GB" sz="1600" dirty="0"/>
              <a:t>O’Regan, V. (2021) </a:t>
            </a:r>
            <a:r>
              <a:rPr lang="en-GB" sz="1600" i="1" dirty="0"/>
              <a:t>Using technology in health and social care.</a:t>
            </a:r>
            <a:r>
              <a:rPr lang="en-GB" sz="1600" dirty="0"/>
              <a:t> Available at: https://www.highspeedtraining.co.uk/hub/technology-in-health-and-social-care/ (Accessed 02/02/2023)</a:t>
            </a:r>
            <a:endParaRPr lang="en-GB" sz="1600" i="1" dirty="0"/>
          </a:p>
          <a:p>
            <a:r>
              <a:rPr lang="en-GB" sz="1600" dirty="0"/>
              <a:t>Verloo, H. Kampel, T. Vidal, N. Percia, F. (2020) ‘Perceptions about technologies that help communities. Dwelling older adults remain at home: qualitative study, </a:t>
            </a:r>
            <a:r>
              <a:rPr lang="en-GB" sz="1600" i="1" dirty="0"/>
              <a:t>J med Internet Re.  </a:t>
            </a:r>
            <a:r>
              <a:rPr lang="en-GB" sz="1600" dirty="0"/>
              <a:t>Vol 22 (6)</a:t>
            </a:r>
          </a:p>
          <a:p>
            <a:r>
              <a:rPr lang="en-GB" sz="1600" dirty="0"/>
              <a:t>Williams, et al. (2017) The use of telemedicine to enhance secondary care: Lessons from the front line. Future </a:t>
            </a:r>
            <a:r>
              <a:rPr lang="en-GB" sz="1600" i="1" dirty="0"/>
              <a:t>Health Care Journal.</a:t>
            </a:r>
            <a:r>
              <a:rPr lang="en-GB" sz="1600" dirty="0"/>
              <a:t> Vol 4 (2) p, 109-114.</a:t>
            </a:r>
          </a:p>
          <a:p>
            <a:r>
              <a:rPr lang="en-GB" sz="1600" dirty="0"/>
              <a:t>Zantha, E. T. (2021)’ Fake news= the impact of the internet on population health</a:t>
            </a:r>
            <a:r>
              <a:rPr lang="en-GB" sz="1600" i="1" dirty="0"/>
              <a:t>’ Revisita da Associacas Medica Brasileira </a:t>
            </a:r>
            <a:r>
              <a:rPr lang="en-GB" sz="1600" dirty="0"/>
              <a:t>(1992) Vol 67 (7) p926-930</a:t>
            </a:r>
          </a:p>
          <a:p>
            <a:endParaRPr lang="en-GB" sz="1600" dirty="0"/>
          </a:p>
          <a:p>
            <a:endParaRPr lang="en-GB" sz="1600" dirty="0"/>
          </a:p>
          <a:p>
            <a:endParaRPr lang="en-GB" sz="1600" i="1" dirty="0"/>
          </a:p>
          <a:p>
            <a:endParaRPr lang="en-GB" dirty="0"/>
          </a:p>
        </p:txBody>
      </p:sp>
    </p:spTree>
    <p:extLst>
      <p:ext uri="{BB962C8B-B14F-4D97-AF65-F5344CB8AC3E}">
        <p14:creationId xmlns:p14="http://schemas.microsoft.com/office/powerpoint/2010/main" val="1709908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1211</TotalTime>
  <Words>4230</Words>
  <Application>Microsoft Office PowerPoint</Application>
  <PresentationFormat>Widescreen</PresentationFormat>
  <Paragraphs>94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     Digital technology and communities.</vt:lpstr>
      <vt:lpstr>How Digital Technology can help develop comminates in the Future.</vt:lpstr>
      <vt:lpstr>                            The Benefits of technology in the community</vt:lpstr>
      <vt:lpstr>                                                                                     Communities that have used technology.</vt:lpstr>
      <vt:lpstr>Communities using technology</vt:lpstr>
      <vt:lpstr> New and emerging technologies in the NHS.  </vt:lpstr>
      <vt:lpstr>Challenges for communities engaging with digital platforms </vt:lpstr>
      <vt:lpstr>How technology can be     used to the best advantage. </vt:lpstr>
      <vt:lpstr>Limiting some of technology problems  </vt:lpstr>
      <vt:lpstr>                                             Conclusion</vt:lpstr>
      <vt:lpstr>                                                                   References.                                                                              References          </vt:lpstr>
      <vt:lpstr>                                                                                References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Digital Technology can help develop comminates in the Future.</dc:title>
  <dc:creator>Angella Karim</dc:creator>
  <cp:lastModifiedBy>Angella Karim</cp:lastModifiedBy>
  <cp:revision>21</cp:revision>
  <dcterms:created xsi:type="dcterms:W3CDTF">2023-02-28T10:21:23Z</dcterms:created>
  <dcterms:modified xsi:type="dcterms:W3CDTF">2023-11-20T19:22:24Z</dcterms:modified>
</cp:coreProperties>
</file>