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6" r:id="rId3"/>
    <p:sldId id="258" r:id="rId4"/>
    <p:sldId id="278" r:id="rId5"/>
    <p:sldId id="280" r:id="rId6"/>
    <p:sldId id="281" r:id="rId7"/>
    <p:sldId id="289" r:id="rId8"/>
    <p:sldId id="260" r:id="rId9"/>
    <p:sldId id="261" r:id="rId10"/>
    <p:sldId id="262" r:id="rId11"/>
    <p:sldId id="263" r:id="rId12"/>
    <p:sldId id="264" r:id="rId13"/>
    <p:sldId id="265" r:id="rId14"/>
    <p:sldId id="266" r:id="rId15"/>
    <p:sldId id="276" r:id="rId16"/>
    <p:sldId id="277" r:id="rId17"/>
    <p:sldId id="268" r:id="rId18"/>
    <p:sldId id="269" r:id="rId19"/>
    <p:sldId id="271" r:id="rId20"/>
    <p:sldId id="272" r:id="rId21"/>
    <p:sldId id="273" r:id="rId22"/>
    <p:sldId id="279" r:id="rId23"/>
    <p:sldId id="282" r:id="rId24"/>
    <p:sldId id="283" r:id="rId25"/>
    <p:sldId id="284" r:id="rId26"/>
    <p:sldId id="285" r:id="rId27"/>
    <p:sldId id="286" r:id="rId28"/>
    <p:sldId id="287"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3" d="100"/>
          <a:sy n="63" d="100"/>
        </p:scale>
        <p:origin x="67" y="5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diagrams/_rels/data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510AD-5B74-483F-BA5F-7A81AAED662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ABD1B3B-4AE6-4859-9FAC-4049A21241EA}">
      <dgm:prSet custT="1"/>
      <dgm:spPr/>
      <dgm:t>
        <a:bodyPr/>
        <a:lstStyle/>
        <a:p>
          <a:r>
            <a:rPr lang="en-GB" sz="1200" dirty="0">
              <a:latin typeface="Arial" panose="020B0604020202020204" pitchFamily="34" charset="0"/>
              <a:cs typeface="Arial" panose="020B0604020202020204" pitchFamily="34" charset="0"/>
            </a:rPr>
            <a:t>I have noticed that there are more bees buzzing around the garden today but mostly in and around the flowerpots. As its so dry I have also strategically placed little bowls of sugar water on top of the walls, around the garden just in case the bees get thirsty. I have researched the bees and have found out that there are 270 species of bee but the most popular and most known is the Honeybee. The Honeybees and the Bumble Bee live socially and are led by a Queen.</a:t>
          </a:r>
          <a:endParaRPr lang="en-US" sz="1200" dirty="0">
            <a:latin typeface="Arial" panose="020B0604020202020204" pitchFamily="34" charset="0"/>
            <a:cs typeface="Arial" panose="020B0604020202020204" pitchFamily="34" charset="0"/>
          </a:endParaRPr>
        </a:p>
      </dgm:t>
    </dgm:pt>
    <dgm:pt modelId="{2D055F69-4C1C-48E5-831A-B629E4446275}" type="parTrans" cxnId="{A7261B79-7753-4427-B806-B6A56A1923D4}">
      <dgm:prSet/>
      <dgm:spPr/>
      <dgm:t>
        <a:bodyPr/>
        <a:lstStyle/>
        <a:p>
          <a:endParaRPr lang="en-US"/>
        </a:p>
      </dgm:t>
    </dgm:pt>
    <dgm:pt modelId="{5A9260C8-E73D-4B5E-AE11-3A1A5C1A8D25}" type="sibTrans" cxnId="{A7261B79-7753-4427-B806-B6A56A1923D4}">
      <dgm:prSet/>
      <dgm:spPr/>
      <dgm:t>
        <a:bodyPr/>
        <a:lstStyle/>
        <a:p>
          <a:endParaRPr lang="en-US"/>
        </a:p>
      </dgm:t>
    </dgm:pt>
    <dgm:pt modelId="{4402BECC-7A22-43FD-AC08-C198AEE824DE}">
      <dgm:prSet custT="1"/>
      <dgm:spPr/>
      <dgm:t>
        <a:bodyPr/>
        <a:lstStyle/>
        <a:p>
          <a:r>
            <a:rPr lang="en-GB" sz="1200" dirty="0">
              <a:latin typeface="Arial" panose="020B0604020202020204" pitchFamily="34" charset="0"/>
              <a:cs typeface="Arial" panose="020B0604020202020204" pitchFamily="34" charset="0"/>
            </a:rPr>
            <a:t>There is no movement in the bee hotels yet, they are all still empty, although I probably won’t see any insect use them until late summer and then will have to move them inside over the winter to protect the eggs, if they have used them</a:t>
          </a:r>
          <a:r>
            <a:rPr lang="en-GB" sz="1600" dirty="0"/>
            <a:t>.</a:t>
          </a:r>
          <a:endParaRPr lang="en-US" sz="1600" dirty="0"/>
        </a:p>
      </dgm:t>
    </dgm:pt>
    <dgm:pt modelId="{F27EA2B7-B921-48B7-A0F0-F8A5D61C3E8E}" type="parTrans" cxnId="{C66E7D4A-0AC9-44E2-89C9-A55F8DCB23D0}">
      <dgm:prSet/>
      <dgm:spPr/>
      <dgm:t>
        <a:bodyPr/>
        <a:lstStyle/>
        <a:p>
          <a:endParaRPr lang="en-US"/>
        </a:p>
      </dgm:t>
    </dgm:pt>
    <dgm:pt modelId="{E91CBE5A-B5A0-4B2D-9826-49047DF9BE76}" type="sibTrans" cxnId="{C66E7D4A-0AC9-44E2-89C9-A55F8DCB23D0}">
      <dgm:prSet/>
      <dgm:spPr/>
      <dgm:t>
        <a:bodyPr/>
        <a:lstStyle/>
        <a:p>
          <a:endParaRPr lang="en-US"/>
        </a:p>
      </dgm:t>
    </dgm:pt>
    <dgm:pt modelId="{E5401146-49BA-44C0-A5D2-1467C2068510}" type="pres">
      <dgm:prSet presAssocID="{70D510AD-5B74-483F-BA5F-7A81AAED6624}" presName="root" presStyleCnt="0">
        <dgm:presLayoutVars>
          <dgm:dir/>
          <dgm:resizeHandles val="exact"/>
        </dgm:presLayoutVars>
      </dgm:prSet>
      <dgm:spPr/>
    </dgm:pt>
    <dgm:pt modelId="{87498B5C-E12F-4BDD-A912-028214994341}" type="pres">
      <dgm:prSet presAssocID="{FABD1B3B-4AE6-4859-9FAC-4049A21241EA}" presName="compNode" presStyleCnt="0"/>
      <dgm:spPr/>
    </dgm:pt>
    <dgm:pt modelId="{12C239F5-CBE4-459C-96D8-3AAE6A6D21BA}" type="pres">
      <dgm:prSet presAssocID="{FABD1B3B-4AE6-4859-9FAC-4049A21241E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e"/>
        </a:ext>
      </dgm:extLst>
    </dgm:pt>
    <dgm:pt modelId="{9B30C318-AA9A-4FEC-BD78-1A6B9AD67A1C}" type="pres">
      <dgm:prSet presAssocID="{FABD1B3B-4AE6-4859-9FAC-4049A21241EA}" presName="spaceRect" presStyleCnt="0"/>
      <dgm:spPr/>
    </dgm:pt>
    <dgm:pt modelId="{527503A3-F09F-4308-9CBD-219F9C86A400}" type="pres">
      <dgm:prSet presAssocID="{FABD1B3B-4AE6-4859-9FAC-4049A21241EA}" presName="textRect" presStyleLbl="revTx" presStyleIdx="0" presStyleCnt="2">
        <dgm:presLayoutVars>
          <dgm:chMax val="1"/>
          <dgm:chPref val="1"/>
        </dgm:presLayoutVars>
      </dgm:prSet>
      <dgm:spPr/>
    </dgm:pt>
    <dgm:pt modelId="{C2BFEF5A-570C-4E14-9B42-ACBE9E7AF60A}" type="pres">
      <dgm:prSet presAssocID="{5A9260C8-E73D-4B5E-AE11-3A1A5C1A8D25}" presName="sibTrans" presStyleCnt="0"/>
      <dgm:spPr/>
    </dgm:pt>
    <dgm:pt modelId="{7175EC14-FEE9-4CF6-8A65-7452DAC96C4F}" type="pres">
      <dgm:prSet presAssocID="{4402BECC-7A22-43FD-AC08-C198AEE824DE}" presName="compNode" presStyleCnt="0"/>
      <dgm:spPr/>
    </dgm:pt>
    <dgm:pt modelId="{BFF2C79E-B3E3-454D-951F-4797CABEA63C}" type="pres">
      <dgm:prSet presAssocID="{4402BECC-7A22-43FD-AC08-C198AEE824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with hive"/>
        </a:ext>
      </dgm:extLst>
    </dgm:pt>
    <dgm:pt modelId="{FEDAA1BD-C5F8-460A-8826-B1AD563C598B}" type="pres">
      <dgm:prSet presAssocID="{4402BECC-7A22-43FD-AC08-C198AEE824DE}" presName="spaceRect" presStyleCnt="0"/>
      <dgm:spPr/>
    </dgm:pt>
    <dgm:pt modelId="{7681DDF9-EE93-4532-9A94-57ABF36CB96F}" type="pres">
      <dgm:prSet presAssocID="{4402BECC-7A22-43FD-AC08-C198AEE824DE}" presName="textRect" presStyleLbl="revTx" presStyleIdx="1" presStyleCnt="2">
        <dgm:presLayoutVars>
          <dgm:chMax val="1"/>
          <dgm:chPref val="1"/>
        </dgm:presLayoutVars>
      </dgm:prSet>
      <dgm:spPr/>
    </dgm:pt>
  </dgm:ptLst>
  <dgm:cxnLst>
    <dgm:cxn modelId="{C66E7D4A-0AC9-44E2-89C9-A55F8DCB23D0}" srcId="{70D510AD-5B74-483F-BA5F-7A81AAED6624}" destId="{4402BECC-7A22-43FD-AC08-C198AEE824DE}" srcOrd="1" destOrd="0" parTransId="{F27EA2B7-B921-48B7-A0F0-F8A5D61C3E8E}" sibTransId="{E91CBE5A-B5A0-4B2D-9826-49047DF9BE76}"/>
    <dgm:cxn modelId="{8CE2B173-3AB2-44B3-9950-3ED96626850B}" type="presOf" srcId="{FABD1B3B-4AE6-4859-9FAC-4049A21241EA}" destId="{527503A3-F09F-4308-9CBD-219F9C86A400}" srcOrd="0" destOrd="0" presId="urn:microsoft.com/office/officeart/2018/2/layout/IconLabelList"/>
    <dgm:cxn modelId="{A7261B79-7753-4427-B806-B6A56A1923D4}" srcId="{70D510AD-5B74-483F-BA5F-7A81AAED6624}" destId="{FABD1B3B-4AE6-4859-9FAC-4049A21241EA}" srcOrd="0" destOrd="0" parTransId="{2D055F69-4C1C-48E5-831A-B629E4446275}" sibTransId="{5A9260C8-E73D-4B5E-AE11-3A1A5C1A8D25}"/>
    <dgm:cxn modelId="{92EA9A7F-8F9E-454F-B661-3CC437EC4D93}" type="presOf" srcId="{4402BECC-7A22-43FD-AC08-C198AEE824DE}" destId="{7681DDF9-EE93-4532-9A94-57ABF36CB96F}" srcOrd="0" destOrd="0" presId="urn:microsoft.com/office/officeart/2018/2/layout/IconLabelList"/>
    <dgm:cxn modelId="{9E4CB480-0020-4AE7-B412-447AB1460FAE}" type="presOf" srcId="{70D510AD-5B74-483F-BA5F-7A81AAED6624}" destId="{E5401146-49BA-44C0-A5D2-1467C2068510}" srcOrd="0" destOrd="0" presId="urn:microsoft.com/office/officeart/2018/2/layout/IconLabelList"/>
    <dgm:cxn modelId="{E6BA7D54-373C-4195-BC7A-3C7067B1BB50}" type="presParOf" srcId="{E5401146-49BA-44C0-A5D2-1467C2068510}" destId="{87498B5C-E12F-4BDD-A912-028214994341}" srcOrd="0" destOrd="0" presId="urn:microsoft.com/office/officeart/2018/2/layout/IconLabelList"/>
    <dgm:cxn modelId="{58896474-B332-4BE1-A663-69BF1244C6C6}" type="presParOf" srcId="{87498B5C-E12F-4BDD-A912-028214994341}" destId="{12C239F5-CBE4-459C-96D8-3AAE6A6D21BA}" srcOrd="0" destOrd="0" presId="urn:microsoft.com/office/officeart/2018/2/layout/IconLabelList"/>
    <dgm:cxn modelId="{6AEB2BA2-3E83-49C5-9471-14BD965261D4}" type="presParOf" srcId="{87498B5C-E12F-4BDD-A912-028214994341}" destId="{9B30C318-AA9A-4FEC-BD78-1A6B9AD67A1C}" srcOrd="1" destOrd="0" presId="urn:microsoft.com/office/officeart/2018/2/layout/IconLabelList"/>
    <dgm:cxn modelId="{F810B55E-61D0-4B6E-B959-8BCA9DD018F6}" type="presParOf" srcId="{87498B5C-E12F-4BDD-A912-028214994341}" destId="{527503A3-F09F-4308-9CBD-219F9C86A400}" srcOrd="2" destOrd="0" presId="urn:microsoft.com/office/officeart/2018/2/layout/IconLabelList"/>
    <dgm:cxn modelId="{B0D9EB2D-9B32-43B5-810A-E3441C2546BD}" type="presParOf" srcId="{E5401146-49BA-44C0-A5D2-1467C2068510}" destId="{C2BFEF5A-570C-4E14-9B42-ACBE9E7AF60A}" srcOrd="1" destOrd="0" presId="urn:microsoft.com/office/officeart/2018/2/layout/IconLabelList"/>
    <dgm:cxn modelId="{7641CA7A-0B7C-4132-B3F4-D7A7A31774E8}" type="presParOf" srcId="{E5401146-49BA-44C0-A5D2-1467C2068510}" destId="{7175EC14-FEE9-4CF6-8A65-7452DAC96C4F}" srcOrd="2" destOrd="0" presId="urn:microsoft.com/office/officeart/2018/2/layout/IconLabelList"/>
    <dgm:cxn modelId="{EB348BF1-9DBB-4A08-B29E-A18335B58EB5}" type="presParOf" srcId="{7175EC14-FEE9-4CF6-8A65-7452DAC96C4F}" destId="{BFF2C79E-B3E3-454D-951F-4797CABEA63C}" srcOrd="0" destOrd="0" presId="urn:microsoft.com/office/officeart/2018/2/layout/IconLabelList"/>
    <dgm:cxn modelId="{3D8AA5AC-EDCF-4D72-A161-CC9B69665F6B}" type="presParOf" srcId="{7175EC14-FEE9-4CF6-8A65-7452DAC96C4F}" destId="{FEDAA1BD-C5F8-460A-8826-B1AD563C598B}" srcOrd="1" destOrd="0" presId="urn:microsoft.com/office/officeart/2018/2/layout/IconLabelList"/>
    <dgm:cxn modelId="{BEB90DD8-EDFE-4892-92C5-ED466CC8E4DD}" type="presParOf" srcId="{7175EC14-FEE9-4CF6-8A65-7452DAC96C4F}" destId="{7681DDF9-EE93-4532-9A94-57ABF36CB96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239F5-CBE4-459C-96D8-3AAE6A6D21BA}">
      <dsp:nvSpPr>
        <dsp:cNvPr id="0" name=""/>
        <dsp:cNvSpPr/>
      </dsp:nvSpPr>
      <dsp:spPr>
        <a:xfrm>
          <a:off x="912587" y="982529"/>
          <a:ext cx="1377000" cy="137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7503A3-F09F-4308-9CBD-219F9C86A400}">
      <dsp:nvSpPr>
        <dsp:cNvPr id="0" name=""/>
        <dsp:cNvSpPr/>
      </dsp:nvSpPr>
      <dsp:spPr>
        <a:xfrm>
          <a:off x="71087" y="2912382"/>
          <a:ext cx="306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 have noticed that there are more bees buzzing around the garden today but mostly in and around the flowerpots. As its so dry I have also strategically placed little bowls of sugar water on top of the walls, around the garden just in case the bees get thirsty. I have researched the bees and have found out that there are 270 species of bee but the most popular and most known is the Honeybee. The Honeybees and the Bumble Bee live socially and are led by a Queen.</a:t>
          </a:r>
          <a:endParaRPr lang="en-US" sz="1200" kern="1200" dirty="0">
            <a:latin typeface="Arial" panose="020B0604020202020204" pitchFamily="34" charset="0"/>
            <a:cs typeface="Arial" panose="020B0604020202020204" pitchFamily="34" charset="0"/>
          </a:endParaRPr>
        </a:p>
      </dsp:txBody>
      <dsp:txXfrm>
        <a:off x="71087" y="2912382"/>
        <a:ext cx="3060000" cy="1755000"/>
      </dsp:txXfrm>
    </dsp:sp>
    <dsp:sp modelId="{BFF2C79E-B3E3-454D-951F-4797CABEA63C}">
      <dsp:nvSpPr>
        <dsp:cNvPr id="0" name=""/>
        <dsp:cNvSpPr/>
      </dsp:nvSpPr>
      <dsp:spPr>
        <a:xfrm>
          <a:off x="4508087" y="982529"/>
          <a:ext cx="1377000" cy="137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81DDF9-EE93-4532-9A94-57ABF36CB96F}">
      <dsp:nvSpPr>
        <dsp:cNvPr id="0" name=""/>
        <dsp:cNvSpPr/>
      </dsp:nvSpPr>
      <dsp:spPr>
        <a:xfrm>
          <a:off x="3666587" y="2912382"/>
          <a:ext cx="306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There is no movement in the bee hotels yet, they are all still empty, although I probably won’t see any insect use them until late summer and then will have to move them inside over the winter to protect the eggs, if they have used them</a:t>
          </a:r>
          <a:r>
            <a:rPr lang="en-GB" sz="1600" kern="1200" dirty="0"/>
            <a:t>.</a:t>
          </a:r>
          <a:endParaRPr lang="en-US" sz="1600" kern="1200" dirty="0"/>
        </a:p>
      </dsp:txBody>
      <dsp:txXfrm>
        <a:off x="3666587" y="2912382"/>
        <a:ext cx="3060000" cy="175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6/4/2020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438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6/4/2020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00450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6/4/2020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284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6/4/2020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0572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6/4/2020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0409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6/4/2020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724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6/4/2020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396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6/4/2020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8748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6/4/2020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0018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6/4/2020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994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6/4/2020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0609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6/4/2020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37688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g"/><Relationship Id="rId4" Type="http://schemas.openxmlformats.org/officeDocument/2006/relationships/image" Target="../media/image30.jpg"/></Relationships>
</file>

<file path=ppt/slides/_rels/slide1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image" Target="../media/image34.jpg"/></Relationships>
</file>

<file path=ppt/slides/_rels/slide1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7.xml"/><Relationship Id="rId5" Type="http://schemas.openxmlformats.org/officeDocument/2006/relationships/image" Target="../media/image38.jpg"/><Relationship Id="rId4" Type="http://schemas.openxmlformats.org/officeDocument/2006/relationships/image" Target="../media/image37.jpg"/></Relationships>
</file>

<file path=ppt/slides/_rels/slide1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hyperlink" Target="https://www.google.com/url?sa=i&amp;url=http%3A%2F%2Fwww.ciseged.org%2Factivity-bee-animals.html&amp;psig=AOvVaw2vFmeuxdhjCkH6exKSYJHe&amp;ust=1591785510909000&amp;source=images&amp;cd=vfe&amp;ved=0CAIQjRxqFwoTCIiGiIDG9OkCFQAAAAAdAAAAABAD" TargetMode="External"/><Relationship Id="rId3" Type="http://schemas.openxmlformats.org/officeDocument/2006/relationships/hyperlink" Target="https://www.google.com/url?sa=i&amp;url=http%3A%2F%2Fwww.honeybeecentre.com%2Fwasp-bees-nest-removal&amp;psig=AOvVaw2-yvwLthVev3tcliiK-Y27&amp;ust=1591625314609000&amp;source=images&amp;cd=vfe&amp;ved=0CAIQjRxqFwoTCIj29MHw7-kCFQAAAAAdAAAAABAD" TargetMode="External"/><Relationship Id="rId7" Type="http://schemas.openxmlformats.org/officeDocument/2006/relationships/hyperlink" Target="https://www.google.com/aclk?sa=L&amp;ai=DChcSEwis4L7Xv_TpAhWChtUKHaScBQEYABAUGgJ3cw&amp;sig=AOD64_116OvtpTIDtQK4QfKdrc7uUluJpA&amp;adurl&amp;ctype=5&amp;ved=2ahUKEwiVm7PXv_TpAhVW0YUKHS5TBAkQvhd6BAgBEF4" TargetMode="External"/><Relationship Id="rId2" Type="http://schemas.openxmlformats.org/officeDocument/2006/relationships/hyperlink" Target="https://www.google.com/url?sa=i&amp;url=https%3A%2F%2Fcitybugs.tamu.edu%2F2014%2F10%2F22%2Fkids-bee-careful-out-there%2F&amp;psig=AOvVaw0IaXY7BmNx3YYeU0OJ821n&amp;ust=1591625047214000&amp;source=images&amp;cd=vfe&amp;ved=0CAIQjRxqFwoTCOjB6crv7-kCFQAAAAAdAAAAABAD" TargetMode="External"/><Relationship Id="rId1" Type="http://schemas.openxmlformats.org/officeDocument/2006/relationships/slideLayout" Target="../slideLayouts/slideLayout2.xml"/><Relationship Id="rId6" Type="http://schemas.openxmlformats.org/officeDocument/2006/relationships/hyperlink" Target="https://www.google.com/imgres?imgurl=https%3A%2F%2Fimg.huffingtonpost.com%2Fasset%2F5cd4fbbc1f00002f009c24a2.jpeg%3Fops%3D1778_1000&amp;imgrefurl=https%3A%2F%2Fwww.huffingtonpost.ca%2Fthe-nature-conservancy-of-canada%2Fbee-our-guest-how-to-build-a-bee-hotel_a_23189810%2F&amp;tbnid=EDCWDuSxqh3JkM&amp;vet=12ahUKEwij-ubd8e_pAhUigXMKHRZLDWUQMyhjegUIARCeAg..i&amp;docid=vMARJzssfWjqoM&amp;w=1778&amp;h=999&amp;q=bee%20hotels&amp;hl=en&amp;ved=2ahUKEwij-ubd8e_pAhUigXMKHRZLDWUQMyhjegUIARCeAg" TargetMode="External"/><Relationship Id="rId5" Type="http://schemas.openxmlformats.org/officeDocument/2006/relationships/hyperlink" Target="https://www.google.com/url?sa=i&amp;url=https%3A%2F%2Fwww.bakerross.co.uk%2Fcraft-ideas%2Fkids%2Fsolitary-bees-hotel%2F&amp;psig=AOvVaw2mOpaZYdqrsmheFk0fZy63&amp;ust=1591625651395000&amp;source=images&amp;cd=vfe&amp;ved=0CAIQjRxqFwoTCIDth9_x7-kCFQAAAAAdAAAAABAR" TargetMode="External"/><Relationship Id="rId4" Type="http://schemas.openxmlformats.org/officeDocument/2006/relationships/hyperlink" Target="https://www.google.com/url?sa=i&amp;url=https%3A%2F%2Fwww.dilnahammer.com%2Fen%2Finsect-hotels%2F&amp;psig=AOvVaw2mOpaZYdqrsmheFk0fZy63&amp;ust=1591625651395000&amp;source=images&amp;cd=vfe&amp;ved=0CAIQjRxqFwoTCIDth9_x7-kCFQAAAAAdAAAAABAL" TargetMode="External"/><Relationship Id="rId9" Type="http://schemas.openxmlformats.org/officeDocument/2006/relationships/hyperlink" Target="https://www.google.com/url?sa=i&amp;url=https%3A%2F%2Fbeekeepinglikeagirl.com%2Fis-the-flowhive-bad-for-bees%2F&amp;psig=AOvVaw2vFmeuxdhjCkH6exKSYJHe&amp;ust=1591785510909000&amp;source=images&amp;cd=vfe&amp;ved=0CAIQjRxqFwoTCIiGiIDG9OkCFQAAAAAdAAAAABA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7C10-0973-43A1-A0F9-56255BCE79A1}"/>
              </a:ext>
            </a:extLst>
          </p:cNvPr>
          <p:cNvSpPr>
            <a:spLocks noGrp="1"/>
          </p:cNvSpPr>
          <p:nvPr>
            <p:ph type="title"/>
          </p:nvPr>
        </p:nvSpPr>
        <p:spPr/>
        <p:txBody>
          <a:bodyPr/>
          <a:lstStyle/>
          <a:p>
            <a:pPr algn="ctr"/>
            <a:r>
              <a:rPr lang="en-GB" dirty="0">
                <a:latin typeface="Arial Black" panose="020B0A04020102020204" pitchFamily="34" charset="0"/>
                <a:cs typeface="Aharoni" panose="020B0604020202020204" pitchFamily="2" charset="-79"/>
              </a:rPr>
              <a:t>John Muir Award</a:t>
            </a:r>
          </a:p>
        </p:txBody>
      </p:sp>
      <p:sp>
        <p:nvSpPr>
          <p:cNvPr id="3" name="Text Placeholder 2">
            <a:extLst>
              <a:ext uri="{FF2B5EF4-FFF2-40B4-BE49-F238E27FC236}">
                <a16:creationId xmlns:a16="http://schemas.microsoft.com/office/drawing/2014/main" id="{3174112F-8E44-4A7E-BC40-A4138032E4AC}"/>
              </a:ext>
            </a:extLst>
          </p:cNvPr>
          <p:cNvSpPr>
            <a:spLocks noGrp="1"/>
          </p:cNvSpPr>
          <p:nvPr>
            <p:ph type="body" idx="1"/>
          </p:nvPr>
        </p:nvSpPr>
        <p:spPr/>
        <p:txBody>
          <a:bodyPr>
            <a:normAutofit fontScale="55000" lnSpcReduction="20000"/>
          </a:bodyPr>
          <a:lstStyle/>
          <a:p>
            <a:pPr algn="ctr"/>
            <a:r>
              <a:rPr lang="en-GB" sz="6000" dirty="0">
                <a:latin typeface="Arial" panose="020B0604020202020204" pitchFamily="34" charset="0"/>
                <a:cs typeface="Arial" panose="020B0604020202020204" pitchFamily="34" charset="0"/>
              </a:rPr>
              <a:t>2020</a:t>
            </a:r>
          </a:p>
          <a:p>
            <a:pPr algn="ctr"/>
            <a:r>
              <a:rPr lang="en-GB" sz="6000" dirty="0">
                <a:latin typeface="Arial" panose="020B0604020202020204" pitchFamily="34" charset="0"/>
                <a:cs typeface="Arial" panose="020B0604020202020204" pitchFamily="34" charset="0"/>
              </a:rPr>
              <a:t>EAEE6005/C   -   1806639</a:t>
            </a:r>
          </a:p>
        </p:txBody>
      </p:sp>
    </p:spTree>
    <p:extLst>
      <p:ext uri="{BB962C8B-B14F-4D97-AF65-F5344CB8AC3E}">
        <p14:creationId xmlns:p14="http://schemas.microsoft.com/office/powerpoint/2010/main" val="2039391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4DCD9B2-D552-47A6-9FE2-15D7E815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E20AC-B6E9-4E31-BA5D-428F3AEDC2AF}"/>
              </a:ext>
            </a:extLst>
          </p:cNvPr>
          <p:cNvSpPr>
            <a:spLocks noGrp="1"/>
          </p:cNvSpPr>
          <p:nvPr>
            <p:ph type="ctrTitle"/>
          </p:nvPr>
        </p:nvSpPr>
        <p:spPr>
          <a:xfrm>
            <a:off x="6820172" y="719531"/>
            <a:ext cx="4813072" cy="3494790"/>
          </a:xfrm>
        </p:spPr>
        <p:txBody>
          <a:bodyPr>
            <a:normAutofit fontScale="90000"/>
          </a:bodyPr>
          <a:lstStyle/>
          <a:p>
            <a:r>
              <a:rPr lang="en-GB" sz="7400" dirty="0">
                <a:latin typeface="Arial Black" panose="020B0A04020102020204" pitchFamily="34" charset="0"/>
              </a:rPr>
              <a:t>The Humble Bumble Bee</a:t>
            </a:r>
          </a:p>
        </p:txBody>
      </p:sp>
      <p:sp>
        <p:nvSpPr>
          <p:cNvPr id="3" name="Subtitle 2">
            <a:extLst>
              <a:ext uri="{FF2B5EF4-FFF2-40B4-BE49-F238E27FC236}">
                <a16:creationId xmlns:a16="http://schemas.microsoft.com/office/drawing/2014/main" id="{EC6265DC-8D7C-424A-B0FD-5287477E9CDA}"/>
              </a:ext>
            </a:extLst>
          </p:cNvPr>
          <p:cNvSpPr>
            <a:spLocks noGrp="1"/>
          </p:cNvSpPr>
          <p:nvPr>
            <p:ph type="subTitle" idx="1"/>
          </p:nvPr>
        </p:nvSpPr>
        <p:spPr>
          <a:xfrm>
            <a:off x="6729999" y="4455621"/>
            <a:ext cx="4829101" cy="1238616"/>
          </a:xfrm>
        </p:spPr>
        <p:txBody>
          <a:bodyPr>
            <a:normAutofit/>
          </a:bodyPr>
          <a:lstStyle/>
          <a:p>
            <a:pPr algn="ctr"/>
            <a:r>
              <a:rPr lang="en-GB" dirty="0">
                <a:solidFill>
                  <a:schemeClr val="tx1">
                    <a:lumMod val="85000"/>
                    <a:lumOff val="15000"/>
                  </a:schemeClr>
                </a:solidFill>
                <a:latin typeface="Arial" panose="020B0604020202020204" pitchFamily="34" charset="0"/>
                <a:cs typeface="Arial" panose="020B0604020202020204" pitchFamily="34" charset="0"/>
              </a:rPr>
              <a:t>By Cathryn Roberts    1806639</a:t>
            </a:r>
          </a:p>
        </p:txBody>
      </p:sp>
      <p:pic>
        <p:nvPicPr>
          <p:cNvPr id="1026" name="Picture 2" descr="Tale of two neonicotinoid bumble bee studies—And how science can ...">
            <a:extLst>
              <a:ext uri="{FF2B5EF4-FFF2-40B4-BE49-F238E27FC236}">
                <a16:creationId xmlns:a16="http://schemas.microsoft.com/office/drawing/2014/main" id="{7968A3E2-4715-450B-A7E3-687C65EB1D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349802"/>
            <a:ext cx="5462001" cy="3634713"/>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32349"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CCE25F7F-C10E-4478-90C0-93B61E63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1445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00A654-C3ED-42C6-969E-38A61EBB05D3}"/>
              </a:ext>
            </a:extLst>
          </p:cNvPr>
          <p:cNvSpPr/>
          <p:nvPr/>
        </p:nvSpPr>
        <p:spPr>
          <a:xfrm>
            <a:off x="2139518" y="158719"/>
            <a:ext cx="7478545" cy="6752618"/>
          </a:xfrm>
          <a:prstGeom prst="rect">
            <a:avLst/>
          </a:prstGeom>
        </p:spPr>
        <p:txBody>
          <a:bodyPr wrap="square">
            <a:spAutoFit/>
          </a:bodyPr>
          <a:lstStyle/>
          <a:p>
            <a:pPr algn="ctr">
              <a:lnSpc>
                <a:spcPct val="107000"/>
              </a:lnSpc>
              <a:spcAft>
                <a:spcPts val="800"/>
              </a:spcAft>
            </a:pPr>
            <a:r>
              <a:rPr lang="en-GB" b="1"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The Humble Bumble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Fuzzy black with a yellow strip</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With silky, silvery wings,</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Flying around the flowers and shrubs</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In planters and in tubs</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Collecting pollen, sticky and sweet</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To take back to their hive,</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So fast their task comes to an end</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To make honeycomb, Godsend</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Their lives hang in the balance,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Their species dying out, </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How distressing for the bumble bee,</a:t>
            </a:r>
            <a:endParaRPr lang="en-GB" dirty="0">
              <a:latin typeface="Arial" panose="020B0604020202020204" pitchFamily="34" charset="0"/>
              <a:ea typeface="Century Gothic" panose="020B0502020202020204" pitchFamily="34" charset="0"/>
              <a:cs typeface="Arial" panose="020B0604020202020204" pitchFamily="34" charset="0"/>
            </a:endParaRPr>
          </a:p>
          <a:p>
            <a:pPr algn="ctr">
              <a:lnSpc>
                <a:spcPct val="107000"/>
              </a:lnSpc>
              <a:spcAft>
                <a:spcPts val="800"/>
              </a:spcAft>
            </a:pPr>
            <a:r>
              <a:rPr lang="en-GB" dirty="0">
                <a:ln w="9525" cap="rnd" cmpd="sng" algn="ctr">
                  <a:solidFill>
                    <a:srgbClr val="000000"/>
                  </a:solidFill>
                  <a:prstDash val="solid"/>
                  <a:bevel/>
                </a:ln>
                <a:latin typeface="Arial" panose="020B0604020202020204" pitchFamily="34" charset="0"/>
                <a:ea typeface="Century Gothic" panose="020B0502020202020204" pitchFamily="34" charset="0"/>
                <a:cs typeface="Arial" panose="020B0604020202020204" pitchFamily="34" charset="0"/>
              </a:rPr>
              <a:t>How sad for you and me</a:t>
            </a:r>
            <a:r>
              <a:rPr lang="en-GB" sz="1400" dirty="0">
                <a:ln w="9525" cap="rnd" cmpd="sng" algn="ctr">
                  <a:solidFill>
                    <a:srgbClr val="000000"/>
                  </a:solidFill>
                  <a:prstDash val="solid"/>
                  <a:bevel/>
                </a:ln>
                <a:latin typeface="Comic Sans MS" panose="030F0702030302020204" pitchFamily="66" charset="0"/>
                <a:ea typeface="Century Gothic" panose="020B0502020202020204" pitchFamily="34" charset="0"/>
                <a:cs typeface="Times New Roman" panose="02020603050405020304" pitchFamily="18" charset="0"/>
              </a:rPr>
              <a:t>.</a:t>
            </a:r>
            <a:endParaRPr lang="en-GB" sz="1400" dirty="0">
              <a:latin typeface="Arial" panose="020B0604020202020204" pitchFamily="34" charset="0"/>
              <a:ea typeface="Century Gothic" panose="020B0502020202020204" pitchFamily="34" charset="0"/>
              <a:cs typeface="Times New Roman" panose="02020603050405020304" pitchFamily="18" charset="0"/>
            </a:endParaRPr>
          </a:p>
          <a:p>
            <a:r>
              <a:rPr lang="en-GB" dirty="0">
                <a:ln w="9525" cap="rnd" cmpd="sng" algn="ctr">
                  <a:solidFill>
                    <a:srgbClr val="000000"/>
                  </a:solidFill>
                  <a:prstDash val="solid"/>
                  <a:bevel/>
                </a:ln>
                <a:latin typeface="Comic Sans MS" panose="030F0702030302020204" pitchFamily="66" charset="0"/>
                <a:ea typeface="Century Gothic" panose="020B0502020202020204" pitchFamily="34" charset="0"/>
                <a:cs typeface="Times New Roman" panose="02020603050405020304" pitchFamily="18" charset="0"/>
              </a:rPr>
              <a:t> </a:t>
            </a:r>
            <a:endParaRPr lang="en-GB" dirty="0"/>
          </a:p>
        </p:txBody>
      </p:sp>
      <p:pic>
        <p:nvPicPr>
          <p:cNvPr id="2050" name="Picture 2" descr="Short-haired bumblebee reintroduction project - Bumblebee ...">
            <a:extLst>
              <a:ext uri="{FF2B5EF4-FFF2-40B4-BE49-F238E27FC236}">
                <a16:creationId xmlns:a16="http://schemas.microsoft.com/office/drawing/2014/main" id="{7DD614FE-2D8F-4DB1-A07E-1DC55A9D49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9638" y="338216"/>
            <a:ext cx="3309937" cy="17906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limate Change Linked to Drop in Bumble Bee Numbers: Study | The ...">
            <a:extLst>
              <a:ext uri="{FF2B5EF4-FFF2-40B4-BE49-F238E27FC236}">
                <a16:creationId xmlns:a16="http://schemas.microsoft.com/office/drawing/2014/main" id="{3C51B9AE-5DDF-4D1D-BADA-514A591248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521" y="3938016"/>
            <a:ext cx="3089626" cy="216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77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6" name="Straight Connector 8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6BBDC3EA-A9DE-470B-98ED-300864EB6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14A50-14D0-4CCF-B9CB-224B1ACAF180}"/>
              </a:ext>
            </a:extLst>
          </p:cNvPr>
          <p:cNvSpPr>
            <a:spLocks noGrp="1"/>
          </p:cNvSpPr>
          <p:nvPr>
            <p:ph type="title"/>
          </p:nvPr>
        </p:nvSpPr>
        <p:spPr>
          <a:xfrm>
            <a:off x="8047939" y="640080"/>
            <a:ext cx="3659246" cy="2628051"/>
          </a:xfrm>
        </p:spPr>
        <p:txBody>
          <a:bodyPr vert="horz" lIns="91440" tIns="45720" rIns="91440" bIns="45720" rtlCol="0" anchor="b">
            <a:normAutofit/>
          </a:bodyPr>
          <a:lstStyle/>
          <a:p>
            <a:r>
              <a:rPr lang="en-US" sz="5400">
                <a:solidFill>
                  <a:schemeClr val="tx1"/>
                </a:solidFill>
              </a:rPr>
              <a:t>My Garden</a:t>
            </a:r>
          </a:p>
        </p:txBody>
      </p:sp>
      <p:sp>
        <p:nvSpPr>
          <p:cNvPr id="3" name="Text Placeholder 2">
            <a:extLst>
              <a:ext uri="{FF2B5EF4-FFF2-40B4-BE49-F238E27FC236}">
                <a16:creationId xmlns:a16="http://schemas.microsoft.com/office/drawing/2014/main" id="{05C42D7F-1DEF-4213-A352-BABA7C9D4E99}"/>
              </a:ext>
            </a:extLst>
          </p:cNvPr>
          <p:cNvSpPr>
            <a:spLocks noGrp="1"/>
          </p:cNvSpPr>
          <p:nvPr>
            <p:ph type="body" idx="1"/>
          </p:nvPr>
        </p:nvSpPr>
        <p:spPr>
          <a:xfrm>
            <a:off x="8047939" y="3589867"/>
            <a:ext cx="3659246" cy="1818924"/>
          </a:xfrm>
        </p:spPr>
        <p:txBody>
          <a:bodyPr vert="horz" lIns="91440" tIns="45720" rIns="91440" bIns="45720" rtlCol="0">
            <a:normAutofit/>
          </a:bodyPr>
          <a:lstStyle/>
          <a:p>
            <a:pPr>
              <a:lnSpc>
                <a:spcPct val="90000"/>
              </a:lnSpc>
            </a:pPr>
            <a:r>
              <a:rPr lang="en-US" sz="1500"/>
              <a:t>I have tried to recreate my garden into a haven of pollinating flowers and shrubs for the bees. We have constructed wooden planters and tubs and filled them with beautiful flowers.</a:t>
            </a:r>
          </a:p>
        </p:txBody>
      </p:sp>
      <p:pic>
        <p:nvPicPr>
          <p:cNvPr id="4" name="Picture 3">
            <a:extLst>
              <a:ext uri="{FF2B5EF4-FFF2-40B4-BE49-F238E27FC236}">
                <a16:creationId xmlns:a16="http://schemas.microsoft.com/office/drawing/2014/main" id="{C2D616F4-B2CB-4037-95E6-03030E224D59}"/>
              </a:ext>
            </a:extLst>
          </p:cNvPr>
          <p:cNvPicPr/>
          <p:nvPr/>
        </p:nvPicPr>
        <p:blipFill rotWithShape="1">
          <a:blip r:embed="rId2">
            <a:extLst>
              <a:ext uri="{28A0092B-C50C-407E-A947-70E740481C1C}">
                <a14:useLocalDpi xmlns:a14="http://schemas.microsoft.com/office/drawing/2010/main" val="0"/>
              </a:ext>
            </a:extLst>
          </a:blip>
          <a:srcRect r="2" b="6319"/>
          <a:stretch/>
        </p:blipFill>
        <p:spPr bwMode="auto">
          <a:xfrm>
            <a:off x="1" y="10"/>
            <a:ext cx="3732724" cy="338327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74C829F3-BEC2-4E7C-B6A6-94F44C7CC454}"/>
              </a:ext>
            </a:extLst>
          </p:cNvPr>
          <p:cNvPicPr/>
          <p:nvPr/>
        </p:nvPicPr>
        <p:blipFill rotWithShape="1">
          <a:blip r:embed="rId3" cstate="print">
            <a:extLst>
              <a:ext uri="{28A0092B-C50C-407E-A947-70E740481C1C}">
                <a14:useLocalDpi xmlns:a14="http://schemas.microsoft.com/office/drawing/2010/main" val="0"/>
              </a:ext>
            </a:extLst>
          </a:blip>
          <a:srcRect t="10047" r="-2" b="11096"/>
          <a:stretch/>
        </p:blipFill>
        <p:spPr bwMode="auto">
          <a:xfrm>
            <a:off x="3824164" y="10"/>
            <a:ext cx="3732724" cy="338327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90" name="Straight Connector 89">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429000"/>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F9642A4-9D08-4CDA-896A-2177D8757E10}"/>
              </a:ext>
            </a:extLst>
          </p:cNvPr>
          <p:cNvPicPr/>
          <p:nvPr/>
        </p:nvPicPr>
        <p:blipFill rotWithShape="1">
          <a:blip r:embed="rId4" cstate="print">
            <a:extLst>
              <a:ext uri="{28A0092B-C50C-407E-A947-70E740481C1C}">
                <a14:useLocalDpi xmlns:a14="http://schemas.microsoft.com/office/drawing/2010/main" val="0"/>
              </a:ext>
            </a:extLst>
          </a:blip>
          <a:srcRect t="16009" r="-3" b="16010"/>
          <a:stretch/>
        </p:blipFill>
        <p:spPr bwMode="auto">
          <a:xfrm>
            <a:off x="16" y="3474720"/>
            <a:ext cx="3732709" cy="338328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B6E446FB-6DFE-40F4-8787-D2E8F585CACD}"/>
              </a:ext>
            </a:extLst>
          </p:cNvPr>
          <p:cNvPicPr/>
          <p:nvPr/>
        </p:nvPicPr>
        <p:blipFill rotWithShape="1">
          <a:blip r:embed="rId5" cstate="print">
            <a:extLst>
              <a:ext uri="{28A0092B-C50C-407E-A947-70E740481C1C}">
                <a14:useLocalDpi xmlns:a14="http://schemas.microsoft.com/office/drawing/2010/main" val="0"/>
              </a:ext>
            </a:extLst>
          </a:blip>
          <a:srcRect t="19103" b="13145"/>
          <a:stretch/>
        </p:blipFill>
        <p:spPr bwMode="auto">
          <a:xfrm>
            <a:off x="3824164" y="3474720"/>
            <a:ext cx="3732709" cy="338328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014684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7" name="Straight Connector 13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9" name="Rectangle 138">
            <a:extLst>
              <a:ext uri="{FF2B5EF4-FFF2-40B4-BE49-F238E27FC236}">
                <a16:creationId xmlns:a16="http://schemas.microsoft.com/office/drawing/2014/main" id="{E75F8FC7-2268-462F-AFF6-A4A975C34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43EB1-5AA4-45E2-8060-0D4950EAFBC3}"/>
              </a:ext>
            </a:extLst>
          </p:cNvPr>
          <p:cNvSpPr>
            <a:spLocks noGrp="1"/>
          </p:cNvSpPr>
          <p:nvPr>
            <p:ph type="title"/>
          </p:nvPr>
        </p:nvSpPr>
        <p:spPr>
          <a:xfrm>
            <a:off x="6738013" y="639098"/>
            <a:ext cx="4813072" cy="3571186"/>
          </a:xfrm>
        </p:spPr>
        <p:txBody>
          <a:bodyPr vert="horz" lIns="91440" tIns="45720" rIns="91440" bIns="45720" rtlCol="0" anchor="b">
            <a:normAutofit fontScale="90000"/>
          </a:bodyPr>
          <a:lstStyle/>
          <a:p>
            <a:br>
              <a:rPr lang="en-US" sz="3800" dirty="0">
                <a:solidFill>
                  <a:schemeClr val="tx1">
                    <a:lumMod val="85000"/>
                    <a:lumOff val="15000"/>
                  </a:schemeClr>
                </a:solidFill>
              </a:rPr>
            </a:br>
            <a:r>
              <a:rPr lang="en-US" dirty="0">
                <a:solidFill>
                  <a:schemeClr val="tx1">
                    <a:lumMod val="85000"/>
                    <a:lumOff val="15000"/>
                  </a:schemeClr>
                </a:solidFill>
                <a:latin typeface="Arial" panose="020B0604020202020204" pitchFamily="34" charset="0"/>
                <a:cs typeface="Arial" panose="020B0604020202020204" pitchFamily="34" charset="0"/>
              </a:rPr>
              <a:t>Bees Homes</a:t>
            </a:r>
            <a:br>
              <a:rPr lang="en-US" sz="3800" dirty="0">
                <a:solidFill>
                  <a:schemeClr val="tx1">
                    <a:lumMod val="85000"/>
                    <a:lumOff val="15000"/>
                  </a:schemeClr>
                </a:solidFill>
              </a:rPr>
            </a:br>
            <a:r>
              <a:rPr lang="en-US" sz="3800" dirty="0">
                <a:solidFill>
                  <a:schemeClr val="tx1">
                    <a:lumMod val="85000"/>
                    <a:lumOff val="15000"/>
                  </a:schemeClr>
                </a:solidFill>
                <a:latin typeface="Arial" panose="020B0604020202020204" pitchFamily="34" charset="0"/>
                <a:cs typeface="Arial" panose="020B0604020202020204" pitchFamily="34" charset="0"/>
              </a:rPr>
              <a:t>Through research I discovered that solitary bees, also known as mining bees, live in small holes in the ground.</a:t>
            </a:r>
          </a:p>
        </p:txBody>
      </p:sp>
      <p:pic>
        <p:nvPicPr>
          <p:cNvPr id="5122" name="Picture 2" descr="Bumble Bee Underground Nest - YouTube">
            <a:extLst>
              <a:ext uri="{FF2B5EF4-FFF2-40B4-BE49-F238E27FC236}">
                <a16:creationId xmlns:a16="http://schemas.microsoft.com/office/drawing/2014/main" id="{05EE26DB-6829-4798-8AC5-A6B23019DD3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6878" r="12602" b="-1"/>
          <a:stretch/>
        </p:blipFill>
        <p:spPr bwMode="auto">
          <a:xfrm>
            <a:off x="1207658" y="1373817"/>
            <a:ext cx="4220805" cy="3905640"/>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BEF45B32-FB97-49CC-B778-CA7CF87BE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8549" y="437114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3" name="Rectangle 142">
            <a:extLst>
              <a:ext uri="{FF2B5EF4-FFF2-40B4-BE49-F238E27FC236}">
                <a16:creationId xmlns:a16="http://schemas.microsoft.com/office/drawing/2014/main" id="{7EE051E9-6C07-4FBB-B4F7-EDF8DDEAA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051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582DA-D819-4101-8B9F-124F949AC0C5}"/>
              </a:ext>
            </a:extLst>
          </p:cNvPr>
          <p:cNvSpPr>
            <a:spLocks noGrp="1"/>
          </p:cNvSpPr>
          <p:nvPr>
            <p:ph type="title"/>
          </p:nvPr>
        </p:nvSpPr>
        <p:spPr/>
        <p:txBody>
          <a:bodyPr>
            <a:normAutofit fontScale="90000"/>
          </a:bodyPr>
          <a:lstStyle/>
          <a:p>
            <a:r>
              <a:rPr lang="en-GB" dirty="0"/>
              <a:t>Bees Homes</a:t>
            </a:r>
            <a:br>
              <a:rPr lang="en-GB" dirty="0"/>
            </a:br>
            <a:r>
              <a:rPr lang="en-GB" sz="3600" dirty="0">
                <a:latin typeface="Arial" panose="020B0604020202020204" pitchFamily="34" charset="0"/>
                <a:cs typeface="Arial" panose="020B0604020202020204" pitchFamily="34" charset="0"/>
              </a:rPr>
              <a:t>Some bees live socially in hives which can be found higher up off the ground for example in trees and lofts.</a:t>
            </a:r>
            <a:endParaRPr lang="en-GB" dirty="0"/>
          </a:p>
        </p:txBody>
      </p:sp>
      <p:pic>
        <p:nvPicPr>
          <p:cNvPr id="6146" name="Picture 2" descr="Kids, bee careful out there - Insects in the City">
            <a:extLst>
              <a:ext uri="{FF2B5EF4-FFF2-40B4-BE49-F238E27FC236}">
                <a16:creationId xmlns:a16="http://schemas.microsoft.com/office/drawing/2014/main" id="{D59ABE34-155E-4587-B803-97F23F874A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664053"/>
            <a:ext cx="3944276" cy="295439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asp &amp; Bees Nest Removal - Honeybee Centre">
            <a:extLst>
              <a:ext uri="{FF2B5EF4-FFF2-40B4-BE49-F238E27FC236}">
                <a16:creationId xmlns:a16="http://schemas.microsoft.com/office/drawing/2014/main" id="{8CB118BF-841E-45D9-938C-029A9DE2C2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7838" y="2728061"/>
            <a:ext cx="3944274" cy="2958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5900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8" name="Rectangle 7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179" name="Straight Connector 7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180" name="Rectangle 81">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83">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8241FF5-7E40-466B-B8C3-AB54582A895E}"/>
              </a:ext>
            </a:extLst>
          </p:cNvPr>
          <p:cNvSpPr>
            <a:spLocks noGrp="1"/>
          </p:cNvSpPr>
          <p:nvPr>
            <p:ph type="title"/>
          </p:nvPr>
        </p:nvSpPr>
        <p:spPr>
          <a:xfrm>
            <a:off x="767678" y="5226769"/>
            <a:ext cx="7137263" cy="1280161"/>
          </a:xfrm>
        </p:spPr>
        <p:txBody>
          <a:bodyPr vert="horz" lIns="91440" tIns="45720" rIns="91440" bIns="45720" rtlCol="0" anchor="ctr">
            <a:normAutofit fontScale="90000"/>
          </a:bodyPr>
          <a:lstStyle/>
          <a:p>
            <a:pPr algn="r"/>
            <a:r>
              <a:rPr lang="en-US" sz="6000" dirty="0">
                <a:solidFill>
                  <a:srgbClr val="FFFFFF"/>
                </a:solidFill>
                <a:latin typeface="Arial" panose="020B0604020202020204" pitchFamily="34" charset="0"/>
                <a:cs typeface="Arial" panose="020B0604020202020204" pitchFamily="34" charset="0"/>
              </a:rPr>
              <a:t>Bees Homes</a:t>
            </a:r>
            <a:br>
              <a:rPr lang="en-US" sz="4100" dirty="0">
                <a:solidFill>
                  <a:srgbClr val="FFFFFF"/>
                </a:solidFill>
              </a:rPr>
            </a:br>
            <a:r>
              <a:rPr lang="en-US" sz="4100" dirty="0">
                <a:solidFill>
                  <a:srgbClr val="FFFFFF"/>
                </a:solidFill>
                <a:latin typeface="Arial" panose="020B0604020202020204" pitchFamily="34" charset="0"/>
                <a:cs typeface="Arial" panose="020B0604020202020204" pitchFamily="34" charset="0"/>
              </a:rPr>
              <a:t>Some bees live on farms</a:t>
            </a:r>
          </a:p>
        </p:txBody>
      </p:sp>
      <p:pic>
        <p:nvPicPr>
          <p:cNvPr id="7170" name="Picture 2" descr="Community Initiative for Sustain">
            <a:extLst>
              <a:ext uri="{FF2B5EF4-FFF2-40B4-BE49-F238E27FC236}">
                <a16:creationId xmlns:a16="http://schemas.microsoft.com/office/drawing/2014/main" id="{12F0514D-FF08-4FDB-AE04-4F28980F1DB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3657" r="-1" b="318"/>
          <a:stretch/>
        </p:blipFill>
        <p:spPr bwMode="auto">
          <a:xfrm>
            <a:off x="1021420" y="1025472"/>
            <a:ext cx="4464980" cy="271557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S THE FLOWHIVE BAD FOR BEES? - Beekeeping Like A Girl">
            <a:extLst>
              <a:ext uri="{FF2B5EF4-FFF2-40B4-BE49-F238E27FC236}">
                <a16:creationId xmlns:a16="http://schemas.microsoft.com/office/drawing/2014/main" id="{69F5D8F7-6E1A-479A-A2BF-853D51D20B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71" r="10603" b="1"/>
          <a:stretch/>
        </p:blipFill>
        <p:spPr bwMode="auto">
          <a:xfrm>
            <a:off x="6417716" y="643467"/>
            <a:ext cx="2974450" cy="3626191"/>
          </a:xfrm>
          <a:prstGeom prst="rect">
            <a:avLst/>
          </a:prstGeom>
          <a:noFill/>
          <a:extLst>
            <a:ext uri="{909E8E84-426E-40DD-AFC4-6F175D3DCCD1}">
              <a14:hiddenFill xmlns:a14="http://schemas.microsoft.com/office/drawing/2010/main">
                <a:solidFill>
                  <a:srgbClr val="FFFFFF"/>
                </a:solidFill>
              </a14:hiddenFill>
            </a:ext>
          </a:extLst>
        </p:spPr>
      </p:pic>
      <p:cxnSp>
        <p:nvCxnSpPr>
          <p:cNvPr id="7182" name="Straight Connector 85">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92180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1" name="Straight Connector 14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3" name="Rectangle 142">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8F41FD-426E-4A2A-9081-360F078541A2}"/>
              </a:ext>
            </a:extLst>
          </p:cNvPr>
          <p:cNvSpPr>
            <a:spLocks noGrp="1"/>
          </p:cNvSpPr>
          <p:nvPr>
            <p:ph type="title"/>
          </p:nvPr>
        </p:nvSpPr>
        <p:spPr>
          <a:xfrm>
            <a:off x="841263" y="4474740"/>
            <a:ext cx="10909073" cy="957902"/>
          </a:xfrm>
        </p:spPr>
        <p:txBody>
          <a:bodyPr vert="horz" lIns="91440" tIns="45720" rIns="91440" bIns="45720" rtlCol="0" anchor="b">
            <a:normAutofit/>
          </a:bodyPr>
          <a:lstStyle/>
          <a:p>
            <a:r>
              <a:rPr lang="en-US" sz="3300" dirty="0">
                <a:solidFill>
                  <a:schemeClr val="tx1">
                    <a:lumMod val="85000"/>
                    <a:lumOff val="15000"/>
                  </a:schemeClr>
                </a:solidFill>
                <a:latin typeface="Arial" panose="020B0604020202020204" pitchFamily="34" charset="0"/>
                <a:cs typeface="Arial" panose="020B0604020202020204" pitchFamily="34" charset="0"/>
              </a:rPr>
              <a:t>I decided to look for ideas for bee hotels.</a:t>
            </a:r>
          </a:p>
        </p:txBody>
      </p:sp>
      <p:pic>
        <p:nvPicPr>
          <p:cNvPr id="3076" name="Picture 4" descr="Solitary Bees Hotel | Free Craft Ideas | Baker Ross">
            <a:extLst>
              <a:ext uri="{FF2B5EF4-FFF2-40B4-BE49-F238E27FC236}">
                <a16:creationId xmlns:a16="http://schemas.microsoft.com/office/drawing/2014/main" id="{C7BAF130-1471-4799-88D8-4363E90B13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70" b="-1"/>
          <a:stretch/>
        </p:blipFill>
        <p:spPr bwMode="auto">
          <a:xfrm>
            <a:off x="635459" y="640080"/>
            <a:ext cx="3578547" cy="360273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ee hotels - DILNA HAMMER">
            <a:extLst>
              <a:ext uri="{FF2B5EF4-FFF2-40B4-BE49-F238E27FC236}">
                <a16:creationId xmlns:a16="http://schemas.microsoft.com/office/drawing/2014/main" id="{006932BB-E79B-4BE9-943F-C26ABA918BF0}"/>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00" r="2" b="2"/>
          <a:stretch/>
        </p:blipFill>
        <p:spPr bwMode="auto">
          <a:xfrm>
            <a:off x="7977991" y="640079"/>
            <a:ext cx="3581108"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45" name="Straight Connector 144">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7" name="Rectangle 146">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80" name="Picture 8" descr="Bee Our Guest: How To Build A Bee Hotel | HuffPost Canada Life">
            <a:extLst>
              <a:ext uri="{FF2B5EF4-FFF2-40B4-BE49-F238E27FC236}">
                <a16:creationId xmlns:a16="http://schemas.microsoft.com/office/drawing/2014/main" id="{4B9C3DE9-D518-4DD2-8801-B226080760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4006" y="1828800"/>
            <a:ext cx="3699799" cy="2051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4454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2D5FF9-C58D-46AC-98FB-F633DE9C5019}"/>
              </a:ext>
            </a:extLst>
          </p:cNvPr>
          <p:cNvSpPr>
            <a:spLocks noGrp="1"/>
          </p:cNvSpPr>
          <p:nvPr>
            <p:ph type="title"/>
          </p:nvPr>
        </p:nvSpPr>
        <p:spPr>
          <a:xfrm>
            <a:off x="643467" y="516835"/>
            <a:ext cx="2994815" cy="1666501"/>
          </a:xfrm>
        </p:spPr>
        <p:txBody>
          <a:bodyPr vert="horz" lIns="91440" tIns="45720" rIns="91440" bIns="45720" rtlCol="0">
            <a:normAutofit/>
          </a:bodyPr>
          <a:lstStyle/>
          <a:p>
            <a:r>
              <a:rPr lang="en-US" sz="1800" dirty="0">
                <a:solidFill>
                  <a:schemeClr val="tx1"/>
                </a:solidFill>
                <a:latin typeface="Arial" panose="020B0604020202020204" pitchFamily="34" charset="0"/>
                <a:cs typeface="Arial" panose="020B0604020202020204" pitchFamily="34" charset="0"/>
              </a:rPr>
              <a:t>I then got to work making my own version of the bee hotel.</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First, I found some clear, empty bottles and tins in the recycling</a:t>
            </a:r>
          </a:p>
        </p:txBody>
      </p:sp>
      <p:cxnSp>
        <p:nvCxnSpPr>
          <p:cNvPr id="40" name="Straight Connector 3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 name="Content Placeholder 34">
            <a:extLst>
              <a:ext uri="{FF2B5EF4-FFF2-40B4-BE49-F238E27FC236}">
                <a16:creationId xmlns:a16="http://schemas.microsoft.com/office/drawing/2014/main" id="{168CE6BC-05CB-41CF-8364-C20E64D7E7B2}"/>
              </a:ext>
            </a:extLst>
          </p:cNvPr>
          <p:cNvSpPr>
            <a:spLocks noGrp="1"/>
          </p:cNvSpPr>
          <p:nvPr>
            <p:ph idx="1"/>
          </p:nvPr>
        </p:nvSpPr>
        <p:spPr>
          <a:xfrm>
            <a:off x="643467" y="2546224"/>
            <a:ext cx="2994815" cy="3342747"/>
          </a:xfrm>
        </p:spPr>
        <p:txBody>
          <a:bodyPr>
            <a:normAutofit/>
          </a:bodyPr>
          <a:lstStyle/>
          <a:p>
            <a:endParaRPr lang="en-US" sz="1800">
              <a:solidFill>
                <a:schemeClr val="tx1"/>
              </a:solidFill>
            </a:endParaRPr>
          </a:p>
        </p:txBody>
      </p:sp>
      <p:pic>
        <p:nvPicPr>
          <p:cNvPr id="11" name="Picture 10" descr="A picture containing person, outdoor, man, standing&#10;&#10;Description automatically generated">
            <a:extLst>
              <a:ext uri="{FF2B5EF4-FFF2-40B4-BE49-F238E27FC236}">
                <a16:creationId xmlns:a16="http://schemas.microsoft.com/office/drawing/2014/main" id="{C761DC3B-3FED-40B9-A539-67894F25D290}"/>
              </a:ext>
            </a:extLst>
          </p:cNvPr>
          <p:cNvPicPr>
            <a:picLocks noChangeAspect="1"/>
          </p:cNvPicPr>
          <p:nvPr/>
        </p:nvPicPr>
        <p:blipFill rotWithShape="1">
          <a:blip r:embed="rId2">
            <a:extLst>
              <a:ext uri="{28A0092B-C50C-407E-A947-70E740481C1C}">
                <a14:useLocalDpi xmlns:a14="http://schemas.microsoft.com/office/drawing/2010/main" val="0"/>
              </a:ext>
            </a:extLst>
          </a:blip>
          <a:srcRect t="13358" r="-3" b="23435"/>
          <a:stretch/>
        </p:blipFill>
        <p:spPr>
          <a:xfrm>
            <a:off x="4059920" y="1"/>
            <a:ext cx="4035714" cy="340105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7" name="Content Placeholder 6">
            <a:extLst>
              <a:ext uri="{FF2B5EF4-FFF2-40B4-BE49-F238E27FC236}">
                <a16:creationId xmlns:a16="http://schemas.microsoft.com/office/drawing/2014/main" id="{F4A14431-4AD6-4E57-A37E-CFC0ADF24AC4}"/>
              </a:ext>
            </a:extLst>
          </p:cNvPr>
          <p:cNvPicPr>
            <a:picLocks/>
          </p:cNvPicPr>
          <p:nvPr/>
        </p:nvPicPr>
        <p:blipFill rotWithShape="1">
          <a:blip r:embed="rId3" cstate="print">
            <a:extLst>
              <a:ext uri="{28A0092B-C50C-407E-A947-70E740481C1C}">
                <a14:useLocalDpi xmlns:a14="http://schemas.microsoft.com/office/drawing/2010/main" val="0"/>
              </a:ext>
            </a:extLst>
          </a:blip>
          <a:srcRect t="3390" r="-2" b="33512"/>
          <a:stretch/>
        </p:blipFill>
        <p:spPr bwMode="auto">
          <a:xfrm>
            <a:off x="4059924" y="3474720"/>
            <a:ext cx="4021571" cy="338328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9" name="Picture 8" descr="A person looking at the camera&#10;&#10;Description automatically generated">
            <a:extLst>
              <a:ext uri="{FF2B5EF4-FFF2-40B4-BE49-F238E27FC236}">
                <a16:creationId xmlns:a16="http://schemas.microsoft.com/office/drawing/2014/main" id="{ABA0139E-26D5-489B-AA18-E5C92180E78F}"/>
              </a:ext>
            </a:extLst>
          </p:cNvPr>
          <p:cNvPicPr>
            <a:picLocks noChangeAspect="1"/>
          </p:cNvPicPr>
          <p:nvPr/>
        </p:nvPicPr>
        <p:blipFill rotWithShape="1">
          <a:blip r:embed="rId4">
            <a:extLst>
              <a:ext uri="{28A0092B-C50C-407E-A947-70E740481C1C}">
                <a14:useLocalDpi xmlns:a14="http://schemas.microsoft.com/office/drawing/2010/main" val="0"/>
              </a:ext>
            </a:extLst>
          </a:blip>
          <a:srcRect l="7953" r="13891" b="1"/>
          <a:stretch/>
        </p:blipFill>
        <p:spPr>
          <a:xfrm>
            <a:off x="8175592" y="6086"/>
            <a:ext cx="4016407" cy="6851914"/>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609552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9A280-C3B3-40ED-B29B-FACE9768428C}"/>
              </a:ext>
            </a:extLst>
          </p:cNvPr>
          <p:cNvSpPr>
            <a:spLocks noGrp="1"/>
          </p:cNvSpPr>
          <p:nvPr>
            <p:ph type="title"/>
          </p:nvPr>
        </p:nvSpPr>
        <p:spPr>
          <a:xfrm>
            <a:off x="633999" y="4550230"/>
            <a:ext cx="10909073" cy="957902"/>
          </a:xfrm>
        </p:spPr>
        <p:txBody>
          <a:bodyPr vert="horz" lIns="91440" tIns="45720" rIns="91440" bIns="45720" rtlCol="0" anchor="b">
            <a:noAutofit/>
          </a:bodyPr>
          <a:lstStyle/>
          <a:p>
            <a:r>
              <a:rPr lang="en-US" sz="3200" dirty="0">
                <a:solidFill>
                  <a:schemeClr val="tx1">
                    <a:lumMod val="85000"/>
                    <a:lumOff val="15000"/>
                  </a:schemeClr>
                </a:solidFill>
                <a:latin typeface="Arial" panose="020B0604020202020204" pitchFamily="34" charset="0"/>
                <a:cs typeface="Arial" panose="020B0604020202020204" pitchFamily="34" charset="0"/>
              </a:rPr>
              <a:t>Then I cut some bamboo stems to fit into the empty tin and bottles.</a:t>
            </a:r>
          </a:p>
        </p:txBody>
      </p:sp>
      <p:pic>
        <p:nvPicPr>
          <p:cNvPr id="5" name="Picture 4">
            <a:extLst>
              <a:ext uri="{FF2B5EF4-FFF2-40B4-BE49-F238E27FC236}">
                <a16:creationId xmlns:a16="http://schemas.microsoft.com/office/drawing/2014/main" id="{7E527C62-5B60-466F-B441-BBD085F750CC}"/>
              </a:ext>
            </a:extLst>
          </p:cNvPr>
          <p:cNvPicPr/>
          <p:nvPr/>
        </p:nvPicPr>
        <p:blipFill rotWithShape="1">
          <a:blip r:embed="rId2" cstate="print">
            <a:extLst>
              <a:ext uri="{28A0092B-C50C-407E-A947-70E740481C1C}">
                <a14:useLocalDpi xmlns:a14="http://schemas.microsoft.com/office/drawing/2010/main" val="0"/>
              </a:ext>
            </a:extLst>
          </a:blip>
          <a:srcRect t="9688" r="-4" b="14802"/>
          <a:stretch/>
        </p:blipFill>
        <p:spPr bwMode="auto">
          <a:xfrm>
            <a:off x="635459" y="640080"/>
            <a:ext cx="3578547" cy="360273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539399CB-00DD-4E6D-8D8D-BE271A8813B6}"/>
              </a:ext>
            </a:extLst>
          </p:cNvPr>
          <p:cNvPicPr/>
          <p:nvPr/>
        </p:nvPicPr>
        <p:blipFill rotWithShape="1">
          <a:blip r:embed="rId3" cstate="print">
            <a:extLst>
              <a:ext uri="{28A0092B-C50C-407E-A947-70E740481C1C}">
                <a14:useLocalDpi xmlns:a14="http://schemas.microsoft.com/office/drawing/2010/main" val="0"/>
              </a:ext>
            </a:extLst>
          </a:blip>
          <a:srcRect t="11058" r="-4" b="13431"/>
          <a:stretch/>
        </p:blipFill>
        <p:spPr bwMode="auto">
          <a:xfrm>
            <a:off x="8076830" y="669696"/>
            <a:ext cx="3578547" cy="360273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Content Placeholder 3">
            <a:extLst>
              <a:ext uri="{FF2B5EF4-FFF2-40B4-BE49-F238E27FC236}">
                <a16:creationId xmlns:a16="http://schemas.microsoft.com/office/drawing/2014/main" id="{75881E4B-2A25-4FB8-BEA6-6FCF7972F403}"/>
              </a:ext>
            </a:extLst>
          </p:cNvPr>
          <p:cNvPicPr>
            <a:picLocks noGrp="1"/>
          </p:cNvPicPr>
          <p:nvPr>
            <p:ph idx="1"/>
          </p:nvPr>
        </p:nvPicPr>
        <p:blipFill rotWithShape="1">
          <a:blip r:embed="rId4" cstate="print">
            <a:extLst>
              <a:ext uri="{28A0092B-C50C-407E-A947-70E740481C1C}">
                <a14:useLocalDpi xmlns:a14="http://schemas.microsoft.com/office/drawing/2010/main" val="0"/>
              </a:ext>
            </a:extLst>
          </a:blip>
          <a:srcRect t="1343" b="23204"/>
          <a:stretch/>
        </p:blipFill>
        <p:spPr bwMode="auto">
          <a:xfrm>
            <a:off x="4354864" y="669696"/>
            <a:ext cx="3581108" cy="360273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17" name="Straight Connector 16">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4218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CB964-FC7F-45DC-B42A-89A750C1FC44}"/>
              </a:ext>
            </a:extLst>
          </p:cNvPr>
          <p:cNvSpPr>
            <a:spLocks noGrp="1"/>
          </p:cNvSpPr>
          <p:nvPr>
            <p:ph type="title"/>
          </p:nvPr>
        </p:nvSpPr>
        <p:spPr>
          <a:xfrm>
            <a:off x="633999" y="4550230"/>
            <a:ext cx="10909073" cy="957902"/>
          </a:xfrm>
        </p:spPr>
        <p:txBody>
          <a:bodyPr vert="horz" lIns="91440" tIns="45720" rIns="91440" bIns="45720" rtlCol="0" anchor="b">
            <a:noAutofit/>
          </a:bodyPr>
          <a:lstStyle/>
          <a:p>
            <a:r>
              <a:rPr lang="en-US" sz="2800" dirty="0">
                <a:solidFill>
                  <a:schemeClr val="tx1">
                    <a:lumMod val="85000"/>
                    <a:lumOff val="15000"/>
                  </a:schemeClr>
                </a:solidFill>
                <a:latin typeface="Arial" panose="020B0604020202020204" pitchFamily="34" charset="0"/>
                <a:cs typeface="Arial" panose="020B0604020202020204" pitchFamily="34" charset="0"/>
              </a:rPr>
              <a:t>Time to find a new home for my bee hotels in the garden. </a:t>
            </a:r>
            <a:br>
              <a:rPr lang="en-US" sz="2800" dirty="0">
                <a:solidFill>
                  <a:schemeClr val="tx1">
                    <a:lumMod val="85000"/>
                    <a:lumOff val="15000"/>
                  </a:schemeClr>
                </a:solidFill>
                <a:latin typeface="Arial" panose="020B0604020202020204" pitchFamily="34" charset="0"/>
                <a:cs typeface="Arial" panose="020B0604020202020204" pitchFamily="34" charset="0"/>
              </a:rPr>
            </a:br>
            <a:r>
              <a:rPr lang="en-US" sz="2800" dirty="0">
                <a:solidFill>
                  <a:schemeClr val="tx1">
                    <a:lumMod val="85000"/>
                    <a:lumOff val="15000"/>
                  </a:schemeClr>
                </a:solidFill>
                <a:latin typeface="Arial" panose="020B0604020202020204" pitchFamily="34" charset="0"/>
                <a:cs typeface="Arial" panose="020B0604020202020204" pitchFamily="34" charset="0"/>
              </a:rPr>
              <a:t>I choose areas that were protected from the elements and other predators.</a:t>
            </a:r>
          </a:p>
        </p:txBody>
      </p:sp>
      <p:pic>
        <p:nvPicPr>
          <p:cNvPr id="7" name="Picture 6" descr="A picture containing green, large, sitting, garden&#10;&#10;Description automatically generated">
            <a:extLst>
              <a:ext uri="{FF2B5EF4-FFF2-40B4-BE49-F238E27FC236}">
                <a16:creationId xmlns:a16="http://schemas.microsoft.com/office/drawing/2014/main" id="{99CB281E-3DFE-4E2A-8B73-20EA0A522F4D}"/>
              </a:ext>
            </a:extLst>
          </p:cNvPr>
          <p:cNvPicPr>
            <a:picLocks noChangeAspect="1"/>
          </p:cNvPicPr>
          <p:nvPr/>
        </p:nvPicPr>
        <p:blipFill rotWithShape="1">
          <a:blip r:embed="rId2">
            <a:extLst>
              <a:ext uri="{28A0092B-C50C-407E-A947-70E740481C1C}">
                <a14:useLocalDpi xmlns:a14="http://schemas.microsoft.com/office/drawing/2010/main" val="0"/>
              </a:ext>
            </a:extLst>
          </a:blip>
          <a:srcRect t="17973" r="-4" b="6517"/>
          <a:stretch/>
        </p:blipFill>
        <p:spPr>
          <a:xfrm>
            <a:off x="635459" y="640080"/>
            <a:ext cx="3578547" cy="360273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Content Placeholder 3">
            <a:extLst>
              <a:ext uri="{FF2B5EF4-FFF2-40B4-BE49-F238E27FC236}">
                <a16:creationId xmlns:a16="http://schemas.microsoft.com/office/drawing/2014/main" id="{18E0D685-0989-4434-B5C7-3E6DD18013D7}"/>
              </a:ext>
            </a:extLst>
          </p:cNvPr>
          <p:cNvPicPr>
            <a:picLocks noGrp="1"/>
          </p:cNvPicPr>
          <p:nvPr>
            <p:ph idx="1"/>
          </p:nvPr>
        </p:nvPicPr>
        <p:blipFill rotWithShape="1">
          <a:blip r:embed="rId3" cstate="print">
            <a:extLst>
              <a:ext uri="{28A0092B-C50C-407E-A947-70E740481C1C}">
                <a14:useLocalDpi xmlns:a14="http://schemas.microsoft.com/office/drawing/2010/main" val="0"/>
              </a:ext>
            </a:extLst>
          </a:blip>
          <a:srcRect t="18514" r="-4" b="5976"/>
          <a:stretch/>
        </p:blipFill>
        <p:spPr bwMode="auto">
          <a:xfrm>
            <a:off x="4306725" y="640079"/>
            <a:ext cx="3578547" cy="3602736"/>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descr="A group of green plants&#10;&#10;Description automatically generated">
            <a:extLst>
              <a:ext uri="{FF2B5EF4-FFF2-40B4-BE49-F238E27FC236}">
                <a16:creationId xmlns:a16="http://schemas.microsoft.com/office/drawing/2014/main" id="{062A12CF-E2AC-40AF-ACB9-80C2F9699F00}"/>
              </a:ext>
            </a:extLst>
          </p:cNvPr>
          <p:cNvPicPr>
            <a:picLocks noChangeAspect="1"/>
          </p:cNvPicPr>
          <p:nvPr/>
        </p:nvPicPr>
        <p:blipFill rotWithShape="1">
          <a:blip r:embed="rId4">
            <a:extLst>
              <a:ext uri="{28A0092B-C50C-407E-A947-70E740481C1C}">
                <a14:useLocalDpi xmlns:a14="http://schemas.microsoft.com/office/drawing/2010/main" val="0"/>
              </a:ext>
            </a:extLst>
          </a:blip>
          <a:srcRect t="24547"/>
          <a:stretch/>
        </p:blipFill>
        <p:spPr>
          <a:xfrm>
            <a:off x="7977991" y="640079"/>
            <a:ext cx="3581108" cy="360273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20" name="Straight Connector 19">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8578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BC2A4-AE15-4553-BE45-5076C0964067}"/>
              </a:ext>
            </a:extLst>
          </p:cNvPr>
          <p:cNvSpPr>
            <a:spLocks noGrp="1"/>
          </p:cNvSpPr>
          <p:nvPr>
            <p:ph type="title"/>
          </p:nvPr>
        </p:nvSpPr>
        <p:spPr>
          <a:xfrm>
            <a:off x="1165952" y="4408463"/>
            <a:ext cx="9818390" cy="1029308"/>
          </a:xfrm>
        </p:spPr>
        <p:txBody>
          <a:bodyPr vert="horz" lIns="91440" tIns="45720" rIns="91440" bIns="45720" rtlCol="0" anchor="b">
            <a:noAutofit/>
          </a:bodyPr>
          <a:lstStyle/>
          <a:p>
            <a:r>
              <a:rPr lang="en-US" sz="2800" dirty="0">
                <a:solidFill>
                  <a:schemeClr val="tx1">
                    <a:lumMod val="85000"/>
                    <a:lumOff val="15000"/>
                  </a:schemeClr>
                </a:solidFill>
                <a:latin typeface="Arial" panose="020B0604020202020204" pitchFamily="34" charset="0"/>
                <a:cs typeface="Arial" panose="020B0604020202020204" pitchFamily="34" charset="0"/>
              </a:rPr>
              <a:t>We even made a squirrel picnic bench to entice the squirrels into our garden and tucked a bee hotel underneath it.</a:t>
            </a:r>
            <a:br>
              <a:rPr lang="en-US" sz="2800" dirty="0">
                <a:solidFill>
                  <a:schemeClr val="tx1">
                    <a:lumMod val="85000"/>
                    <a:lumOff val="15000"/>
                  </a:schemeClr>
                </a:solidFill>
                <a:latin typeface="Arial" panose="020B0604020202020204" pitchFamily="34" charset="0"/>
                <a:cs typeface="Arial" panose="020B0604020202020204" pitchFamily="34" charset="0"/>
              </a:rPr>
            </a:br>
            <a:endParaRPr lang="en-US" sz="2800"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22B78C72-2C63-4006-8651-D94881767FD8}"/>
              </a:ext>
            </a:extLst>
          </p:cNvPr>
          <p:cNvPicPr>
            <a:picLocks noGrp="1"/>
          </p:cNvPicPr>
          <p:nvPr>
            <p:ph idx="1"/>
          </p:nvPr>
        </p:nvPicPr>
        <p:blipFill rotWithShape="1">
          <a:blip r:embed="rId2" cstate="print">
            <a:extLst>
              <a:ext uri="{28A0092B-C50C-407E-A947-70E740481C1C}">
                <a14:useLocalDpi xmlns:a14="http://schemas.microsoft.com/office/drawing/2010/main" val="0"/>
              </a:ext>
            </a:extLst>
          </a:blip>
          <a:srcRect l="4191" r="5387"/>
          <a:stretch/>
        </p:blipFill>
        <p:spPr bwMode="auto">
          <a:xfrm>
            <a:off x="4424704" y="490157"/>
            <a:ext cx="2780767" cy="371849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39" name="Straight Connector 38">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0212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2" name="Rectangle 81">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20294-F987-41A8-9725-E110A418D122}"/>
              </a:ext>
            </a:extLst>
          </p:cNvPr>
          <p:cNvSpPr>
            <a:spLocks noGrp="1"/>
          </p:cNvSpPr>
          <p:nvPr>
            <p:ph type="title"/>
          </p:nvPr>
        </p:nvSpPr>
        <p:spPr>
          <a:xfrm>
            <a:off x="802330" y="4513021"/>
            <a:ext cx="10909073" cy="957902"/>
          </a:xfrm>
        </p:spPr>
        <p:txBody>
          <a:bodyPr vert="horz" lIns="91440" tIns="45720" rIns="91440" bIns="45720" rtlCol="0" anchor="b">
            <a:normAutofit/>
          </a:bodyPr>
          <a:lstStyle/>
          <a:p>
            <a:r>
              <a:rPr lang="en-US" sz="2400" dirty="0">
                <a:solidFill>
                  <a:schemeClr val="tx1">
                    <a:lumMod val="85000"/>
                    <a:lumOff val="15000"/>
                  </a:schemeClr>
                </a:solidFill>
                <a:latin typeface="Arial" panose="020B0604020202020204" pitchFamily="34" charset="0"/>
                <a:cs typeface="Arial" panose="020B0604020202020204" pitchFamily="34" charset="0"/>
              </a:rPr>
              <a:t>I also decided to convert a corner of my garden into a wildflower sanctuary. I bought the seeds and planted them and am waiting patiently for them to grow.</a:t>
            </a:r>
          </a:p>
        </p:txBody>
      </p:sp>
      <p:pic>
        <p:nvPicPr>
          <p:cNvPr id="5" name="Picture 4">
            <a:extLst>
              <a:ext uri="{FF2B5EF4-FFF2-40B4-BE49-F238E27FC236}">
                <a16:creationId xmlns:a16="http://schemas.microsoft.com/office/drawing/2014/main" id="{19B5F15C-9862-40A3-9001-8DE3ECAECA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83928" y="640080"/>
            <a:ext cx="3602736" cy="3602736"/>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descr="100% BEE &amp; BUTTERFLY NATIVE WILD FLOWER MIXTURE (1 Kg Pack ...">
            <a:extLst>
              <a:ext uri="{FF2B5EF4-FFF2-40B4-BE49-F238E27FC236}">
                <a16:creationId xmlns:a16="http://schemas.microsoft.com/office/drawing/2014/main" id="{B7ECAC05-3C49-4515-BB41-552C02CA59A9}"/>
              </a:ext>
            </a:extLst>
          </p:cNvPr>
          <p:cNvPicPr>
            <a:picLocks noGrp="1"/>
          </p:cNvPicPr>
          <p:nvPr>
            <p:ph idx="1"/>
          </p:nvPr>
        </p:nvPicPr>
        <p:blipFill rotWithShape="1">
          <a:blip r:embed="rId3" cstate="print">
            <a:extLst>
              <a:ext uri="{28A0092B-C50C-407E-A947-70E740481C1C}">
                <a14:useLocalDpi xmlns:a14="http://schemas.microsoft.com/office/drawing/2010/main" val="0"/>
              </a:ext>
            </a:extLst>
          </a:blip>
          <a:srcRect r="-3" b="366"/>
          <a:stretch/>
        </p:blipFill>
        <p:spPr bwMode="auto">
          <a:xfrm>
            <a:off x="6256867" y="678357"/>
            <a:ext cx="5302232" cy="3526179"/>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84" name="Straight Connector 83">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6" name="Rectangle 85">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15754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B714-DE77-44D8-AD0F-8EA4A16BEFEF}"/>
              </a:ext>
            </a:extLst>
          </p:cNvPr>
          <p:cNvSpPr>
            <a:spLocks noGrp="1"/>
          </p:cNvSpPr>
          <p:nvPr>
            <p:ph type="title"/>
          </p:nvPr>
        </p:nvSpPr>
        <p:spPr>
          <a:xfrm>
            <a:off x="1507671" y="164683"/>
            <a:ext cx="10058400" cy="1450757"/>
          </a:xfrm>
        </p:spPr>
        <p:txBody>
          <a:bodyPr>
            <a:normAutofit/>
          </a:bodyPr>
          <a:lstStyle/>
          <a:p>
            <a:r>
              <a:rPr lang="en-GB" sz="2400" dirty="0">
                <a:latin typeface="Arial" panose="020B0604020202020204" pitchFamily="34" charset="0"/>
                <a:cs typeface="Arial" panose="020B0604020202020204" pitchFamily="34" charset="0"/>
              </a:rPr>
              <a:t>Within days of planting the flowers bees started to arrive into the garden.</a:t>
            </a:r>
          </a:p>
        </p:txBody>
      </p:sp>
      <p:pic>
        <p:nvPicPr>
          <p:cNvPr id="4" name="Content Placeholder 3">
            <a:extLst>
              <a:ext uri="{FF2B5EF4-FFF2-40B4-BE49-F238E27FC236}">
                <a16:creationId xmlns:a16="http://schemas.microsoft.com/office/drawing/2014/main" id="{A48AEC20-F7D5-446C-A498-4C431D648B05}"/>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64098" y="2190945"/>
            <a:ext cx="2794157" cy="32540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0605D3F5-F8FD-4582-A49E-3C65B45249D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6871" y="2190945"/>
            <a:ext cx="2060873" cy="32540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vase of flowers on a sidewalk&#10;&#10;Description automatically generated">
            <a:extLst>
              <a:ext uri="{FF2B5EF4-FFF2-40B4-BE49-F238E27FC236}">
                <a16:creationId xmlns:a16="http://schemas.microsoft.com/office/drawing/2014/main" id="{5ABD07BD-58C4-450C-B10C-8A0A209FEF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58250" y="2190945"/>
            <a:ext cx="2440506" cy="32540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close up of a flower garden&#10;&#10;Description automatically generated">
            <a:extLst>
              <a:ext uri="{FF2B5EF4-FFF2-40B4-BE49-F238E27FC236}">
                <a16:creationId xmlns:a16="http://schemas.microsoft.com/office/drawing/2014/main" id="{54EC925B-9A7A-40F7-8FC3-F62A0A7247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33061" y="2190945"/>
            <a:ext cx="2443304" cy="32577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54530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6C542-59A2-48B8-A2FA-8AC24522A61C}"/>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To keep the bees hydrated in the extremely hot weather of late, I have put a multitude of water bowls, filled with sugar water around the garden.</a:t>
            </a:r>
          </a:p>
        </p:txBody>
      </p:sp>
      <p:pic>
        <p:nvPicPr>
          <p:cNvPr id="5" name="Content Placeholder 4" descr="A close up of a garden&#10;&#10;Description automatically generated">
            <a:extLst>
              <a:ext uri="{FF2B5EF4-FFF2-40B4-BE49-F238E27FC236}">
                <a16:creationId xmlns:a16="http://schemas.microsoft.com/office/drawing/2014/main" id="{C5D7FE02-6203-4352-9BAE-85ED91C392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0686" y="2124084"/>
            <a:ext cx="2600135" cy="3466847"/>
          </a:xfrm>
        </p:spPr>
      </p:pic>
      <p:pic>
        <p:nvPicPr>
          <p:cNvPr id="7" name="Picture 6" descr="A close up of a flower garden&#10;&#10;Description automatically generated">
            <a:extLst>
              <a:ext uri="{FF2B5EF4-FFF2-40B4-BE49-F238E27FC236}">
                <a16:creationId xmlns:a16="http://schemas.microsoft.com/office/drawing/2014/main" id="{ECFFCB36-39FE-456A-9426-6253024785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8432" y="1998356"/>
            <a:ext cx="2694432" cy="3592575"/>
          </a:xfrm>
          <a:prstGeom prst="rect">
            <a:avLst/>
          </a:prstGeom>
        </p:spPr>
      </p:pic>
      <p:pic>
        <p:nvPicPr>
          <p:cNvPr id="9" name="Picture 8" descr="A close up of a flower garden&#10;&#10;Description automatically generated">
            <a:extLst>
              <a:ext uri="{FF2B5EF4-FFF2-40B4-BE49-F238E27FC236}">
                <a16:creationId xmlns:a16="http://schemas.microsoft.com/office/drawing/2014/main" id="{25CC7F3D-809F-4D5F-939F-081C131A2D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5344" y="2076613"/>
            <a:ext cx="2694432" cy="3592576"/>
          </a:xfrm>
          <a:prstGeom prst="rect">
            <a:avLst/>
          </a:prstGeom>
        </p:spPr>
      </p:pic>
    </p:spTree>
    <p:extLst>
      <p:ext uri="{BB962C8B-B14F-4D97-AF65-F5344CB8AC3E}">
        <p14:creationId xmlns:p14="http://schemas.microsoft.com/office/powerpoint/2010/main" val="2436388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een yard&#10;&#10;Description automatically generated">
            <a:extLst>
              <a:ext uri="{FF2B5EF4-FFF2-40B4-BE49-F238E27FC236}">
                <a16:creationId xmlns:a16="http://schemas.microsoft.com/office/drawing/2014/main" id="{13ED3D53-DD61-4097-8DE3-0747B66827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632" y="1719047"/>
            <a:ext cx="2560320" cy="3413760"/>
          </a:xfrm>
          <a:prstGeom prst="rect">
            <a:avLst/>
          </a:prstGeom>
        </p:spPr>
      </p:pic>
      <p:cxnSp>
        <p:nvCxnSpPr>
          <p:cNvPr id="14" name="Straight Connector 1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close up of a stone building&#10;&#10;Description automatically generated">
            <a:extLst>
              <a:ext uri="{FF2B5EF4-FFF2-40B4-BE49-F238E27FC236}">
                <a16:creationId xmlns:a16="http://schemas.microsoft.com/office/drawing/2014/main" id="{64F049D6-DAB8-4B15-A021-8DDB4F54B6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4631" y="1719047"/>
            <a:ext cx="2560320" cy="3413760"/>
          </a:xfrm>
          <a:prstGeom prst="rect">
            <a:avLst/>
          </a:prstGeom>
        </p:spPr>
      </p:pic>
      <p:cxnSp>
        <p:nvCxnSpPr>
          <p:cNvPr id="16" name="Straight Connector 1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close up of a flower&#10;&#10;Description automatically generated">
            <a:extLst>
              <a:ext uri="{FF2B5EF4-FFF2-40B4-BE49-F238E27FC236}">
                <a16:creationId xmlns:a16="http://schemas.microsoft.com/office/drawing/2014/main" id="{2129F16A-372E-4F0D-9E44-D9FB64B1E1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5726" y="1719047"/>
            <a:ext cx="2560320" cy="3413760"/>
          </a:xfrm>
          <a:prstGeom prst="rect">
            <a:avLst/>
          </a:prstGeom>
        </p:spPr>
      </p:pic>
      <p:cxnSp>
        <p:nvCxnSpPr>
          <p:cNvPr id="18" name="Straight Connector 1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stone building&#10;&#10;Description automatically generated">
            <a:extLst>
              <a:ext uri="{FF2B5EF4-FFF2-40B4-BE49-F238E27FC236}">
                <a16:creationId xmlns:a16="http://schemas.microsoft.com/office/drawing/2014/main" id="{D7A6F4BF-572D-4450-B5DD-86D0B7DDB7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0662" y="1719047"/>
            <a:ext cx="2560320" cy="3413760"/>
          </a:xfrm>
          <a:prstGeom prst="rect">
            <a:avLst/>
          </a:prstGeom>
        </p:spPr>
      </p:pic>
    </p:spTree>
    <p:extLst>
      <p:ext uri="{BB962C8B-B14F-4D97-AF65-F5344CB8AC3E}">
        <p14:creationId xmlns:p14="http://schemas.microsoft.com/office/powerpoint/2010/main" val="35189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117C60-10C1-4423-9B38-6372910EB3EE}"/>
              </a:ext>
            </a:extLst>
          </p:cNvPr>
          <p:cNvSpPr>
            <a:spLocks noGrp="1"/>
          </p:cNvSpPr>
          <p:nvPr>
            <p:ph type="title"/>
          </p:nvPr>
        </p:nvSpPr>
        <p:spPr>
          <a:xfrm>
            <a:off x="643467" y="516835"/>
            <a:ext cx="3448259" cy="1666501"/>
          </a:xfrm>
        </p:spPr>
        <p:txBody>
          <a:bodyPr>
            <a:normAutofit/>
          </a:bodyPr>
          <a:lstStyle/>
          <a:p>
            <a:r>
              <a:rPr lang="en-GB" sz="4000">
                <a:solidFill>
                  <a:srgbClr val="FFFFFF"/>
                </a:solidFill>
                <a:latin typeface="Arial Black" panose="020B0A04020102020204" pitchFamily="34" charset="0"/>
              </a:rPr>
              <a:t>Diary of Bee Watch</a:t>
            </a:r>
          </a:p>
        </p:txBody>
      </p:sp>
      <p:cxnSp>
        <p:nvCxnSpPr>
          <p:cNvPr id="21" name="Straight Connector 2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F7A602-0F2B-4A6D-B022-5FC170AC7FED}"/>
              </a:ext>
            </a:extLst>
          </p:cNvPr>
          <p:cNvSpPr>
            <a:spLocks noGrp="1"/>
          </p:cNvSpPr>
          <p:nvPr>
            <p:ph idx="1"/>
          </p:nvPr>
        </p:nvSpPr>
        <p:spPr>
          <a:xfrm>
            <a:off x="643467" y="2546224"/>
            <a:ext cx="3448259" cy="3342747"/>
          </a:xfrm>
        </p:spPr>
        <p:txBody>
          <a:bodyPr>
            <a:normAutofit/>
          </a:bodyPr>
          <a:lstStyle/>
          <a:p>
            <a:pPr>
              <a:lnSpc>
                <a:spcPct val="90000"/>
              </a:lnSpc>
            </a:pPr>
            <a:r>
              <a:rPr lang="en-GB" sz="1300" dirty="0">
                <a:solidFill>
                  <a:srgbClr val="FFFFFF"/>
                </a:solidFill>
                <a:latin typeface="Arial" panose="020B0604020202020204" pitchFamily="34" charset="0"/>
                <a:ea typeface="Century Gothic" panose="020B0502020202020204" pitchFamily="34" charset="0"/>
                <a:cs typeface="Arial" panose="020B0604020202020204" pitchFamily="34" charset="0"/>
              </a:rPr>
              <a:t>We are currently in a lockdown situation due to a pandemic. Since the lockdown has begun, I have taken a good look at my back garden. For years it has just been a green space for the children to enjoy but now that they have grown up and the trampoline, swing sets and pool have gone I wanted to look at it from another view point. What does it do for the bees and for wildlife? Is it a welcome haven for the humble bumble bee? We have a bird table and a bird bath that has attracted a multitude of birds but there was nothing for the bees. So, I have planted an array of different flowers and shrubs to add colour and texture to the space. I also choose a corner of the garden to plant some wildflowers to entice more wildlife into the garden.</a:t>
            </a:r>
          </a:p>
          <a:p>
            <a:pPr>
              <a:lnSpc>
                <a:spcPct val="90000"/>
              </a:lnSpc>
            </a:pPr>
            <a:endParaRPr lang="en-GB" sz="1300" dirty="0">
              <a:solidFill>
                <a:srgbClr val="FFFFFF"/>
              </a:solidFill>
            </a:endParaRPr>
          </a:p>
        </p:txBody>
      </p:sp>
      <p:pic>
        <p:nvPicPr>
          <p:cNvPr id="5" name="Picture 4" descr="A building next to a fence&#10;&#10;Description automatically generated">
            <a:extLst>
              <a:ext uri="{FF2B5EF4-FFF2-40B4-BE49-F238E27FC236}">
                <a16:creationId xmlns:a16="http://schemas.microsoft.com/office/drawing/2014/main" id="{EAA547AC-9CB3-4B2E-B7EF-A5FFD2B1AB57}"/>
              </a:ext>
            </a:extLst>
          </p:cNvPr>
          <p:cNvPicPr>
            <a:picLocks noChangeAspect="1"/>
          </p:cNvPicPr>
          <p:nvPr/>
        </p:nvPicPr>
        <p:blipFill rotWithShape="1">
          <a:blip r:embed="rId2">
            <a:extLst>
              <a:ext uri="{28A0092B-C50C-407E-A947-70E740481C1C}">
                <a14:useLocalDpi xmlns:a14="http://schemas.microsoft.com/office/drawing/2010/main" val="0"/>
              </a:ext>
            </a:extLst>
          </a:blip>
          <a:srcRect t="7406" r="-1" b="4113"/>
          <a:stretch/>
        </p:blipFill>
        <p:spPr>
          <a:xfrm>
            <a:off x="4654296" y="10"/>
            <a:ext cx="7537703" cy="6857990"/>
          </a:xfrm>
          <a:prstGeom prst="rect">
            <a:avLst/>
          </a:prstGeom>
        </p:spPr>
      </p:pic>
    </p:spTree>
    <p:extLst>
      <p:ext uri="{BB962C8B-B14F-4D97-AF65-F5344CB8AC3E}">
        <p14:creationId xmlns:p14="http://schemas.microsoft.com/office/powerpoint/2010/main" val="136273418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E02CFC-E8C5-409F-A0F2-ED36C6169895}"/>
              </a:ext>
            </a:extLst>
          </p:cNvPr>
          <p:cNvSpPr>
            <a:spLocks noGrp="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Day 1</a:t>
            </a:r>
          </a:p>
        </p:txBody>
      </p:sp>
      <p:sp>
        <p:nvSpPr>
          <p:cNvPr id="3" name="Rectangle 2">
            <a:extLst>
              <a:ext uri="{FF2B5EF4-FFF2-40B4-BE49-F238E27FC236}">
                <a16:creationId xmlns:a16="http://schemas.microsoft.com/office/drawing/2014/main" id="{37DD8999-2F63-49FE-87BC-A570E02372A1}"/>
              </a:ext>
            </a:extLst>
          </p:cNvPr>
          <p:cNvSpPr/>
          <p:nvPr/>
        </p:nvSpPr>
        <p:spPr>
          <a:xfrm>
            <a:off x="5231958" y="605896"/>
            <a:ext cx="5923721" cy="5646208"/>
          </a:xfrm>
          <a:prstGeom prst="rect">
            <a:avLst/>
          </a:prstGeom>
        </p:spPr>
        <p:txBody>
          <a:bodyPr vert="horz" lIns="0" tIns="45720" rIns="0" bIns="45720" rtlCol="0" anchor="ctr">
            <a:normAutofit lnSpcReduction="10000"/>
          </a:bodyPr>
          <a:lstStyle/>
          <a:p>
            <a:pPr>
              <a:lnSpc>
                <a:spcPct val="90000"/>
              </a:lnSpc>
              <a:spcAft>
                <a:spcPts val="800"/>
              </a:spcAft>
              <a:buFont typeface="Calibri" panose="020F0502020204030204" pitchFamily="34" charset="0"/>
              <a:tabLst>
                <a:tab pos="2019300" algn="l"/>
              </a:tabLst>
            </a:pPr>
            <a:endParaRPr lang="en-US" sz="2200" dirty="0">
              <a:solidFill>
                <a:schemeClr val="tx1">
                  <a:lumMod val="75000"/>
                  <a:lumOff val="25000"/>
                </a:schemeClr>
              </a:solidFill>
            </a:endParaRPr>
          </a:p>
          <a:p>
            <a:pPr>
              <a:lnSpc>
                <a:spcPct val="90000"/>
              </a:lnSpc>
              <a:spcAft>
                <a:spcPts val="800"/>
              </a:spcAft>
              <a:buFont typeface="Calibri" panose="020F0502020204030204" pitchFamily="34" charset="0"/>
              <a:tabLst>
                <a:tab pos="2019300" algn="l"/>
              </a:tabLst>
            </a:pPr>
            <a:endParaRPr lang="en-US" sz="2200" dirty="0">
              <a:solidFill>
                <a:schemeClr val="tx1">
                  <a:lumMod val="75000"/>
                  <a:lumOff val="25000"/>
                </a:schemeClr>
              </a:solidFill>
            </a:endParaRPr>
          </a:p>
          <a:p>
            <a:pPr>
              <a:lnSpc>
                <a:spcPct val="90000"/>
              </a:lnSpc>
              <a:spcAft>
                <a:spcPts val="800"/>
              </a:spcAft>
              <a:buFont typeface="Calibri" panose="020F0502020204030204" pitchFamily="34" charset="0"/>
              <a:tabLst>
                <a:tab pos="2019300" algn="l"/>
              </a:tabLst>
            </a:pPr>
            <a:r>
              <a:rPr lang="en-US" sz="2200" dirty="0">
                <a:solidFill>
                  <a:schemeClr val="tx1">
                    <a:lumMod val="75000"/>
                    <a:lumOff val="25000"/>
                  </a:schemeClr>
                </a:solidFill>
                <a:latin typeface="Arial" panose="020B0604020202020204" pitchFamily="34" charset="0"/>
                <a:cs typeface="Arial" panose="020B0604020202020204" pitchFamily="34" charset="0"/>
              </a:rPr>
              <a:t>Today I have made some bee hotels that I have strategically placed around the garden, to see if these will encourage the bees. I have used some bamboo that I cut to different lengths and placed inside different matter. I cut up an old cola bottle, I used a clean, empty tin and a plastic juice bottle. I then placed these around the garden in shady, safe spots that will get protection from the elements </a:t>
            </a:r>
            <a:r>
              <a:rPr lang="en-US" sz="2200" dirty="0" err="1">
                <a:solidFill>
                  <a:schemeClr val="tx1">
                    <a:lumMod val="75000"/>
                    <a:lumOff val="25000"/>
                  </a:schemeClr>
                </a:solidFill>
                <a:latin typeface="Arial" panose="020B0604020202020204" pitchFamily="34" charset="0"/>
                <a:cs typeface="Arial" panose="020B0604020202020204" pitchFamily="34" charset="0"/>
              </a:rPr>
              <a:t>ie</a:t>
            </a:r>
            <a:r>
              <a:rPr lang="en-US" sz="2200" dirty="0">
                <a:solidFill>
                  <a:schemeClr val="tx1">
                    <a:lumMod val="75000"/>
                    <a:lumOff val="25000"/>
                  </a:schemeClr>
                </a:solidFill>
                <a:latin typeface="Arial" panose="020B0604020202020204" pitchFamily="34" charset="0"/>
                <a:cs typeface="Arial" panose="020B0604020202020204" pitchFamily="34" charset="0"/>
              </a:rPr>
              <a:t> inside the branches of an evergreen tree high enough not for any other animal to reach. On a wall under a squirrel picnic bench (to entice the squirrels) so it will have protection from the elements and inside a shrub again to give it protection.</a:t>
            </a:r>
          </a:p>
          <a:p>
            <a:pPr>
              <a:lnSpc>
                <a:spcPct val="90000"/>
              </a:lnSpc>
              <a:spcAft>
                <a:spcPts val="800"/>
              </a:spcAft>
              <a:buFont typeface="Calibri" panose="020F0502020204030204" pitchFamily="34" charset="0"/>
              <a:tabLst>
                <a:tab pos="2019300" algn="l"/>
              </a:tabLst>
            </a:pPr>
            <a:r>
              <a:rPr lang="en-US" sz="2200" dirty="0">
                <a:solidFill>
                  <a:schemeClr val="tx1">
                    <a:lumMod val="75000"/>
                    <a:lumOff val="25000"/>
                  </a:schemeClr>
                </a:solidFill>
                <a:latin typeface="Arial" panose="020B0604020202020204" pitchFamily="34" charset="0"/>
                <a:cs typeface="Arial" panose="020B0604020202020204" pitchFamily="34" charset="0"/>
              </a:rPr>
              <a:t>I will leave these out for the foreseeable future and keep checking them for any signs of life.</a:t>
            </a:r>
          </a:p>
        </p:txBody>
      </p:sp>
    </p:spTree>
    <p:extLst>
      <p:ext uri="{BB962C8B-B14F-4D97-AF65-F5344CB8AC3E}">
        <p14:creationId xmlns:p14="http://schemas.microsoft.com/office/powerpoint/2010/main" val="1260595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743A44-EAD8-4763-9028-F7D532339420}"/>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latin typeface="Arial Black" panose="020B0A04020102020204" pitchFamily="34" charset="0"/>
              </a:rPr>
              <a:t>Day 2</a:t>
            </a:r>
          </a:p>
        </p:txBody>
      </p:sp>
      <p:graphicFrame>
        <p:nvGraphicFramePr>
          <p:cNvPr id="5" name="Content Placeholder 2">
            <a:extLst>
              <a:ext uri="{FF2B5EF4-FFF2-40B4-BE49-F238E27FC236}">
                <a16:creationId xmlns:a16="http://schemas.microsoft.com/office/drawing/2014/main" id="{E7E1C1C9-94DC-4B73-8820-EDD95FF8AA9B}"/>
              </a:ext>
            </a:extLst>
          </p:cNvPr>
          <p:cNvGraphicFramePr>
            <a:graphicFrameLocks noGrp="1"/>
          </p:cNvGraphicFramePr>
          <p:nvPr>
            <p:ph idx="1"/>
            <p:extLst>
              <p:ext uri="{D42A27DB-BD31-4B8C-83A1-F6EECF244321}">
                <p14:modId xmlns:p14="http://schemas.microsoft.com/office/powerpoint/2010/main" val="80425714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415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1D12A3-D06E-4CCF-A2D4-FAC38F40836D}"/>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latin typeface="Arial Black" panose="020B0A04020102020204" pitchFamily="34" charset="0"/>
              </a:rPr>
              <a:t>Day 3</a:t>
            </a:r>
          </a:p>
        </p:txBody>
      </p:sp>
      <p:sp>
        <p:nvSpPr>
          <p:cNvPr id="3" name="Content Placeholder 2">
            <a:extLst>
              <a:ext uri="{FF2B5EF4-FFF2-40B4-BE49-F238E27FC236}">
                <a16:creationId xmlns:a16="http://schemas.microsoft.com/office/drawing/2014/main" id="{91E9BBF6-3031-409B-8E29-7AF81602B114}"/>
              </a:ext>
            </a:extLst>
          </p:cNvPr>
          <p:cNvSpPr>
            <a:spLocks noGrp="1"/>
          </p:cNvSpPr>
          <p:nvPr>
            <p:ph idx="1"/>
          </p:nvPr>
        </p:nvSpPr>
        <p:spPr>
          <a:xfrm>
            <a:off x="5231958" y="605896"/>
            <a:ext cx="5923721" cy="5646208"/>
          </a:xfrm>
        </p:spPr>
        <p:txBody>
          <a:bodyPr anchor="ctr">
            <a:normAutofit/>
          </a:bodyPr>
          <a:lstStyle/>
          <a:p>
            <a:r>
              <a:rPr lang="en-GB" dirty="0">
                <a:latin typeface="Arial" panose="020B0604020202020204" pitchFamily="34" charset="0"/>
                <a:cs typeface="Arial" panose="020B0604020202020204" pitchFamily="34" charset="0"/>
              </a:rPr>
              <a:t>Today there are lots of different bees flying around the garden and using the flowers to pollinate. I have seen big black bumble bees and smaller honeybees in my large planter today and they have been back and fore all day. It is such a lovely sight to behold. Something I am really proud of. I have helped create a haven for these bees. My son helped me to plant the wildflower seeds this morning. We used a corner of the garden that has plenty of sunlight and is far enough away from the main house and patio area. Before locking up tonight we filled the water bowls, ready for the early morning visitors.</a:t>
            </a:r>
          </a:p>
          <a:p>
            <a:endParaRPr lang="en-GB" dirty="0"/>
          </a:p>
        </p:txBody>
      </p:sp>
    </p:spTree>
    <p:extLst>
      <p:ext uri="{BB962C8B-B14F-4D97-AF65-F5344CB8AC3E}">
        <p14:creationId xmlns:p14="http://schemas.microsoft.com/office/powerpoint/2010/main" val="3346636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82B923-C965-4334-AE2B-B22F99DC301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latin typeface="Arial Black" panose="020B0A04020102020204" pitchFamily="34" charset="0"/>
              </a:rPr>
              <a:t>Day 4</a:t>
            </a:r>
          </a:p>
        </p:txBody>
      </p:sp>
      <p:sp>
        <p:nvSpPr>
          <p:cNvPr id="3" name="Content Placeholder 2">
            <a:extLst>
              <a:ext uri="{FF2B5EF4-FFF2-40B4-BE49-F238E27FC236}">
                <a16:creationId xmlns:a16="http://schemas.microsoft.com/office/drawing/2014/main" id="{650369B2-F00D-4006-910A-010AC1D795FD}"/>
              </a:ext>
            </a:extLst>
          </p:cNvPr>
          <p:cNvSpPr>
            <a:spLocks noGrp="1"/>
          </p:cNvSpPr>
          <p:nvPr>
            <p:ph idx="1"/>
          </p:nvPr>
        </p:nvSpPr>
        <p:spPr>
          <a:xfrm>
            <a:off x="5231958" y="605896"/>
            <a:ext cx="5923721" cy="5646208"/>
          </a:xfrm>
        </p:spPr>
        <p:txBody>
          <a:bodyPr anchor="ctr">
            <a:normAutofit/>
          </a:bodyPr>
          <a:lstStyle/>
          <a:p>
            <a:r>
              <a:rPr lang="en-GB">
                <a:latin typeface="Arial" panose="020B0604020202020204" pitchFamily="34" charset="0"/>
                <a:cs typeface="Arial" panose="020B0604020202020204" pitchFamily="34" charset="0"/>
              </a:rPr>
              <a:t>So today is my last day for bee watching but I have enjoyed the task and have reaped the rewards of welcoming the bees into my garden. I has given me great pleasure to sit and watch the bees in the flowers and knowing that by planting some flowers and creating a wildflower patch I may be helping save some bees from extinction. This is something I will continue to observe over the coming months, especially the bee hotels.</a:t>
            </a:r>
          </a:p>
          <a:p>
            <a:r>
              <a:rPr lang="en-GB" dirty="0"/>
              <a:t> </a:t>
            </a:r>
          </a:p>
          <a:p>
            <a:endParaRPr lang="en-GB" dirty="0"/>
          </a:p>
        </p:txBody>
      </p:sp>
    </p:spTree>
    <p:extLst>
      <p:ext uri="{BB962C8B-B14F-4D97-AF65-F5344CB8AC3E}">
        <p14:creationId xmlns:p14="http://schemas.microsoft.com/office/powerpoint/2010/main" val="34374446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text on a whiteboard&#10;&#10;Description automatically generated">
            <a:extLst>
              <a:ext uri="{FF2B5EF4-FFF2-40B4-BE49-F238E27FC236}">
                <a16:creationId xmlns:a16="http://schemas.microsoft.com/office/drawing/2014/main" id="{BA6AAB92-1A51-4539-BA25-5DCC1829C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398" y="905933"/>
            <a:ext cx="9247207" cy="5039728"/>
          </a:xfrm>
          <a:prstGeom prst="rect">
            <a:avLst/>
          </a:prstGeom>
        </p:spPr>
      </p:pic>
    </p:spTree>
    <p:extLst>
      <p:ext uri="{BB962C8B-B14F-4D97-AF65-F5344CB8AC3E}">
        <p14:creationId xmlns:p14="http://schemas.microsoft.com/office/powerpoint/2010/main" val="20120159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automatically generated">
            <a:extLst>
              <a:ext uri="{FF2B5EF4-FFF2-40B4-BE49-F238E27FC236}">
                <a16:creationId xmlns:a16="http://schemas.microsoft.com/office/drawing/2014/main" id="{CEF72EBD-2361-483A-966D-54693E9833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0076" y="996360"/>
            <a:ext cx="9451848" cy="4607775"/>
          </a:xfrm>
          <a:prstGeom prst="rect">
            <a:avLst/>
          </a:prstGeom>
        </p:spPr>
      </p:pic>
    </p:spTree>
    <p:extLst>
      <p:ext uri="{BB962C8B-B14F-4D97-AF65-F5344CB8AC3E}">
        <p14:creationId xmlns:p14="http://schemas.microsoft.com/office/powerpoint/2010/main" val="4285929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automatically generated">
            <a:extLst>
              <a:ext uri="{FF2B5EF4-FFF2-40B4-BE49-F238E27FC236}">
                <a16:creationId xmlns:a16="http://schemas.microsoft.com/office/drawing/2014/main" id="{F62603E9-F4D4-45C2-9590-574F9CC79D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3959" y="643448"/>
            <a:ext cx="7428137" cy="5571103"/>
          </a:xfrm>
          <a:prstGeom prst="rect">
            <a:avLst/>
          </a:prstGeom>
        </p:spPr>
      </p:pic>
    </p:spTree>
    <p:extLst>
      <p:ext uri="{BB962C8B-B14F-4D97-AF65-F5344CB8AC3E}">
        <p14:creationId xmlns:p14="http://schemas.microsoft.com/office/powerpoint/2010/main" val="15053153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4C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text on a white background&#10;&#10;Description automatically generated">
            <a:extLst>
              <a:ext uri="{FF2B5EF4-FFF2-40B4-BE49-F238E27FC236}">
                <a16:creationId xmlns:a16="http://schemas.microsoft.com/office/drawing/2014/main" id="{7595E495-3DF3-44AA-A836-C79C174821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6376" y="480060"/>
            <a:ext cx="7699248" cy="5774436"/>
          </a:xfrm>
          <a:prstGeom prst="rect">
            <a:avLst/>
          </a:prstGeom>
        </p:spPr>
      </p:pic>
    </p:spTree>
    <p:extLst>
      <p:ext uri="{BB962C8B-B14F-4D97-AF65-F5344CB8AC3E}">
        <p14:creationId xmlns:p14="http://schemas.microsoft.com/office/powerpoint/2010/main" val="247600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automatically generated">
            <a:extLst>
              <a:ext uri="{FF2B5EF4-FFF2-40B4-BE49-F238E27FC236}">
                <a16:creationId xmlns:a16="http://schemas.microsoft.com/office/drawing/2014/main" id="{C6459C80-18E0-4998-BED4-9743525B8A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3851" y="588757"/>
            <a:ext cx="7573980" cy="5680485"/>
          </a:xfrm>
          <a:prstGeom prst="rect">
            <a:avLst/>
          </a:prstGeom>
        </p:spPr>
      </p:pic>
    </p:spTree>
    <p:extLst>
      <p:ext uri="{BB962C8B-B14F-4D97-AF65-F5344CB8AC3E}">
        <p14:creationId xmlns:p14="http://schemas.microsoft.com/office/powerpoint/2010/main" val="41627337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automatically generated">
            <a:extLst>
              <a:ext uri="{FF2B5EF4-FFF2-40B4-BE49-F238E27FC236}">
                <a16:creationId xmlns:a16="http://schemas.microsoft.com/office/drawing/2014/main" id="{741D67F0-D23F-482B-B38D-11A61B9E97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1125" y="576071"/>
            <a:ext cx="7428779" cy="5571585"/>
          </a:xfrm>
          <a:prstGeom prst="rect">
            <a:avLst/>
          </a:prstGeom>
        </p:spPr>
      </p:pic>
    </p:spTree>
    <p:extLst>
      <p:ext uri="{BB962C8B-B14F-4D97-AF65-F5344CB8AC3E}">
        <p14:creationId xmlns:p14="http://schemas.microsoft.com/office/powerpoint/2010/main" val="16841887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text on a white background&#10;&#10;Description automatically generated">
            <a:extLst>
              <a:ext uri="{FF2B5EF4-FFF2-40B4-BE49-F238E27FC236}">
                <a16:creationId xmlns:a16="http://schemas.microsoft.com/office/drawing/2014/main" id="{6B10B251-6EDE-4B01-B271-5D68D04ADE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8453" y="678340"/>
            <a:ext cx="7335093" cy="5501320"/>
          </a:xfrm>
          <a:prstGeom prst="rect">
            <a:avLst/>
          </a:prstGeom>
        </p:spPr>
      </p:pic>
    </p:spTree>
    <p:extLst>
      <p:ext uri="{BB962C8B-B14F-4D97-AF65-F5344CB8AC3E}">
        <p14:creationId xmlns:p14="http://schemas.microsoft.com/office/powerpoint/2010/main" val="4244993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FD1062-32DF-4B2A-A424-A8E7B1896455}"/>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F3C9E39-EB76-419E-9D3C-293F634CF149}"/>
              </a:ext>
            </a:extLst>
          </p:cNvPr>
          <p:cNvSpPr>
            <a:spLocks noGrp="1"/>
          </p:cNvSpPr>
          <p:nvPr>
            <p:ph idx="1"/>
          </p:nvPr>
        </p:nvSpPr>
        <p:spPr>
          <a:xfrm>
            <a:off x="5244150" y="605896"/>
            <a:ext cx="5923721" cy="5646208"/>
          </a:xfrm>
        </p:spPr>
        <p:txBody>
          <a:bodyPr anchor="ctr">
            <a:normAutofit fontScale="92500" lnSpcReduction="20000"/>
          </a:bodyPr>
          <a:lstStyle/>
          <a:p>
            <a:pPr>
              <a:lnSpc>
                <a:spcPct val="90000"/>
              </a:lnSpc>
            </a:pPr>
            <a:r>
              <a:rPr lang="en-GB" sz="1000" dirty="0">
                <a:latin typeface="Arial" panose="020B0604020202020204" pitchFamily="34" charset="0"/>
                <a:cs typeface="Arial" panose="020B0604020202020204" pitchFamily="34" charset="0"/>
              </a:rPr>
              <a:t>Image of Bee Nest in Tree. Available at: </a:t>
            </a:r>
            <a:r>
              <a:rPr lang="en-GB" sz="1000" u="sng" dirty="0">
                <a:latin typeface="Arial" panose="020B0604020202020204" pitchFamily="34" charset="0"/>
                <a:cs typeface="Arial" panose="020B0604020202020204" pitchFamily="34" charset="0"/>
                <a:hlinkClick r:id="rId2"/>
              </a:rPr>
              <a:t>https://www.google.com/url?sa=i&amp;url=https%3A%2F%2Fcitybugs.tamu.edu%2F2014%2F10%2F22%2Fkids-bee-careful-out-there%2F&amp;psig=AOvVaw0IaXY7BmNx3YYeU0OJ821n&amp;ust=1591625047214000&amp;source=images&amp;cd=vfe&amp;ved=0CAIQjRxqFwoTCOjB6crv7-kCFQAAAAAdAAAAABAD</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Image of Bee Nest in Loft Space. Available at:   </a:t>
            </a:r>
            <a:r>
              <a:rPr lang="en-GB" sz="1000" u="sng" dirty="0">
                <a:latin typeface="Arial" panose="020B0604020202020204" pitchFamily="34" charset="0"/>
                <a:cs typeface="Arial" panose="020B0604020202020204" pitchFamily="34" charset="0"/>
                <a:hlinkClick r:id="rId3"/>
              </a:rPr>
              <a:t>https://www.google.com/url?sa=i&amp;url=http%3A%2F%2Fwww.honeybeecentre.com%2Fwasp-bees-nest-removal&amp;psig=AOvVaw2-yvwLthVev3tcliiK-Y27&amp;ust=1591625314609000&amp;source=images&amp;cd=vfe&amp;ved=0CAIQjRxqFwoTCIj29MHw7-kCFQAAAAAdAAAAABAD</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Image of Bee Hotel. Available at: </a:t>
            </a:r>
            <a:r>
              <a:rPr lang="en-GB" sz="1000" u="sng" dirty="0">
                <a:latin typeface="Arial" panose="020B0604020202020204" pitchFamily="34" charset="0"/>
                <a:cs typeface="Arial" panose="020B0604020202020204" pitchFamily="34" charset="0"/>
                <a:hlinkClick r:id="rId4"/>
              </a:rPr>
              <a:t>https://www.google.com/url?sa=i&amp;url=https%3A%2F%2Fwww.dilnahammer.com%2Fen%2Finsect-hotels%2F&amp;psig=AOvVaw2mOpaZYdqrsmheFk0fZy63&amp;ust=1591625651395000&amp;source=images&amp;cd=vfe&amp;ved=0CAIQjRxqFwoTCIDth9_x7-kCFQAAAAAdAAAAABAL</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Image of Bee Hotel in a Mug. Available at: </a:t>
            </a:r>
            <a:r>
              <a:rPr lang="en-GB" sz="1000" u="sng" dirty="0">
                <a:latin typeface="Arial" panose="020B0604020202020204" pitchFamily="34" charset="0"/>
                <a:cs typeface="Arial" panose="020B0604020202020204" pitchFamily="34" charset="0"/>
                <a:hlinkClick r:id="rId5"/>
              </a:rPr>
              <a:t>https://www.google.com/url?sa=i&amp;url=https%3A%2F%2Fwww.bakerross.co.uk%2Fcraft-ideas%2Fkids%2Fsolitary-bees-hotel%2F&amp;psig=AOvVaw2mOpaZYdqrsmheFk0fZy63&amp;ust=1591625651395000&amp;source=images&amp;cd=vfe&amp;ved=0CAIQjRxqFwoTCIDth9_x7-kCFQAAAAAdAAAAABAR</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Image of Bee Hotel in a Tin. Available at: </a:t>
            </a:r>
            <a:r>
              <a:rPr lang="en-GB" sz="1000" u="sng" dirty="0">
                <a:latin typeface="Arial" panose="020B0604020202020204" pitchFamily="34" charset="0"/>
                <a:cs typeface="Arial" panose="020B0604020202020204" pitchFamily="34" charset="0"/>
                <a:hlinkClick r:id="rId6"/>
              </a:rPr>
              <a:t>https://www.google.com/</a:t>
            </a:r>
            <a:r>
              <a:rPr lang="en-GB" sz="1000" u="sng" dirty="0" err="1">
                <a:latin typeface="Arial" panose="020B0604020202020204" pitchFamily="34" charset="0"/>
                <a:cs typeface="Arial" panose="020B0604020202020204" pitchFamily="34" charset="0"/>
                <a:hlinkClick r:id="rId6"/>
              </a:rPr>
              <a:t>imgres?imgurl</a:t>
            </a:r>
            <a:r>
              <a:rPr lang="en-GB" sz="1000" u="sng" dirty="0">
                <a:latin typeface="Arial" panose="020B0604020202020204" pitchFamily="34" charset="0"/>
                <a:cs typeface="Arial" panose="020B0604020202020204" pitchFamily="34" charset="0"/>
                <a:hlinkClick r:id="rId6"/>
              </a:rPr>
              <a:t>=https%3A%2F%2Fimg.huffingtonpost.com%2Fasset%2F5cd4fbbc1f00002f009c24a2.jpeg%3Fops%3D1778_1000&amp;imgrefurl=https%3A%2F%2Fwww.huffingtonpost.ca%2Fthe-nature-conservancy-of-canada%2Fbee-our-guest-how-to-build-a-bee-hotel_a_23189810%2F&amp;tbnid=EDCWDuSxqh3JkM&amp;vet=12ahUKEwij-ubd8e_pAhUigXMKHRZLDWUQMyhjegUIARCeAg..i&amp;docid=</a:t>
            </a:r>
            <a:r>
              <a:rPr lang="en-GB" sz="1000" u="sng" dirty="0" err="1">
                <a:latin typeface="Arial" panose="020B0604020202020204" pitchFamily="34" charset="0"/>
                <a:cs typeface="Arial" panose="020B0604020202020204" pitchFamily="34" charset="0"/>
                <a:hlinkClick r:id="rId6"/>
              </a:rPr>
              <a:t>vMARJzssfWjqoM&amp;w</a:t>
            </a:r>
            <a:r>
              <a:rPr lang="en-GB" sz="1000" u="sng" dirty="0">
                <a:latin typeface="Arial" panose="020B0604020202020204" pitchFamily="34" charset="0"/>
                <a:cs typeface="Arial" panose="020B0604020202020204" pitchFamily="34" charset="0"/>
                <a:hlinkClick r:id="rId6"/>
              </a:rPr>
              <a:t>=1778&amp;h=999&amp;q=bee%20hotels&amp;hl=</a:t>
            </a:r>
            <a:r>
              <a:rPr lang="en-GB" sz="1000" u="sng" dirty="0" err="1">
                <a:latin typeface="Arial" panose="020B0604020202020204" pitchFamily="34" charset="0"/>
                <a:cs typeface="Arial" panose="020B0604020202020204" pitchFamily="34" charset="0"/>
                <a:hlinkClick r:id="rId6"/>
              </a:rPr>
              <a:t>en&amp;ved</a:t>
            </a:r>
            <a:r>
              <a:rPr lang="en-GB" sz="1000" u="sng" dirty="0">
                <a:latin typeface="Arial" panose="020B0604020202020204" pitchFamily="34" charset="0"/>
                <a:cs typeface="Arial" panose="020B0604020202020204" pitchFamily="34" charset="0"/>
                <a:hlinkClick r:id="rId6"/>
              </a:rPr>
              <a:t>=2ahUKEwij-ubd8e_pAhUigXMKHRZLDWUQMyhjegUIARCeAg</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Image of Wild Meadow Seed. Available at: </a:t>
            </a:r>
            <a:r>
              <a:rPr lang="en-GB" sz="1000" dirty="0">
                <a:latin typeface="Arial" panose="020B0604020202020204" pitchFamily="34" charset="0"/>
                <a:cs typeface="Arial" panose="020B0604020202020204" pitchFamily="34" charset="0"/>
                <a:hlinkClick r:id="rId7"/>
              </a:rPr>
              <a:t>https://www.google.com/aclk?sa=L&amp;ai=DChcSEwis4L7Xv_TpAhWChtUKHaScBQEYABAUGgJ3cw&amp;sig=AOD64_116OvtpTIDtQK4QfKdrc7uUluJpA&amp;adurl&amp;ctype=5&amp;ved=2ahUKEwiVm7PXv_TpAhVW0YUKHS5TBAkQvhd6BAgBEF4</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 </a:t>
            </a:r>
          </a:p>
          <a:p>
            <a:pPr>
              <a:lnSpc>
                <a:spcPct val="90000"/>
              </a:lnSpc>
            </a:pPr>
            <a:r>
              <a:rPr lang="en-GB" sz="1000" dirty="0">
                <a:latin typeface="Arial" panose="020B0604020202020204" pitchFamily="34" charset="0"/>
                <a:cs typeface="Arial" panose="020B0604020202020204" pitchFamily="34" charset="0"/>
              </a:rPr>
              <a:t>Image of bees in a hive. Available at: </a:t>
            </a:r>
            <a:r>
              <a:rPr lang="en-GB" sz="1000" u="sng" dirty="0">
                <a:latin typeface="Arial" panose="020B0604020202020204" pitchFamily="34" charset="0"/>
                <a:cs typeface="Arial" panose="020B0604020202020204" pitchFamily="34" charset="0"/>
                <a:hlinkClick r:id="rId8"/>
              </a:rPr>
              <a:t>https://www.google.com/url?sa=i&amp;url=http%3A%2F%2Fwww.ciseged.org%2Factivity-bee-animals.html&amp;psig=AOvVaw2vFmeuxdhjCkH6exKSYJHe&amp;ust=1591785510909000&amp;source=images&amp;cd=vfe&amp;ved=0CAIQjRxqFwoTCIiGiIDG9OkCFQAAAAAdAAAAABAD</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r>
              <a:rPr lang="en-GB" sz="1000" dirty="0">
                <a:latin typeface="Arial" panose="020B0604020202020204" pitchFamily="34" charset="0"/>
                <a:cs typeface="Arial" panose="020B0604020202020204" pitchFamily="34" charset="0"/>
              </a:rPr>
              <a:t> </a:t>
            </a:r>
          </a:p>
          <a:p>
            <a:pPr>
              <a:lnSpc>
                <a:spcPct val="90000"/>
              </a:lnSpc>
            </a:pPr>
            <a:r>
              <a:rPr lang="en-GB" sz="1000" dirty="0">
                <a:latin typeface="Arial" panose="020B0604020202020204" pitchFamily="34" charset="0"/>
                <a:cs typeface="Arial" panose="020B0604020202020204" pitchFamily="34" charset="0"/>
              </a:rPr>
              <a:t>Image of a working beehive. Available at: </a:t>
            </a:r>
            <a:r>
              <a:rPr lang="en-GB" sz="1000" u="sng" dirty="0">
                <a:latin typeface="Arial" panose="020B0604020202020204" pitchFamily="34" charset="0"/>
                <a:cs typeface="Arial" panose="020B0604020202020204" pitchFamily="34" charset="0"/>
                <a:hlinkClick r:id="rId9"/>
              </a:rPr>
              <a:t>https://www.google.com/url?sa=i&amp;url=https%3A%2F%2Fbeekeepinglikeagirl.com%2Fis-the-flowhive-bad-for-bees%2F&amp;psig=AOvVaw2vFmeuxdhjCkH6exKSYJHe&amp;ust=1591785510909000&amp;source=images&amp;cd=vfe&amp;ved=0CAIQjRxqFwoTCIiGiIDG9OkCFQAAAAAdAAAAABAJ</a:t>
            </a:r>
            <a:r>
              <a:rPr lang="en-GB" sz="1000" dirty="0">
                <a:latin typeface="Arial" panose="020B0604020202020204" pitchFamily="34" charset="0"/>
                <a:cs typeface="Arial" panose="020B0604020202020204" pitchFamily="34" charset="0"/>
              </a:rPr>
              <a:t> (Accessed June 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2020)</a:t>
            </a:r>
          </a:p>
          <a:p>
            <a:pPr>
              <a:lnSpc>
                <a:spcPct val="90000"/>
              </a:lnSpc>
            </a:pPr>
            <a:endParaRPr lang="en-GB" sz="1000" dirty="0">
              <a:latin typeface="Arial" panose="020B0604020202020204" pitchFamily="34" charset="0"/>
              <a:cs typeface="Arial" panose="020B0604020202020204" pitchFamily="34" charset="0"/>
            </a:endParaRPr>
          </a:p>
          <a:p>
            <a:pPr>
              <a:lnSpc>
                <a:spcPct val="90000"/>
              </a:lnSpc>
            </a:pPr>
            <a:endParaRPr lang="en-GB" sz="800" dirty="0"/>
          </a:p>
        </p:txBody>
      </p:sp>
    </p:spTree>
    <p:extLst>
      <p:ext uri="{BB962C8B-B14F-4D97-AF65-F5344CB8AC3E}">
        <p14:creationId xmlns:p14="http://schemas.microsoft.com/office/powerpoint/2010/main" val="1135819030"/>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7</TotalTime>
  <Words>1619</Words>
  <Application>Microsoft Office PowerPoint</Application>
  <PresentationFormat>Widescreen</PresentationFormat>
  <Paragraphs>60</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Arial Black</vt:lpstr>
      <vt:lpstr>Calibri</vt:lpstr>
      <vt:lpstr>Comic Sans MS</vt:lpstr>
      <vt:lpstr>Garamond</vt:lpstr>
      <vt:lpstr>RetrospectVTI</vt:lpstr>
      <vt:lpstr>John Muir Award</vt:lpstr>
      <vt:lpstr>The Humble Bumble Bee</vt:lpstr>
      <vt:lpstr>PowerPoint Presentation</vt:lpstr>
      <vt:lpstr>My Garden</vt:lpstr>
      <vt:lpstr> Bees Homes Through research I discovered that solitary bees, also known as mining bees, live in small holes in the ground.</vt:lpstr>
      <vt:lpstr>Bees Homes Some bees live socially in hives which can be found higher up off the ground for example in trees and lofts.</vt:lpstr>
      <vt:lpstr>Bees Homes Some bees live on farms</vt:lpstr>
      <vt:lpstr>I decided to look for ideas for bee hotels.</vt:lpstr>
      <vt:lpstr>I then got to work making my own version of the bee hotel.  First, I found some clear, empty bottles and tins in the recycling</vt:lpstr>
      <vt:lpstr>Then I cut some bamboo stems to fit into the empty tin and bottles.</vt:lpstr>
      <vt:lpstr>Time to find a new home for my bee hotels in the garden.  I choose areas that were protected from the elements and other predators.</vt:lpstr>
      <vt:lpstr>We even made a squirrel picnic bench to entice the squirrels into our garden and tucked a bee hotel underneath it. </vt:lpstr>
      <vt:lpstr>I also decided to convert a corner of my garden into a wildflower sanctuary. I bought the seeds and planted them and am waiting patiently for them to grow.</vt:lpstr>
      <vt:lpstr>Within days of planting the flowers bees started to arrive into the garden.</vt:lpstr>
      <vt:lpstr>To keep the bees hydrated in the extremely hot weather of late, I have put a multitude of water bowls, filled with sugar water around the garden.</vt:lpstr>
      <vt:lpstr>PowerPoint Presentation</vt:lpstr>
      <vt:lpstr>Diary of Bee Watch</vt:lpstr>
      <vt:lpstr>Day 1</vt:lpstr>
      <vt:lpstr>Day 2</vt:lpstr>
      <vt:lpstr>Day 3</vt:lpstr>
      <vt:lpstr>Day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Award</dc:title>
  <dc:creator>cathryn roberts</dc:creator>
  <cp:lastModifiedBy>cathryn roberts</cp:lastModifiedBy>
  <cp:revision>1</cp:revision>
  <dcterms:created xsi:type="dcterms:W3CDTF">2020-06-09T10:56:46Z</dcterms:created>
  <dcterms:modified xsi:type="dcterms:W3CDTF">2020-06-09T11:03:53Z</dcterms:modified>
</cp:coreProperties>
</file>