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6" r:id="rId4"/>
    <p:sldId id="261" r:id="rId5"/>
    <p:sldId id="262" r:id="rId6"/>
    <p:sldId id="263" r:id="rId7"/>
    <p:sldId id="266" r:id="rId8"/>
    <p:sldId id="259"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256" autoAdjust="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8ECE-398E-456F-B4C1-44B3CC48CE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BE6868-E9CD-4B0C-B496-1FC955E47D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2C43B9-461D-4D96-A5B4-DB909F6C535B}"/>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C74AB514-EB99-4250-BCB3-441F894BA4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D071CB-E009-43F2-8476-B09B9DEA24B5}"/>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462858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F89B4-DA74-499C-B2E4-3EA975D6D8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688E77-9FD5-4359-A7F7-1045566349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E01E18-8FED-492E-95AB-87F28013F5D5}"/>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DDA449D3-6F73-4A15-A423-5234297499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B18DC0-90C7-41F8-89FF-BC71691F46E2}"/>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778194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49FAB-A829-4BB9-9E94-C5A3589F5E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8F88E9-8EFD-4EAD-A89D-9CEAFEAB33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018829-EA93-45A4-A550-24D20F0DCF25}"/>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8F4B4EE3-CD80-467F-98F9-8DCB6AE9E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F4E1D0-E26A-4386-BC80-9D1D42618D02}"/>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1187281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7392E-F2CB-40CA-9092-610BD35B2F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A4FAC8-B82B-4694-A176-CA49B146A6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F4F66A-9EBC-4F7A-B267-E16392BBDB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8C993C-2DD0-4820-ADB0-FCF7C15D7DE8}"/>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6" name="Footer Placeholder 5">
            <a:extLst>
              <a:ext uri="{FF2B5EF4-FFF2-40B4-BE49-F238E27FC236}">
                <a16:creationId xmlns:a16="http://schemas.microsoft.com/office/drawing/2014/main" id="{F17DF84F-887F-4898-A888-81E217AEA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04DDE5-3ACC-447C-B071-7788CE58AC8C}"/>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3612465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79A8-A899-4975-9671-27BFF95884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2285F7-5C62-4191-9288-4975954D13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34ABDD-F105-4EEC-B88B-FE5A2DFD4A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CE9008-D484-49C8-B791-4F9A8C5F63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CBD5ED-8B0F-45C9-B4D5-D6470FAE36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18F240-56EE-4425-821A-74A140038BF3}"/>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8" name="Footer Placeholder 7">
            <a:extLst>
              <a:ext uri="{FF2B5EF4-FFF2-40B4-BE49-F238E27FC236}">
                <a16:creationId xmlns:a16="http://schemas.microsoft.com/office/drawing/2014/main" id="{DEEE89EB-B709-47C6-9348-1766336DD0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BCD759-69AB-424B-BE99-113FC0B44708}"/>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2767446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01879-4F72-4E91-95BC-27C1C2B0E8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C1597C-DAB1-4B5A-924E-6E10B0DFE885}"/>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4" name="Footer Placeholder 3">
            <a:extLst>
              <a:ext uri="{FF2B5EF4-FFF2-40B4-BE49-F238E27FC236}">
                <a16:creationId xmlns:a16="http://schemas.microsoft.com/office/drawing/2014/main" id="{822DCA25-AA57-4C95-961B-D103820638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78A836-B29C-47A1-B0F5-8626E5D8A403}"/>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1702089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C82E7D-9542-4384-AE90-1897659A94D1}"/>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3" name="Footer Placeholder 2">
            <a:extLst>
              <a:ext uri="{FF2B5EF4-FFF2-40B4-BE49-F238E27FC236}">
                <a16:creationId xmlns:a16="http://schemas.microsoft.com/office/drawing/2014/main" id="{8084280E-DFCB-4D22-8B33-DAA8413ED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1EA030-0517-4900-BEE8-F1256599CBB1}"/>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4239691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4A034-877D-486C-91DC-C576B3FF1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91C8F8-0D84-4D71-8C31-C75FF4489E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C0290-0D23-45B7-BF05-091C8B4D9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2E2C1-3553-45B3-9B30-7F21AEA8F952}"/>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6" name="Footer Placeholder 5">
            <a:extLst>
              <a:ext uri="{FF2B5EF4-FFF2-40B4-BE49-F238E27FC236}">
                <a16:creationId xmlns:a16="http://schemas.microsoft.com/office/drawing/2014/main" id="{FE6888AF-A35F-44FA-922F-DBAD04827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2D03D5-B0F4-49BF-97D5-DC1FC3C53467}"/>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196399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FD54B-2AB8-4F39-8370-4574645BBF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CA47CC-EB60-4848-AF07-471029E6D6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5C77E9-DCB5-4AA6-8321-EE6F90B48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48D85-BD19-450A-8EDB-41D08200D95A}"/>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6" name="Footer Placeholder 5">
            <a:extLst>
              <a:ext uri="{FF2B5EF4-FFF2-40B4-BE49-F238E27FC236}">
                <a16:creationId xmlns:a16="http://schemas.microsoft.com/office/drawing/2014/main" id="{40E1307B-3B91-4FE1-BD18-5A1B38E51E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6E60DD-C949-40D2-9EC7-3ABD17E251F1}"/>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80114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19CE-ECB8-4781-8290-0BAF5291BB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331992-34F2-49F9-8F12-5BEB0E864B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ABCB4D-5E2A-4361-8FD4-34E013F00A3F}"/>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724E267C-5E4B-467E-901F-409D05953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CFAAA-2E90-4C5B-8FFC-AD59EDFA9B20}"/>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32363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1DB21E-1D65-43F0-AE53-28D983548D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DDCCB1-5644-47D7-9F51-B8F674F8F4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B1296D-7131-4C28-8B35-2322D426DBA6}"/>
              </a:ext>
            </a:extLst>
          </p:cNvPr>
          <p:cNvSpPr>
            <a:spLocks noGrp="1"/>
          </p:cNvSpPr>
          <p:nvPr>
            <p:ph type="dt" sz="half" idx="10"/>
          </p:nvPr>
        </p:nvSpPr>
        <p:spPr/>
        <p:txBody>
          <a:body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F3E65366-7494-40E4-97B7-D58D36ACC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44644-6EBC-420A-B071-BB86D2A24CF4}"/>
              </a:ext>
            </a:extLst>
          </p:cNvPr>
          <p:cNvSpPr>
            <a:spLocks noGrp="1"/>
          </p:cNvSpPr>
          <p:nvPr>
            <p:ph type="sldNum" sz="quarter" idx="12"/>
          </p:nvPr>
        </p:nvSpPr>
        <p:spPr/>
        <p:txBody>
          <a:bodyPr/>
          <a:lstStyle/>
          <a:p>
            <a:fld id="{3ED770F6-8E42-444E-AD55-AC5FF31F0238}" type="slidenum">
              <a:rPr lang="en-GB" smtClean="0"/>
              <a:t>‹#›</a:t>
            </a:fld>
            <a:endParaRPr lang="en-GB"/>
          </a:p>
        </p:txBody>
      </p:sp>
    </p:spTree>
    <p:extLst>
      <p:ext uri="{BB962C8B-B14F-4D97-AF65-F5344CB8AC3E}">
        <p14:creationId xmlns:p14="http://schemas.microsoft.com/office/powerpoint/2010/main" val="401555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BACC02-C77C-48AB-BAE7-4DE87DD3DB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8FD9B-C316-494E-A153-53D5D6364F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01D0B-0D35-403E-81A1-07DD86A5DD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2F5FCF-2731-4476-B53F-48C409FBDB9A}" type="datetimeFigureOut">
              <a:rPr lang="en-GB" smtClean="0"/>
              <a:t>13/06/2021</a:t>
            </a:fld>
            <a:endParaRPr lang="en-GB"/>
          </a:p>
        </p:txBody>
      </p:sp>
      <p:sp>
        <p:nvSpPr>
          <p:cNvPr id="5" name="Footer Placeholder 4">
            <a:extLst>
              <a:ext uri="{FF2B5EF4-FFF2-40B4-BE49-F238E27FC236}">
                <a16:creationId xmlns:a16="http://schemas.microsoft.com/office/drawing/2014/main" id="{2636F421-83AF-4B88-A9E0-21A1100AF2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DD41A5-C8DE-4A0E-B33E-F0655128C5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D770F6-8E42-444E-AD55-AC5FF31F0238}" type="slidenum">
              <a:rPr lang="en-GB" smtClean="0"/>
              <a:t>‹#›</a:t>
            </a:fld>
            <a:endParaRPr lang="en-GB"/>
          </a:p>
        </p:txBody>
      </p:sp>
    </p:spTree>
    <p:extLst>
      <p:ext uri="{BB962C8B-B14F-4D97-AF65-F5344CB8AC3E}">
        <p14:creationId xmlns:p14="http://schemas.microsoft.com/office/powerpoint/2010/main" val="596037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hyperlink" Target="https://www.hsrd.research.va.gov/funding/quad_charts.cfm"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hyperlink" Target="https://www.hsrd.research.va.gov/funding/quad_charts.cf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slideplayer.com/slide/785816/"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slideplayer.com/slide/785816/" TargetMode="External"/><Relationship Id="rId7" Type="http://schemas.openxmlformats.org/officeDocument/2006/relationships/hyperlink" Target="https://opentextbc.ca/projectmanagement/chapter/chapter-3-the-project-life-cycle-phases-project-management/" TargetMode="External"/><Relationship Id="rId2" Type="http://schemas.openxmlformats.org/officeDocument/2006/relationships/hyperlink" Target="https://blog.mavenlink.com/why-is-the-project-lifecycle-important" TargetMode="External"/><Relationship Id="rId1" Type="http://schemas.openxmlformats.org/officeDocument/2006/relationships/slideLayout" Target="../slideLayouts/slideLayout7.xml"/><Relationship Id="rId6" Type="http://schemas.openxmlformats.org/officeDocument/2006/relationships/hyperlink" Target="https://wadic.net/project-life-cycle-models-their-advantages-and-disadvantages/" TargetMode="External"/><Relationship Id="rId5" Type="http://schemas.openxmlformats.org/officeDocument/2006/relationships/hyperlink" Target="https://www.thinkoutsidetheslide.com/issue-348-october-13-2015/" TargetMode="External"/><Relationship Id="rId4" Type="http://schemas.openxmlformats.org/officeDocument/2006/relationships/hyperlink" Target="https://www.slideshare.net/minwir/project-management-1-16207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14">
            <a:extLst>
              <a:ext uri="{FF2B5EF4-FFF2-40B4-BE49-F238E27FC236}">
                <a16:creationId xmlns:a16="http://schemas.microsoft.com/office/drawing/2014/main" id="{EF666E30-6F0A-449A-BEC2-DF5912735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6">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06501D6-44B6-4ABA-97FD-3AB82F8EDE0B}"/>
              </a:ext>
            </a:extLst>
          </p:cNvPr>
          <p:cNvSpPr>
            <a:spLocks noGrp="1"/>
          </p:cNvSpPr>
          <p:nvPr>
            <p:ph type="title"/>
          </p:nvPr>
        </p:nvSpPr>
        <p:spPr>
          <a:xfrm>
            <a:off x="1578043" y="133004"/>
            <a:ext cx="5309140" cy="2951018"/>
          </a:xfrm>
        </p:spPr>
        <p:txBody>
          <a:bodyPr vert="horz" lIns="91440" tIns="45720" rIns="91440" bIns="45720" rtlCol="0" anchor="b">
            <a:normAutofit fontScale="90000"/>
          </a:bodyPr>
          <a:lstStyle/>
          <a:p>
            <a:r>
              <a:rPr lang="en-US" sz="5600" dirty="0">
                <a:solidFill>
                  <a:srgbClr val="FFFFFF"/>
                </a:solidFill>
              </a:rPr>
              <a:t>    </a:t>
            </a:r>
            <a:br>
              <a:rPr lang="en-US" sz="5600" dirty="0">
                <a:solidFill>
                  <a:srgbClr val="FFFFFF"/>
                </a:solidFill>
              </a:rPr>
            </a:br>
            <a:br>
              <a:rPr lang="en-US" sz="5600" dirty="0">
                <a:solidFill>
                  <a:srgbClr val="FFFFFF"/>
                </a:solidFill>
              </a:rPr>
            </a:br>
            <a:br>
              <a:rPr lang="en-US" sz="5600" dirty="0">
                <a:solidFill>
                  <a:srgbClr val="FFFFFF"/>
                </a:solidFill>
              </a:rPr>
            </a:br>
            <a:r>
              <a:rPr lang="en-US" sz="5600" dirty="0">
                <a:solidFill>
                  <a:srgbClr val="FFFFFF"/>
                </a:solidFill>
              </a:rPr>
              <a:t>  </a:t>
            </a:r>
            <a:br>
              <a:rPr lang="en-US" sz="5600" dirty="0">
                <a:solidFill>
                  <a:srgbClr val="FFFFFF"/>
                </a:solidFill>
              </a:rPr>
            </a:br>
            <a:br>
              <a:rPr lang="en-US" sz="5600" dirty="0">
                <a:solidFill>
                  <a:srgbClr val="FFFFFF"/>
                </a:solidFill>
              </a:rPr>
            </a:br>
            <a:br>
              <a:rPr lang="en-US" sz="5600" dirty="0">
                <a:solidFill>
                  <a:srgbClr val="FFFFFF"/>
                </a:solidFill>
              </a:rPr>
            </a:br>
            <a:r>
              <a:rPr lang="en-US" sz="5600" dirty="0">
                <a:solidFill>
                  <a:srgbClr val="FFFFFF"/>
                </a:solidFill>
              </a:rPr>
              <a:t>    </a:t>
            </a:r>
            <a:br>
              <a:rPr lang="en-US" sz="5600" dirty="0">
                <a:solidFill>
                  <a:srgbClr val="FFFFFF"/>
                </a:solidFill>
              </a:rPr>
            </a:br>
            <a:br>
              <a:rPr lang="en-US" sz="5600" dirty="0">
                <a:solidFill>
                  <a:srgbClr val="FFFFFF"/>
                </a:solidFill>
              </a:rPr>
            </a:br>
            <a:br>
              <a:rPr lang="en-US" sz="5600" dirty="0">
                <a:solidFill>
                  <a:srgbClr val="FFFFFF"/>
                </a:solidFill>
              </a:rPr>
            </a:br>
            <a:br>
              <a:rPr lang="en-US" sz="5600" dirty="0">
                <a:solidFill>
                  <a:srgbClr val="FFFFFF"/>
                </a:solidFill>
              </a:rPr>
            </a:br>
            <a:br>
              <a:rPr lang="en-US" sz="5600" dirty="0">
                <a:solidFill>
                  <a:srgbClr val="FFFFFF"/>
                </a:solidFill>
              </a:rPr>
            </a:br>
            <a:br>
              <a:rPr lang="en-US" sz="5600">
                <a:solidFill>
                  <a:srgbClr val="FFFFFF"/>
                </a:solidFill>
              </a:rPr>
            </a:br>
            <a:r>
              <a:rPr lang="en-US" sz="5600">
                <a:solidFill>
                  <a:srgbClr val="FFFFFF"/>
                </a:solidFill>
              </a:rPr>
              <a:t>    </a:t>
            </a:r>
            <a:r>
              <a:rPr lang="en-US" sz="5600">
                <a:solidFill>
                  <a:srgbClr val="FFFFFF"/>
                </a:solidFill>
                <a:latin typeface="Book Antiqua" panose="02040602050305030304" pitchFamily="18" charset="0"/>
              </a:rPr>
              <a:t>Employment </a:t>
            </a:r>
            <a:br>
              <a:rPr lang="en-US" sz="5600" dirty="0">
                <a:solidFill>
                  <a:srgbClr val="FFFFFF"/>
                </a:solidFill>
                <a:latin typeface="Book Antiqua" panose="02040602050305030304" pitchFamily="18" charset="0"/>
              </a:rPr>
            </a:br>
            <a:r>
              <a:rPr lang="en-US" sz="5600" dirty="0">
                <a:solidFill>
                  <a:srgbClr val="FFFFFF"/>
                </a:solidFill>
                <a:latin typeface="Book Antiqua" panose="02040602050305030304" pitchFamily="18" charset="0"/>
              </a:rPr>
              <a:t>    Support </a:t>
            </a:r>
            <a:br>
              <a:rPr lang="en-US" sz="5600" dirty="0">
                <a:solidFill>
                  <a:srgbClr val="FFFFFF"/>
                </a:solidFill>
                <a:latin typeface="Book Antiqua" panose="02040602050305030304" pitchFamily="18" charset="0"/>
              </a:rPr>
            </a:br>
            <a:r>
              <a:rPr lang="en-US" sz="5600" dirty="0">
                <a:solidFill>
                  <a:srgbClr val="FFFFFF"/>
                </a:solidFill>
                <a:latin typeface="Book Antiqua" panose="02040602050305030304" pitchFamily="18" charset="0"/>
              </a:rPr>
              <a:t>    to Unemployed </a:t>
            </a:r>
            <a:br>
              <a:rPr lang="en-US" sz="5600" dirty="0">
                <a:solidFill>
                  <a:srgbClr val="FFFFFF"/>
                </a:solidFill>
                <a:latin typeface="Book Antiqua" panose="02040602050305030304" pitchFamily="18" charset="0"/>
              </a:rPr>
            </a:br>
            <a:r>
              <a:rPr lang="en-US" sz="5600" dirty="0">
                <a:solidFill>
                  <a:srgbClr val="FFFFFF"/>
                </a:solidFill>
                <a:latin typeface="Book Antiqua" panose="02040602050305030304" pitchFamily="18" charset="0"/>
              </a:rPr>
              <a:t>    Individuals</a:t>
            </a:r>
            <a:r>
              <a:rPr lang="en-US" sz="5600" dirty="0">
                <a:solidFill>
                  <a:srgbClr val="FFFFFF"/>
                </a:solidFill>
              </a:rPr>
              <a:t>. </a:t>
            </a:r>
          </a:p>
        </p:txBody>
      </p:sp>
      <p:sp>
        <p:nvSpPr>
          <p:cNvPr id="30"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2"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5"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icture 3" descr="White paper ships being led by a yellow ship">
            <a:extLst>
              <a:ext uri="{FF2B5EF4-FFF2-40B4-BE49-F238E27FC236}">
                <a16:creationId xmlns:a16="http://schemas.microsoft.com/office/drawing/2014/main" id="{A1528E3A-4E49-4F02-8B15-5B67EDAE048A}"/>
              </a:ext>
            </a:extLst>
          </p:cNvPr>
          <p:cNvPicPr>
            <a:picLocks noChangeAspect="1"/>
          </p:cNvPicPr>
          <p:nvPr/>
        </p:nvPicPr>
        <p:blipFill rotWithShape="1">
          <a:blip r:embed="rId2"/>
          <a:srcRect l="29143" r="1565" b="1"/>
          <a:stretch/>
        </p:blipFill>
        <p:spPr>
          <a:xfrm>
            <a:off x="6740358" y="1606411"/>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Tree>
    <p:extLst>
      <p:ext uri="{BB962C8B-B14F-4D97-AF65-F5344CB8AC3E}">
        <p14:creationId xmlns:p14="http://schemas.microsoft.com/office/powerpoint/2010/main" val="4232978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0F377-7A17-4F39-99D1-266B556BCA6A}"/>
              </a:ext>
            </a:extLst>
          </p:cNvPr>
          <p:cNvSpPr>
            <a:spLocks noGrp="1"/>
          </p:cNvSpPr>
          <p:nvPr>
            <p:ph type="title"/>
          </p:nvPr>
        </p:nvSpPr>
        <p:spPr>
          <a:xfrm>
            <a:off x="6412091" y="501651"/>
            <a:ext cx="4395340" cy="1716255"/>
          </a:xfrm>
        </p:spPr>
        <p:txBody>
          <a:bodyPr vert="horz" lIns="91440" tIns="45720" rIns="91440" bIns="45720" rtlCol="0" anchor="b">
            <a:normAutofit/>
          </a:bodyPr>
          <a:lstStyle/>
          <a:p>
            <a:r>
              <a:rPr lang="en-US" sz="2700" kern="1200" dirty="0">
                <a:solidFill>
                  <a:schemeClr val="tx1"/>
                </a:solidFill>
                <a:latin typeface="Book Antiqua" panose="02040602050305030304" pitchFamily="18" charset="0"/>
              </a:rPr>
              <a:t>Hi everyone and welcome to our project management presentation</a:t>
            </a:r>
            <a:r>
              <a:rPr lang="en-US" sz="2700" kern="1200" dirty="0">
                <a:solidFill>
                  <a:schemeClr val="tx1"/>
                </a:solidFill>
                <a:latin typeface="+mj-lt"/>
                <a:ea typeface="+mj-ea"/>
                <a:cs typeface="+mj-cs"/>
              </a:rPr>
              <a: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A413D2-F7E0-4D36-9987-9CBBBF536F67}"/>
              </a:ext>
            </a:extLst>
          </p:cNvPr>
          <p:cNvPicPr>
            <a:picLocks noChangeAspect="1"/>
          </p:cNvPicPr>
          <p:nvPr/>
        </p:nvPicPr>
        <p:blipFill>
          <a:blip r:embed="rId2"/>
          <a:stretch>
            <a:fillRect/>
          </a:stretch>
        </p:blipFill>
        <p:spPr>
          <a:xfrm>
            <a:off x="279143" y="1242445"/>
            <a:ext cx="5221625" cy="4373110"/>
          </a:xfrm>
          <a:prstGeom prst="rect">
            <a:avLst/>
          </a:prstGeom>
        </p:spPr>
      </p:pic>
      <p:sp>
        <p:nvSpPr>
          <p:cNvPr id="4" name="Text Placeholder 3">
            <a:extLst>
              <a:ext uri="{FF2B5EF4-FFF2-40B4-BE49-F238E27FC236}">
                <a16:creationId xmlns:a16="http://schemas.microsoft.com/office/drawing/2014/main" id="{B8A23035-79C1-4450-A339-C60D55057192}"/>
              </a:ext>
            </a:extLst>
          </p:cNvPr>
          <p:cNvSpPr>
            <a:spLocks noGrp="1"/>
          </p:cNvSpPr>
          <p:nvPr>
            <p:ph type="body" sz="half" idx="2"/>
          </p:nvPr>
        </p:nvSpPr>
        <p:spPr>
          <a:xfrm>
            <a:off x="6392583" y="2645922"/>
            <a:ext cx="4434721" cy="3710427"/>
          </a:xfrm>
        </p:spPr>
        <p:txBody>
          <a:bodyPr vert="horz" lIns="91440" tIns="45720" rIns="91440" bIns="45720" rtlCol="0" anchor="t">
            <a:normAutofit fontScale="92500" lnSpcReduction="20000"/>
          </a:bodyPr>
          <a:lstStyle/>
          <a:p>
            <a:r>
              <a:rPr lang="en-US" sz="1700" dirty="0">
                <a:solidFill>
                  <a:schemeClr val="tx1">
                    <a:alpha val="80000"/>
                  </a:schemeClr>
                </a:solidFill>
                <a:latin typeface="Book Antiqua" panose="02040602050305030304" pitchFamily="18" charset="0"/>
              </a:rPr>
              <a:t>The team </a:t>
            </a:r>
          </a:p>
          <a:p>
            <a:pPr indent="-228600">
              <a:buFont typeface="Arial" panose="020B0604020202020204" pitchFamily="34" charset="0"/>
              <a:buChar char="•"/>
            </a:pPr>
            <a:r>
              <a:rPr lang="en-US" sz="1700" dirty="0">
                <a:solidFill>
                  <a:schemeClr val="tx1">
                    <a:alpha val="80000"/>
                  </a:schemeClr>
                </a:solidFill>
                <a:latin typeface="Book Antiqua" panose="02040602050305030304" pitchFamily="18" charset="0"/>
              </a:rPr>
              <a:t>Hannah </a:t>
            </a:r>
            <a:r>
              <a:rPr lang="en-US" sz="1700" dirty="0" err="1">
                <a:solidFill>
                  <a:schemeClr val="tx1">
                    <a:alpha val="80000"/>
                  </a:schemeClr>
                </a:solidFill>
                <a:latin typeface="Book Antiqua" panose="02040602050305030304" pitchFamily="18" charset="0"/>
              </a:rPr>
              <a:t>Yarwood</a:t>
            </a:r>
            <a:r>
              <a:rPr lang="en-US" sz="1700" dirty="0">
                <a:solidFill>
                  <a:schemeClr val="tx1">
                    <a:alpha val="80000"/>
                  </a:schemeClr>
                </a:solidFill>
                <a:latin typeface="Book Antiqua" panose="02040602050305030304" pitchFamily="18" charset="0"/>
              </a:rPr>
              <a:t>- Resource Investigator </a:t>
            </a:r>
          </a:p>
          <a:p>
            <a:pPr indent="-228600">
              <a:buFont typeface="Arial" panose="020B0604020202020204" pitchFamily="34" charset="0"/>
              <a:buChar char="•"/>
            </a:pPr>
            <a:r>
              <a:rPr lang="en-US" sz="1700" dirty="0">
                <a:solidFill>
                  <a:schemeClr val="tx1">
                    <a:alpha val="80000"/>
                  </a:schemeClr>
                </a:solidFill>
                <a:latin typeface="Book Antiqua" panose="02040602050305030304" pitchFamily="18" charset="0"/>
              </a:rPr>
              <a:t>Hannah Roberts-Davies- Implementor</a:t>
            </a:r>
          </a:p>
          <a:p>
            <a:pPr indent="-228600">
              <a:buFont typeface="Arial" panose="020B0604020202020204" pitchFamily="34" charset="0"/>
              <a:buChar char="•"/>
            </a:pPr>
            <a:r>
              <a:rPr lang="en-US" sz="1700" dirty="0">
                <a:solidFill>
                  <a:schemeClr val="tx1">
                    <a:alpha val="80000"/>
                  </a:schemeClr>
                </a:solidFill>
                <a:latin typeface="Book Antiqua" panose="02040602050305030304" pitchFamily="18" charset="0"/>
              </a:rPr>
              <a:t>Claire Edwards- Team worker</a:t>
            </a:r>
          </a:p>
          <a:p>
            <a:pPr indent="-228600">
              <a:buFont typeface="Arial" panose="020B0604020202020204" pitchFamily="34" charset="0"/>
              <a:buChar char="•"/>
            </a:pPr>
            <a:r>
              <a:rPr lang="en-US" sz="1700" dirty="0">
                <a:solidFill>
                  <a:schemeClr val="tx1">
                    <a:alpha val="80000"/>
                  </a:schemeClr>
                </a:solidFill>
                <a:latin typeface="Book Antiqua" panose="02040602050305030304" pitchFamily="18" charset="0"/>
              </a:rPr>
              <a:t>Theodore- Specialist </a:t>
            </a:r>
          </a:p>
          <a:p>
            <a:pPr indent="-228600">
              <a:buFont typeface="Arial" panose="020B0604020202020204" pitchFamily="34" charset="0"/>
              <a:buChar char="•"/>
            </a:pPr>
            <a:r>
              <a:rPr lang="en-US" sz="1700" b="0" i="0" dirty="0">
                <a:solidFill>
                  <a:schemeClr val="tx1">
                    <a:alpha val="80000"/>
                  </a:schemeClr>
                </a:solidFill>
                <a:effectLst/>
                <a:latin typeface="Book Antiqua" panose="02040602050305030304" pitchFamily="18" charset="0"/>
              </a:rPr>
              <a:t>‘The project management life cycle is usually broken down into four phases: initiation, planning, execution, and closure. These phases make up the path that takes your project from the beginning to the end.’</a:t>
            </a:r>
          </a:p>
          <a:p>
            <a:pPr indent="-228600">
              <a:buFont typeface="Arial" panose="020B0604020202020204" pitchFamily="34" charset="0"/>
              <a:buChar char="•"/>
            </a:pPr>
            <a:r>
              <a:rPr lang="en-US" sz="1700" dirty="0">
                <a:solidFill>
                  <a:schemeClr val="tx1">
                    <a:alpha val="80000"/>
                  </a:schemeClr>
                </a:solidFill>
                <a:latin typeface="Book Antiqua" panose="02040602050305030304" pitchFamily="18" charset="0"/>
              </a:rPr>
              <a:t>The project management life cycle introduces the project phases, project methodologies and project systems which enable project managers to implement corporate strategy. (Burke, 2017)</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9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EF8D1-E6E8-4D77-B774-F63671FEA8D0}"/>
              </a:ext>
            </a:extLst>
          </p:cNvPr>
          <p:cNvSpPr>
            <a:spLocks noGrp="1"/>
          </p:cNvSpPr>
          <p:nvPr>
            <p:ph type="title"/>
          </p:nvPr>
        </p:nvSpPr>
        <p:spPr>
          <a:xfrm>
            <a:off x="7510508" y="501652"/>
            <a:ext cx="3690891" cy="822324"/>
          </a:xfrm>
        </p:spPr>
        <p:txBody>
          <a:bodyPr vert="horz" lIns="91440" tIns="45720" rIns="91440" bIns="45720" rtlCol="0" anchor="b">
            <a:noAutofit/>
          </a:bodyPr>
          <a:lstStyle/>
          <a:p>
            <a:r>
              <a:rPr lang="en-US" sz="4800" b="1" kern="1200" dirty="0">
                <a:solidFill>
                  <a:schemeClr val="tx1"/>
                </a:solidFill>
                <a:latin typeface="+mj-lt"/>
                <a:ea typeface="+mj-ea"/>
                <a:cs typeface="+mj-cs"/>
              </a:rPr>
              <a:t>                                    </a:t>
            </a:r>
            <a:r>
              <a:rPr lang="en-US" sz="4800" b="1" kern="1200" dirty="0">
                <a:solidFill>
                  <a:schemeClr val="tx1"/>
                </a:solidFill>
                <a:latin typeface="Book Antiqua" panose="02040602050305030304" pitchFamily="18" charset="0"/>
              </a:rPr>
              <a:t>Quad Chart </a:t>
            </a:r>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54630ED-AEA1-4D03-B482-515612B34497}"/>
              </a:ext>
            </a:extLst>
          </p:cNvPr>
          <p:cNvSpPr txBox="1"/>
          <p:nvPr/>
        </p:nvSpPr>
        <p:spPr>
          <a:xfrm>
            <a:off x="7048869" y="2057400"/>
            <a:ext cx="4678529" cy="429894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900" b="0" dirty="0">
                <a:solidFill>
                  <a:schemeClr val="tx1">
                    <a:alpha val="80000"/>
                  </a:schemeClr>
                </a:solidFill>
                <a:effectLst/>
                <a:latin typeface="Book Antiqua" panose="02040602050305030304" pitchFamily="18" charset="0"/>
              </a:rPr>
              <a:t>‘The quad chart presents a brief snapshot of the study across four quadrants of a single PowerPoint slide. Quad Charts are used for a variety of planning and communication purposes. They are shared with ORD leaders for review and discussion as well as at cross-agency reviews.’</a:t>
            </a:r>
            <a:r>
              <a:rPr lang="en-US" sz="1900" b="1" dirty="0">
                <a:solidFill>
                  <a:schemeClr val="tx1">
                    <a:alpha val="80000"/>
                  </a:schemeClr>
                </a:solidFill>
                <a:latin typeface="Book Antiqua" panose="02040602050305030304" pitchFamily="18" charset="0"/>
              </a:rPr>
              <a:t> (</a:t>
            </a:r>
            <a:r>
              <a:rPr lang="en-US" sz="1900" b="0" u="sng" dirty="0">
                <a:solidFill>
                  <a:schemeClr val="tx1">
                    <a:alpha val="80000"/>
                  </a:schemeClr>
                </a:solidFill>
                <a:effectLst/>
                <a:latin typeface="Book Antiqua" panose="02040602050305030304" pitchFamily="18" charset="0"/>
                <a:hlinkClick r:id="rId2"/>
              </a:rPr>
              <a:t>https://www.hsrd.research.va.gov/funding/quad_charts.cfm</a:t>
            </a:r>
            <a:r>
              <a:rPr lang="en-US" sz="1900" b="0" u="sng" dirty="0">
                <a:solidFill>
                  <a:schemeClr val="tx1">
                    <a:alpha val="80000"/>
                  </a:schemeClr>
                </a:solidFill>
                <a:effectLst/>
                <a:latin typeface="Book Antiqua" panose="02040602050305030304" pitchFamily="18" charset="0"/>
              </a:rPr>
              <a:t>. 2021)</a:t>
            </a:r>
            <a:endParaRPr lang="en-US" sz="1900" dirty="0">
              <a:solidFill>
                <a:schemeClr val="tx1">
                  <a:alpha val="80000"/>
                </a:schemeClr>
              </a:solidFill>
            </a:endParaRPr>
          </a:p>
        </p:txBody>
      </p:sp>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 name="Table 3">
            <a:extLst>
              <a:ext uri="{FF2B5EF4-FFF2-40B4-BE49-F238E27FC236}">
                <a16:creationId xmlns:a16="http://schemas.microsoft.com/office/drawing/2014/main" id="{5635B336-2144-4A38-849C-6DC545B92950}"/>
              </a:ext>
            </a:extLst>
          </p:cNvPr>
          <p:cNvGraphicFramePr>
            <a:graphicFrameLocks noGrp="1"/>
          </p:cNvGraphicFramePr>
          <p:nvPr>
            <p:extLst>
              <p:ext uri="{D42A27DB-BD31-4B8C-83A1-F6EECF244321}">
                <p14:modId xmlns:p14="http://schemas.microsoft.com/office/powerpoint/2010/main" val="1951881259"/>
              </p:ext>
            </p:extLst>
          </p:nvPr>
        </p:nvGraphicFramePr>
        <p:xfrm>
          <a:off x="0" y="0"/>
          <a:ext cx="6791325" cy="7843049"/>
        </p:xfrm>
        <a:graphic>
          <a:graphicData uri="http://schemas.openxmlformats.org/drawingml/2006/table">
            <a:tbl>
              <a:tblPr firstRow="1" bandRow="1">
                <a:tableStyleId>{F5AB1C69-6EDB-4FF4-983F-18BD219EF322}</a:tableStyleId>
              </a:tblPr>
              <a:tblGrid>
                <a:gridCol w="3430524">
                  <a:extLst>
                    <a:ext uri="{9D8B030D-6E8A-4147-A177-3AD203B41FA5}">
                      <a16:colId xmlns:a16="http://schemas.microsoft.com/office/drawing/2014/main" val="1282867247"/>
                    </a:ext>
                  </a:extLst>
                </a:gridCol>
                <a:gridCol w="3360801">
                  <a:extLst>
                    <a:ext uri="{9D8B030D-6E8A-4147-A177-3AD203B41FA5}">
                      <a16:colId xmlns:a16="http://schemas.microsoft.com/office/drawing/2014/main" val="2448691859"/>
                    </a:ext>
                  </a:extLst>
                </a:gridCol>
              </a:tblGrid>
              <a:tr h="4113382">
                <a:tc>
                  <a:txBody>
                    <a:bodyPr/>
                    <a:lstStyle/>
                    <a:p>
                      <a:r>
                        <a:rPr lang="en-US" sz="1100" dirty="0">
                          <a:solidFill>
                            <a:schemeClr val="tx1"/>
                          </a:solidFill>
                          <a:latin typeface="Book Antiqua" panose="02040602050305030304" pitchFamily="18" charset="0"/>
                        </a:rPr>
                        <a:t>Purpose </a:t>
                      </a:r>
                    </a:p>
                    <a:p>
                      <a:r>
                        <a:rPr lang="en-US" sz="1100" dirty="0">
                          <a:solidFill>
                            <a:schemeClr val="tx1"/>
                          </a:solidFill>
                          <a:latin typeface="Book Antiqua" panose="02040602050305030304" pitchFamily="18" charset="0"/>
                        </a:rPr>
                        <a:t>Aims/Objectives</a:t>
                      </a:r>
                    </a:p>
                    <a:p>
                      <a:r>
                        <a:rPr lang="en-US" sz="1100" dirty="0">
                          <a:solidFill>
                            <a:schemeClr val="tx1"/>
                          </a:solidFill>
                          <a:latin typeface="Book Antiqua" panose="02040602050305030304" pitchFamily="18" charset="0"/>
                        </a:rPr>
                        <a:t> </a:t>
                      </a:r>
                    </a:p>
                    <a:p>
                      <a:r>
                        <a:rPr lang="en-US" sz="1100" dirty="0">
                          <a:solidFill>
                            <a:schemeClr val="tx1"/>
                          </a:solidFill>
                          <a:latin typeface="Book Antiqua" panose="02040602050305030304" pitchFamily="18" charset="0"/>
                        </a:rPr>
                        <a:t>-Supporting and empowering candidates with their recruitment process.</a:t>
                      </a:r>
                    </a:p>
                    <a:p>
                      <a:r>
                        <a:rPr lang="en-US" sz="1100" dirty="0">
                          <a:solidFill>
                            <a:schemeClr val="tx1"/>
                          </a:solidFill>
                          <a:latin typeface="Book Antiqua" panose="02040602050305030304" pitchFamily="18" charset="0"/>
                        </a:rPr>
                        <a:t> </a:t>
                      </a:r>
                    </a:p>
                    <a:p>
                      <a:r>
                        <a:rPr lang="en-US" sz="1100" dirty="0">
                          <a:solidFill>
                            <a:schemeClr val="tx1"/>
                          </a:solidFill>
                          <a:latin typeface="Book Antiqua" panose="02040602050305030304" pitchFamily="18" charset="0"/>
                        </a:rPr>
                        <a:t>Objectives: </a:t>
                      </a:r>
                    </a:p>
                    <a:p>
                      <a:endParaRPr lang="en-US" sz="1100" dirty="0">
                        <a:solidFill>
                          <a:schemeClr val="tx1"/>
                        </a:solidFill>
                        <a:latin typeface="Book Antiqua" panose="02040602050305030304" pitchFamily="18" charset="0"/>
                      </a:endParaRPr>
                    </a:p>
                    <a:p>
                      <a:r>
                        <a:rPr lang="en-US" sz="1100" dirty="0">
                          <a:solidFill>
                            <a:schemeClr val="tx1"/>
                          </a:solidFill>
                          <a:latin typeface="Book Antiqua" panose="02040602050305030304" pitchFamily="18" charset="0"/>
                        </a:rPr>
                        <a:t>-To meet the support needs of the candidate in </a:t>
                      </a:r>
                    </a:p>
                    <a:p>
                      <a:r>
                        <a:rPr lang="en-US" sz="1100" dirty="0">
                          <a:solidFill>
                            <a:schemeClr val="tx1"/>
                          </a:solidFill>
                          <a:latin typeface="Book Antiqua" panose="02040602050305030304" pitchFamily="18" charset="0"/>
                        </a:rPr>
                        <a:t>assisting them with recruitment process.</a:t>
                      </a:r>
                    </a:p>
                    <a:p>
                      <a:r>
                        <a:rPr lang="en-US" sz="1100" dirty="0">
                          <a:solidFill>
                            <a:schemeClr val="tx1"/>
                          </a:solidFill>
                          <a:latin typeface="Book Antiqua" panose="02040602050305030304" pitchFamily="18" charset="0"/>
                        </a:rPr>
                        <a:t>-To ensure that all candidates become more</a:t>
                      </a:r>
                    </a:p>
                    <a:p>
                      <a:r>
                        <a:rPr lang="en-US" sz="1100" dirty="0">
                          <a:solidFill>
                            <a:schemeClr val="tx1"/>
                          </a:solidFill>
                          <a:latin typeface="Book Antiqua" panose="02040602050305030304" pitchFamily="18" charset="0"/>
                        </a:rPr>
                        <a:t> employable.</a:t>
                      </a:r>
                    </a:p>
                    <a:p>
                      <a:r>
                        <a:rPr lang="en-US" sz="1100" dirty="0">
                          <a:solidFill>
                            <a:schemeClr val="tx1"/>
                          </a:solidFill>
                          <a:latin typeface="Book Antiqua" panose="02040602050305030304" pitchFamily="18" charset="0"/>
                        </a:rPr>
                        <a:t>-To encourage and help candidates become</a:t>
                      </a:r>
                    </a:p>
                    <a:p>
                      <a:r>
                        <a:rPr lang="en-US" sz="1100" dirty="0">
                          <a:solidFill>
                            <a:schemeClr val="tx1"/>
                          </a:solidFill>
                          <a:latin typeface="Book Antiqua" panose="02040602050305030304" pitchFamily="18" charset="0"/>
                        </a:rPr>
                        <a:t> more confident within applying for</a:t>
                      </a:r>
                    </a:p>
                    <a:p>
                      <a:r>
                        <a:rPr lang="en-US" sz="1100" dirty="0">
                          <a:solidFill>
                            <a:schemeClr val="tx1"/>
                          </a:solidFill>
                          <a:latin typeface="Book Antiqua" panose="02040602050305030304" pitchFamily="18" charset="0"/>
                        </a:rPr>
                        <a:t> certain roles. </a:t>
                      </a:r>
                    </a:p>
                    <a:p>
                      <a:r>
                        <a:rPr lang="en-US" sz="1100" dirty="0">
                          <a:solidFill>
                            <a:schemeClr val="tx1"/>
                          </a:solidFill>
                          <a:latin typeface="Book Antiqua" panose="02040602050305030304" pitchFamily="18" charset="0"/>
                        </a:rPr>
                        <a:t>-To prepare candidates for the</a:t>
                      </a:r>
                    </a:p>
                    <a:p>
                      <a:r>
                        <a:rPr lang="en-US" sz="1100" dirty="0">
                          <a:solidFill>
                            <a:schemeClr val="tx1"/>
                          </a:solidFill>
                          <a:latin typeface="Book Antiqua" panose="02040602050305030304" pitchFamily="18" charset="0"/>
                        </a:rPr>
                        <a:t> interview process.</a:t>
                      </a:r>
                    </a:p>
                    <a:p>
                      <a:endParaRPr lang="en-US" sz="1100" dirty="0">
                        <a:solidFill>
                          <a:schemeClr val="tx1"/>
                        </a:solidFill>
                      </a:endParaRPr>
                    </a:p>
                    <a:p>
                      <a:endParaRPr lang="en-US" sz="1100" dirty="0">
                        <a:solidFill>
                          <a:schemeClr val="tx1"/>
                        </a:solidFill>
                      </a:endParaRPr>
                    </a:p>
                    <a:p>
                      <a:endParaRPr lang="en-US" sz="1100" dirty="0">
                        <a:solidFill>
                          <a:schemeClr val="tx1"/>
                        </a:solidFill>
                      </a:endParaRPr>
                    </a:p>
                    <a:p>
                      <a:endParaRPr lang="en-US" sz="1100" dirty="0"/>
                    </a:p>
                    <a:p>
                      <a:endParaRPr lang="en-US" sz="1100" dirty="0"/>
                    </a:p>
                    <a:p>
                      <a:endParaRPr lang="en-US" sz="1100" dirty="0"/>
                    </a:p>
                    <a:p>
                      <a:endParaRPr lang="en-US" sz="1100" dirty="0"/>
                    </a:p>
                  </a:txBody>
                  <a:tcPr marL="55054" marR="55054" marT="27527" marB="27527"/>
                </a:tc>
                <a:tc>
                  <a:txBody>
                    <a:bodyPr/>
                    <a:lstStyle/>
                    <a:p>
                      <a:r>
                        <a:rPr lang="en-US" sz="1100" dirty="0">
                          <a:solidFill>
                            <a:schemeClr val="tx1"/>
                          </a:solidFill>
                        </a:rPr>
                        <a:t>               </a:t>
                      </a:r>
                      <a:r>
                        <a:rPr lang="en-US" sz="1100" dirty="0">
                          <a:solidFill>
                            <a:schemeClr val="tx1"/>
                          </a:solidFill>
                          <a:latin typeface="Book Antiqua" panose="02040602050305030304" pitchFamily="18" charset="0"/>
                        </a:rPr>
                        <a:t>Customers (Stakeholders)</a:t>
                      </a:r>
                    </a:p>
                    <a:p>
                      <a:endParaRPr lang="en-US" sz="1100" dirty="0">
                        <a:solidFill>
                          <a:schemeClr val="tx1"/>
                        </a:solidFill>
                        <a:latin typeface="Book Antiqua" panose="02040602050305030304" pitchFamily="18" charset="0"/>
                      </a:endParaRPr>
                    </a:p>
                    <a:p>
                      <a:r>
                        <a:rPr lang="en-GB" sz="1100" dirty="0">
                          <a:solidFill>
                            <a:schemeClr val="tx1"/>
                          </a:solidFill>
                          <a:latin typeface="Book Antiqua" panose="02040602050305030304" pitchFamily="18" charset="0"/>
                        </a:rPr>
                        <a:t>               -</a:t>
                      </a:r>
                      <a:r>
                        <a:rPr lang="en-GB" sz="1100" dirty="0" err="1">
                          <a:solidFill>
                            <a:schemeClr val="tx1"/>
                          </a:solidFill>
                          <a:latin typeface="Book Antiqua" panose="02040602050305030304" pitchFamily="18" charset="0"/>
                        </a:rPr>
                        <a:t>TheCAE</a:t>
                      </a:r>
                      <a:r>
                        <a:rPr lang="en-GB" sz="1100" dirty="0">
                          <a:solidFill>
                            <a:schemeClr val="tx1"/>
                          </a:solidFill>
                          <a:latin typeface="Book Antiqua" panose="02040602050305030304" pitchFamily="18" charset="0"/>
                        </a:rPr>
                        <a:t> Agency (External) (Supporter)</a:t>
                      </a:r>
                    </a:p>
                    <a:p>
                      <a:endParaRPr lang="en-GB" sz="1100" dirty="0">
                        <a:solidFill>
                          <a:schemeClr val="tx1"/>
                        </a:solidFill>
                        <a:latin typeface="Book Antiqua" panose="02040602050305030304" pitchFamily="18" charset="0"/>
                      </a:endParaRPr>
                    </a:p>
                    <a:p>
                      <a:r>
                        <a:rPr lang="en-GB" sz="1100" dirty="0">
                          <a:solidFill>
                            <a:schemeClr val="tx1"/>
                          </a:solidFill>
                          <a:latin typeface="Book Antiqua" panose="02040602050305030304" pitchFamily="18" charset="0"/>
                        </a:rPr>
                        <a:t>              -Candidates (External) (Driver)</a:t>
                      </a:r>
                    </a:p>
                    <a:p>
                      <a:endParaRPr lang="en-GB" sz="1100" dirty="0">
                        <a:solidFill>
                          <a:schemeClr val="tx1"/>
                        </a:solidFill>
                        <a:latin typeface="Book Antiqua" panose="02040602050305030304" pitchFamily="18" charset="0"/>
                      </a:endParaRPr>
                    </a:p>
                    <a:p>
                      <a:r>
                        <a:rPr lang="en-GB" sz="1100" dirty="0">
                          <a:solidFill>
                            <a:schemeClr val="tx1"/>
                          </a:solidFill>
                          <a:latin typeface="Book Antiqua" panose="02040602050305030304" pitchFamily="18" charset="0"/>
                        </a:rPr>
                        <a:t>              -Team Members (Internal) (Driver)</a:t>
                      </a:r>
                    </a:p>
                    <a:p>
                      <a:endParaRPr lang="en-GB" sz="1100" dirty="0">
                        <a:solidFill>
                          <a:schemeClr val="tx1"/>
                        </a:solidFill>
                        <a:latin typeface="Book Antiqua" panose="02040602050305030304" pitchFamily="18" charset="0"/>
                      </a:endParaRPr>
                    </a:p>
                    <a:p>
                      <a:r>
                        <a:rPr lang="en-GB" sz="1100" dirty="0">
                          <a:solidFill>
                            <a:schemeClr val="tx1"/>
                          </a:solidFill>
                          <a:latin typeface="Book Antiqua" panose="02040602050305030304" pitchFamily="18" charset="0"/>
                        </a:rPr>
                        <a:t>              --Module Lecturer (Observer) (External)</a:t>
                      </a:r>
                    </a:p>
                    <a:p>
                      <a:endParaRPr lang="en-GB" sz="1100" dirty="0">
                        <a:solidFill>
                          <a:schemeClr val="tx1"/>
                        </a:solidFill>
                        <a:latin typeface="Book Antiqua" panose="02040602050305030304" pitchFamily="18" charset="0"/>
                      </a:endParaRPr>
                    </a:p>
                    <a:p>
                      <a:r>
                        <a:rPr lang="en-GB" sz="1100" dirty="0">
                          <a:solidFill>
                            <a:schemeClr val="tx1"/>
                          </a:solidFill>
                          <a:latin typeface="Book Antiqua" panose="02040602050305030304" pitchFamily="18" charset="0"/>
                        </a:rPr>
                        <a:t>                      Employers (Observer) (External)</a:t>
                      </a:r>
                    </a:p>
                    <a:p>
                      <a:endParaRPr lang="en-GB" sz="1100" dirty="0">
                        <a:solidFill>
                          <a:schemeClr val="tx1"/>
                        </a:solidFill>
                      </a:endParaRPr>
                    </a:p>
                    <a:p>
                      <a:endParaRPr lang="en-GB" sz="1100" dirty="0"/>
                    </a:p>
                  </a:txBody>
                  <a:tcPr marL="55054" marR="55054" marT="27527" marB="27527"/>
                </a:tc>
                <a:extLst>
                  <a:ext uri="{0D108BD9-81ED-4DB2-BD59-A6C34878D82A}">
                    <a16:rowId xmlns:a16="http://schemas.microsoft.com/office/drawing/2014/main" val="4084165570"/>
                  </a:ext>
                </a:extLst>
              </a:tr>
              <a:tr h="3729667">
                <a:tc>
                  <a:txBody>
                    <a:bodyPr/>
                    <a:lstStyle/>
                    <a:p>
                      <a:endParaRPr lang="en-US" sz="1100" b="1" dirty="0"/>
                    </a:p>
                    <a:p>
                      <a:endParaRPr lang="en-US" sz="1100" b="1" dirty="0">
                        <a:latin typeface="Book Antiqua" panose="02040602050305030304" pitchFamily="18" charset="0"/>
                      </a:endParaRPr>
                    </a:p>
                    <a:p>
                      <a:r>
                        <a:rPr lang="en-US" sz="1100" b="1" dirty="0">
                          <a:latin typeface="Book Antiqua" panose="02040602050305030304" pitchFamily="18" charset="0"/>
                        </a:rPr>
                        <a:t>DESIRED END RESULTS </a:t>
                      </a:r>
                    </a:p>
                    <a:p>
                      <a:r>
                        <a:rPr lang="en-US" sz="1100" b="1" dirty="0">
                          <a:latin typeface="Book Antiqua" panose="02040602050305030304" pitchFamily="18" charset="0"/>
                        </a:rPr>
                        <a:t>(CRITIAL SUCCESS FACTOR)</a:t>
                      </a:r>
                    </a:p>
                    <a:p>
                      <a:endParaRPr lang="en-US" sz="1100" b="1" dirty="0">
                        <a:latin typeface="Book Antiqua" panose="02040602050305030304" pitchFamily="18" charset="0"/>
                      </a:endParaRPr>
                    </a:p>
                    <a:p>
                      <a:r>
                        <a:rPr lang="en-US" sz="1100" b="1" dirty="0">
                          <a:latin typeface="Book Antiqua" panose="02040602050305030304" pitchFamily="18" charset="0"/>
                        </a:rPr>
                        <a:t>-Candidates gain more confidence, through individual 121 support in finding employment.</a:t>
                      </a:r>
                    </a:p>
                    <a:p>
                      <a:r>
                        <a:rPr lang="en-US" sz="1100" b="1" dirty="0">
                          <a:latin typeface="Book Antiqua" panose="02040602050305030304" pitchFamily="18" charset="0"/>
                        </a:rPr>
                        <a:t>-Attending organised workshops to identify appropriate employment needs to ensure equal opportunities will be created for everyone.</a:t>
                      </a:r>
                    </a:p>
                    <a:p>
                      <a:r>
                        <a:rPr lang="en-US" sz="1100" b="1" dirty="0">
                          <a:latin typeface="Book Antiqua" panose="02040602050305030304" pitchFamily="18" charset="0"/>
                        </a:rPr>
                        <a:t>-Arrange one to one mock interviews with candidates. </a:t>
                      </a:r>
                    </a:p>
                    <a:p>
                      <a:r>
                        <a:rPr lang="en-US" sz="1100" b="1" dirty="0">
                          <a:latin typeface="Book Antiqua" panose="02040602050305030304" pitchFamily="18" charset="0"/>
                        </a:rPr>
                        <a:t>-Supporting candidates to ensure CVs are up to date for specific roles.</a:t>
                      </a:r>
                    </a:p>
                    <a:p>
                      <a:r>
                        <a:rPr lang="en-US" sz="1100" b="1" dirty="0">
                          <a:latin typeface="Book Antiqua" panose="02040602050305030304" pitchFamily="18" charset="0"/>
                        </a:rPr>
                        <a:t> </a:t>
                      </a:r>
                    </a:p>
                    <a:p>
                      <a:r>
                        <a:rPr lang="en-US" sz="1100" b="1" dirty="0">
                          <a:latin typeface="Book Antiqua" panose="02040602050305030304" pitchFamily="18" charset="0"/>
                        </a:rPr>
                        <a:t>Secondary Benefits </a:t>
                      </a:r>
                    </a:p>
                    <a:p>
                      <a:r>
                        <a:rPr lang="en-US" sz="1100" b="1" dirty="0">
                          <a:latin typeface="Book Antiqua" panose="02040602050305030304" pitchFamily="18" charset="0"/>
                        </a:rPr>
                        <a:t>(unmeasurable) </a:t>
                      </a:r>
                    </a:p>
                    <a:p>
                      <a:endParaRPr lang="en-US" sz="1100" b="1" dirty="0">
                        <a:latin typeface="Book Antiqua" panose="02040602050305030304" pitchFamily="18" charset="0"/>
                      </a:endParaRPr>
                    </a:p>
                    <a:p>
                      <a:r>
                        <a:rPr lang="en-US" sz="1100" b="1" dirty="0">
                          <a:latin typeface="Book Antiqua" panose="02040602050305030304" pitchFamily="18" charset="0"/>
                        </a:rPr>
                        <a:t>-Helping people to create their own independency. </a:t>
                      </a:r>
                    </a:p>
                    <a:p>
                      <a:endParaRPr lang="en-GB" sz="1100" b="1" dirty="0"/>
                    </a:p>
                  </a:txBody>
                  <a:tcPr marL="55054" marR="55054" marT="27527" marB="27527"/>
                </a:tc>
                <a:tc>
                  <a:txBody>
                    <a:bodyPr/>
                    <a:lstStyle/>
                    <a:p>
                      <a:endParaRPr lang="en-US" sz="1100" b="1" dirty="0"/>
                    </a:p>
                    <a:p>
                      <a:endParaRPr lang="en-US" sz="1100" b="1" dirty="0">
                        <a:latin typeface="Book Antiqua" panose="02040602050305030304" pitchFamily="18" charset="0"/>
                      </a:endParaRPr>
                    </a:p>
                    <a:p>
                      <a:endParaRPr lang="en-US" sz="1100" b="1" dirty="0">
                        <a:latin typeface="Book Antiqua" panose="02040602050305030304" pitchFamily="18" charset="0"/>
                      </a:endParaRPr>
                    </a:p>
                    <a:p>
                      <a:r>
                        <a:rPr lang="en-US" sz="1100" b="1" dirty="0">
                          <a:latin typeface="Book Antiqua" panose="02040602050305030304" pitchFamily="18" charset="0"/>
                        </a:rPr>
                        <a:t>MEASURES OF SUCCESS </a:t>
                      </a:r>
                    </a:p>
                    <a:p>
                      <a:r>
                        <a:rPr lang="en-US" sz="1100" b="1" dirty="0">
                          <a:latin typeface="Book Antiqua" panose="02040602050305030304" pitchFamily="18" charset="0"/>
                        </a:rPr>
                        <a:t>(STRANDARD/CRITERIA)</a:t>
                      </a:r>
                    </a:p>
                    <a:p>
                      <a:endParaRPr lang="en-US" sz="1100" b="1" dirty="0">
                        <a:latin typeface="Book Antiqua" panose="02040602050305030304" pitchFamily="18" charset="0"/>
                      </a:endParaRPr>
                    </a:p>
                    <a:p>
                      <a:r>
                        <a:rPr lang="en-US" sz="1100" b="1" dirty="0">
                          <a:latin typeface="Book Antiqua" panose="02040602050305030304" pitchFamily="18" charset="0"/>
                        </a:rPr>
                        <a:t> -Receive feedback from the agency and candidates. </a:t>
                      </a:r>
                    </a:p>
                    <a:p>
                      <a:endParaRPr lang="en-US" sz="1100" b="1" dirty="0">
                        <a:latin typeface="Book Antiqua" panose="02040602050305030304" pitchFamily="18" charset="0"/>
                      </a:endParaRPr>
                    </a:p>
                    <a:p>
                      <a:r>
                        <a:rPr lang="en-US" sz="1100" b="1" dirty="0">
                          <a:latin typeface="Book Antiqua" panose="02040602050305030304" pitchFamily="18" charset="0"/>
                        </a:rPr>
                        <a:t>-Complete 4 CV’s that are tailored for specific job roles.</a:t>
                      </a:r>
                    </a:p>
                    <a:p>
                      <a:r>
                        <a:rPr lang="en-US" sz="1100" b="1" dirty="0">
                          <a:latin typeface="Book Antiqua" panose="02040602050305030304" pitchFamily="18" charset="0"/>
                        </a:rPr>
                        <a:t> </a:t>
                      </a:r>
                    </a:p>
                    <a:p>
                      <a:r>
                        <a:rPr lang="en-US" sz="1100" b="1" dirty="0">
                          <a:latin typeface="Book Antiqua" panose="02040602050305030304" pitchFamily="18" charset="0"/>
                        </a:rPr>
                        <a:t>-Complete one to one mock interviews with all candidates.</a:t>
                      </a:r>
                    </a:p>
                    <a:p>
                      <a:endParaRPr lang="en-US" sz="1100" b="1" dirty="0">
                        <a:latin typeface="Book Antiqua" panose="02040602050305030304" pitchFamily="18" charset="0"/>
                      </a:endParaRPr>
                    </a:p>
                    <a:p>
                      <a:r>
                        <a:rPr lang="en-US" sz="1100" b="1" dirty="0">
                          <a:latin typeface="Book Antiqua" panose="02040602050305030304" pitchFamily="18" charset="0"/>
                        </a:rPr>
                        <a:t>-Identify four appropriate roles for candidates to apply for. </a:t>
                      </a:r>
                    </a:p>
                    <a:p>
                      <a:endParaRPr lang="en-US" sz="1100" b="1" dirty="0"/>
                    </a:p>
                    <a:p>
                      <a:endParaRPr lang="en-US" sz="1100" b="1" dirty="0"/>
                    </a:p>
                    <a:p>
                      <a:endParaRPr lang="en-GB" sz="1100" b="1" dirty="0"/>
                    </a:p>
                  </a:txBody>
                  <a:tcPr marL="55054" marR="55054" marT="27527" marB="27527"/>
                </a:tc>
                <a:extLst>
                  <a:ext uri="{0D108BD9-81ED-4DB2-BD59-A6C34878D82A}">
                    <a16:rowId xmlns:a16="http://schemas.microsoft.com/office/drawing/2014/main" val="1514375346"/>
                  </a:ext>
                </a:extLst>
              </a:tr>
            </a:tbl>
          </a:graphicData>
        </a:graphic>
      </p:graphicFrame>
      <p:sp>
        <p:nvSpPr>
          <p:cNvPr id="5" name="Isosceles Triangle 4">
            <a:extLst>
              <a:ext uri="{FF2B5EF4-FFF2-40B4-BE49-F238E27FC236}">
                <a16:creationId xmlns:a16="http://schemas.microsoft.com/office/drawing/2014/main" id="{12BE3EE9-93F1-4A22-BCA3-BA80C4078A0A}"/>
              </a:ext>
            </a:extLst>
          </p:cNvPr>
          <p:cNvSpPr/>
          <p:nvPr/>
        </p:nvSpPr>
        <p:spPr>
          <a:xfrm>
            <a:off x="1453569" y="1819275"/>
            <a:ext cx="4067855" cy="2276475"/>
          </a:xfrm>
          <a:prstGeom prst="triangle">
            <a:avLst>
              <a:gd name="adj" fmla="val 48058"/>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1200" dirty="0">
                <a:ln w="0"/>
                <a:solidFill>
                  <a:schemeClr val="tx1"/>
                </a:solidFill>
                <a:effectLst>
                  <a:outerShdw blurRad="38100" dist="19050" dir="2700000" algn="tl" rotWithShape="0">
                    <a:schemeClr val="dk1">
                      <a:alpha val="40000"/>
                    </a:schemeClr>
                  </a:outerShdw>
                </a:effectLst>
                <a:latin typeface="Book Antiqua" panose="02040602050305030304" pitchFamily="18" charset="0"/>
              </a:rPr>
              <a:t>Motivational Factors: conducted by mutual trust, accepting and assigning responsibility, and willingness to run the project efficiently for  the benefits of our candidates.</a:t>
            </a:r>
          </a:p>
          <a:p>
            <a:pPr algn="ctr"/>
            <a:r>
              <a:rPr lang="en-GB" sz="1200" dirty="0">
                <a:ln w="0"/>
                <a:solidFill>
                  <a:schemeClr val="tx1"/>
                </a:solidFill>
                <a:effectLst>
                  <a:outerShdw blurRad="38100" dist="19050" dir="2700000" algn="tl" rotWithShape="0">
                    <a:schemeClr val="dk1">
                      <a:alpha val="40000"/>
                    </a:schemeClr>
                  </a:outerShdw>
                </a:effectLst>
                <a:latin typeface="Book Antiqua" panose="02040602050305030304" pitchFamily="18" charset="0"/>
              </a:rPr>
              <a:t>  </a:t>
            </a:r>
          </a:p>
        </p:txBody>
      </p:sp>
    </p:spTree>
    <p:extLst>
      <p:ext uri="{BB962C8B-B14F-4D97-AF65-F5344CB8AC3E}">
        <p14:creationId xmlns:p14="http://schemas.microsoft.com/office/powerpoint/2010/main" val="2909738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247C3-5F6B-45A8-972A-A85817D04769}"/>
              </a:ext>
            </a:extLst>
          </p:cNvPr>
          <p:cNvSpPr>
            <a:spLocks noGrp="1"/>
          </p:cNvSpPr>
          <p:nvPr>
            <p:ph type="title"/>
          </p:nvPr>
        </p:nvSpPr>
        <p:spPr>
          <a:xfrm>
            <a:off x="6181724" y="501652"/>
            <a:ext cx="5543549" cy="784224"/>
          </a:xfrm>
        </p:spPr>
        <p:txBody>
          <a:bodyPr vert="horz" lIns="91440" tIns="45720" rIns="91440" bIns="45720" rtlCol="0" anchor="b">
            <a:normAutofit fontScale="90000"/>
          </a:bodyPr>
          <a:lstStyle/>
          <a:p>
            <a:r>
              <a:rPr lang="en-US" sz="4900" kern="1200" dirty="0">
                <a:solidFill>
                  <a:schemeClr val="tx1"/>
                </a:solidFill>
                <a:latin typeface="Book Antiqua" panose="02040602050305030304" pitchFamily="18" charset="0"/>
              </a:rPr>
              <a:t>Stakeholder Analysis </a:t>
            </a:r>
            <a:endParaRPr lang="en-US" sz="3900" kern="1200" dirty="0">
              <a:solidFill>
                <a:schemeClr val="tx1"/>
              </a:solidFill>
              <a:latin typeface="Book Antiqua" panose="02040602050305030304" pitchFamily="18" charset="0"/>
            </a:endParaRPr>
          </a:p>
        </p:txBody>
      </p:sp>
      <p:sp>
        <p:nvSpPr>
          <p:cNvPr id="37" name="Rectangle 3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E282255-B257-42F8-B909-7A85BEA262DF}"/>
              </a:ext>
            </a:extLst>
          </p:cNvPr>
          <p:cNvSpPr txBox="1"/>
          <p:nvPr/>
        </p:nvSpPr>
        <p:spPr>
          <a:xfrm>
            <a:off x="6392583" y="1924050"/>
            <a:ext cx="5399366" cy="4432299"/>
          </a:xfrm>
          <a:prstGeom prst="rect">
            <a:avLst/>
          </a:prstGeo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2000" dirty="0">
                <a:latin typeface="Book Antiqua" panose="02040602050305030304" pitchFamily="18" charset="0"/>
              </a:rPr>
              <a:t>“A </a:t>
            </a:r>
            <a:r>
              <a:rPr lang="en-US" sz="2000" b="1" dirty="0">
                <a:latin typeface="Book Antiqua" panose="02040602050305030304" pitchFamily="18" charset="0"/>
              </a:rPr>
              <a:t>stakeholder analysis</a:t>
            </a:r>
            <a:r>
              <a:rPr lang="en-US" sz="2000" dirty="0">
                <a:latin typeface="Book Antiqua" panose="02040602050305030304" pitchFamily="18" charset="0"/>
              </a:rPr>
              <a:t> is a process of      identifying these people before the project begins; grouping them according to their levels of participation, interest, and influence in the project; and determining how best to involve and communicate each of these stakeholder groups throughout.”</a:t>
            </a:r>
          </a:p>
          <a:p>
            <a:pPr>
              <a:lnSpc>
                <a:spcPct val="90000"/>
              </a:lnSpc>
              <a:spcAft>
                <a:spcPts val="600"/>
              </a:spcAft>
            </a:pPr>
            <a:endParaRPr lang="en-US" sz="2000" dirty="0">
              <a:latin typeface="Book Antiqua" panose="02040602050305030304" pitchFamily="18" charset="0"/>
            </a:endParaRPr>
          </a:p>
          <a:p>
            <a:pPr marL="342900" indent="-342900" algn="just">
              <a:lnSpc>
                <a:spcPct val="90000"/>
              </a:lnSpc>
              <a:spcAft>
                <a:spcPts val="600"/>
              </a:spcAft>
              <a:buFont typeface="Arial" panose="020B0604020202020204" pitchFamily="34" charset="0"/>
              <a:buChar char="•"/>
            </a:pPr>
            <a:r>
              <a:rPr lang="en-US" sz="2000" dirty="0">
                <a:latin typeface="Book Antiqua" panose="02040602050305030304" pitchFamily="18" charset="0"/>
              </a:rPr>
              <a:t>A Stakeholders analysis allows you to identify important people and decide where to invest time and resources. (Hobbs,2015).</a:t>
            </a:r>
          </a:p>
          <a:p>
            <a:pPr>
              <a:lnSpc>
                <a:spcPct val="90000"/>
              </a:lnSpc>
              <a:spcAft>
                <a:spcPts val="600"/>
              </a:spcAft>
            </a:pPr>
            <a:endParaRPr lang="en-US" sz="2000" dirty="0">
              <a:solidFill>
                <a:srgbClr val="FF0000">
                  <a:alpha val="80000"/>
                </a:srgbClr>
              </a:solidFill>
            </a:endParaRPr>
          </a:p>
          <a:p>
            <a:pPr indent="-228600">
              <a:lnSpc>
                <a:spcPct val="90000"/>
              </a:lnSpc>
              <a:spcAft>
                <a:spcPts val="600"/>
              </a:spcAft>
              <a:buFont typeface="Arial" panose="020B0604020202020204" pitchFamily="34" charset="0"/>
              <a:buChar char="•"/>
            </a:pPr>
            <a:endParaRPr lang="en-US" sz="2000" dirty="0">
              <a:solidFill>
                <a:schemeClr val="tx1">
                  <a:alpha val="80000"/>
                </a:schemeClr>
              </a:solidFill>
            </a:endParaRPr>
          </a:p>
        </p:txBody>
      </p:sp>
      <p:cxnSp>
        <p:nvCxnSpPr>
          <p:cNvPr id="39" name="Straight Connector 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 name="Table 3">
            <a:extLst>
              <a:ext uri="{FF2B5EF4-FFF2-40B4-BE49-F238E27FC236}">
                <a16:creationId xmlns:a16="http://schemas.microsoft.com/office/drawing/2014/main" id="{C7BD400C-4E96-413E-BDEE-4AB7182AC000}"/>
              </a:ext>
            </a:extLst>
          </p:cNvPr>
          <p:cNvGraphicFramePr>
            <a:graphicFrameLocks noGrp="1"/>
          </p:cNvGraphicFramePr>
          <p:nvPr>
            <p:extLst>
              <p:ext uri="{D42A27DB-BD31-4B8C-83A1-F6EECF244321}">
                <p14:modId xmlns:p14="http://schemas.microsoft.com/office/powerpoint/2010/main" val="1112754416"/>
              </p:ext>
            </p:extLst>
          </p:nvPr>
        </p:nvGraphicFramePr>
        <p:xfrm>
          <a:off x="1" y="1"/>
          <a:ext cx="5875388" cy="6858001"/>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844530">
                  <a:extLst>
                    <a:ext uri="{9D8B030D-6E8A-4147-A177-3AD203B41FA5}">
                      <a16:colId xmlns:a16="http://schemas.microsoft.com/office/drawing/2014/main" val="949902539"/>
                    </a:ext>
                  </a:extLst>
                </a:gridCol>
                <a:gridCol w="1022806">
                  <a:extLst>
                    <a:ext uri="{9D8B030D-6E8A-4147-A177-3AD203B41FA5}">
                      <a16:colId xmlns:a16="http://schemas.microsoft.com/office/drawing/2014/main" val="189970332"/>
                    </a:ext>
                  </a:extLst>
                </a:gridCol>
                <a:gridCol w="2016603">
                  <a:extLst>
                    <a:ext uri="{9D8B030D-6E8A-4147-A177-3AD203B41FA5}">
                      <a16:colId xmlns:a16="http://schemas.microsoft.com/office/drawing/2014/main" val="2548241388"/>
                    </a:ext>
                  </a:extLst>
                </a:gridCol>
                <a:gridCol w="1991449">
                  <a:extLst>
                    <a:ext uri="{9D8B030D-6E8A-4147-A177-3AD203B41FA5}">
                      <a16:colId xmlns:a16="http://schemas.microsoft.com/office/drawing/2014/main" val="3936879498"/>
                    </a:ext>
                  </a:extLst>
                </a:gridCol>
              </a:tblGrid>
              <a:tr h="528849">
                <a:tc>
                  <a:txBody>
                    <a:bodyPr/>
                    <a:lstStyle/>
                    <a:p>
                      <a:pPr>
                        <a:lnSpc>
                          <a:spcPct val="115000"/>
                        </a:lnSpc>
                        <a:spcAft>
                          <a:spcPts val="0"/>
                        </a:spcAft>
                      </a:pPr>
                      <a:r>
                        <a:rPr lang="en-GB" sz="750" b="1" cap="all" spc="60" dirty="0">
                          <a:solidFill>
                            <a:schemeClr val="tx1"/>
                          </a:solidFill>
                          <a:effectLst/>
                          <a:latin typeface="Book Antiqua" panose="02040602050305030304" pitchFamily="18" charset="0"/>
                        </a:rPr>
                        <a:t>Priority </a:t>
                      </a:r>
                      <a:endParaRPr lang="en-GB" sz="750" b="1" cap="all" spc="60" dirty="0">
                        <a:solidFill>
                          <a:schemeClr val="tx1"/>
                        </a:solidFill>
                        <a:effectLst/>
                        <a:latin typeface="Book Antiqua" panose="02040602050305030304" pitchFamily="18" charset="0"/>
                        <a:ea typeface="Calibri"/>
                        <a:cs typeface="Times New Roman"/>
                      </a:endParaRPr>
                    </a:p>
                  </a:txBody>
                  <a:tcPr marL="78915" marR="78915" marT="78915" marB="78915">
                    <a:lnL w="12700" cmpd="sng">
                      <a:noFill/>
                    </a:lnL>
                    <a:lnR w="12700" cmpd="sng">
                      <a:noFill/>
                    </a:lnR>
                    <a:lnT w="12700" cmpd="sng">
                      <a:noFill/>
                    </a:lnT>
                    <a:lnB w="38100" cmpd="sng">
                      <a:noFill/>
                    </a:lnB>
                    <a:noFill/>
                  </a:tcPr>
                </a:tc>
                <a:tc>
                  <a:txBody>
                    <a:bodyPr/>
                    <a:lstStyle/>
                    <a:p>
                      <a:pPr>
                        <a:lnSpc>
                          <a:spcPct val="115000"/>
                        </a:lnSpc>
                        <a:spcAft>
                          <a:spcPts val="0"/>
                        </a:spcAft>
                      </a:pPr>
                      <a:r>
                        <a:rPr lang="en-GB" sz="700" b="1" cap="all" spc="60" dirty="0">
                          <a:solidFill>
                            <a:schemeClr val="tx1"/>
                          </a:solidFill>
                          <a:effectLst/>
                          <a:latin typeface="Book Antiqua" panose="02040602050305030304" pitchFamily="18" charset="0"/>
                        </a:rPr>
                        <a:t>Stakeholders</a:t>
                      </a:r>
                      <a:endParaRPr lang="en-GB" sz="700" b="1" cap="all" spc="60" dirty="0">
                        <a:solidFill>
                          <a:schemeClr val="tx1"/>
                        </a:solidFill>
                        <a:effectLst/>
                        <a:latin typeface="Book Antiqua" panose="02040602050305030304" pitchFamily="18" charset="0"/>
                        <a:ea typeface="Calibri"/>
                        <a:cs typeface="Times New Roman"/>
                      </a:endParaRPr>
                    </a:p>
                  </a:txBody>
                  <a:tcPr marL="78915" marR="78915" marT="78915" marB="78915">
                    <a:lnL w="12700" cmpd="sng">
                      <a:noFill/>
                    </a:lnL>
                    <a:lnR w="12700" cmpd="sng">
                      <a:noFill/>
                    </a:lnR>
                    <a:lnT w="12700" cmpd="sng">
                      <a:noFill/>
                    </a:lnT>
                    <a:lnB w="38100" cmpd="sng">
                      <a:noFill/>
                    </a:lnB>
                    <a:noFill/>
                  </a:tcPr>
                </a:tc>
                <a:tc>
                  <a:txBody>
                    <a:bodyPr/>
                    <a:lstStyle/>
                    <a:p>
                      <a:pPr>
                        <a:lnSpc>
                          <a:spcPct val="115000"/>
                        </a:lnSpc>
                        <a:spcAft>
                          <a:spcPts val="0"/>
                        </a:spcAft>
                      </a:pPr>
                      <a:r>
                        <a:rPr lang="en-GB" sz="750" b="1" cap="all" spc="60" dirty="0">
                          <a:solidFill>
                            <a:schemeClr val="tx1"/>
                          </a:solidFill>
                          <a:effectLst/>
                          <a:latin typeface="Book Antiqua" panose="02040602050305030304" pitchFamily="18" charset="0"/>
                        </a:rPr>
                        <a:t>Stakeholders Perspective</a:t>
                      </a:r>
                      <a:endParaRPr lang="en-GB" sz="750" b="1" cap="all" spc="60" dirty="0">
                        <a:solidFill>
                          <a:schemeClr val="tx1"/>
                        </a:solidFill>
                        <a:effectLst/>
                        <a:latin typeface="Book Antiqua" panose="02040602050305030304" pitchFamily="18" charset="0"/>
                        <a:ea typeface="Calibri"/>
                        <a:cs typeface="Times New Roman"/>
                      </a:endParaRPr>
                    </a:p>
                  </a:txBody>
                  <a:tcPr marL="78915" marR="78915" marT="78915" marB="78915">
                    <a:lnL w="12700" cmpd="sng">
                      <a:noFill/>
                    </a:lnL>
                    <a:lnR w="12700" cmpd="sng">
                      <a:noFill/>
                    </a:lnR>
                    <a:lnT w="12700" cmpd="sng">
                      <a:noFill/>
                    </a:lnT>
                    <a:lnB w="38100" cmpd="sng">
                      <a:noFill/>
                    </a:lnB>
                    <a:noFill/>
                  </a:tcPr>
                </a:tc>
                <a:tc>
                  <a:txBody>
                    <a:bodyPr/>
                    <a:lstStyle/>
                    <a:p>
                      <a:pPr>
                        <a:lnSpc>
                          <a:spcPct val="115000"/>
                        </a:lnSpc>
                        <a:spcAft>
                          <a:spcPts val="0"/>
                        </a:spcAft>
                      </a:pPr>
                      <a:r>
                        <a:rPr lang="en-GB" sz="750" b="1" cap="all" spc="60" dirty="0">
                          <a:solidFill>
                            <a:schemeClr val="tx1"/>
                          </a:solidFill>
                          <a:effectLst/>
                          <a:latin typeface="Book Antiqua" panose="02040602050305030304" pitchFamily="18" charset="0"/>
                        </a:rPr>
                        <a:t>Action</a:t>
                      </a:r>
                      <a:endParaRPr lang="en-GB" sz="750" b="1" cap="all" spc="60" dirty="0">
                        <a:solidFill>
                          <a:schemeClr val="tx1"/>
                        </a:solidFill>
                        <a:effectLst/>
                        <a:latin typeface="Book Antiqua" panose="02040602050305030304" pitchFamily="18" charset="0"/>
                        <a:ea typeface="Calibri"/>
                        <a:cs typeface="Times New Roman"/>
                      </a:endParaRPr>
                    </a:p>
                  </a:txBody>
                  <a:tcPr marL="78915" marR="78915" marT="78915" marB="78915">
                    <a:lnL w="12700" cmpd="sng">
                      <a:noFill/>
                    </a:lnL>
                    <a:lnR w="12700" cmpd="sng">
                      <a:noFill/>
                    </a:lnR>
                    <a:lnT w="12700" cmpd="sng">
                      <a:noFill/>
                    </a:lnT>
                    <a:lnB w="38100" cmpd="sng">
                      <a:noFill/>
                    </a:lnB>
                    <a:noFill/>
                  </a:tcPr>
                </a:tc>
                <a:extLst>
                  <a:ext uri="{0D108BD9-81ED-4DB2-BD59-A6C34878D82A}">
                    <a16:rowId xmlns:a16="http://schemas.microsoft.com/office/drawing/2014/main" val="568959233"/>
                  </a:ext>
                </a:extLst>
              </a:tr>
              <a:tr h="926738">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High – Driver</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38100" cmpd="sng">
                      <a:noFill/>
                    </a:lnT>
                    <a:lnB w="12700" cmpd="sng">
                      <a:noFill/>
                      <a:prstDash val="solid"/>
                    </a:lnB>
                    <a:no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Team Members</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38100" cmpd="sng">
                      <a:noFill/>
                    </a:lnT>
                    <a:lnB w="12700" cmpd="sng">
                      <a:noFill/>
                      <a:prstDash val="solid"/>
                    </a:lnB>
                    <a:no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Working together as a team, supporting candidates and gathering research to help and assist with the project. </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38100" cmpd="sng">
                      <a:noFill/>
                    </a:lnT>
                    <a:lnB w="12700" cmpd="sng">
                      <a:noFill/>
                      <a:prstDash val="solid"/>
                    </a:lnB>
                    <a:no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Engage and communicate with each other regularly. Have meetings, and review project via results.</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193305012"/>
                  </a:ext>
                </a:extLst>
              </a:tr>
              <a:tr h="1553333">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High - Driver</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Service Users</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Working with the service users to assist them to become employable candidates and ensure they have all the tools ready to be successful within their job search.</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Engage in regular communication via meetings/emails or interviews, offer support and assistance. Gather information from candidates to measure success of the project. </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480668334"/>
                  </a:ext>
                </a:extLst>
              </a:tr>
              <a:tr h="1786286">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Medium- Supporter</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Agency (Saskia)</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Engaging with the agency to ensure that everyone is satisfied with  how the project is going – have meetings to start the project, and meet the service users. Deliver employability project to their customers to a satisfactory standard.</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Engage and communicate progress via a regular contact to ensure that Agency and service users are happy with the support from the team, and get feedback to measure our success of the project. </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09577788"/>
                  </a:ext>
                </a:extLst>
              </a:tr>
              <a:tr h="926738">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Low - Observer</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Employers </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Potential employers for the candidates to identify employment opportunities for the candidates. </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Make contact with employers to send service users CV’s. Little to no contact. </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289943748"/>
                  </a:ext>
                </a:extLst>
              </a:tr>
              <a:tr h="1136057">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Low - Observer</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Shelha</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a:solidFill>
                            <a:schemeClr val="tx1"/>
                          </a:solidFill>
                          <a:effectLst/>
                          <a:latin typeface="Book Antiqua" panose="02040602050305030304" pitchFamily="18" charset="0"/>
                        </a:rPr>
                        <a:t>Attend online classes to ensure that module is understood and the tools required are learnt to assist with the project. Submit work to get feedback.</a:t>
                      </a:r>
                      <a:endParaRPr lang="en-GB" sz="1000" b="1" cap="none" spc="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0"/>
                        </a:spcAft>
                      </a:pPr>
                      <a:r>
                        <a:rPr lang="en-GB" sz="1000" b="1" cap="none" spc="0" dirty="0">
                          <a:solidFill>
                            <a:schemeClr val="tx1"/>
                          </a:solidFill>
                          <a:effectLst/>
                          <a:latin typeface="Book Antiqua" panose="02040602050305030304" pitchFamily="18" charset="0"/>
                        </a:rPr>
                        <a:t>Provide updates regularly and seek assistance if required.  </a:t>
                      </a:r>
                      <a:endParaRPr lang="en-GB" sz="1000" b="1" cap="none" spc="0" dirty="0">
                        <a:solidFill>
                          <a:schemeClr val="tx1"/>
                        </a:solidFill>
                        <a:effectLst/>
                        <a:latin typeface="Book Antiqua" panose="02040602050305030304" pitchFamily="18" charset="0"/>
                        <a:ea typeface="Calibri"/>
                        <a:cs typeface="Times New Roman"/>
                      </a:endParaRPr>
                    </a:p>
                  </a:txBody>
                  <a:tcPr marL="19061" marR="19061" marT="0" marB="5261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382670689"/>
                  </a:ext>
                </a:extLst>
              </a:tr>
            </a:tbl>
          </a:graphicData>
        </a:graphic>
      </p:graphicFrame>
    </p:spTree>
    <p:extLst>
      <p:ext uri="{BB962C8B-B14F-4D97-AF65-F5344CB8AC3E}">
        <p14:creationId xmlns:p14="http://schemas.microsoft.com/office/powerpoint/2010/main" val="2855844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2" name="Rectangle 3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E8501D-DF36-4920-9A88-F98E1368DECA}"/>
              </a:ext>
            </a:extLst>
          </p:cNvPr>
          <p:cNvPicPr>
            <a:picLocks noChangeAspect="1"/>
          </p:cNvPicPr>
          <p:nvPr/>
        </p:nvPicPr>
        <p:blipFill rotWithShape="1">
          <a:blip r:embed="rId2"/>
          <a:srcRect t="3062" r="4" b="4"/>
          <a:stretch/>
        </p:blipFill>
        <p:spPr>
          <a:xfrm>
            <a:off x="279143" y="898134"/>
            <a:ext cx="5221625" cy="5061732"/>
          </a:xfrm>
          <a:prstGeom prst="rect">
            <a:avLst/>
          </a:prstGeom>
        </p:spPr>
      </p:pic>
      <p:sp>
        <p:nvSpPr>
          <p:cNvPr id="5" name="TextBox 4">
            <a:extLst>
              <a:ext uri="{FF2B5EF4-FFF2-40B4-BE49-F238E27FC236}">
                <a16:creationId xmlns:a16="http://schemas.microsoft.com/office/drawing/2014/main" id="{C883A472-D6B5-4C3B-B0BD-82A1B4217DD8}"/>
              </a:ext>
            </a:extLst>
          </p:cNvPr>
          <p:cNvSpPr txBox="1"/>
          <p:nvPr/>
        </p:nvSpPr>
        <p:spPr>
          <a:xfrm>
            <a:off x="6392583" y="1362076"/>
            <a:ext cx="4914433" cy="4994274"/>
          </a:xfrm>
          <a:prstGeom prst="rect">
            <a:avLst/>
          </a:prstGeom>
        </p:spPr>
        <p:txBody>
          <a:bodyPr vert="horz" lIns="91440" tIns="45720" rIns="91440" bIns="45720" rtlCol="0" anchor="t">
            <a:normAutofit/>
          </a:bodyPr>
          <a:lstStyle/>
          <a:p>
            <a:pPr algn="just">
              <a:lnSpc>
                <a:spcPct val="90000"/>
              </a:lnSpc>
              <a:spcBef>
                <a:spcPts val="1000"/>
              </a:spcBef>
            </a:pPr>
            <a:r>
              <a:rPr lang="en-US" dirty="0">
                <a:solidFill>
                  <a:schemeClr val="tx1">
                    <a:alpha val="80000"/>
                  </a:schemeClr>
                </a:solidFill>
                <a:latin typeface="Book Antiqua" panose="02040602050305030304" pitchFamily="18" charset="0"/>
              </a:rPr>
              <a:t>A work breakdown structure is a pollical</a:t>
            </a:r>
            <a:r>
              <a:rPr lang="en-US" dirty="0">
                <a:solidFill>
                  <a:srgbClr val="FF0000">
                    <a:alpha val="80000"/>
                  </a:srgbClr>
                </a:solidFill>
                <a:latin typeface="Book Antiqua" panose="02040602050305030304" pitchFamily="18" charset="0"/>
              </a:rPr>
              <a:t>, </a:t>
            </a:r>
            <a:r>
              <a:rPr lang="en-US" dirty="0">
                <a:solidFill>
                  <a:schemeClr val="tx1">
                    <a:alpha val="80000"/>
                  </a:schemeClr>
                </a:solidFill>
                <a:latin typeface="Book Antiqua" panose="02040602050305030304" pitchFamily="18" charset="0"/>
              </a:rPr>
              <a:t>Hierarchical and solution-oriented breakdown of a project. It is a helpful chart for managing projects as it allows managers to work backwards from the final solution of a project and identify all the activities needed in accomplishing a successful project the work breakdown is an important planning tool because it serves as the basis of the project schedule.(Frame, J.D, 1995)</a:t>
            </a:r>
          </a:p>
        </p:txBody>
      </p:sp>
      <p:cxnSp>
        <p:nvCxnSpPr>
          <p:cNvPr id="5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116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68E72-DE3A-4D44-B00F-C62E76F77E5D}"/>
              </a:ext>
            </a:extLst>
          </p:cNvPr>
          <p:cNvSpPr>
            <a:spLocks noGrp="1"/>
          </p:cNvSpPr>
          <p:nvPr>
            <p:ph type="title"/>
          </p:nvPr>
        </p:nvSpPr>
        <p:spPr>
          <a:xfrm>
            <a:off x="838200" y="365126"/>
            <a:ext cx="10515600" cy="744584"/>
          </a:xfrm>
        </p:spPr>
        <p:txBody>
          <a:bodyPr>
            <a:normAutofit/>
          </a:bodyPr>
          <a:lstStyle/>
          <a:p>
            <a:pPr algn="ctr"/>
            <a:r>
              <a:rPr lang="en-US" dirty="0">
                <a:latin typeface="Book Antiqua" panose="02040602050305030304" pitchFamily="18" charset="0"/>
              </a:rPr>
              <a:t>Gantt Chart </a:t>
            </a:r>
            <a:endParaRPr lang="en-GB" dirty="0">
              <a:latin typeface="Book Antiqua" panose="02040602050305030304" pitchFamily="18" charset="0"/>
            </a:endParaRPr>
          </a:p>
        </p:txBody>
      </p:sp>
      <p:graphicFrame>
        <p:nvGraphicFramePr>
          <p:cNvPr id="3" name="Table 2">
            <a:extLst>
              <a:ext uri="{FF2B5EF4-FFF2-40B4-BE49-F238E27FC236}">
                <a16:creationId xmlns:a16="http://schemas.microsoft.com/office/drawing/2014/main" id="{8BEE6F77-8351-4ACD-B2A7-8D0162894759}"/>
              </a:ext>
            </a:extLst>
          </p:cNvPr>
          <p:cNvGraphicFramePr>
            <a:graphicFrameLocks noGrp="1"/>
          </p:cNvGraphicFramePr>
          <p:nvPr>
            <p:extLst>
              <p:ext uri="{D42A27DB-BD31-4B8C-83A1-F6EECF244321}">
                <p14:modId xmlns:p14="http://schemas.microsoft.com/office/powerpoint/2010/main" val="2284067450"/>
              </p:ext>
            </p:extLst>
          </p:nvPr>
        </p:nvGraphicFramePr>
        <p:xfrm>
          <a:off x="195309" y="1340528"/>
          <a:ext cx="11709642" cy="5296798"/>
        </p:xfrm>
        <a:graphic>
          <a:graphicData uri="http://schemas.openxmlformats.org/drawingml/2006/table">
            <a:tbl>
              <a:tblPr>
                <a:tableStyleId>{5C22544A-7EE6-4342-B048-85BDC9FD1C3A}</a:tableStyleId>
              </a:tblPr>
              <a:tblGrid>
                <a:gridCol w="2966892">
                  <a:extLst>
                    <a:ext uri="{9D8B030D-6E8A-4147-A177-3AD203B41FA5}">
                      <a16:colId xmlns:a16="http://schemas.microsoft.com/office/drawing/2014/main" val="2659341753"/>
                    </a:ext>
                  </a:extLst>
                </a:gridCol>
                <a:gridCol w="349710">
                  <a:extLst>
                    <a:ext uri="{9D8B030D-6E8A-4147-A177-3AD203B41FA5}">
                      <a16:colId xmlns:a16="http://schemas.microsoft.com/office/drawing/2014/main" val="4283230446"/>
                    </a:ext>
                  </a:extLst>
                </a:gridCol>
                <a:gridCol w="349710">
                  <a:extLst>
                    <a:ext uri="{9D8B030D-6E8A-4147-A177-3AD203B41FA5}">
                      <a16:colId xmlns:a16="http://schemas.microsoft.com/office/drawing/2014/main" val="1848952840"/>
                    </a:ext>
                  </a:extLst>
                </a:gridCol>
                <a:gridCol w="349710">
                  <a:extLst>
                    <a:ext uri="{9D8B030D-6E8A-4147-A177-3AD203B41FA5}">
                      <a16:colId xmlns:a16="http://schemas.microsoft.com/office/drawing/2014/main" val="3408779307"/>
                    </a:ext>
                  </a:extLst>
                </a:gridCol>
                <a:gridCol w="349710">
                  <a:extLst>
                    <a:ext uri="{9D8B030D-6E8A-4147-A177-3AD203B41FA5}">
                      <a16:colId xmlns:a16="http://schemas.microsoft.com/office/drawing/2014/main" val="1200050796"/>
                    </a:ext>
                  </a:extLst>
                </a:gridCol>
                <a:gridCol w="349710">
                  <a:extLst>
                    <a:ext uri="{9D8B030D-6E8A-4147-A177-3AD203B41FA5}">
                      <a16:colId xmlns:a16="http://schemas.microsoft.com/office/drawing/2014/main" val="2389053606"/>
                    </a:ext>
                  </a:extLst>
                </a:gridCol>
                <a:gridCol w="349710">
                  <a:extLst>
                    <a:ext uri="{9D8B030D-6E8A-4147-A177-3AD203B41FA5}">
                      <a16:colId xmlns:a16="http://schemas.microsoft.com/office/drawing/2014/main" val="4148089805"/>
                    </a:ext>
                  </a:extLst>
                </a:gridCol>
                <a:gridCol w="349710">
                  <a:extLst>
                    <a:ext uri="{9D8B030D-6E8A-4147-A177-3AD203B41FA5}">
                      <a16:colId xmlns:a16="http://schemas.microsoft.com/office/drawing/2014/main" val="296804118"/>
                    </a:ext>
                  </a:extLst>
                </a:gridCol>
                <a:gridCol w="349710">
                  <a:extLst>
                    <a:ext uri="{9D8B030D-6E8A-4147-A177-3AD203B41FA5}">
                      <a16:colId xmlns:a16="http://schemas.microsoft.com/office/drawing/2014/main" val="2691583480"/>
                    </a:ext>
                  </a:extLst>
                </a:gridCol>
                <a:gridCol w="349710">
                  <a:extLst>
                    <a:ext uri="{9D8B030D-6E8A-4147-A177-3AD203B41FA5}">
                      <a16:colId xmlns:a16="http://schemas.microsoft.com/office/drawing/2014/main" val="566144645"/>
                    </a:ext>
                  </a:extLst>
                </a:gridCol>
                <a:gridCol w="349710">
                  <a:extLst>
                    <a:ext uri="{9D8B030D-6E8A-4147-A177-3AD203B41FA5}">
                      <a16:colId xmlns:a16="http://schemas.microsoft.com/office/drawing/2014/main" val="2237279796"/>
                    </a:ext>
                  </a:extLst>
                </a:gridCol>
                <a:gridCol w="349710">
                  <a:extLst>
                    <a:ext uri="{9D8B030D-6E8A-4147-A177-3AD203B41FA5}">
                      <a16:colId xmlns:a16="http://schemas.microsoft.com/office/drawing/2014/main" val="2863843431"/>
                    </a:ext>
                  </a:extLst>
                </a:gridCol>
                <a:gridCol w="349710">
                  <a:extLst>
                    <a:ext uri="{9D8B030D-6E8A-4147-A177-3AD203B41FA5}">
                      <a16:colId xmlns:a16="http://schemas.microsoft.com/office/drawing/2014/main" val="1735890164"/>
                    </a:ext>
                  </a:extLst>
                </a:gridCol>
                <a:gridCol w="349710">
                  <a:extLst>
                    <a:ext uri="{9D8B030D-6E8A-4147-A177-3AD203B41FA5}">
                      <a16:colId xmlns:a16="http://schemas.microsoft.com/office/drawing/2014/main" val="578562131"/>
                    </a:ext>
                  </a:extLst>
                </a:gridCol>
                <a:gridCol w="349710">
                  <a:extLst>
                    <a:ext uri="{9D8B030D-6E8A-4147-A177-3AD203B41FA5}">
                      <a16:colId xmlns:a16="http://schemas.microsoft.com/office/drawing/2014/main" val="3638656919"/>
                    </a:ext>
                  </a:extLst>
                </a:gridCol>
                <a:gridCol w="349710">
                  <a:extLst>
                    <a:ext uri="{9D8B030D-6E8A-4147-A177-3AD203B41FA5}">
                      <a16:colId xmlns:a16="http://schemas.microsoft.com/office/drawing/2014/main" val="2697685353"/>
                    </a:ext>
                  </a:extLst>
                </a:gridCol>
                <a:gridCol w="349710">
                  <a:extLst>
                    <a:ext uri="{9D8B030D-6E8A-4147-A177-3AD203B41FA5}">
                      <a16:colId xmlns:a16="http://schemas.microsoft.com/office/drawing/2014/main" val="3274738142"/>
                    </a:ext>
                  </a:extLst>
                </a:gridCol>
                <a:gridCol w="349710">
                  <a:extLst>
                    <a:ext uri="{9D8B030D-6E8A-4147-A177-3AD203B41FA5}">
                      <a16:colId xmlns:a16="http://schemas.microsoft.com/office/drawing/2014/main" val="3268677661"/>
                    </a:ext>
                  </a:extLst>
                </a:gridCol>
                <a:gridCol w="349710">
                  <a:extLst>
                    <a:ext uri="{9D8B030D-6E8A-4147-A177-3AD203B41FA5}">
                      <a16:colId xmlns:a16="http://schemas.microsoft.com/office/drawing/2014/main" val="2387795514"/>
                    </a:ext>
                  </a:extLst>
                </a:gridCol>
                <a:gridCol w="349710">
                  <a:extLst>
                    <a:ext uri="{9D8B030D-6E8A-4147-A177-3AD203B41FA5}">
                      <a16:colId xmlns:a16="http://schemas.microsoft.com/office/drawing/2014/main" val="374164478"/>
                    </a:ext>
                  </a:extLst>
                </a:gridCol>
                <a:gridCol w="349710">
                  <a:extLst>
                    <a:ext uri="{9D8B030D-6E8A-4147-A177-3AD203B41FA5}">
                      <a16:colId xmlns:a16="http://schemas.microsoft.com/office/drawing/2014/main" val="839253994"/>
                    </a:ext>
                  </a:extLst>
                </a:gridCol>
                <a:gridCol w="349710">
                  <a:extLst>
                    <a:ext uri="{9D8B030D-6E8A-4147-A177-3AD203B41FA5}">
                      <a16:colId xmlns:a16="http://schemas.microsoft.com/office/drawing/2014/main" val="4102056482"/>
                    </a:ext>
                  </a:extLst>
                </a:gridCol>
                <a:gridCol w="349710">
                  <a:extLst>
                    <a:ext uri="{9D8B030D-6E8A-4147-A177-3AD203B41FA5}">
                      <a16:colId xmlns:a16="http://schemas.microsoft.com/office/drawing/2014/main" val="3721351030"/>
                    </a:ext>
                  </a:extLst>
                </a:gridCol>
                <a:gridCol w="349710">
                  <a:extLst>
                    <a:ext uri="{9D8B030D-6E8A-4147-A177-3AD203B41FA5}">
                      <a16:colId xmlns:a16="http://schemas.microsoft.com/office/drawing/2014/main" val="1589835088"/>
                    </a:ext>
                  </a:extLst>
                </a:gridCol>
                <a:gridCol w="349710">
                  <a:extLst>
                    <a:ext uri="{9D8B030D-6E8A-4147-A177-3AD203B41FA5}">
                      <a16:colId xmlns:a16="http://schemas.microsoft.com/office/drawing/2014/main" val="1147126221"/>
                    </a:ext>
                  </a:extLst>
                </a:gridCol>
                <a:gridCol w="349710">
                  <a:extLst>
                    <a:ext uri="{9D8B030D-6E8A-4147-A177-3AD203B41FA5}">
                      <a16:colId xmlns:a16="http://schemas.microsoft.com/office/drawing/2014/main" val="634787190"/>
                    </a:ext>
                  </a:extLst>
                </a:gridCol>
              </a:tblGrid>
              <a:tr h="344378">
                <a:tc>
                  <a:txBody>
                    <a:bodyPr/>
                    <a:lstStyle/>
                    <a:p>
                      <a:pPr algn="l" fontAlgn="b"/>
                      <a:r>
                        <a:rPr lang="en-GB" sz="1050" b="1" u="none" strike="noStrike" dirty="0">
                          <a:effectLst/>
                          <a:latin typeface="Book Antiqua" panose="02040602050305030304" pitchFamily="18" charset="0"/>
                        </a:rPr>
                        <a:t>Gantt Chart</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724900844"/>
                  </a:ext>
                </a:extLst>
              </a:tr>
              <a:tr h="344378">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3304141215"/>
                  </a:ext>
                </a:extLst>
              </a:tr>
              <a:tr h="344378">
                <a:tc>
                  <a:txBody>
                    <a:bodyPr/>
                    <a:lstStyle/>
                    <a:p>
                      <a:pPr algn="l" fontAlgn="b"/>
                      <a:r>
                        <a:rPr lang="en-GB" sz="1050" b="1" u="none" strike="noStrike" dirty="0">
                          <a:effectLst/>
                          <a:latin typeface="Book Antiqua" panose="02040602050305030304" pitchFamily="18" charset="0"/>
                        </a:rPr>
                        <a:t>Activities</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gridSpan="2">
                  <a:txBody>
                    <a:bodyPr/>
                    <a:lstStyle/>
                    <a:p>
                      <a:pPr algn="l" fontAlgn="b"/>
                      <a:r>
                        <a:rPr lang="en-GB" sz="1050" b="1" u="none" strike="noStrike">
                          <a:effectLst/>
                          <a:latin typeface="Book Antiqua" panose="02040602050305030304" pitchFamily="18" charset="0"/>
                        </a:rPr>
                        <a:t>Dates</a:t>
                      </a:r>
                      <a:endParaRPr lang="en-GB" sz="1050" b="1" i="0" u="none" strike="noStrike">
                        <a:solidFill>
                          <a:srgbClr val="000000"/>
                        </a:solidFill>
                        <a:effectLst/>
                        <a:latin typeface="Book Antiqua" panose="02040602050305030304" pitchFamily="18" charset="0"/>
                      </a:endParaRPr>
                    </a:p>
                  </a:txBody>
                  <a:tcPr marL="6078" marR="6078" marT="6078" marB="0" anchor="b"/>
                </a:tc>
                <a:tc hMerge="1">
                  <a:txBody>
                    <a:bodyPr/>
                    <a:lstStyle/>
                    <a:p>
                      <a:endParaRPr lang="en-GB"/>
                    </a:p>
                  </a:txBody>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May</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June</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1825382257"/>
                  </a:ext>
                </a:extLst>
              </a:tr>
              <a:tr h="344378">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14</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15</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16</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17</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18</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19</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20</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21</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22</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23</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24</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25</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26</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27</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28</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29</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30</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dirty="0">
                          <a:effectLst/>
                          <a:latin typeface="Book Antiqua" panose="02040602050305030304" pitchFamily="18" charset="0"/>
                        </a:rPr>
                        <a:t>31</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1</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dirty="0">
                          <a:effectLst/>
                          <a:latin typeface="Book Antiqua" panose="02040602050305030304" pitchFamily="18" charset="0"/>
                        </a:rPr>
                        <a:t>2</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3</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4</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dirty="0">
                          <a:effectLst/>
                          <a:latin typeface="Book Antiqua" panose="02040602050305030304" pitchFamily="18" charset="0"/>
                        </a:rPr>
                        <a:t>5</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6</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r" fontAlgn="b"/>
                      <a:r>
                        <a:rPr lang="en-GB" sz="1050" b="1" u="none" strike="noStrike">
                          <a:effectLst/>
                          <a:latin typeface="Book Antiqua" panose="02040602050305030304" pitchFamily="18" charset="0"/>
                        </a:rPr>
                        <a:t>7</a:t>
                      </a:r>
                      <a:endParaRPr lang="en-GB" sz="1050" b="1" i="0" u="none" strike="noStrike">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816526658"/>
                  </a:ext>
                </a:extLst>
              </a:tr>
              <a:tr h="344378">
                <a:tc>
                  <a:txBody>
                    <a:bodyPr/>
                    <a:lstStyle/>
                    <a:p>
                      <a:pPr algn="l" fontAlgn="b"/>
                      <a:r>
                        <a:rPr lang="en-GB" sz="1050" b="1" u="none" strike="noStrike" dirty="0">
                          <a:effectLst/>
                          <a:latin typeface="Book Antiqua" panose="02040602050305030304" pitchFamily="18" charset="0"/>
                        </a:rPr>
                        <a:t>Meeting with Organisation </a:t>
                      </a:r>
                      <a:r>
                        <a:rPr lang="en-GB" sz="1050" b="1" u="none" strike="noStrike" dirty="0" err="1">
                          <a:effectLst/>
                          <a:latin typeface="Book Antiqua" panose="02040602050305030304" pitchFamily="18" charset="0"/>
                        </a:rPr>
                        <a:t>faciliattor</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2482913996"/>
                  </a:ext>
                </a:extLst>
              </a:tr>
              <a:tr h="344378">
                <a:tc>
                  <a:txBody>
                    <a:bodyPr/>
                    <a:lstStyle/>
                    <a:p>
                      <a:pPr algn="l" fontAlgn="b"/>
                      <a:r>
                        <a:rPr lang="en-GB" sz="1050" b="1" u="none" strike="noStrike" dirty="0">
                          <a:effectLst/>
                          <a:latin typeface="Book Antiqua" panose="02040602050305030304" pitchFamily="18" charset="0"/>
                        </a:rPr>
                        <a:t>Comply with Admin docs of the org.</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191294098"/>
                  </a:ext>
                </a:extLst>
              </a:tr>
              <a:tr h="344378">
                <a:tc>
                  <a:txBody>
                    <a:bodyPr/>
                    <a:lstStyle/>
                    <a:p>
                      <a:pPr algn="l" fontAlgn="b"/>
                      <a:r>
                        <a:rPr lang="en-GB" sz="1050" b="1" u="none" strike="noStrike" dirty="0">
                          <a:effectLst/>
                          <a:latin typeface="Book Antiqua" panose="02040602050305030304" pitchFamily="18" charset="0"/>
                        </a:rPr>
                        <a:t>Contact and meeting with our </a:t>
                      </a:r>
                      <a:r>
                        <a:rPr lang="en-GB" sz="1050" b="1" u="none" strike="noStrike" dirty="0" err="1">
                          <a:effectLst/>
                          <a:latin typeface="Book Antiqua" panose="02040602050305030304" pitchFamily="18" charset="0"/>
                        </a:rPr>
                        <a:t>fisrt</a:t>
                      </a:r>
                      <a:r>
                        <a:rPr lang="en-GB" sz="1050" b="1" u="none" strike="noStrike" dirty="0">
                          <a:effectLst/>
                          <a:latin typeface="Book Antiqua" panose="02040602050305030304" pitchFamily="18" charset="0"/>
                        </a:rPr>
                        <a:t> candidate</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FFFF00"/>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344326806"/>
                  </a:ext>
                </a:extLst>
              </a:tr>
              <a:tr h="344378">
                <a:tc>
                  <a:txBody>
                    <a:bodyPr/>
                    <a:lstStyle/>
                    <a:p>
                      <a:pPr algn="l" fontAlgn="b"/>
                      <a:r>
                        <a:rPr lang="en-GB" sz="1050" b="1" u="none" strike="noStrike">
                          <a:effectLst/>
                          <a:latin typeface="Book Antiqua" panose="02040602050305030304" pitchFamily="18" charset="0"/>
                        </a:rPr>
                        <a:t>Create an account, writing CV</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FFFF0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FFFF00"/>
                    </a:solidFill>
                  </a:tcPr>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3438798305"/>
                  </a:ext>
                </a:extLst>
              </a:tr>
              <a:tr h="344378">
                <a:tc>
                  <a:txBody>
                    <a:bodyPr/>
                    <a:lstStyle/>
                    <a:p>
                      <a:pPr algn="l" fontAlgn="b"/>
                      <a:r>
                        <a:rPr lang="en-GB" sz="1050" b="1" u="none" strike="noStrike" dirty="0">
                          <a:effectLst/>
                          <a:latin typeface="Book Antiqua" panose="02040602050305030304" pitchFamily="18" charset="0"/>
                        </a:rPr>
                        <a:t>Job application process for Vivian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70C0"/>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2000910891"/>
                  </a:ext>
                </a:extLst>
              </a:tr>
              <a:tr h="344378">
                <a:tc>
                  <a:txBody>
                    <a:bodyPr/>
                    <a:lstStyle/>
                    <a:p>
                      <a:pPr algn="l" fontAlgn="b"/>
                      <a:r>
                        <a:rPr lang="en-GB" sz="1050" b="1" u="none" strike="noStrike">
                          <a:effectLst/>
                          <a:latin typeface="Book Antiqua" panose="02040602050305030304" pitchFamily="18" charset="0"/>
                        </a:rPr>
                        <a:t>Interview date/Successful</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002060"/>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455780460"/>
                  </a:ext>
                </a:extLst>
              </a:tr>
              <a:tr h="344378">
                <a:tc>
                  <a:txBody>
                    <a:bodyPr/>
                    <a:lstStyle/>
                    <a:p>
                      <a:pPr algn="l" fontAlgn="b"/>
                      <a:r>
                        <a:rPr lang="en-GB" sz="1050" b="1" u="none" strike="noStrike" dirty="0">
                          <a:effectLst/>
                          <a:latin typeface="Book Antiqua" panose="02040602050305030304" pitchFamily="18" charset="0"/>
                        </a:rPr>
                        <a:t>FU &amp; booking for induction appointment</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bg2">
                        <a:lumMod val="25000"/>
                      </a:schemeClr>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bg2">
                        <a:lumMod val="25000"/>
                      </a:schemeClr>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bg2">
                        <a:lumMod val="25000"/>
                      </a:schemeClr>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2219441449"/>
                  </a:ext>
                </a:extLst>
              </a:tr>
              <a:tr h="344378">
                <a:tc>
                  <a:txBody>
                    <a:bodyPr/>
                    <a:lstStyle/>
                    <a:p>
                      <a:pPr algn="l" fontAlgn="b"/>
                      <a:r>
                        <a:rPr lang="en-GB" sz="1050" b="1" u="none" strike="noStrike" dirty="0">
                          <a:effectLst/>
                          <a:latin typeface="Book Antiqua" panose="02040602050305030304" pitchFamily="18" charset="0"/>
                        </a:rPr>
                        <a:t>Contact and meeting with our second candidate</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7030A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7030A0"/>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rgbClr val="7030A0"/>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2362083743"/>
                  </a:ext>
                </a:extLst>
              </a:tr>
              <a:tr h="344378">
                <a:tc>
                  <a:txBody>
                    <a:bodyPr/>
                    <a:lstStyle/>
                    <a:p>
                      <a:pPr algn="l" fontAlgn="b"/>
                      <a:r>
                        <a:rPr lang="en-GB" sz="1050" b="1" u="none" strike="noStrike" dirty="0">
                          <a:effectLst/>
                          <a:latin typeface="Book Antiqua" panose="02040602050305030304" pitchFamily="18" charset="0"/>
                        </a:rPr>
                        <a:t>Create an account , writing CV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2">
                        <a:lumMod val="75000"/>
                      </a:schemeClr>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2039903125"/>
                  </a:ext>
                </a:extLst>
              </a:tr>
              <a:tr h="344378">
                <a:tc>
                  <a:txBody>
                    <a:bodyPr/>
                    <a:lstStyle/>
                    <a:p>
                      <a:pPr algn="l" fontAlgn="b"/>
                      <a:r>
                        <a:rPr lang="en-GB" sz="1050" b="1" u="none" strike="noStrike" dirty="0">
                          <a:effectLst/>
                          <a:latin typeface="Book Antiqua" panose="02040602050305030304" pitchFamily="18" charset="0"/>
                        </a:rPr>
                        <a:t>Job research in various care sites agency/Jazmin</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2">
                        <a:lumMod val="75000"/>
                      </a:schemeClr>
                    </a:solidFill>
                  </a:tcPr>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2">
                        <a:lumMod val="75000"/>
                      </a:schemeClr>
                    </a:solidFill>
                  </a:tcPr>
                </a:tc>
                <a:tc>
                  <a:txBody>
                    <a:bodyPr/>
                    <a:lstStyle/>
                    <a:p>
                      <a:pPr algn="l" fontAlgn="b"/>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extLst>
                  <a:ext uri="{0D108BD9-81ED-4DB2-BD59-A6C34878D82A}">
                    <a16:rowId xmlns:a16="http://schemas.microsoft.com/office/drawing/2014/main" val="3465311816"/>
                  </a:ext>
                </a:extLst>
              </a:tr>
              <a:tr h="475506">
                <a:tc>
                  <a:txBody>
                    <a:bodyPr/>
                    <a:lstStyle/>
                    <a:p>
                      <a:pPr algn="l" fontAlgn="b"/>
                      <a:r>
                        <a:rPr lang="en-GB" sz="900" b="1" u="none" strike="noStrike" dirty="0">
                          <a:effectLst/>
                          <a:latin typeface="Book Antiqua" panose="02040602050305030304" pitchFamily="18" charset="0"/>
                        </a:rPr>
                        <a:t>Contact made with RSW/RSD </a:t>
                      </a:r>
                      <a:r>
                        <a:rPr lang="en-GB" sz="900" b="1" u="none" strike="noStrike" dirty="0" err="1">
                          <a:effectLst/>
                          <a:latin typeface="Book Antiqua" panose="02040602050305030304" pitchFamily="18" charset="0"/>
                        </a:rPr>
                        <a:t>Tech.and</a:t>
                      </a:r>
                      <a:r>
                        <a:rPr lang="en-GB" sz="900" b="1" u="none" strike="noStrike" dirty="0">
                          <a:effectLst/>
                          <a:latin typeface="Book Antiqua" panose="02040602050305030304" pitchFamily="18" charset="0"/>
                        </a:rPr>
                        <a:t> April court</a:t>
                      </a:r>
                      <a:endParaRPr lang="en-GB" sz="90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a:effectLst/>
                          <a:latin typeface="Book Antiqua" panose="02040602050305030304" pitchFamily="18" charset="0"/>
                        </a:rPr>
                        <a:t> </a:t>
                      </a:r>
                      <a:endParaRPr lang="en-GB" sz="1050" b="1" i="0" u="none" strike="noStrike">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tc>
                <a:tc>
                  <a:txBody>
                    <a:bodyPr/>
                    <a:lstStyle/>
                    <a:p>
                      <a:pPr algn="l" fontAlgn="b"/>
                      <a:r>
                        <a:rPr lang="en-GB" sz="1050" b="1" u="none" strike="noStrike" dirty="0">
                          <a:effectLst/>
                          <a:latin typeface="Book Antiqua" panose="02040602050305030304" pitchFamily="18" charset="0"/>
                        </a:rPr>
                        <a:t> </a:t>
                      </a:r>
                      <a:endParaRPr lang="en-GB" sz="1050" b="1" i="0" u="none" strike="noStrike" dirty="0">
                        <a:solidFill>
                          <a:srgbClr val="000000"/>
                        </a:solidFill>
                        <a:effectLst/>
                        <a:latin typeface="Book Antiqua" panose="02040602050305030304" pitchFamily="18" charset="0"/>
                      </a:endParaRPr>
                    </a:p>
                  </a:txBody>
                  <a:tcPr marL="6078" marR="6078" marT="6078" marB="0" anchor="b">
                    <a:solidFill>
                      <a:schemeClr val="accent6">
                        <a:lumMod val="50000"/>
                      </a:schemeClr>
                    </a:solidFill>
                  </a:tcPr>
                </a:tc>
                <a:extLst>
                  <a:ext uri="{0D108BD9-81ED-4DB2-BD59-A6C34878D82A}">
                    <a16:rowId xmlns:a16="http://schemas.microsoft.com/office/drawing/2014/main" val="4122822509"/>
                  </a:ext>
                </a:extLst>
              </a:tr>
            </a:tbl>
          </a:graphicData>
        </a:graphic>
      </p:graphicFrame>
    </p:spTree>
    <p:extLst>
      <p:ext uri="{BB962C8B-B14F-4D97-AF65-F5344CB8AC3E}">
        <p14:creationId xmlns:p14="http://schemas.microsoft.com/office/powerpoint/2010/main" val="136476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B4644-C87C-4AA8-BB7C-B56C7D05C05C}"/>
              </a:ext>
            </a:extLst>
          </p:cNvPr>
          <p:cNvSpPr>
            <a:spLocks noGrp="1"/>
          </p:cNvSpPr>
          <p:nvPr>
            <p:ph type="title"/>
          </p:nvPr>
        </p:nvSpPr>
        <p:spPr>
          <a:xfrm>
            <a:off x="838200" y="184805"/>
            <a:ext cx="10515600" cy="1505883"/>
          </a:xfrm>
        </p:spPr>
        <p:txBody>
          <a:bodyPr anchor="ctr">
            <a:normAutofit/>
          </a:bodyPr>
          <a:lstStyle/>
          <a:p>
            <a:r>
              <a:rPr lang="en-US" sz="5200"/>
              <a:t>Network Diagram</a:t>
            </a:r>
            <a:endParaRPr lang="en-GB" sz="5200"/>
          </a:p>
        </p:txBody>
      </p:sp>
      <p:pic>
        <p:nvPicPr>
          <p:cNvPr id="4" name="Picture 3" descr="Diagram&#10;&#10;Description automatically generated">
            <a:extLst>
              <a:ext uri="{FF2B5EF4-FFF2-40B4-BE49-F238E27FC236}">
                <a16:creationId xmlns:a16="http://schemas.microsoft.com/office/drawing/2014/main" id="{3F0803B7-46D9-4FD8-A0A6-D06CC29712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968068"/>
            <a:ext cx="10512547" cy="4205018"/>
          </a:xfrm>
          <a:prstGeom prst="rect">
            <a:avLst/>
          </a:prstGeom>
        </p:spPr>
      </p:pic>
    </p:spTree>
    <p:extLst>
      <p:ext uri="{BB962C8B-B14F-4D97-AF65-F5344CB8AC3E}">
        <p14:creationId xmlns:p14="http://schemas.microsoft.com/office/powerpoint/2010/main" val="1994475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659A605-CF22-4BEB-8DB5-5730E7344012}"/>
              </a:ext>
            </a:extLst>
          </p:cNvPr>
          <p:cNvSpPr txBox="1"/>
          <p:nvPr/>
        </p:nvSpPr>
        <p:spPr>
          <a:xfrm>
            <a:off x="6019801" y="104775"/>
            <a:ext cx="6029320" cy="396876"/>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GB" sz="2400" b="1" dirty="0">
                <a:latin typeface="Book Antiqua" panose="02040602050305030304" pitchFamily="18" charset="0"/>
              </a:rPr>
              <a:t>Pestle and Swot Analysis</a:t>
            </a:r>
            <a:endParaRPr lang="en-US" sz="2400" b="1" kern="1200" dirty="0">
              <a:solidFill>
                <a:schemeClr val="tx1"/>
              </a:solidFill>
              <a:latin typeface="Book Antiqua" panose="02040602050305030304" pitchFamily="18" charset="0"/>
              <a:ea typeface="+mj-ea"/>
              <a:cs typeface="+mj-cs"/>
            </a:endParaRPr>
          </a:p>
        </p:txBody>
      </p:sp>
      <p:sp>
        <p:nvSpPr>
          <p:cNvPr id="24" name="Rectangle 2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41DB389-EF6E-4221-8CE3-2E872BF60671}"/>
              </a:ext>
            </a:extLst>
          </p:cNvPr>
          <p:cNvSpPr txBox="1"/>
          <p:nvPr/>
        </p:nvSpPr>
        <p:spPr>
          <a:xfrm>
            <a:off x="6019801" y="606426"/>
            <a:ext cx="5657845" cy="5749923"/>
          </a:xfrm>
          <a:prstGeom prst="rect">
            <a:avLst/>
          </a:prstGeom>
        </p:spPr>
        <p:txBody>
          <a:bodyPr vert="horz" lIns="91440" tIns="45720" rIns="91440" bIns="45720" rtlCol="0" anchor="t">
            <a:normAutofit/>
          </a:bodyPr>
          <a:lstStyle/>
          <a:p>
            <a:endParaRPr lang="en-GB" sz="2000" dirty="0">
              <a:latin typeface="Book Antiqua" panose="02040602050305030304" pitchFamily="18" charset="0"/>
            </a:endParaRPr>
          </a:p>
        </p:txBody>
      </p:sp>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B814AF13-F73A-4C6E-AF29-5889E0A48DED}"/>
              </a:ext>
            </a:extLst>
          </p:cNvPr>
          <p:cNvGraphicFramePr>
            <a:graphicFrameLocks noGrp="1"/>
          </p:cNvGraphicFramePr>
          <p:nvPr>
            <p:extLst>
              <p:ext uri="{D42A27DB-BD31-4B8C-83A1-F6EECF244321}">
                <p14:modId xmlns:p14="http://schemas.microsoft.com/office/powerpoint/2010/main" val="3747184953"/>
              </p:ext>
            </p:extLst>
          </p:nvPr>
        </p:nvGraphicFramePr>
        <p:xfrm>
          <a:off x="-1" y="1562100"/>
          <a:ext cx="5779910" cy="5047567"/>
        </p:xfrm>
        <a:graphic>
          <a:graphicData uri="http://schemas.openxmlformats.org/drawingml/2006/table">
            <a:tbl>
              <a:tblPr firstRow="1" bandRow="1">
                <a:noFill/>
                <a:tableStyleId>{5C22544A-7EE6-4342-B048-85BDC9FD1C3A}</a:tableStyleId>
              </a:tblPr>
              <a:tblGrid>
                <a:gridCol w="1125083">
                  <a:extLst>
                    <a:ext uri="{9D8B030D-6E8A-4147-A177-3AD203B41FA5}">
                      <a16:colId xmlns:a16="http://schemas.microsoft.com/office/drawing/2014/main" val="1721804481"/>
                    </a:ext>
                  </a:extLst>
                </a:gridCol>
                <a:gridCol w="1421502">
                  <a:extLst>
                    <a:ext uri="{9D8B030D-6E8A-4147-A177-3AD203B41FA5}">
                      <a16:colId xmlns:a16="http://schemas.microsoft.com/office/drawing/2014/main" val="1445341400"/>
                    </a:ext>
                  </a:extLst>
                </a:gridCol>
                <a:gridCol w="1653941">
                  <a:extLst>
                    <a:ext uri="{9D8B030D-6E8A-4147-A177-3AD203B41FA5}">
                      <a16:colId xmlns:a16="http://schemas.microsoft.com/office/drawing/2014/main" val="3985219707"/>
                    </a:ext>
                  </a:extLst>
                </a:gridCol>
                <a:gridCol w="1579384">
                  <a:extLst>
                    <a:ext uri="{9D8B030D-6E8A-4147-A177-3AD203B41FA5}">
                      <a16:colId xmlns:a16="http://schemas.microsoft.com/office/drawing/2014/main" val="3507171866"/>
                    </a:ext>
                  </a:extLst>
                </a:gridCol>
              </a:tblGrid>
              <a:tr h="74934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cap="none" spc="0" dirty="0">
                          <a:solidFill>
                            <a:srgbClr val="FFFF00"/>
                          </a:solidFill>
                          <a:latin typeface="Book Antiqua" panose="02040602050305030304" pitchFamily="18" charset="0"/>
                        </a:rPr>
                        <a:t>Impact (H/M/L)</a:t>
                      </a:r>
                    </a:p>
                    <a:p>
                      <a:endParaRPr lang="en-GB" sz="1400" b="1" cap="none" spc="0" dirty="0">
                        <a:solidFill>
                          <a:srgbClr val="FFFF00"/>
                        </a:solidFill>
                      </a:endParaRPr>
                    </a:p>
                  </a:txBody>
                  <a:tcPr marL="63614" marR="90877" marT="18175" marB="136316">
                    <a:lnL w="12700" cmpd="sng">
                      <a:noFill/>
                    </a:lnL>
                    <a:lnR w="12700" cmpd="sng">
                      <a:noFill/>
                    </a:lnR>
                    <a:lnT w="9525" cap="flat" cmpd="sng" algn="ctr">
                      <a:noFill/>
                      <a:prstDash val="solid"/>
                    </a:lnT>
                    <a:lnB w="38100" cmpd="sng">
                      <a:noFill/>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cap="none" spc="0" dirty="0">
                          <a:solidFill>
                            <a:srgbClr val="FFFF00"/>
                          </a:solidFill>
                          <a:latin typeface="Book Antiqua" panose="02040602050305030304" pitchFamily="18" charset="0"/>
                        </a:rPr>
                        <a:t>Likelihood (H/M/L)</a:t>
                      </a:r>
                    </a:p>
                    <a:p>
                      <a:endParaRPr lang="en-GB" sz="1400" b="1" cap="none" spc="0" dirty="0">
                        <a:solidFill>
                          <a:srgbClr val="FFFF00"/>
                        </a:solidFill>
                      </a:endParaRPr>
                    </a:p>
                  </a:txBody>
                  <a:tcPr marL="63614" marR="90877" marT="18175" marB="136316">
                    <a:lnL w="12700" cmpd="sng">
                      <a:noFill/>
                    </a:lnL>
                    <a:lnR w="12700" cmpd="sng">
                      <a:noFill/>
                    </a:lnR>
                    <a:lnT w="9525" cap="flat" cmpd="sng" algn="ctr">
                      <a:noFill/>
                      <a:prstDash val="solid"/>
                    </a:lnT>
                    <a:lnB w="38100" cmpd="sng">
                      <a:noFill/>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cap="none" spc="0" dirty="0">
                          <a:solidFill>
                            <a:srgbClr val="FFFF00"/>
                          </a:solidFill>
                          <a:latin typeface="Book Antiqua" panose="02040602050305030304" pitchFamily="18" charset="0"/>
                        </a:rPr>
                        <a:t>Risk</a:t>
                      </a:r>
                    </a:p>
                    <a:p>
                      <a:pPr algn="ctr"/>
                      <a:endParaRPr lang="en-GB" sz="1400" b="1" cap="none" spc="0" dirty="0">
                        <a:solidFill>
                          <a:srgbClr val="FFFF00"/>
                        </a:solidFill>
                        <a:latin typeface="Book Antiqua" panose="02040602050305030304" pitchFamily="18" charset="0"/>
                      </a:endParaRPr>
                    </a:p>
                  </a:txBody>
                  <a:tcPr marL="63614" marR="90877" marT="18175" marB="136316">
                    <a:lnL w="12700" cmpd="sng">
                      <a:noFill/>
                    </a:lnL>
                    <a:lnR w="12700" cmpd="sng">
                      <a:noFill/>
                    </a:lnR>
                    <a:lnT w="9525" cap="flat" cmpd="sng" algn="ctr">
                      <a:noFill/>
                      <a:prstDash val="solid"/>
                    </a:lnT>
                    <a:lnB w="38100" cmpd="sng">
                      <a:noFill/>
                    </a:lnB>
                    <a:noFill/>
                  </a:tcPr>
                </a:tc>
                <a:tc>
                  <a:txBody>
                    <a:bodyPr/>
                    <a:lstStyle/>
                    <a:p>
                      <a:pPr algn="ctr"/>
                      <a:r>
                        <a:rPr lang="en-GB" sz="1400" b="1" cap="none" spc="0" dirty="0">
                          <a:solidFill>
                            <a:srgbClr val="FFFF00"/>
                          </a:solidFill>
                          <a:latin typeface="Book Antiqua" panose="02040602050305030304" pitchFamily="18" charset="0"/>
                        </a:rPr>
                        <a:t>Mitigating Action</a:t>
                      </a:r>
                    </a:p>
                  </a:txBody>
                  <a:tcPr marL="63614" marR="90877" marT="18175" marB="136316">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997554599"/>
                  </a:ext>
                </a:extLst>
              </a:tr>
              <a:tr h="1551582">
                <a:tc>
                  <a:txBody>
                    <a:bodyPr/>
                    <a:lstStyle/>
                    <a:p>
                      <a:pPr algn="ctr"/>
                      <a:r>
                        <a:rPr lang="en-GB" sz="1200" b="1" cap="none" spc="0" dirty="0">
                          <a:solidFill>
                            <a:schemeClr val="tx1"/>
                          </a:solidFill>
                          <a:latin typeface="Book Antiqua" panose="02040602050305030304" pitchFamily="18" charset="0"/>
                        </a:rPr>
                        <a:t>H</a:t>
                      </a:r>
                    </a:p>
                  </a:txBody>
                  <a:tcPr marL="63614" marR="90877" marT="18175" marB="136316">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ctr"/>
                      <a:r>
                        <a:rPr lang="en-GB" sz="1200" b="1" cap="none" spc="0" dirty="0">
                          <a:solidFill>
                            <a:schemeClr val="tx1"/>
                          </a:solidFill>
                          <a:latin typeface="Book Antiqua" panose="02040602050305030304" pitchFamily="18" charset="0"/>
                        </a:rPr>
                        <a:t>H</a:t>
                      </a:r>
                    </a:p>
                  </a:txBody>
                  <a:tcPr marL="63614" marR="90877" marT="18175" marB="136316">
                    <a:lnL w="12700" cmpd="sng">
                      <a:noFill/>
                      <a:prstDash val="solid"/>
                    </a:lnL>
                    <a:lnR w="12700" cmpd="sng">
                      <a:noFill/>
                      <a:prstDash val="solid"/>
                    </a:lnR>
                    <a:lnT w="38100" cmpd="sng">
                      <a:noFill/>
                    </a:lnT>
                    <a:lnB w="9525" cap="flat" cmpd="sng" algn="ctr">
                      <a:noFill/>
                      <a:prstDash val="solid"/>
                    </a:lnB>
                    <a:noFill/>
                  </a:tcPr>
                </a:tc>
                <a:tc>
                  <a:txBody>
                    <a:bodyPr/>
                    <a:lstStyle/>
                    <a:p>
                      <a:r>
                        <a:rPr lang="en-GB" sz="1200" cap="none" spc="0" dirty="0">
                          <a:solidFill>
                            <a:schemeClr val="tx1"/>
                          </a:solidFill>
                          <a:latin typeface="Book Antiqua" panose="02040602050305030304" pitchFamily="18" charset="0"/>
                        </a:rPr>
                        <a:t>Lack of engagement from team- Internal</a:t>
                      </a:r>
                    </a:p>
                  </a:txBody>
                  <a:tcPr marL="63614" marR="90877" marT="18175" marB="136316">
                    <a:lnL w="12700" cmpd="sng">
                      <a:noFill/>
                      <a:prstDash val="solid"/>
                    </a:lnL>
                    <a:lnR w="12700" cmpd="sng">
                      <a:noFill/>
                      <a:prstDash val="solid"/>
                    </a:lnR>
                    <a:lnT w="38100" cmpd="sng">
                      <a:noFill/>
                    </a:lnT>
                    <a:lnB w="9525" cap="flat" cmpd="sng" algn="ctr">
                      <a:noFill/>
                      <a:prstDash val="solid"/>
                    </a:lnB>
                    <a:noFill/>
                  </a:tcPr>
                </a:tc>
                <a:tc>
                  <a:txBody>
                    <a:bodyPr/>
                    <a:lstStyle/>
                    <a:p>
                      <a:r>
                        <a:rPr lang="en-GB" sz="1200" cap="none" spc="0" dirty="0">
                          <a:solidFill>
                            <a:schemeClr val="tx1"/>
                          </a:solidFill>
                          <a:latin typeface="Book Antiqua" panose="02040602050305030304" pitchFamily="18" charset="0"/>
                        </a:rPr>
                        <a:t>Make contact with team members, and make a plan with engaging member to pick up other work</a:t>
                      </a:r>
                    </a:p>
                  </a:txBody>
                  <a:tcPr marL="63614" marR="90877" marT="18175" marB="136316">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2284346831"/>
                  </a:ext>
                </a:extLst>
              </a:tr>
              <a:tr h="1149832">
                <a:tc>
                  <a:txBody>
                    <a:bodyPr/>
                    <a:lstStyle/>
                    <a:p>
                      <a:pPr algn="ctr"/>
                      <a:endParaRPr lang="en-GB" sz="1200" b="1" cap="none" spc="0" dirty="0">
                        <a:solidFill>
                          <a:schemeClr val="tx1"/>
                        </a:solidFill>
                        <a:latin typeface="Book Antiqua" panose="02040602050305030304" pitchFamily="18" charset="0"/>
                      </a:endParaRPr>
                    </a:p>
                    <a:p>
                      <a:pPr algn="ctr"/>
                      <a:r>
                        <a:rPr lang="en-GB" sz="1200" b="1" cap="none" spc="0" dirty="0">
                          <a:solidFill>
                            <a:schemeClr val="tx1"/>
                          </a:solidFill>
                          <a:latin typeface="Book Antiqua" panose="02040602050305030304" pitchFamily="18" charset="0"/>
                        </a:rPr>
                        <a:t>H</a:t>
                      </a:r>
                    </a:p>
                  </a:txBody>
                  <a:tcPr marL="63614" marR="90877" marT="18175" marB="136316">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endParaRPr lang="en-GB" sz="1200" b="1" cap="none" spc="0" dirty="0">
                        <a:solidFill>
                          <a:schemeClr val="tx1"/>
                        </a:solidFill>
                        <a:latin typeface="Book Antiqua" panose="02040602050305030304" pitchFamily="18" charset="0"/>
                      </a:endParaRPr>
                    </a:p>
                    <a:p>
                      <a:pPr algn="ctr"/>
                      <a:r>
                        <a:rPr lang="en-GB" sz="1200" b="1" cap="none" spc="0" dirty="0">
                          <a:solidFill>
                            <a:schemeClr val="tx1"/>
                          </a:solidFill>
                          <a:latin typeface="Book Antiqua" panose="02040602050305030304" pitchFamily="18" charset="0"/>
                        </a:rPr>
                        <a:t>H</a:t>
                      </a:r>
                    </a:p>
                  </a:txBody>
                  <a:tcPr marL="63614" marR="90877" marT="18175" marB="136316">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200" cap="none" spc="0">
                          <a:solidFill>
                            <a:schemeClr val="tx1"/>
                          </a:solidFill>
                          <a:latin typeface="Book Antiqua" panose="02040602050305030304" pitchFamily="18" charset="0"/>
                        </a:rPr>
                        <a:t>Delay with admin of organisation facilitator that we are working with-External</a:t>
                      </a:r>
                    </a:p>
                  </a:txBody>
                  <a:tcPr marL="63614" marR="90877" marT="18175" marB="136316">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200" cap="none" spc="0" dirty="0">
                          <a:solidFill>
                            <a:schemeClr val="tx1"/>
                          </a:solidFill>
                          <a:latin typeface="Book Antiqua" panose="02040602050305030304" pitchFamily="18" charset="0"/>
                        </a:rPr>
                        <a:t>Need to chase up and ensure other aspects of project are being dealt with.</a:t>
                      </a:r>
                    </a:p>
                  </a:txBody>
                  <a:tcPr marL="63614" marR="90877" marT="18175" marB="136316">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76892080"/>
                  </a:ext>
                </a:extLst>
              </a:tr>
              <a:tr h="1551582">
                <a:tc>
                  <a:txBody>
                    <a:bodyPr/>
                    <a:lstStyle/>
                    <a:p>
                      <a:pPr algn="ctr"/>
                      <a:r>
                        <a:rPr lang="en-GB" sz="1200" b="1" cap="none" spc="0" dirty="0">
                          <a:solidFill>
                            <a:schemeClr val="tx1"/>
                          </a:solidFill>
                          <a:latin typeface="Book Antiqua" panose="02040602050305030304" pitchFamily="18" charset="0"/>
                        </a:rPr>
                        <a:t>H</a:t>
                      </a:r>
                    </a:p>
                  </a:txBody>
                  <a:tcPr marL="63614" marR="90877" marT="18175" marB="136316">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ctr"/>
                      <a:r>
                        <a:rPr lang="en-GB" sz="1200" b="1" cap="none" spc="0" dirty="0">
                          <a:solidFill>
                            <a:schemeClr val="tx1"/>
                          </a:solidFill>
                          <a:latin typeface="Book Antiqua" panose="02040602050305030304" pitchFamily="18" charset="0"/>
                        </a:rPr>
                        <a:t>H</a:t>
                      </a:r>
                    </a:p>
                  </a:txBody>
                  <a:tcPr marL="63614" marR="90877" marT="18175" marB="136316">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200" cap="none" spc="0" dirty="0">
                          <a:solidFill>
                            <a:schemeClr val="tx1"/>
                          </a:solidFill>
                          <a:latin typeface="Book Antiqua" panose="02040602050305030304" pitchFamily="18" charset="0"/>
                        </a:rPr>
                        <a:t>Pandemic-not being able to meet face to face with organisation and team members-External</a:t>
                      </a:r>
                    </a:p>
                  </a:txBody>
                  <a:tcPr marL="63614" marR="90877" marT="18175" marB="136316">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200" cap="none" spc="0" dirty="0">
                          <a:solidFill>
                            <a:schemeClr val="tx1"/>
                          </a:solidFill>
                          <a:latin typeface="Book Antiqua" panose="02040602050305030304" pitchFamily="18" charset="0"/>
                        </a:rPr>
                        <a:t>To raise awareness to team members, ensuring that we have the facilities to engage online.</a:t>
                      </a:r>
                    </a:p>
                  </a:txBody>
                  <a:tcPr marL="63614" marR="90877" marT="18175" marB="136316">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64470353"/>
                  </a:ext>
                </a:extLst>
              </a:tr>
            </a:tbl>
          </a:graphicData>
        </a:graphic>
      </p:graphicFrame>
      <p:sp>
        <p:nvSpPr>
          <p:cNvPr id="9" name="TextBox 8">
            <a:extLst>
              <a:ext uri="{FF2B5EF4-FFF2-40B4-BE49-F238E27FC236}">
                <a16:creationId xmlns:a16="http://schemas.microsoft.com/office/drawing/2014/main" id="{45D6F86C-8287-4571-8766-392332C9A399}"/>
              </a:ext>
            </a:extLst>
          </p:cNvPr>
          <p:cNvSpPr txBox="1"/>
          <p:nvPr/>
        </p:nvSpPr>
        <p:spPr>
          <a:xfrm>
            <a:off x="790575" y="501651"/>
            <a:ext cx="4514850" cy="1049518"/>
          </a:xfrm>
          <a:prstGeom prst="rect">
            <a:avLst/>
          </a:prstGeom>
          <a:noFill/>
        </p:spPr>
        <p:txBody>
          <a:bodyPr wrap="square">
            <a:spAutoFit/>
          </a:bodyPr>
          <a:lstStyle/>
          <a:p>
            <a:pPr algn="ctr">
              <a:lnSpc>
                <a:spcPct val="90000"/>
              </a:lnSpc>
              <a:spcBef>
                <a:spcPct val="0"/>
              </a:spcBef>
              <a:spcAft>
                <a:spcPts val="600"/>
              </a:spcAft>
            </a:pPr>
            <a:endParaRPr lang="en-US" b="1" kern="1200" dirty="0">
              <a:solidFill>
                <a:schemeClr val="bg1"/>
              </a:solidFill>
              <a:latin typeface="Book Antiqua" panose="02040602050305030304" pitchFamily="18" charset="0"/>
              <a:ea typeface="+mj-ea"/>
              <a:cs typeface="+mj-cs"/>
            </a:endParaRPr>
          </a:p>
          <a:p>
            <a:pPr algn="ctr">
              <a:lnSpc>
                <a:spcPct val="90000"/>
              </a:lnSpc>
              <a:spcBef>
                <a:spcPct val="0"/>
              </a:spcBef>
              <a:spcAft>
                <a:spcPts val="600"/>
              </a:spcAft>
            </a:pPr>
            <a:endParaRPr lang="en-US" sz="2000" b="1" kern="1200" dirty="0">
              <a:latin typeface="Book Antiqua" panose="02040602050305030304" pitchFamily="18" charset="0"/>
              <a:ea typeface="+mj-ea"/>
              <a:cs typeface="+mj-cs"/>
            </a:endParaRPr>
          </a:p>
          <a:p>
            <a:pPr algn="ctr">
              <a:lnSpc>
                <a:spcPct val="90000"/>
              </a:lnSpc>
              <a:spcBef>
                <a:spcPct val="0"/>
              </a:spcBef>
              <a:spcAft>
                <a:spcPts val="600"/>
              </a:spcAft>
            </a:pPr>
            <a:r>
              <a:rPr lang="en-US" sz="2000" b="1" kern="1200" dirty="0">
                <a:latin typeface="Book Antiqua" panose="02040602050305030304" pitchFamily="18" charset="0"/>
                <a:ea typeface="+mj-ea"/>
                <a:cs typeface="+mj-cs"/>
              </a:rPr>
              <a:t>Risk Assessment Risk Analysis Grid</a:t>
            </a:r>
          </a:p>
        </p:txBody>
      </p:sp>
      <p:sp>
        <p:nvSpPr>
          <p:cNvPr id="11" name="TextBox 10">
            <a:extLst>
              <a:ext uri="{FF2B5EF4-FFF2-40B4-BE49-F238E27FC236}">
                <a16:creationId xmlns:a16="http://schemas.microsoft.com/office/drawing/2014/main" id="{3E5752F0-17A7-46FB-AAA7-23E6590D6569}"/>
              </a:ext>
            </a:extLst>
          </p:cNvPr>
          <p:cNvSpPr txBox="1"/>
          <p:nvPr/>
        </p:nvSpPr>
        <p:spPr>
          <a:xfrm>
            <a:off x="1" y="0"/>
            <a:ext cx="5505450" cy="994118"/>
          </a:xfrm>
          <a:prstGeom prst="rect">
            <a:avLst/>
          </a:prstGeom>
          <a:noFill/>
        </p:spPr>
        <p:txBody>
          <a:bodyPr wrap="square">
            <a:spAutoFit/>
          </a:bodyPr>
          <a:lstStyle/>
          <a:p>
            <a:pPr algn="ctr">
              <a:lnSpc>
                <a:spcPct val="90000"/>
              </a:lnSpc>
              <a:spcBef>
                <a:spcPct val="0"/>
              </a:spcBef>
              <a:spcAft>
                <a:spcPts val="600"/>
              </a:spcAft>
            </a:pPr>
            <a:r>
              <a:rPr lang="en-US" sz="2400" b="1" kern="1200" dirty="0">
                <a:solidFill>
                  <a:schemeClr val="bg1"/>
                </a:solidFill>
                <a:latin typeface="Book Antiqua" panose="02040602050305030304" pitchFamily="18" charset="0"/>
                <a:ea typeface="+mj-ea"/>
                <a:cs typeface="+mj-cs"/>
              </a:rPr>
              <a:t>Close-out Phase</a:t>
            </a:r>
          </a:p>
          <a:p>
            <a:pPr algn="ctr">
              <a:lnSpc>
                <a:spcPct val="90000"/>
              </a:lnSpc>
              <a:spcBef>
                <a:spcPct val="0"/>
              </a:spcBef>
              <a:spcAft>
                <a:spcPts val="600"/>
              </a:spcAft>
            </a:pPr>
            <a:endParaRPr lang="en-US" sz="100" b="1" dirty="0">
              <a:solidFill>
                <a:schemeClr val="bg1"/>
              </a:solidFill>
              <a:latin typeface="Book Antiqua" panose="02040602050305030304" pitchFamily="18" charset="0"/>
              <a:ea typeface="+mj-ea"/>
              <a:cs typeface="+mj-cs"/>
            </a:endParaRPr>
          </a:p>
          <a:p>
            <a:pPr algn="ctr">
              <a:lnSpc>
                <a:spcPct val="90000"/>
              </a:lnSpc>
              <a:spcBef>
                <a:spcPct val="0"/>
              </a:spcBef>
              <a:spcAft>
                <a:spcPts val="600"/>
              </a:spcAft>
            </a:pPr>
            <a:r>
              <a:rPr lang="en-US" sz="1400" b="1" kern="1200" dirty="0">
                <a:solidFill>
                  <a:schemeClr val="bg1"/>
                </a:solidFill>
                <a:latin typeface="Book Antiqua" panose="02040602050305030304" pitchFamily="18" charset="0"/>
                <a:ea typeface="+mj-ea"/>
                <a:cs typeface="+mj-cs"/>
              </a:rPr>
              <a:t>What did we do well ? What do we want to improve? What else did we learn ?(Lewis,2007)</a:t>
            </a:r>
            <a:endParaRPr lang="en-US" sz="2400" b="1" kern="1200" dirty="0">
              <a:solidFill>
                <a:schemeClr val="bg1"/>
              </a:solidFill>
              <a:latin typeface="Book Antiqua" panose="02040602050305030304" pitchFamily="18" charset="0"/>
              <a:ea typeface="+mj-ea"/>
              <a:cs typeface="+mj-cs"/>
            </a:endParaRPr>
          </a:p>
        </p:txBody>
      </p:sp>
      <p:sp>
        <p:nvSpPr>
          <p:cNvPr id="13" name="TextBox 12">
            <a:extLst>
              <a:ext uri="{FF2B5EF4-FFF2-40B4-BE49-F238E27FC236}">
                <a16:creationId xmlns:a16="http://schemas.microsoft.com/office/drawing/2014/main" id="{A854AF71-860C-4371-91CE-ED2639069A3B}"/>
              </a:ext>
            </a:extLst>
          </p:cNvPr>
          <p:cNvSpPr txBox="1"/>
          <p:nvPr/>
        </p:nvSpPr>
        <p:spPr>
          <a:xfrm>
            <a:off x="6095998" y="592071"/>
            <a:ext cx="6029320" cy="5724644"/>
          </a:xfrm>
          <a:prstGeom prst="rect">
            <a:avLst/>
          </a:prstGeom>
          <a:noFill/>
        </p:spPr>
        <p:txBody>
          <a:bodyPr wrap="square">
            <a:spAutoFit/>
          </a:bodyPr>
          <a:lstStyle/>
          <a:p>
            <a:r>
              <a:rPr lang="en-GB" sz="1800" b="1" dirty="0">
                <a:latin typeface="Book Antiqua" panose="02040602050305030304" pitchFamily="18" charset="0"/>
              </a:rPr>
              <a:t>Pestle  </a:t>
            </a:r>
          </a:p>
          <a:p>
            <a:endParaRPr lang="en-GB" sz="800" b="1" dirty="0">
              <a:latin typeface="Book Antiqua" panose="02040602050305030304" pitchFamily="18" charset="0"/>
            </a:endParaRPr>
          </a:p>
          <a:p>
            <a:r>
              <a:rPr lang="en-GB" sz="1600" b="1" dirty="0">
                <a:latin typeface="Book Antiqua" panose="02040602050305030304" pitchFamily="18" charset="0"/>
              </a:rPr>
              <a:t>Technology</a:t>
            </a:r>
            <a:r>
              <a:rPr lang="en-GB" sz="1800" b="1" dirty="0">
                <a:latin typeface="Book Antiqua" panose="02040602050305030304" pitchFamily="18" charset="0"/>
              </a:rPr>
              <a:t>: </a:t>
            </a:r>
          </a:p>
          <a:p>
            <a:endParaRPr lang="en-GB" sz="800" dirty="0">
              <a:latin typeface="Book Antiqua" panose="02040602050305030304" pitchFamily="18" charset="0"/>
            </a:endParaRPr>
          </a:p>
          <a:p>
            <a:pPr marL="0" indent="0">
              <a:buNone/>
            </a:pPr>
            <a:r>
              <a:rPr lang="en-GB" sz="1600" dirty="0">
                <a:latin typeface="Book Antiqua" panose="02040602050305030304" pitchFamily="18" charset="0"/>
              </a:rPr>
              <a:t>Delay with admin to deliver the project with forms not being signed on time. Majority of project is online and team members have had internet connection issues</a:t>
            </a:r>
            <a:r>
              <a:rPr lang="en-GB" sz="1800" dirty="0">
                <a:latin typeface="Book Antiqua" panose="02040602050305030304" pitchFamily="18" charset="0"/>
              </a:rPr>
              <a:t>.</a:t>
            </a:r>
          </a:p>
          <a:p>
            <a:pPr marL="0" indent="0">
              <a:buNone/>
            </a:pPr>
            <a:endParaRPr lang="en-GB" sz="800" dirty="0">
              <a:latin typeface="Book Antiqua" panose="02040602050305030304" pitchFamily="18" charset="0"/>
            </a:endParaRPr>
          </a:p>
          <a:p>
            <a:pPr marL="0" indent="0">
              <a:buNone/>
            </a:pPr>
            <a:r>
              <a:rPr lang="en-GB" b="1" dirty="0">
                <a:latin typeface="Book Antiqua" panose="02040602050305030304" pitchFamily="18" charset="0"/>
              </a:rPr>
              <a:t>Swot</a:t>
            </a:r>
          </a:p>
          <a:p>
            <a:pPr marL="0" indent="0">
              <a:buNone/>
            </a:pPr>
            <a:endParaRPr lang="en-GB" sz="800" b="1" dirty="0">
              <a:latin typeface="Book Antiqua" panose="02040602050305030304" pitchFamily="18" charset="0"/>
            </a:endParaRPr>
          </a:p>
          <a:p>
            <a:r>
              <a:rPr lang="en-GB" sz="1600" b="1" dirty="0">
                <a:latin typeface="Book Antiqua" panose="02040602050305030304" pitchFamily="18" charset="0"/>
              </a:rPr>
              <a:t>Strengths</a:t>
            </a:r>
            <a:r>
              <a:rPr lang="en-GB" sz="1400" b="1" dirty="0">
                <a:latin typeface="Book Antiqua" panose="02040602050305030304" pitchFamily="18" charset="0"/>
              </a:rPr>
              <a:t>:</a:t>
            </a:r>
          </a:p>
          <a:p>
            <a:pPr marL="0" indent="0">
              <a:buNone/>
            </a:pPr>
            <a:r>
              <a:rPr lang="en-GB" sz="1800" dirty="0">
                <a:latin typeface="Book Antiqua" panose="02040602050305030304" pitchFamily="18" charset="0"/>
              </a:rPr>
              <a:t>-</a:t>
            </a:r>
            <a:r>
              <a:rPr lang="en-GB" sz="1600" dirty="0">
                <a:latin typeface="Book Antiqua" panose="02040602050305030304" pitchFamily="18" charset="0"/>
              </a:rPr>
              <a:t>Team members adapting and working together to overcome any issues and picking up other work to make the project a success. </a:t>
            </a:r>
          </a:p>
          <a:p>
            <a:pPr marL="0" indent="0">
              <a:buNone/>
            </a:pPr>
            <a:r>
              <a:rPr lang="en-GB" sz="1600" dirty="0">
                <a:latin typeface="Book Antiqua" panose="02040602050305030304" pitchFamily="18" charset="0"/>
              </a:rPr>
              <a:t>-Theodore having experience within this sector, and having the facilities to help and overcome issues with other members.</a:t>
            </a:r>
          </a:p>
          <a:p>
            <a:pPr marL="0" indent="0">
              <a:buNone/>
            </a:pPr>
            <a:r>
              <a:rPr lang="en-GB" sz="1600" dirty="0">
                <a:latin typeface="Book Antiqua" panose="02040602050305030304" pitchFamily="18" charset="0"/>
              </a:rPr>
              <a:t>-Being able to find two people (50% of the target despite the time to engage with the project).</a:t>
            </a:r>
          </a:p>
          <a:p>
            <a:pPr marL="0" indent="0">
              <a:buNone/>
            </a:pPr>
            <a:endParaRPr lang="en-GB" sz="1800" dirty="0">
              <a:latin typeface="Book Antiqua" panose="02040602050305030304" pitchFamily="18" charset="0"/>
            </a:endParaRPr>
          </a:p>
          <a:p>
            <a:r>
              <a:rPr lang="en-GB" sz="1600" b="1" dirty="0">
                <a:latin typeface="Book Antiqua" panose="02040602050305030304" pitchFamily="18" charset="0"/>
              </a:rPr>
              <a:t>Weakness</a:t>
            </a:r>
          </a:p>
          <a:p>
            <a:endParaRPr lang="en-GB" sz="800" b="1" dirty="0">
              <a:latin typeface="Book Antiqua" panose="02040602050305030304" pitchFamily="18" charset="0"/>
            </a:endParaRPr>
          </a:p>
          <a:p>
            <a:pPr marL="0" indent="0">
              <a:buNone/>
            </a:pPr>
            <a:r>
              <a:rPr lang="en-GB" sz="1800" dirty="0">
                <a:latin typeface="Book Antiqua" panose="02040602050305030304" pitchFamily="18" charset="0"/>
              </a:rPr>
              <a:t>-</a:t>
            </a:r>
            <a:r>
              <a:rPr lang="en-GB" sz="1600" dirty="0">
                <a:latin typeface="Book Antiqua" panose="02040602050305030304" pitchFamily="18" charset="0"/>
              </a:rPr>
              <a:t>IT issues, team members not engaging fully</a:t>
            </a:r>
            <a:r>
              <a:rPr lang="en-GB" sz="1800" dirty="0">
                <a:latin typeface="Book Antiqua" panose="02040602050305030304" pitchFamily="18" charset="0"/>
              </a:rPr>
              <a:t>.</a:t>
            </a:r>
          </a:p>
          <a:p>
            <a:pPr marL="0" indent="0">
              <a:buNone/>
            </a:pPr>
            <a:endParaRPr lang="en-GB" sz="1800" dirty="0">
              <a:latin typeface="Book Antiqua" panose="02040602050305030304" pitchFamily="18" charset="0"/>
            </a:endParaRPr>
          </a:p>
          <a:p>
            <a:endParaRPr lang="en-GB" sz="1800" dirty="0">
              <a:latin typeface="Book Antiqua" panose="02040602050305030304" pitchFamily="18" charset="0"/>
            </a:endParaRPr>
          </a:p>
        </p:txBody>
      </p:sp>
    </p:spTree>
    <p:extLst>
      <p:ext uri="{BB962C8B-B14F-4D97-AF65-F5344CB8AC3E}">
        <p14:creationId xmlns:p14="http://schemas.microsoft.com/office/powerpoint/2010/main" val="3975981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8189-2725-41FF-A193-967B943EC95D}"/>
              </a:ext>
            </a:extLst>
          </p:cNvPr>
          <p:cNvSpPr>
            <a:spLocks noGrp="1"/>
          </p:cNvSpPr>
          <p:nvPr>
            <p:ph type="title"/>
          </p:nvPr>
        </p:nvSpPr>
        <p:spPr>
          <a:xfrm>
            <a:off x="836612" y="348711"/>
            <a:ext cx="10515600" cy="658557"/>
          </a:xfrm>
        </p:spPr>
        <p:txBody>
          <a:bodyPr>
            <a:normAutofit/>
          </a:bodyPr>
          <a:lstStyle/>
          <a:p>
            <a:pPr algn="ctr"/>
            <a:r>
              <a:rPr lang="en-GB" sz="2000" b="1" dirty="0">
                <a:latin typeface="Book Antiqua" panose="02040602050305030304" pitchFamily="18" charset="0"/>
              </a:rPr>
              <a:t>Project Evaluation</a:t>
            </a:r>
            <a:r>
              <a:rPr lang="en-GB" sz="2800" b="1" dirty="0">
                <a:latin typeface="Book Antiqua" panose="02040602050305030304" pitchFamily="18" charset="0"/>
              </a:rPr>
              <a:t>:</a:t>
            </a:r>
          </a:p>
        </p:txBody>
      </p:sp>
      <p:sp>
        <p:nvSpPr>
          <p:cNvPr id="3" name="Text Placeholder 2">
            <a:extLst>
              <a:ext uri="{FF2B5EF4-FFF2-40B4-BE49-F238E27FC236}">
                <a16:creationId xmlns:a16="http://schemas.microsoft.com/office/drawing/2014/main" id="{582842C9-701C-4168-A994-43D112A71AD3}"/>
              </a:ext>
            </a:extLst>
          </p:cNvPr>
          <p:cNvSpPr>
            <a:spLocks noGrp="1"/>
          </p:cNvSpPr>
          <p:nvPr>
            <p:ph type="body" idx="1"/>
          </p:nvPr>
        </p:nvSpPr>
        <p:spPr>
          <a:xfrm>
            <a:off x="836613" y="1136273"/>
            <a:ext cx="5044440" cy="658556"/>
          </a:xfrm>
        </p:spPr>
        <p:txBody>
          <a:bodyPr anchor="t">
            <a:normAutofit fontScale="55000" lnSpcReduction="20000"/>
          </a:bodyPr>
          <a:lstStyle/>
          <a:p>
            <a:r>
              <a:rPr lang="en-GB" sz="2500" b="0" dirty="0">
                <a:latin typeface="Book Antiqua" panose="02040602050305030304" pitchFamily="18" charset="0"/>
              </a:rPr>
              <a:t>The Iron triangle</a:t>
            </a:r>
          </a:p>
          <a:p>
            <a:r>
              <a:rPr lang="en-GB" sz="2100" b="0" dirty="0">
                <a:solidFill>
                  <a:srgbClr val="FF0000"/>
                </a:solidFill>
                <a:latin typeface="Book Antiqua" panose="02040602050305030304" pitchFamily="18" charset="0"/>
              </a:rPr>
              <a:t>Originally defined to show the links between project scope, cost and time. (Carroll, 2012)</a:t>
            </a:r>
          </a:p>
        </p:txBody>
      </p:sp>
      <p:sp>
        <p:nvSpPr>
          <p:cNvPr id="4" name="Content Placeholder 3">
            <a:extLst>
              <a:ext uri="{FF2B5EF4-FFF2-40B4-BE49-F238E27FC236}">
                <a16:creationId xmlns:a16="http://schemas.microsoft.com/office/drawing/2014/main" id="{ABACE0F3-73E2-497E-B732-0667190ED7AA}"/>
              </a:ext>
            </a:extLst>
          </p:cNvPr>
          <p:cNvSpPr>
            <a:spLocks noGrp="1"/>
          </p:cNvSpPr>
          <p:nvPr>
            <p:ph sz="half" idx="2"/>
          </p:nvPr>
        </p:nvSpPr>
        <p:spPr>
          <a:xfrm>
            <a:off x="839789" y="2099311"/>
            <a:ext cx="4608512" cy="3348990"/>
          </a:xfrm>
        </p:spPr>
        <p:txBody>
          <a:bodyPr>
            <a:normAutofit fontScale="92500" lnSpcReduction="20000"/>
          </a:bodyPr>
          <a:lstStyle/>
          <a:p>
            <a:pPr marL="0" indent="0">
              <a:buNone/>
            </a:pPr>
            <a:r>
              <a:rPr lang="en-GB" dirty="0"/>
              <a:t>                    </a:t>
            </a:r>
            <a:r>
              <a:rPr lang="en-GB" sz="1100" b="1" dirty="0">
                <a:latin typeface="Book Antiqua" panose="02040602050305030304" pitchFamily="18" charset="0"/>
              </a:rPr>
              <a:t>Resource(cost)- HR –Technological issues</a:t>
            </a:r>
            <a:endParaRPr lang="en-GB" sz="1600" b="1" dirty="0">
              <a:latin typeface="Book Antiqua" panose="02040602050305030304" pitchFamily="18" charset="0"/>
            </a:endParaRPr>
          </a:p>
          <a:p>
            <a:pPr marL="0" indent="0">
              <a:buNone/>
            </a:pPr>
            <a:r>
              <a:rPr lang="en-GB" sz="1600" dirty="0"/>
              <a:t>                                                   </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a:t> </a:t>
            </a:r>
            <a:r>
              <a:rPr lang="en-GB" sz="1100" b="1" dirty="0">
                <a:solidFill>
                  <a:srgbClr val="00B050"/>
                </a:solidFill>
                <a:latin typeface="Book Antiqua" panose="02040602050305030304" pitchFamily="18" charset="0"/>
              </a:rPr>
              <a:t>Product(specification</a:t>
            </a:r>
            <a:r>
              <a:rPr lang="en-GB" sz="1200" b="1" dirty="0">
                <a:solidFill>
                  <a:srgbClr val="00B050"/>
                </a:solidFill>
                <a:latin typeface="Book Antiqua" panose="02040602050305030304" pitchFamily="18" charset="0"/>
              </a:rPr>
              <a:t>)                                      </a:t>
            </a:r>
            <a:r>
              <a:rPr lang="en-GB" sz="1000" b="1" dirty="0">
                <a:latin typeface="Book Antiqua" panose="02040602050305030304" pitchFamily="18" charset="0"/>
              </a:rPr>
              <a:t>Schedule(time)-Delay on </a:t>
            </a:r>
          </a:p>
          <a:p>
            <a:pPr marL="0" indent="0">
              <a:buNone/>
            </a:pPr>
            <a:r>
              <a:rPr lang="en-GB" sz="1000" b="1" dirty="0">
                <a:solidFill>
                  <a:srgbClr val="00B050"/>
                </a:solidFill>
                <a:latin typeface="Book Antiqua" panose="02040602050305030304" pitchFamily="18" charset="0"/>
              </a:rPr>
              <a:t>02 Candidates engaged with</a:t>
            </a:r>
            <a:r>
              <a:rPr lang="en-GB" sz="1000" b="1" dirty="0">
                <a:latin typeface="Book Antiqua" panose="02040602050305030304" pitchFamily="18" charset="0"/>
              </a:rPr>
              <a:t>;                             meeting the requirements of</a:t>
            </a:r>
          </a:p>
          <a:p>
            <a:pPr marL="0" indent="0">
              <a:buNone/>
            </a:pPr>
            <a:r>
              <a:rPr lang="en-GB" sz="1000" b="1" dirty="0">
                <a:solidFill>
                  <a:srgbClr val="00B050"/>
                </a:solidFill>
              </a:rPr>
              <a:t>02 CV written completed and                                     </a:t>
            </a:r>
            <a:r>
              <a:rPr lang="en-GB" sz="1000" b="1" dirty="0">
                <a:latin typeface="Book Antiqua" panose="02040602050305030304" pitchFamily="18" charset="0"/>
              </a:rPr>
              <a:t>the organisation facilitator</a:t>
            </a:r>
            <a:endParaRPr lang="en-GB" sz="1000" dirty="0"/>
          </a:p>
          <a:p>
            <a:pPr marL="0" indent="0">
              <a:buNone/>
            </a:pPr>
            <a:r>
              <a:rPr lang="en-GB" sz="1000" b="1" dirty="0">
                <a:solidFill>
                  <a:srgbClr val="00B050"/>
                </a:solidFill>
              </a:rPr>
              <a:t>01 cover letter, 02 applications made</a:t>
            </a:r>
            <a:r>
              <a:rPr lang="en-GB" sz="1000" dirty="0">
                <a:solidFill>
                  <a:srgbClr val="00B050"/>
                </a:solidFill>
              </a:rPr>
              <a:t>                       </a:t>
            </a:r>
            <a:r>
              <a:rPr lang="en-GB" sz="1000" b="1" dirty="0">
                <a:latin typeface="Book Antiqua" panose="02040602050305030304" pitchFamily="18" charset="0"/>
              </a:rPr>
              <a:t>involving the delay on </a:t>
            </a:r>
            <a:r>
              <a:rPr lang="en-GB" sz="1000" b="1" dirty="0" err="1">
                <a:latin typeface="Book Antiqua" panose="02040602050305030304" pitchFamily="18" charset="0"/>
              </a:rPr>
              <a:t>enga</a:t>
            </a:r>
            <a:r>
              <a:rPr lang="en-GB" sz="1000" b="1" dirty="0">
                <a:latin typeface="Book Antiqua" panose="02040602050305030304" pitchFamily="18" charset="0"/>
              </a:rPr>
              <a:t>- </a:t>
            </a:r>
            <a:endParaRPr lang="en-GB" sz="1000" dirty="0"/>
          </a:p>
          <a:p>
            <a:pPr marL="0" indent="0">
              <a:buNone/>
            </a:pPr>
            <a:r>
              <a:rPr lang="en-GB" sz="1000" b="1" dirty="0">
                <a:solidFill>
                  <a:srgbClr val="00B050"/>
                </a:solidFill>
              </a:rPr>
              <a:t>01 job offered</a:t>
            </a:r>
            <a:r>
              <a:rPr lang="en-GB" sz="1000" dirty="0"/>
              <a:t>.                                                                </a:t>
            </a:r>
            <a:r>
              <a:rPr lang="en-GB" sz="1000" b="1" dirty="0">
                <a:latin typeface="Book Antiqua" panose="02040602050305030304" pitchFamily="18" charset="0"/>
              </a:rPr>
              <a:t>ging properly with candidates                                                                             </a:t>
            </a:r>
          </a:p>
          <a:p>
            <a:pPr marL="0" indent="0">
              <a:buNone/>
            </a:pPr>
            <a:r>
              <a:rPr lang="en-GB" sz="1000" b="1" dirty="0">
                <a:latin typeface="Book Antiqua" panose="02040602050305030304" pitchFamily="18" charset="0"/>
              </a:rPr>
              <a:t>                                                                                                           </a:t>
            </a:r>
          </a:p>
        </p:txBody>
      </p:sp>
      <p:sp>
        <p:nvSpPr>
          <p:cNvPr id="5" name="Text Placeholder 4">
            <a:extLst>
              <a:ext uri="{FF2B5EF4-FFF2-40B4-BE49-F238E27FC236}">
                <a16:creationId xmlns:a16="http://schemas.microsoft.com/office/drawing/2014/main" id="{07381DFB-64F2-4B19-A425-FBA6C8A63740}"/>
              </a:ext>
            </a:extLst>
          </p:cNvPr>
          <p:cNvSpPr>
            <a:spLocks noGrp="1"/>
          </p:cNvSpPr>
          <p:nvPr>
            <p:ph type="body" sz="quarter" idx="3"/>
          </p:nvPr>
        </p:nvSpPr>
        <p:spPr>
          <a:xfrm>
            <a:off x="6400800" y="1082040"/>
            <a:ext cx="5250180" cy="4259580"/>
          </a:xfrm>
        </p:spPr>
        <p:txBody>
          <a:bodyPr anchor="t">
            <a:normAutofit fontScale="55000" lnSpcReduction="20000"/>
          </a:bodyPr>
          <a:lstStyle/>
          <a:p>
            <a:r>
              <a:rPr lang="en-GB" dirty="0"/>
              <a:t>                             </a:t>
            </a:r>
          </a:p>
        </p:txBody>
      </p:sp>
      <p:graphicFrame>
        <p:nvGraphicFramePr>
          <p:cNvPr id="16" name="Content Placeholder 15">
            <a:extLst>
              <a:ext uri="{FF2B5EF4-FFF2-40B4-BE49-F238E27FC236}">
                <a16:creationId xmlns:a16="http://schemas.microsoft.com/office/drawing/2014/main" id="{D82C6572-697E-45F8-8CCC-FCC5AD77BA3E}"/>
              </a:ext>
            </a:extLst>
          </p:cNvPr>
          <p:cNvGraphicFramePr>
            <a:graphicFrameLocks noGrp="1"/>
          </p:cNvGraphicFramePr>
          <p:nvPr>
            <p:ph sz="quarter" idx="4"/>
            <p:extLst>
              <p:ext uri="{D42A27DB-BD31-4B8C-83A1-F6EECF244321}">
                <p14:modId xmlns:p14="http://schemas.microsoft.com/office/powerpoint/2010/main" val="4034253788"/>
              </p:ext>
            </p:extLst>
          </p:nvPr>
        </p:nvGraphicFramePr>
        <p:xfrm>
          <a:off x="6454140" y="1082040"/>
          <a:ext cx="5044440" cy="4101722"/>
        </p:xfrm>
        <a:graphic>
          <a:graphicData uri="http://schemas.openxmlformats.org/drawingml/2006/table">
            <a:tbl>
              <a:tblPr firstRow="1" firstCol="1" bandRow="1">
                <a:tableStyleId>{5C22544A-7EE6-4342-B048-85BDC9FD1C3A}</a:tableStyleId>
              </a:tblPr>
              <a:tblGrid>
                <a:gridCol w="1008775">
                  <a:extLst>
                    <a:ext uri="{9D8B030D-6E8A-4147-A177-3AD203B41FA5}">
                      <a16:colId xmlns:a16="http://schemas.microsoft.com/office/drawing/2014/main" val="763606892"/>
                    </a:ext>
                  </a:extLst>
                </a:gridCol>
                <a:gridCol w="1008775">
                  <a:extLst>
                    <a:ext uri="{9D8B030D-6E8A-4147-A177-3AD203B41FA5}">
                      <a16:colId xmlns:a16="http://schemas.microsoft.com/office/drawing/2014/main" val="1184859911"/>
                    </a:ext>
                  </a:extLst>
                </a:gridCol>
                <a:gridCol w="782527">
                  <a:extLst>
                    <a:ext uri="{9D8B030D-6E8A-4147-A177-3AD203B41FA5}">
                      <a16:colId xmlns:a16="http://schemas.microsoft.com/office/drawing/2014/main" val="1496705474"/>
                    </a:ext>
                  </a:extLst>
                </a:gridCol>
                <a:gridCol w="1235026">
                  <a:extLst>
                    <a:ext uri="{9D8B030D-6E8A-4147-A177-3AD203B41FA5}">
                      <a16:colId xmlns:a16="http://schemas.microsoft.com/office/drawing/2014/main" val="849559196"/>
                    </a:ext>
                  </a:extLst>
                </a:gridCol>
                <a:gridCol w="1009337">
                  <a:extLst>
                    <a:ext uri="{9D8B030D-6E8A-4147-A177-3AD203B41FA5}">
                      <a16:colId xmlns:a16="http://schemas.microsoft.com/office/drawing/2014/main" val="2757904315"/>
                    </a:ext>
                  </a:extLst>
                </a:gridCol>
              </a:tblGrid>
              <a:tr h="231416">
                <a:tc>
                  <a:txBody>
                    <a:bodyPr/>
                    <a:lstStyle/>
                    <a:p>
                      <a:pPr>
                        <a:lnSpc>
                          <a:spcPct val="107000"/>
                        </a:lnSpc>
                        <a:spcAft>
                          <a:spcPts val="800"/>
                        </a:spcAft>
                      </a:pPr>
                      <a:r>
                        <a:rPr lang="en-GB" sz="7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Hard outcomes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Soft outcomes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Soft outcome’s reaction</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Soft outcomes behaviour</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extLst>
                  <a:ext uri="{0D108BD9-81ED-4DB2-BD59-A6C34878D82A}">
                    <a16:rowId xmlns:a16="http://schemas.microsoft.com/office/drawing/2014/main" val="489005872"/>
                  </a:ext>
                </a:extLst>
              </a:tr>
              <a:tr h="1283149">
                <a:tc>
                  <a:txBody>
                    <a:bodyPr/>
                    <a:lstStyle/>
                    <a:p>
                      <a:pPr>
                        <a:lnSpc>
                          <a:spcPct val="107000"/>
                        </a:lnSpc>
                        <a:spcAft>
                          <a:spcPts val="800"/>
                        </a:spcAft>
                      </a:pPr>
                      <a:r>
                        <a:rPr lang="en-GB" sz="700">
                          <a:effectLst/>
                        </a:rPr>
                        <a:t>Candidates</a:t>
                      </a:r>
                      <a:endParaRPr lang="en-GB" sz="900">
                        <a:effectLst/>
                      </a:endParaRPr>
                    </a:p>
                    <a:p>
                      <a:pPr>
                        <a:lnSpc>
                          <a:spcPct val="107000"/>
                        </a:lnSpc>
                        <a:spcAft>
                          <a:spcPts val="800"/>
                        </a:spcAft>
                      </a:pPr>
                      <a:r>
                        <a:rPr lang="en-GB" sz="700">
                          <a:effectLst/>
                        </a:rPr>
                        <a:t> </a:t>
                      </a:r>
                      <a:endParaRPr lang="en-GB" sz="900">
                        <a:effectLst/>
                      </a:endParaRPr>
                    </a:p>
                    <a:p>
                      <a:pPr>
                        <a:lnSpc>
                          <a:spcPct val="107000"/>
                        </a:lnSpc>
                        <a:spcAft>
                          <a:spcPts val="800"/>
                        </a:spcAft>
                      </a:pPr>
                      <a:r>
                        <a:rPr lang="en-GB" sz="700">
                          <a:effectLst/>
                        </a:rPr>
                        <a:t>-V.Nikamakolam</a:t>
                      </a:r>
                      <a:endParaRPr lang="en-GB" sz="900">
                        <a:effectLst/>
                      </a:endParaRPr>
                    </a:p>
                    <a:p>
                      <a:pPr>
                        <a:lnSpc>
                          <a:spcPct val="107000"/>
                        </a:lnSpc>
                        <a:spcAft>
                          <a:spcPts val="800"/>
                        </a:spcAft>
                      </a:pPr>
                      <a:r>
                        <a:rPr lang="en-GB" sz="700">
                          <a:effectLst/>
                        </a:rPr>
                        <a:t> </a:t>
                      </a:r>
                      <a:endParaRPr lang="en-GB" sz="900">
                        <a:effectLst/>
                      </a:endParaRPr>
                    </a:p>
                    <a:p>
                      <a:pPr>
                        <a:lnSpc>
                          <a:spcPct val="107000"/>
                        </a:lnSpc>
                        <a:spcAft>
                          <a:spcPts val="800"/>
                        </a:spcAft>
                      </a:pPr>
                      <a:r>
                        <a:rPr lang="en-GB" sz="700">
                          <a:effectLst/>
                        </a:rPr>
                        <a:t>-Jazmin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02 candidates supported with CV writing and cover letter.</a:t>
                      </a:r>
                      <a:endParaRPr lang="en-GB" sz="900" dirty="0">
                        <a:effectLst/>
                      </a:endParaRPr>
                    </a:p>
                    <a:p>
                      <a:pPr>
                        <a:lnSpc>
                          <a:spcPct val="107000"/>
                        </a:lnSpc>
                        <a:spcAft>
                          <a:spcPts val="800"/>
                        </a:spcAft>
                      </a:pPr>
                      <a:r>
                        <a:rPr lang="en-GB" sz="700" dirty="0">
                          <a:effectLst/>
                        </a:rPr>
                        <a:t>01 candidate has got confirmation of employment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-Positive measuring soft outcome for the one who successfully got a job;</a:t>
                      </a:r>
                      <a:endParaRPr lang="en-GB" sz="900" dirty="0">
                        <a:effectLst/>
                      </a:endParaRPr>
                    </a:p>
                    <a:p>
                      <a:pPr>
                        <a:lnSpc>
                          <a:spcPct val="107000"/>
                        </a:lnSpc>
                        <a:spcAft>
                          <a:spcPts val="800"/>
                        </a:spcAft>
                      </a:pPr>
                      <a:r>
                        <a:rPr lang="en-GB" sz="700" dirty="0">
                          <a:effectLst/>
                        </a:rPr>
                        <a:t>-Hope for the other one who is still waiting for opportunities.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 Independency, hope.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 Freedom, trust, expansion.</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extLst>
                  <a:ext uri="{0D108BD9-81ED-4DB2-BD59-A6C34878D82A}">
                    <a16:rowId xmlns:a16="http://schemas.microsoft.com/office/drawing/2014/main" val="1843785140"/>
                  </a:ext>
                </a:extLst>
              </a:tr>
              <a:tr h="1296177">
                <a:tc>
                  <a:txBody>
                    <a:bodyPr/>
                    <a:lstStyle/>
                    <a:p>
                      <a:pPr>
                        <a:lnSpc>
                          <a:spcPct val="107000"/>
                        </a:lnSpc>
                        <a:spcAft>
                          <a:spcPts val="800"/>
                        </a:spcAft>
                      </a:pPr>
                      <a:r>
                        <a:rPr lang="en-GB" sz="700">
                          <a:effectLst/>
                        </a:rPr>
                        <a:t>Team members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Additional value on collaboration working within team members;</a:t>
                      </a:r>
                      <a:endParaRPr lang="en-GB" sz="900" dirty="0">
                        <a:effectLst/>
                      </a:endParaRPr>
                    </a:p>
                    <a:p>
                      <a:pPr>
                        <a:lnSpc>
                          <a:spcPct val="107000"/>
                        </a:lnSpc>
                        <a:spcAft>
                          <a:spcPts val="800"/>
                        </a:spcAft>
                      </a:pPr>
                      <a:r>
                        <a:rPr lang="en-GB" sz="7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New skills learnt on implementing projects; new relationship linked within the team, Mutual support on IT issues, good communication between the team creating additional connection within team members</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extLst>
                  <a:ext uri="{0D108BD9-81ED-4DB2-BD59-A6C34878D82A}">
                    <a16:rowId xmlns:a16="http://schemas.microsoft.com/office/drawing/2014/main" val="3164870446"/>
                  </a:ext>
                </a:extLst>
              </a:tr>
              <a:tr h="586337">
                <a:tc>
                  <a:txBody>
                    <a:bodyPr/>
                    <a:lstStyle/>
                    <a:p>
                      <a:pPr>
                        <a:lnSpc>
                          <a:spcPct val="107000"/>
                        </a:lnSpc>
                        <a:spcAft>
                          <a:spcPts val="800"/>
                        </a:spcAft>
                      </a:pPr>
                      <a:r>
                        <a:rPr lang="en-GB" sz="700">
                          <a:effectLst/>
                        </a:rPr>
                        <a:t>TheCae/Organisation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New framework for collaboration built with the UWTSD.</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Discovery of talents and knowledge within students of the UWTSD</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Increase of trust despite the non-commitment.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Relationship building</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extLst>
                  <a:ext uri="{0D108BD9-81ED-4DB2-BD59-A6C34878D82A}">
                    <a16:rowId xmlns:a16="http://schemas.microsoft.com/office/drawing/2014/main" val="2424074771"/>
                  </a:ext>
                </a:extLst>
              </a:tr>
              <a:tr h="704643">
                <a:tc>
                  <a:txBody>
                    <a:bodyPr/>
                    <a:lstStyle/>
                    <a:p>
                      <a:pPr>
                        <a:lnSpc>
                          <a:spcPct val="107000"/>
                        </a:lnSpc>
                        <a:spcAft>
                          <a:spcPts val="800"/>
                        </a:spcAft>
                      </a:pPr>
                      <a:r>
                        <a:rPr lang="en-GB" sz="700" dirty="0">
                          <a:effectLst/>
                        </a:rPr>
                        <a:t>University/</a:t>
                      </a:r>
                      <a:endParaRPr lang="en-GB" sz="900" dirty="0">
                        <a:effectLst/>
                      </a:endParaRPr>
                    </a:p>
                    <a:p>
                      <a:pPr>
                        <a:lnSpc>
                          <a:spcPct val="107000"/>
                        </a:lnSpc>
                        <a:spcAft>
                          <a:spcPts val="800"/>
                        </a:spcAft>
                      </a:pPr>
                      <a:r>
                        <a:rPr lang="en-GB" sz="700" dirty="0" err="1">
                          <a:effectLst/>
                        </a:rPr>
                        <a:t>Shehla</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New organisation on delivering future placement.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Trust on students, Proud to belong to the teaching staff.</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Confidence in their students in delivering lectures, confidence on delivery product in the business market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tc>
                  <a:txBody>
                    <a:bodyPr/>
                    <a:lstStyle/>
                    <a:p>
                      <a:pPr>
                        <a:lnSpc>
                          <a:spcPct val="107000"/>
                        </a:lnSpc>
                        <a:spcAft>
                          <a:spcPts val="800"/>
                        </a:spcAft>
                      </a:pPr>
                      <a:r>
                        <a:rPr lang="en-GB" sz="700" dirty="0">
                          <a:effectLst/>
                        </a:rPr>
                        <a:t>Confidence on future experience, understanding of obstacles to avoid with organisation’s administration</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8045" marR="38045" marT="0" marB="0"/>
                </a:tc>
                <a:extLst>
                  <a:ext uri="{0D108BD9-81ED-4DB2-BD59-A6C34878D82A}">
                    <a16:rowId xmlns:a16="http://schemas.microsoft.com/office/drawing/2014/main" val="3648507713"/>
                  </a:ext>
                </a:extLst>
              </a:tr>
            </a:tbl>
          </a:graphicData>
        </a:graphic>
      </p:graphicFrame>
      <p:sp>
        <p:nvSpPr>
          <p:cNvPr id="7" name="Isosceles Triangle 6">
            <a:extLst>
              <a:ext uri="{FF2B5EF4-FFF2-40B4-BE49-F238E27FC236}">
                <a16:creationId xmlns:a16="http://schemas.microsoft.com/office/drawing/2014/main" id="{3F87E001-FC58-4018-A261-E47EA947B3C0}"/>
              </a:ext>
            </a:extLst>
          </p:cNvPr>
          <p:cNvSpPr/>
          <p:nvPr/>
        </p:nvSpPr>
        <p:spPr>
          <a:xfrm>
            <a:off x="2139712" y="2423160"/>
            <a:ext cx="1993425" cy="1579245"/>
          </a:xfrm>
          <a:prstGeom prst="triangle">
            <a:avLst>
              <a:gd name="adj" fmla="val 47126"/>
            </a:avLst>
          </a:prstGeom>
        </p:spPr>
        <p:style>
          <a:lnRef idx="2">
            <a:schemeClr val="accent4">
              <a:shade val="50000"/>
            </a:schemeClr>
          </a:lnRef>
          <a:fillRef idx="1">
            <a:schemeClr val="accent4"/>
          </a:fillRef>
          <a:effectRef idx="0">
            <a:schemeClr val="accent4"/>
          </a:effectRef>
          <a:fontRef idx="minor">
            <a:schemeClr val="lt1"/>
          </a:fontRef>
        </p:style>
        <p:txBody>
          <a:bodyPr rtlCol="0" anchor="t"/>
          <a:lstStyle/>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18" name="TextBox 17">
            <a:extLst>
              <a:ext uri="{FF2B5EF4-FFF2-40B4-BE49-F238E27FC236}">
                <a16:creationId xmlns:a16="http://schemas.microsoft.com/office/drawing/2014/main" id="{8784F3AB-A023-4548-AF8B-C7EDAB984FA2}"/>
              </a:ext>
            </a:extLst>
          </p:cNvPr>
          <p:cNvSpPr txBox="1"/>
          <p:nvPr/>
        </p:nvSpPr>
        <p:spPr>
          <a:xfrm>
            <a:off x="2139712" y="5448300"/>
            <a:ext cx="7011908" cy="1011239"/>
          </a:xfrm>
          <a:prstGeom prst="rect">
            <a:avLst/>
          </a:prstGeom>
          <a:noFill/>
        </p:spPr>
        <p:txBody>
          <a:bodyPr wrap="square">
            <a:spAutoFit/>
          </a:bodyPr>
          <a:lstStyle/>
          <a:p>
            <a:pPr>
              <a:lnSpc>
                <a:spcPct val="107000"/>
              </a:lnSpc>
              <a:spcAft>
                <a:spcPts val="800"/>
              </a:spcAft>
            </a:pPr>
            <a:r>
              <a:rPr lang="en-GB" sz="1000" b="1" dirty="0" err="1">
                <a:effectLst/>
                <a:latin typeface="Book Antiqua" panose="02040602050305030304" pitchFamily="18" charset="0"/>
                <a:ea typeface="Calibri" panose="020F0502020204030204" pitchFamily="34" charset="0"/>
                <a:cs typeface="Times New Roman" panose="02020603050405020304" pitchFamily="18" charset="0"/>
              </a:rPr>
              <a:t>Buttrick</a:t>
            </a:r>
            <a:r>
              <a:rPr lang="en-GB" sz="1000" b="1" dirty="0">
                <a:effectLst/>
                <a:latin typeface="Book Antiqua" panose="02040602050305030304" pitchFamily="18" charset="0"/>
                <a:ea typeface="Calibri" panose="020F0502020204030204" pitchFamily="34" charset="0"/>
                <a:cs typeface="Times New Roman" panose="02020603050405020304" pitchFamily="18" charset="0"/>
              </a:rPr>
              <a:t> argued that the quality and sharing of feedback are always greater when done in a group than when conducted in isolation. (</a:t>
            </a:r>
            <a:r>
              <a:rPr lang="en-GB" sz="1000" b="1" dirty="0" err="1">
                <a:effectLst/>
                <a:latin typeface="Book Antiqua" panose="02040602050305030304" pitchFamily="18" charset="0"/>
                <a:ea typeface="Calibri" panose="020F0502020204030204" pitchFamily="34" charset="0"/>
                <a:cs typeface="Times New Roman" panose="02020603050405020304" pitchFamily="18" charset="0"/>
              </a:rPr>
              <a:t>Buttrick</a:t>
            </a:r>
            <a:r>
              <a:rPr lang="en-GB" sz="1000" b="1" dirty="0">
                <a:latin typeface="Book Antiqua" panose="02040602050305030304" pitchFamily="18" charset="0"/>
                <a:ea typeface="Calibri" panose="020F0502020204030204" pitchFamily="34" charset="0"/>
                <a:cs typeface="Times New Roman" panose="02020603050405020304" pitchFamily="18" charset="0"/>
              </a:rPr>
              <a:t>, 2009)</a:t>
            </a:r>
            <a:endParaRPr lang="en-GB" sz="1000" b="1" dirty="0">
              <a:effectLst/>
              <a:latin typeface="Book Antiqua" panose="0204060205030503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b="1" dirty="0">
                <a:effectLst/>
                <a:latin typeface="Book Antiqua" panose="02040602050305030304" pitchFamily="18" charset="0"/>
                <a:ea typeface="Calibri" panose="020F0502020204030204" pitchFamily="34" charset="0"/>
                <a:cs typeface="Times New Roman" panose="02020603050405020304" pitchFamily="18" charset="0"/>
              </a:rPr>
              <a:t>We recommend to the University to get in touch earlier at the beginning of the term with organisations facilitators to ease the process of organisations admin requirements in the future in order to allow students to run their future  project smoothly.</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4254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28DC8-3526-476E-A8D1-F36A16A7F13D}"/>
              </a:ext>
            </a:extLst>
          </p:cNvPr>
          <p:cNvSpPr>
            <a:spLocks noGrp="1"/>
          </p:cNvSpPr>
          <p:nvPr>
            <p:ph type="title"/>
          </p:nvPr>
        </p:nvSpPr>
        <p:spPr/>
        <p:txBody>
          <a:bodyPr>
            <a:normAutofit/>
          </a:bodyPr>
          <a:lstStyle/>
          <a:p>
            <a:pPr algn="ctr"/>
            <a:r>
              <a:rPr lang="en-GB" sz="3200" dirty="0">
                <a:latin typeface="Book Antiqua" panose="02040602050305030304" pitchFamily="18" charset="0"/>
              </a:rPr>
              <a:t>References list</a:t>
            </a:r>
          </a:p>
        </p:txBody>
      </p:sp>
      <p:sp>
        <p:nvSpPr>
          <p:cNvPr id="3" name="Content Placeholder 2">
            <a:extLst>
              <a:ext uri="{FF2B5EF4-FFF2-40B4-BE49-F238E27FC236}">
                <a16:creationId xmlns:a16="http://schemas.microsoft.com/office/drawing/2014/main" id="{4F1D0AC9-8971-40ED-9B2C-AF4557424821}"/>
              </a:ext>
            </a:extLst>
          </p:cNvPr>
          <p:cNvSpPr>
            <a:spLocks noGrp="1"/>
          </p:cNvSpPr>
          <p:nvPr>
            <p:ph idx="1"/>
          </p:nvPr>
        </p:nvSpPr>
        <p:spPr>
          <a:xfrm>
            <a:off x="838200" y="1825625"/>
            <a:ext cx="10515600" cy="4667250"/>
          </a:xfrm>
        </p:spPr>
        <p:txBody>
          <a:bodyPr>
            <a:normAutofit fontScale="77500" lnSpcReduction="20000"/>
          </a:bodyPr>
          <a:lstStyle/>
          <a:p>
            <a:pPr marL="0" indent="0">
              <a:buNone/>
            </a:pPr>
            <a:r>
              <a:rPr lang="en-GB" sz="2400" dirty="0">
                <a:latin typeface="Book Antiqua" panose="02040602050305030304" pitchFamily="18" charset="0"/>
              </a:rPr>
              <a:t>1.   </a:t>
            </a:r>
            <a:r>
              <a:rPr lang="en-GB" sz="2200" b="1" dirty="0">
                <a:latin typeface="Book Antiqua" panose="02040602050305030304" pitchFamily="18" charset="0"/>
              </a:rPr>
              <a:t>Burke, R. (2017), Fundamentals of Project Management, Tools and</a:t>
            </a:r>
          </a:p>
          <a:p>
            <a:pPr marL="0" indent="0">
              <a:buNone/>
            </a:pPr>
            <a:r>
              <a:rPr lang="en-GB" sz="2200" b="1" dirty="0">
                <a:latin typeface="Book Antiqua" panose="02040602050305030304" pitchFamily="18" charset="0"/>
              </a:rPr>
              <a:t>      Techniques, </a:t>
            </a:r>
            <a:r>
              <a:rPr lang="en-GB" sz="2200" b="1" dirty="0" err="1">
                <a:latin typeface="Book Antiqua" panose="02040602050305030304" pitchFamily="18" charset="0"/>
              </a:rPr>
              <a:t>Everbest</a:t>
            </a:r>
            <a:r>
              <a:rPr lang="en-GB" sz="2200" b="1" dirty="0">
                <a:latin typeface="Book Antiqua" panose="02040602050305030304" pitchFamily="18" charset="0"/>
              </a:rPr>
              <a:t>, HK/ China.</a:t>
            </a:r>
          </a:p>
          <a:p>
            <a:pPr marL="0" indent="0">
              <a:buNone/>
            </a:pPr>
            <a:endParaRPr lang="en-GB" sz="2200" b="1" dirty="0">
              <a:latin typeface="Book Antiqua" panose="02040602050305030304" pitchFamily="18" charset="0"/>
            </a:endParaRPr>
          </a:p>
          <a:p>
            <a:pPr marL="457200" indent="-457200">
              <a:buAutoNum type="arabicPeriod" startAt="2"/>
            </a:pPr>
            <a:r>
              <a:rPr lang="en-GB" sz="2200" b="1" dirty="0" err="1">
                <a:latin typeface="Book Antiqua" panose="02040602050305030304" pitchFamily="18" charset="0"/>
              </a:rPr>
              <a:t>Buttrick</a:t>
            </a:r>
            <a:r>
              <a:rPr lang="en-GB" sz="2200" b="1" dirty="0">
                <a:latin typeface="Book Antiqua" panose="02040602050305030304" pitchFamily="18" charset="0"/>
              </a:rPr>
              <a:t>, R. (2009), The Project Workout, Four </a:t>
            </a:r>
            <a:r>
              <a:rPr lang="en-GB" sz="2200" b="1" dirty="0" err="1">
                <a:latin typeface="Book Antiqua" panose="02040602050305030304" pitchFamily="18" charset="0"/>
              </a:rPr>
              <a:t>Edition,Prentice</a:t>
            </a:r>
            <a:r>
              <a:rPr lang="en-GB" sz="2200" b="1" dirty="0">
                <a:latin typeface="Book Antiqua" panose="02040602050305030304" pitchFamily="18" charset="0"/>
              </a:rPr>
              <a:t> Hall.</a:t>
            </a:r>
          </a:p>
          <a:p>
            <a:pPr marL="457200" indent="-457200">
              <a:buAutoNum type="arabicPeriod" startAt="2"/>
            </a:pPr>
            <a:endParaRPr lang="en-GB" sz="2200" b="1" dirty="0">
              <a:latin typeface="Book Antiqua" panose="02040602050305030304" pitchFamily="18" charset="0"/>
            </a:endParaRPr>
          </a:p>
          <a:p>
            <a:pPr marL="0" indent="0">
              <a:buNone/>
            </a:pPr>
            <a:r>
              <a:rPr lang="en-GB" sz="2200" b="1" dirty="0">
                <a:latin typeface="Book Antiqua" panose="02040602050305030304" pitchFamily="18" charset="0"/>
              </a:rPr>
              <a:t>3 .  Carroll, J. (2012), Effective Project Management, For a Smooth</a:t>
            </a:r>
          </a:p>
          <a:p>
            <a:pPr marL="0" indent="0">
              <a:buNone/>
            </a:pPr>
            <a:r>
              <a:rPr lang="en-GB" sz="2200" b="1" dirty="0">
                <a:latin typeface="Book Antiqua" panose="02040602050305030304" pitchFamily="18" charset="0"/>
              </a:rPr>
              <a:t>      Performance, In Easy Steps, 2</a:t>
            </a:r>
            <a:r>
              <a:rPr lang="en-GB" sz="2200" b="1" baseline="30000" dirty="0">
                <a:latin typeface="Book Antiqua" panose="02040602050305030304" pitchFamily="18" charset="0"/>
              </a:rPr>
              <a:t>nd</a:t>
            </a:r>
            <a:r>
              <a:rPr lang="en-GB" sz="2200" b="1" dirty="0">
                <a:latin typeface="Book Antiqua" panose="02040602050305030304" pitchFamily="18" charset="0"/>
              </a:rPr>
              <a:t> Edition, FSC.</a:t>
            </a:r>
          </a:p>
          <a:p>
            <a:pPr marL="0" indent="0">
              <a:buNone/>
            </a:pPr>
            <a:endParaRPr lang="en-GB" sz="2200" b="1" dirty="0">
              <a:latin typeface="Book Antiqua" panose="02040602050305030304" pitchFamily="18" charset="0"/>
            </a:endParaRPr>
          </a:p>
          <a:p>
            <a:pPr marL="0" indent="0">
              <a:buNone/>
            </a:pPr>
            <a:r>
              <a:rPr lang="en-GB" sz="2200" b="1" dirty="0">
                <a:latin typeface="Book Antiqua" panose="02040602050305030304" pitchFamily="18" charset="0"/>
              </a:rPr>
              <a:t>4.   Hobbs, P. (2015), Project Management, Essential Managers, Dorling</a:t>
            </a:r>
          </a:p>
          <a:p>
            <a:pPr marL="0" indent="0">
              <a:buNone/>
            </a:pPr>
            <a:r>
              <a:rPr lang="en-GB" sz="2200" b="1" dirty="0">
                <a:latin typeface="Book Antiqua" panose="02040602050305030304" pitchFamily="18" charset="0"/>
              </a:rPr>
              <a:t>      Kindersley Limited.</a:t>
            </a:r>
          </a:p>
          <a:p>
            <a:pPr marL="0" indent="0">
              <a:buNone/>
            </a:pPr>
            <a:endParaRPr lang="en-GB" sz="2200" b="1" dirty="0">
              <a:latin typeface="Book Antiqua" panose="02040602050305030304" pitchFamily="18" charset="0"/>
            </a:endParaRPr>
          </a:p>
          <a:p>
            <a:pPr marL="0" indent="0">
              <a:buNone/>
            </a:pPr>
            <a:r>
              <a:rPr lang="en-GB" sz="2200" b="1" dirty="0">
                <a:latin typeface="Book Antiqua" panose="02040602050305030304" pitchFamily="18" charset="0"/>
              </a:rPr>
              <a:t> 5.  O’Connell, F. (2011), Project Management, What You Need To Know About, </a:t>
            </a:r>
          </a:p>
          <a:p>
            <a:pPr marL="0" indent="0">
              <a:buNone/>
            </a:pPr>
            <a:r>
              <a:rPr lang="en-GB" sz="2200" b="1" dirty="0">
                <a:latin typeface="Book Antiqua" panose="02040602050305030304" pitchFamily="18" charset="0"/>
              </a:rPr>
              <a:t>      Capstone.</a:t>
            </a:r>
          </a:p>
          <a:p>
            <a:pPr marL="0" indent="0">
              <a:buNone/>
            </a:pPr>
            <a:r>
              <a:rPr lang="en-GB" sz="1800" b="0" dirty="0">
                <a:solidFill>
                  <a:srgbClr val="000000"/>
                </a:solidFill>
                <a:effectLst/>
                <a:latin typeface="Segoe UI" panose="020B0502040204020203" pitchFamily="34" charset="0"/>
                <a:ea typeface="Times New Roman" panose="02020603050405020304" pitchFamily="18" charset="0"/>
              </a:rPr>
              <a:t>Hsrd.research.va.gov. (2021). </a:t>
            </a:r>
            <a:r>
              <a:rPr lang="en-GB" sz="1800" b="0" i="1" dirty="0">
                <a:solidFill>
                  <a:srgbClr val="000000"/>
                </a:solidFill>
                <a:effectLst/>
                <a:latin typeface="Segoe UI" panose="020B0502040204020203" pitchFamily="34" charset="0"/>
                <a:ea typeface="Times New Roman" panose="02020603050405020304" pitchFamily="18" charset="0"/>
              </a:rPr>
              <a:t>Project and Award Quad Chart Guidelines</a:t>
            </a:r>
            <a:r>
              <a:rPr lang="en-GB" sz="1800" b="0" dirty="0">
                <a:solidFill>
                  <a:srgbClr val="000000"/>
                </a:solidFill>
                <a:effectLst/>
                <a:latin typeface="Segoe UI" panose="020B0502040204020203" pitchFamily="34" charset="0"/>
                <a:ea typeface="Times New Roman" panose="02020603050405020304" pitchFamily="18" charset="0"/>
              </a:rPr>
              <a:t>. [online]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2"/>
              </a:rPr>
              <a:t>https://www.hsrd.research.va.gov/funding/quad_charts.cfm</a:t>
            </a:r>
            <a:r>
              <a:rPr lang="en-GB" sz="1800" b="0" dirty="0">
                <a:solidFill>
                  <a:srgbClr val="000000"/>
                </a:solidFill>
                <a:effectLst/>
                <a:latin typeface="Segoe UI" panose="020B0502040204020203" pitchFamily="34" charset="0"/>
                <a:ea typeface="Times New Roman" panose="02020603050405020304" pitchFamily="18" charset="0"/>
              </a:rPr>
              <a:t>  [Accessed 13 May 2021].</a:t>
            </a:r>
            <a:endParaRPr lang="en-GB" sz="1800" b="1" dirty="0">
              <a:effectLst/>
              <a:latin typeface="Times New Roman" panose="02020603050405020304" pitchFamily="18" charset="0"/>
              <a:ea typeface="Times New Roman" panose="02020603050405020304" pitchFamily="18" charset="0"/>
            </a:endParaRPr>
          </a:p>
          <a:p>
            <a:pPr marL="0" indent="0">
              <a:buNone/>
            </a:pPr>
            <a:endParaRPr lang="en-GB" sz="2200" b="1" dirty="0">
              <a:latin typeface="Book Antiqua" panose="02040602050305030304" pitchFamily="18" charset="0"/>
            </a:endParaRPr>
          </a:p>
          <a:p>
            <a:pPr marL="0" indent="0">
              <a:buNone/>
            </a:pPr>
            <a:endParaRPr lang="en-GB" dirty="0"/>
          </a:p>
        </p:txBody>
      </p:sp>
    </p:spTree>
    <p:extLst>
      <p:ext uri="{BB962C8B-B14F-4D97-AF65-F5344CB8AC3E}">
        <p14:creationId xmlns:p14="http://schemas.microsoft.com/office/powerpoint/2010/main" val="1910868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EA1D7F-214D-411C-9EBA-20874DC23812}"/>
              </a:ext>
            </a:extLst>
          </p:cNvPr>
          <p:cNvSpPr txBox="1"/>
          <p:nvPr/>
        </p:nvSpPr>
        <p:spPr>
          <a:xfrm>
            <a:off x="195309" y="257452"/>
            <a:ext cx="11745157" cy="6507679"/>
          </a:xfrm>
          <a:prstGeom prst="rect">
            <a:avLst/>
          </a:prstGeom>
          <a:noFill/>
        </p:spPr>
        <p:txBody>
          <a:bodyPr wrap="square" rtlCol="0">
            <a:spAutoFit/>
          </a:bodyPr>
          <a:lstStyle/>
          <a:p>
            <a:pPr>
              <a:lnSpc>
                <a:spcPts val="1800"/>
              </a:lnSpc>
            </a:pPr>
            <a:r>
              <a:rPr lang="en-GB" sz="1800" b="1" dirty="0">
                <a:solidFill>
                  <a:srgbClr val="000000"/>
                </a:solidFill>
                <a:effectLst/>
                <a:latin typeface="Segoe UI" panose="020B0502040204020203" pitchFamily="34" charset="0"/>
                <a:ea typeface="Times New Roman" panose="02020603050405020304" pitchFamily="18" charset="0"/>
              </a:rPr>
              <a:t>Claire supplementary notes </a:t>
            </a: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Today’s presentation is about Employment Support for Unemployed Individuals.</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First, the team identified the aim and objectives of the project by discussing what the needs of unemployed individuals would be and created a quad chart for an overview of the whole project.</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Additionally, following Belbin’s Team roles (Morgan, </a:t>
            </a:r>
            <a:r>
              <a:rPr lang="en-GB" sz="1800" b="0" dirty="0" err="1">
                <a:solidFill>
                  <a:srgbClr val="000000"/>
                </a:solidFill>
                <a:effectLst/>
                <a:latin typeface="Segoe UI" panose="020B0502040204020203" pitchFamily="34" charset="0"/>
                <a:ea typeface="Times New Roman" panose="02020603050405020304" pitchFamily="18" charset="0"/>
              </a:rPr>
              <a:t>pg</a:t>
            </a:r>
            <a:r>
              <a:rPr lang="en-GB" sz="1800" b="0" dirty="0">
                <a:solidFill>
                  <a:srgbClr val="000000"/>
                </a:solidFill>
                <a:effectLst/>
                <a:latin typeface="Segoe UI" panose="020B0502040204020203" pitchFamily="34" charset="0"/>
                <a:ea typeface="Times New Roman" panose="02020603050405020304" pitchFamily="18" charset="0"/>
              </a:rPr>
              <a:t> 207, 2017), we were able to identify and analyse the performance of each member regarding one’s contribution and within the group.</a:t>
            </a:r>
            <a:endParaRPr lang="en-GB" sz="1800" b="1" dirty="0">
              <a:effectLst/>
              <a:latin typeface="Times New Roman" panose="02020603050405020304" pitchFamily="18" charset="0"/>
              <a:ea typeface="Times New Roman" panose="02020603050405020304" pitchFamily="18" charset="0"/>
            </a:endParaRPr>
          </a:p>
          <a:p>
            <a:pPr>
              <a:lnSpc>
                <a:spcPts val="1800"/>
              </a:lnSpc>
            </a:pPr>
            <a:endParaRPr lang="en-GB" sz="1800" b="0" dirty="0">
              <a:solidFill>
                <a:srgbClr val="000000"/>
              </a:solidFill>
              <a:effectLst/>
              <a:latin typeface="Segoe UI" panose="020B0502040204020203" pitchFamily="34" charset="0"/>
              <a:ea typeface="Times New Roman" panose="02020603050405020304" pitchFamily="18" charset="0"/>
            </a:endParaRPr>
          </a:p>
          <a:p>
            <a:pPr>
              <a:lnSpc>
                <a:spcPts val="1800"/>
              </a:lnSpc>
            </a:pPr>
            <a:r>
              <a:rPr lang="en-GB" dirty="0">
                <a:solidFill>
                  <a:srgbClr val="000000"/>
                </a:solidFill>
                <a:latin typeface="Segoe UI" panose="020B0502040204020203" pitchFamily="34" charset="0"/>
                <a:ea typeface="Times New Roman" panose="02020603050405020304" pitchFamily="18" charset="0"/>
              </a:rPr>
              <a:t>A team of</a:t>
            </a:r>
            <a:r>
              <a:rPr lang="en-GB" sz="1800" b="0" dirty="0">
                <a:solidFill>
                  <a:srgbClr val="000000"/>
                </a:solidFill>
                <a:effectLst/>
                <a:latin typeface="Segoe UI" panose="020B0502040204020203" pitchFamily="34" charset="0"/>
                <a:ea typeface="Times New Roman" panose="02020603050405020304" pitchFamily="18" charset="0"/>
              </a:rPr>
              <a:t> four following individuals were identified and formed our team:</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Theodore </a:t>
            </a:r>
            <a:r>
              <a:rPr lang="en-GB" sz="1800" b="0" dirty="0" err="1">
                <a:solidFill>
                  <a:srgbClr val="000000"/>
                </a:solidFill>
                <a:effectLst/>
                <a:latin typeface="Segoe UI" panose="020B0502040204020203" pitchFamily="34" charset="0"/>
                <a:ea typeface="Times New Roman" panose="02020603050405020304" pitchFamily="18" charset="0"/>
              </a:rPr>
              <a:t>Manzambi</a:t>
            </a:r>
            <a:r>
              <a:rPr lang="en-GB" sz="1800" b="0" dirty="0">
                <a:solidFill>
                  <a:srgbClr val="000000"/>
                </a:solidFill>
                <a:effectLst/>
                <a:latin typeface="Segoe UI" panose="020B0502040204020203" pitchFamily="34" charset="0"/>
                <a:ea typeface="Times New Roman" panose="02020603050405020304" pitchFamily="18" charset="0"/>
              </a:rPr>
              <a:t>: Specialist (SP)</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Hannah </a:t>
            </a:r>
            <a:r>
              <a:rPr lang="en-GB" sz="1800" b="0" dirty="0" err="1">
                <a:solidFill>
                  <a:srgbClr val="000000"/>
                </a:solidFill>
                <a:effectLst/>
                <a:latin typeface="Segoe UI" panose="020B0502040204020203" pitchFamily="34" charset="0"/>
                <a:ea typeface="Times New Roman" panose="02020603050405020304" pitchFamily="18" charset="0"/>
              </a:rPr>
              <a:t>Yarwood</a:t>
            </a:r>
            <a:r>
              <a:rPr lang="en-GB" sz="1800" b="0" dirty="0">
                <a:solidFill>
                  <a:srgbClr val="000000"/>
                </a:solidFill>
                <a:effectLst/>
                <a:latin typeface="Segoe UI" panose="020B0502040204020203" pitchFamily="34" charset="0"/>
                <a:ea typeface="Times New Roman" panose="02020603050405020304" pitchFamily="18" charset="0"/>
              </a:rPr>
              <a:t>: Resource Investigator (RI)</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Hannah Davies: Implementer (IMP)</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Claire Edwards: Team-</a:t>
            </a:r>
            <a:r>
              <a:rPr lang="en-GB" sz="1800" b="0" dirty="0" err="1">
                <a:solidFill>
                  <a:srgbClr val="000000"/>
                </a:solidFill>
                <a:effectLst/>
                <a:latin typeface="Segoe UI" panose="020B0502040204020203" pitchFamily="34" charset="0"/>
                <a:ea typeface="Times New Roman" panose="02020603050405020304" pitchFamily="18" charset="0"/>
              </a:rPr>
              <a:t>wortker</a:t>
            </a:r>
            <a:r>
              <a:rPr lang="en-GB" sz="1800" b="0" dirty="0">
                <a:solidFill>
                  <a:srgbClr val="000000"/>
                </a:solidFill>
                <a:effectLst/>
                <a:latin typeface="Segoe UI" panose="020B0502040204020203" pitchFamily="34" charset="0"/>
                <a:ea typeface="Times New Roman" panose="02020603050405020304" pitchFamily="18" charset="0"/>
              </a:rPr>
              <a:t> (TW).</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By having regular meetings, the team were able to think clearly in the beginning stages to establish precisely what the project is expected to deliver to the candidates. The four major stages that represent the project are the initiation, planning, implementation, and closure as argued by Watt. (Watt, A. 2014).</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To better implement this project, an appropriate project life cycle had been drawn as a tool used by managers and team members to create the beginning, middle and end of the project. By following this life cycle, everyone should have the same goal to carry out the driven objectives for the project to be successful.</a:t>
            </a:r>
            <a:endParaRPr lang="en-GB" sz="1800" b="1"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It follows that benefits to this tool are creating step by step for the team to complete in certain time frames, ensures that the team continue to focus on the project whilst helping the manager of the project making more important decisions. (Blog.mavenlink.com.2021).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latin typeface="Segoe UI" panose="020B0502040204020203" pitchFamily="34" charset="0"/>
                <a:ea typeface="Times New Roman" panose="02020603050405020304" pitchFamily="18" charset="0"/>
                <a:cs typeface="Times New Roman" panose="02020603050405020304" pitchFamily="18" charset="0"/>
              </a:rPr>
              <a:t> T</a:t>
            </a: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here are also disadvantages to the project life cycle tool, whilst stages are still in the process of completing, it is hard to measure the outcome. Besides, it does not allow problems to be discovered in advance as there is not much feedback through each stage. (Wadic,2019).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67239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356A94-4095-41AF-9E7E-19A546E6FB2A}"/>
              </a:ext>
            </a:extLst>
          </p:cNvPr>
          <p:cNvSpPr txBox="1"/>
          <p:nvPr/>
        </p:nvSpPr>
        <p:spPr>
          <a:xfrm>
            <a:off x="213064" y="292963"/>
            <a:ext cx="11789546" cy="7342523"/>
          </a:xfrm>
          <a:prstGeom prst="rect">
            <a:avLst/>
          </a:prstGeom>
          <a:noFill/>
        </p:spPr>
        <p:txBody>
          <a:bodyPr wrap="square" rtlCol="0">
            <a:spAutoFit/>
          </a:bodyPr>
          <a:lstStyle/>
          <a:p>
            <a:pPr>
              <a:lnSpc>
                <a:spcPct val="107000"/>
              </a:lnSpc>
              <a:spcAft>
                <a:spcPts val="800"/>
              </a:spcAft>
            </a:pPr>
            <a:r>
              <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PHASE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A quad chart is a calculated chart to overview a project ensuring faster more effective results. It is broken down into four Quadrants requiring relevant information</a:t>
            </a:r>
            <a:r>
              <a:rPr lang="en-GB" sz="1800" b="1" dirty="0">
                <a:solidFill>
                  <a:srgbClr val="000000"/>
                </a:solidFill>
                <a:effectLst/>
                <a:latin typeface="Segoe UI" panose="020B0502040204020203" pitchFamily="34" charset="0"/>
                <a:ea typeface="Times New Roman" panose="02020603050405020304" pitchFamily="18" charset="0"/>
              </a:rPr>
              <a:t> </a:t>
            </a:r>
            <a:r>
              <a:rPr lang="en-GB" sz="1800" b="0" dirty="0">
                <a:solidFill>
                  <a:srgbClr val="000000"/>
                </a:solidFill>
                <a:effectLst/>
                <a:latin typeface="Segoe UI" panose="020B0502040204020203" pitchFamily="34" charset="0"/>
                <a:ea typeface="Times New Roman" panose="02020603050405020304" pitchFamily="18" charset="0"/>
              </a:rPr>
              <a:t>in each section to help the team prioritising tasks effectively and discuss essential areas to be completed within a certain time frame for the success of the project. (Thinkoutsidetheslide.com. 2021).</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It can also contain secondary benefits within its chart which are values, passion, and ethics along with unmeasurable goals, ‘It’s often the underlying values, passion and ethics that are ‘what the project is all about or that ‘buys people in’ to it. It is particularly important to consider it.’ (</a:t>
            </a:r>
            <a:r>
              <a:rPr lang="en-GB" sz="1800" b="0" u="sng" dirty="0">
                <a:solidFill>
                  <a:srgbClr val="0563C1"/>
                </a:solidFill>
                <a:effectLst/>
                <a:latin typeface="Segoe UI" panose="020B0502040204020203" pitchFamily="34" charset="0"/>
                <a:ea typeface="Times New Roman" panose="02020603050405020304" pitchFamily="18" charset="0"/>
                <a:hlinkClick r:id="rId2"/>
              </a:rPr>
              <a:t>https://slideplayer.com/slide/785816/</a:t>
            </a:r>
            <a:r>
              <a:rPr lang="en-GB" sz="1800" b="0" dirty="0">
                <a:solidFill>
                  <a:srgbClr val="000000"/>
                </a:solidFill>
                <a:effectLst/>
                <a:latin typeface="Segoe UI" panose="020B0502040204020203" pitchFamily="34" charset="0"/>
                <a:ea typeface="Times New Roman" panose="02020603050405020304" pitchFamily="18" charset="0"/>
              </a:rPr>
              <a:t>. 2021).</a:t>
            </a:r>
            <a:endParaRPr lang="en-GB" sz="1800" b="1"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US" sz="1800" b="1" dirty="0">
                <a:effectLst/>
                <a:latin typeface="Segoe UI" panose="020B0502040204020203" pitchFamily="34" charset="0"/>
                <a:ea typeface="Calibri" panose="020F0502020204030204" pitchFamily="34" charset="0"/>
                <a:cs typeface="Times New Roman" panose="02020603050405020304" pitchFamily="18" charset="0"/>
              </a:rPr>
              <a:t> Values</a:t>
            </a:r>
            <a:r>
              <a:rPr lang="en-US" sz="1800" dirty="0">
                <a:effectLst/>
                <a:latin typeface="Segoe UI" panose="020B0502040204020203" pitchFamily="34" charset="0"/>
                <a:ea typeface="Calibri" panose="020F0502020204030204" pitchFamily="34" charset="0"/>
                <a:cs typeface="Times New Roman" panose="02020603050405020304" pitchFamily="18" charset="0"/>
              </a:rPr>
              <a:t>- The project has been established to assist with finding employment for four candidates, the team will be assisting with finding appropriate roles for each candidate. Additionally, the team will encourage and support fairly all candidates by being more employable and building independence whilst helping to restore confidence.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Segoe UI" panose="020B0502040204020203" pitchFamily="34" charset="0"/>
                <a:ea typeface="Calibri" panose="020F0502020204030204" pitchFamily="34" charset="0"/>
                <a:cs typeface="Times New Roman" panose="02020603050405020304" pitchFamily="18" charset="0"/>
              </a:rPr>
              <a:t>Passion</a:t>
            </a:r>
            <a:r>
              <a:rPr lang="en-US" sz="1800" dirty="0">
                <a:effectLst/>
                <a:latin typeface="Segoe UI" panose="020B0502040204020203" pitchFamily="34" charset="0"/>
                <a:ea typeface="Calibri" panose="020F0502020204030204" pitchFamily="34" charset="0"/>
                <a:cs typeface="Times New Roman" panose="02020603050405020304" pitchFamily="18" charset="0"/>
              </a:rPr>
              <a:t>- The team’s passion is to ensure that all candidates are employment-ready, and CVs are fun, snappy, and striking so that their CVs stand out to employers over other candidates.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Segoe UI" panose="020B0502040204020203" pitchFamily="34" charset="0"/>
                <a:ea typeface="Calibri" panose="020F0502020204030204" pitchFamily="34" charset="0"/>
                <a:cs typeface="Times New Roman" panose="02020603050405020304" pitchFamily="18" charset="0"/>
              </a:rPr>
              <a:t>Ethics</a:t>
            </a:r>
            <a:r>
              <a:rPr lang="en-US" sz="1800" dirty="0">
                <a:effectLst/>
                <a:latin typeface="Segoe UI" panose="020B0502040204020203" pitchFamily="34" charset="0"/>
                <a:ea typeface="Calibri" panose="020F0502020204030204" pitchFamily="34" charset="0"/>
                <a:cs typeface="Times New Roman" panose="02020603050405020304" pitchFamily="18" charset="0"/>
              </a:rPr>
              <a:t>- To ensure there is mutual trust between the team and candidates, determination from all team members and willingness to meet and commit to the goals of the project.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The projects aims and objectives are to meet to support needs of the candidate and ensure that there is one to one support if required. Also, the team will ensure that feedback from candidates is considered for further support to others. It is the team's responsibility to ensure that candidates are fully prepared for the interview process for roles within a workforce by using appropriate tools and techniques. A quad chart is beneficial as it is a simple tool to use if used correctly, it is effective and enables the team to define what tasks are important and essential to get done at the start of the project. However, it should consider the audience as well as the stakeholders.  (Slideshare.net.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2327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0B1B5E-60C0-423B-A759-CA80801520FB}"/>
              </a:ext>
            </a:extLst>
          </p:cNvPr>
          <p:cNvSpPr txBox="1"/>
          <p:nvPr/>
        </p:nvSpPr>
        <p:spPr>
          <a:xfrm>
            <a:off x="115410" y="257452"/>
            <a:ext cx="11780668" cy="4002762"/>
          </a:xfrm>
          <a:prstGeom prst="rect">
            <a:avLst/>
          </a:prstGeom>
          <a:noFill/>
        </p:spPr>
        <p:txBody>
          <a:bodyPr wrap="square" rtlCol="0">
            <a:spAutoFit/>
          </a:bodyPr>
          <a:lstStyle/>
          <a:p>
            <a:pPr>
              <a:lnSpc>
                <a:spcPct val="107000"/>
              </a:lnSpc>
              <a:spcAft>
                <a:spcPts val="800"/>
              </a:spcAft>
            </a:pPr>
            <a:r>
              <a:rPr lang="en-GB" sz="1800" u="sng"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Blog.mavenlink.com. (2021). </a:t>
            </a:r>
            <a:r>
              <a:rPr lang="en-GB" sz="1800" i="1"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Why is the Project Lifecycle Important?</a:t>
            </a:r>
            <a:r>
              <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https://blog.mavenlink.com/why-is-the-project-lifecycle-important</a:t>
            </a:r>
            <a:r>
              <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[Accessed 10 Jun.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Segoe UI" panose="020B0502040204020203" pitchFamily="34" charset="0"/>
                <a:ea typeface="Times New Roman" panose="02020603050405020304" pitchFamily="18" charset="0"/>
                <a:cs typeface="Times New Roman" panose="02020603050405020304" pitchFamily="18" charset="0"/>
              </a:rPr>
              <a:t>Morgan, P. </a:t>
            </a:r>
            <a:r>
              <a:rPr lang="en-GB" sz="1800" dirty="0" err="1">
                <a:effectLst/>
                <a:latin typeface="Segoe UI" panose="020B0502040204020203" pitchFamily="34" charset="0"/>
                <a:ea typeface="Times New Roman" panose="02020603050405020304" pitchFamily="18" charset="0"/>
                <a:cs typeface="Times New Roman" panose="02020603050405020304" pitchFamily="18" charset="0"/>
              </a:rPr>
              <a:t>pg</a:t>
            </a:r>
            <a:r>
              <a:rPr lang="en-GB" sz="1800" dirty="0">
                <a:effectLst/>
                <a:latin typeface="Segoe UI" panose="020B0502040204020203" pitchFamily="34" charset="0"/>
                <a:ea typeface="Times New Roman" panose="02020603050405020304" pitchFamily="18" charset="0"/>
                <a:cs typeface="Times New Roman" panose="02020603050405020304" pitchFamily="18" charset="0"/>
              </a:rPr>
              <a:t> 207 (2017), The Business Student's Guide To Study And Employability,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Slideplayer.com. (2021). </a:t>
            </a:r>
            <a:r>
              <a:rPr lang="en-GB" sz="1800" b="0" i="1" dirty="0">
                <a:solidFill>
                  <a:srgbClr val="000000"/>
                </a:solidFill>
                <a:effectLst/>
                <a:latin typeface="Segoe UI" panose="020B0502040204020203" pitchFamily="34" charset="0"/>
                <a:ea typeface="Times New Roman" panose="02020603050405020304" pitchFamily="18" charset="0"/>
              </a:rPr>
              <a:t>Introduction to Project Management session 2 - ppt download</a:t>
            </a:r>
            <a:r>
              <a:rPr lang="en-GB" sz="1800" b="0" dirty="0">
                <a:solidFill>
                  <a:srgbClr val="000000"/>
                </a:solidFill>
                <a:effectLst/>
                <a:latin typeface="Segoe UI" panose="020B0502040204020203" pitchFamily="34" charset="0"/>
                <a:ea typeface="Times New Roman" panose="02020603050405020304" pitchFamily="18" charset="0"/>
              </a:rPr>
              <a:t>. [online]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3"/>
              </a:rPr>
              <a:t>https://slideplayer.com/slide/785816/</a:t>
            </a:r>
            <a:r>
              <a:rPr lang="en-GB" sz="1800" b="0" dirty="0">
                <a:solidFill>
                  <a:srgbClr val="000000"/>
                </a:solidFill>
                <a:effectLst/>
                <a:latin typeface="Segoe UI" panose="020B0502040204020203" pitchFamily="34" charset="0"/>
                <a:ea typeface="Times New Roman" panose="02020603050405020304" pitchFamily="18" charset="0"/>
              </a:rPr>
              <a:t>  [Accessed 11 Jun. 2021].</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Slideshare.net. (2021). </a:t>
            </a:r>
            <a:r>
              <a:rPr lang="en-GB" sz="1800" b="0" i="1" dirty="0">
                <a:solidFill>
                  <a:srgbClr val="000000"/>
                </a:solidFill>
                <a:effectLst/>
                <a:latin typeface="Segoe UI" panose="020B0502040204020203" pitchFamily="34" charset="0"/>
                <a:ea typeface="Times New Roman" panose="02020603050405020304" pitchFamily="18" charset="0"/>
              </a:rPr>
              <a:t>Project management 1</a:t>
            </a:r>
            <a:r>
              <a:rPr lang="en-GB" sz="1800" b="0" dirty="0">
                <a:solidFill>
                  <a:srgbClr val="000000"/>
                </a:solidFill>
                <a:effectLst/>
                <a:latin typeface="Segoe UI" panose="020B0502040204020203" pitchFamily="34" charset="0"/>
                <a:ea typeface="Times New Roman" panose="02020603050405020304" pitchFamily="18" charset="0"/>
              </a:rPr>
              <a:t>. [online]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4"/>
              </a:rPr>
              <a:t>https://www.slideshare.net/minwir/project-management-1-16207009</a:t>
            </a:r>
            <a:r>
              <a:rPr lang="en-GB" sz="1800" b="0" dirty="0">
                <a:solidFill>
                  <a:srgbClr val="000000"/>
                </a:solidFill>
                <a:effectLst/>
                <a:latin typeface="Segoe UI" panose="020B0502040204020203" pitchFamily="34" charset="0"/>
                <a:ea typeface="Times New Roman" panose="02020603050405020304" pitchFamily="18" charset="0"/>
              </a:rPr>
              <a:t>  [Accessed 6 Jun. 2021]</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Thinkoutsidetheslide.com. (2021). [online]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5"/>
              </a:rPr>
              <a:t>https://www.thinkoutsidetheslide.com/issue-348-october-13-2015/</a:t>
            </a:r>
            <a:r>
              <a:rPr lang="en-GB" sz="1800" b="0" dirty="0">
                <a:solidFill>
                  <a:srgbClr val="000000"/>
                </a:solidFill>
                <a:effectLst/>
                <a:latin typeface="Segoe UI" panose="020B0502040204020203" pitchFamily="34" charset="0"/>
                <a:ea typeface="Times New Roman" panose="02020603050405020304" pitchFamily="18" charset="0"/>
              </a:rPr>
              <a:t>  [Accessed 6 Jun. 2021].</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 </a:t>
            </a:r>
            <a:r>
              <a:rPr lang="en-GB" sz="1800" b="0" u="sng" dirty="0">
                <a:solidFill>
                  <a:srgbClr val="000000"/>
                </a:solidFill>
                <a:effectLst/>
                <a:latin typeface="Segoe UI" panose="020B0502040204020203" pitchFamily="34" charset="0"/>
                <a:ea typeface="Times New Roman" panose="02020603050405020304" pitchFamily="18" charset="0"/>
              </a:rPr>
              <a:t>WADIC. (2019). </a:t>
            </a:r>
            <a:r>
              <a:rPr lang="en-GB" sz="1800" b="0" i="1" dirty="0">
                <a:solidFill>
                  <a:srgbClr val="000000"/>
                </a:solidFill>
                <a:effectLst/>
                <a:latin typeface="Segoe UI" panose="020B0502040204020203" pitchFamily="34" charset="0"/>
                <a:ea typeface="Times New Roman" panose="02020603050405020304" pitchFamily="18" charset="0"/>
              </a:rPr>
              <a:t>Project Life Cycle Models Advantages and Disadvantages | SDLC Models</a:t>
            </a:r>
            <a:r>
              <a:rPr lang="en-GB" sz="1800" b="0" dirty="0">
                <a:solidFill>
                  <a:srgbClr val="000000"/>
                </a:solidFill>
                <a:effectLst/>
                <a:latin typeface="Segoe UI" panose="020B0502040204020203" pitchFamily="34" charset="0"/>
                <a:ea typeface="Times New Roman" panose="02020603050405020304" pitchFamily="18" charset="0"/>
              </a:rPr>
              <a:t>. [online]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6"/>
              </a:rPr>
              <a:t>https://wadic.net/project-life-cycle-models-their-advantages-and-disadvantages/</a:t>
            </a:r>
            <a:r>
              <a:rPr lang="en-GB" sz="1800" b="0" dirty="0">
                <a:solidFill>
                  <a:srgbClr val="000000"/>
                </a:solidFill>
                <a:effectLst/>
                <a:latin typeface="Segoe UI" panose="020B0502040204020203" pitchFamily="34" charset="0"/>
                <a:ea typeface="Times New Roman" panose="02020603050405020304" pitchFamily="18" charset="0"/>
              </a:rPr>
              <a:t>  [Accessed 10 Jun. 2021].</a:t>
            </a:r>
            <a:endParaRPr lang="en-GB" sz="1800" b="1" dirty="0">
              <a:effectLst/>
              <a:latin typeface="Times New Roman" panose="02020603050405020304" pitchFamily="18" charset="0"/>
              <a:ea typeface="Times New Roman" panose="02020603050405020304" pitchFamily="18" charset="0"/>
            </a:endParaRPr>
          </a:p>
          <a:p>
            <a:pPr>
              <a:lnSpc>
                <a:spcPts val="1800"/>
              </a:lnSpc>
            </a:pPr>
            <a:r>
              <a:rPr lang="en-GB" sz="1800" b="0" dirty="0">
                <a:solidFill>
                  <a:srgbClr val="000000"/>
                </a:solidFill>
                <a:effectLst/>
                <a:latin typeface="Segoe UI" panose="020B0502040204020203" pitchFamily="34" charset="0"/>
                <a:ea typeface="Times New Roman" panose="02020603050405020304" pitchFamily="18" charset="0"/>
              </a:rPr>
              <a:t>Watt, A. (2014). 3. The Project Life Cycle (Phases). </a:t>
            </a:r>
            <a:r>
              <a:rPr lang="en-GB" sz="1800" b="0" i="1" dirty="0" err="1">
                <a:solidFill>
                  <a:srgbClr val="000000"/>
                </a:solidFill>
                <a:effectLst/>
                <a:latin typeface="Segoe UI" panose="020B0502040204020203" pitchFamily="34" charset="0"/>
                <a:ea typeface="Times New Roman" panose="02020603050405020304" pitchFamily="18" charset="0"/>
              </a:rPr>
              <a:t>BCcampus</a:t>
            </a:r>
            <a:r>
              <a:rPr lang="en-GB" sz="1800" b="0" dirty="0">
                <a:solidFill>
                  <a:srgbClr val="000000"/>
                </a:solidFill>
                <a:effectLst/>
                <a:latin typeface="Segoe UI" panose="020B0502040204020203" pitchFamily="34" charset="0"/>
                <a:ea typeface="Times New Roman" panose="02020603050405020304" pitchFamily="18" charset="0"/>
              </a:rPr>
              <a:t>, [online] p. Available at: </a:t>
            </a:r>
            <a:r>
              <a:rPr lang="en-GB" sz="1800" b="0" u="sng" dirty="0">
                <a:solidFill>
                  <a:srgbClr val="0563C1"/>
                </a:solidFill>
                <a:effectLst/>
                <a:latin typeface="Segoe UI" panose="020B0502040204020203" pitchFamily="34" charset="0"/>
                <a:ea typeface="Times New Roman" panose="02020603050405020304" pitchFamily="18" charset="0"/>
                <a:hlinkClick r:id="rId7"/>
              </a:rPr>
              <a:t>https://opentextbc.ca/projectmanagement/chapter/chapter-3-the-project-life-cycle-phases-project-management/</a:t>
            </a:r>
            <a:r>
              <a:rPr lang="en-GB" sz="1800" b="0" dirty="0">
                <a:solidFill>
                  <a:srgbClr val="000000"/>
                </a:solidFill>
                <a:effectLst/>
                <a:latin typeface="Segoe UI" panose="020B0502040204020203" pitchFamily="34" charset="0"/>
                <a:ea typeface="Times New Roman" panose="02020603050405020304" pitchFamily="18" charset="0"/>
              </a:rPr>
              <a:t>  [Accessed 10 Jun. 2021].</a:t>
            </a:r>
            <a:endParaRPr lang="en-GB" sz="18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509767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2324</TotalTime>
  <Words>2865</Words>
  <Application>Microsoft Office PowerPoint</Application>
  <PresentationFormat>Widescreen</PresentationFormat>
  <Paragraphs>374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Book Antiqua</vt:lpstr>
      <vt:lpstr>Calibri</vt:lpstr>
      <vt:lpstr>Calibri Light</vt:lpstr>
      <vt:lpstr>Segoe UI</vt:lpstr>
      <vt:lpstr>Times New Roman</vt:lpstr>
      <vt:lpstr>Office Theme</vt:lpstr>
      <vt:lpstr>                          Employment      Support      to Unemployed      Individuals. </vt:lpstr>
      <vt:lpstr>Hi everyone and welcome to our project management presentation.</vt:lpstr>
      <vt:lpstr>                                    Quad Chart </vt:lpstr>
      <vt:lpstr>Stakeholder Analysis </vt:lpstr>
      <vt:lpstr>PowerPoint Presentation</vt:lpstr>
      <vt:lpstr>Gantt Chart </vt:lpstr>
      <vt:lpstr>Network Diagram</vt:lpstr>
      <vt:lpstr>PowerPoint Presentation</vt:lpstr>
      <vt:lpstr>Project Evaluation:</vt:lpstr>
      <vt:lpstr>References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Quad Chart</dc:title>
  <dc:creator>Claire Marie Edwards (1812182)</dc:creator>
  <cp:lastModifiedBy>Claire Marie Edwards (1812182)</cp:lastModifiedBy>
  <cp:revision>58</cp:revision>
  <dcterms:created xsi:type="dcterms:W3CDTF">2021-05-31T16:26:13Z</dcterms:created>
  <dcterms:modified xsi:type="dcterms:W3CDTF">2021-06-13T19:32:00Z</dcterms:modified>
</cp:coreProperties>
</file>