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256" r:id="rId2"/>
    <p:sldId id="318" r:id="rId3"/>
    <p:sldId id="276" r:id="rId4"/>
    <p:sldId id="319" r:id="rId5"/>
    <p:sldId id="277" r:id="rId6"/>
    <p:sldId id="281" r:id="rId7"/>
    <p:sldId id="280" r:id="rId8"/>
    <p:sldId id="282" r:id="rId9"/>
    <p:sldId id="286" r:id="rId10"/>
    <p:sldId id="287" r:id="rId11"/>
    <p:sldId id="288" r:id="rId12"/>
    <p:sldId id="320" r:id="rId13"/>
    <p:sldId id="289" r:id="rId14"/>
    <p:sldId id="292" r:id="rId15"/>
    <p:sldId id="293" r:id="rId16"/>
    <p:sldId id="294" r:id="rId17"/>
    <p:sldId id="296" r:id="rId18"/>
    <p:sldId id="301" r:id="rId19"/>
    <p:sldId id="302" r:id="rId20"/>
    <p:sldId id="304" r:id="rId21"/>
    <p:sldId id="305" r:id="rId22"/>
    <p:sldId id="306" r:id="rId23"/>
    <p:sldId id="314" r:id="rId24"/>
    <p:sldId id="315" r:id="rId25"/>
    <p:sldId id="316" r:id="rId26"/>
    <p:sldId id="308"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elicity Page" userId="f5bf5ff9cac893f2" providerId="LiveId" clId="{07803E80-9E87-4F49-B59E-8FE68FDE4231}"/>
    <pc:docChg chg="modSld sldOrd">
      <pc:chgData name="Felicity Page" userId="f5bf5ff9cac893f2" providerId="LiveId" clId="{07803E80-9E87-4F49-B59E-8FE68FDE4231}" dt="2021-02-10T15:05:06.009" v="1"/>
      <pc:docMkLst>
        <pc:docMk/>
      </pc:docMkLst>
      <pc:sldChg chg="ord">
        <pc:chgData name="Felicity Page" userId="f5bf5ff9cac893f2" providerId="LiveId" clId="{07803E80-9E87-4F49-B59E-8FE68FDE4231}" dt="2021-02-10T15:05:06.009" v="1"/>
        <pc:sldMkLst>
          <pc:docMk/>
          <pc:sldMk cId="0" sldId="308"/>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49BDB4C-31BE-481E-9F7C-D95CA0A5112E}"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40057007-57F9-4CC8-8C72-FCB65FA2EB25}">
      <dgm:prSet/>
      <dgm:spPr/>
      <dgm:t>
        <a:bodyPr/>
        <a:lstStyle/>
        <a:p>
          <a:r>
            <a:rPr lang="en-US"/>
            <a:t>Bile emulsifies lipids (large molecules are broken down into small droplets) so lipase can act on a larger surface area</a:t>
          </a:r>
        </a:p>
      </dgm:t>
    </dgm:pt>
    <dgm:pt modelId="{C9A6B40A-8A26-4E21-B95D-AB1B6927ED3C}" type="parTrans" cxnId="{3FB09BEF-EDEE-433B-8EA7-992076B073F5}">
      <dgm:prSet/>
      <dgm:spPr/>
      <dgm:t>
        <a:bodyPr/>
        <a:lstStyle/>
        <a:p>
          <a:endParaRPr lang="en-US"/>
        </a:p>
      </dgm:t>
    </dgm:pt>
    <dgm:pt modelId="{181C36A3-492A-495C-8CEF-58697C1E1091}" type="sibTrans" cxnId="{3FB09BEF-EDEE-433B-8EA7-992076B073F5}">
      <dgm:prSet/>
      <dgm:spPr/>
      <dgm:t>
        <a:bodyPr/>
        <a:lstStyle/>
        <a:p>
          <a:endParaRPr lang="en-US"/>
        </a:p>
      </dgm:t>
    </dgm:pt>
    <dgm:pt modelId="{1081F8FD-85DF-4028-9C85-B089296D109E}">
      <dgm:prSet/>
      <dgm:spPr/>
      <dgm:t>
        <a:bodyPr/>
        <a:lstStyle/>
        <a:p>
          <a:r>
            <a:rPr lang="en-US"/>
            <a:t>Bile is an alkaline fluid. When discharged into the duodenum, it neutralises the acidity of the food coming from the stomach, enabling the lipase at its optimal ph. </a:t>
          </a:r>
        </a:p>
      </dgm:t>
    </dgm:pt>
    <dgm:pt modelId="{701E2BC5-39F1-4212-A14D-B35F019031DF}" type="parTrans" cxnId="{9E925973-EB95-4950-B10B-D7A18B514BD4}">
      <dgm:prSet/>
      <dgm:spPr/>
      <dgm:t>
        <a:bodyPr/>
        <a:lstStyle/>
        <a:p>
          <a:endParaRPr lang="en-US"/>
        </a:p>
      </dgm:t>
    </dgm:pt>
    <dgm:pt modelId="{CBFDFF8F-FA7A-44A7-B9BE-DFCCA14E3AAC}" type="sibTrans" cxnId="{9E925973-EB95-4950-B10B-D7A18B514BD4}">
      <dgm:prSet/>
      <dgm:spPr/>
      <dgm:t>
        <a:bodyPr/>
        <a:lstStyle/>
        <a:p>
          <a:endParaRPr lang="en-US"/>
        </a:p>
      </dgm:t>
    </dgm:pt>
    <dgm:pt modelId="{CB9DEEDD-F1F2-4C0B-9C0E-D379679BC3FC}" type="pres">
      <dgm:prSet presAssocID="{049BDB4C-31BE-481E-9F7C-D95CA0A5112E}" presName="hierChild1" presStyleCnt="0">
        <dgm:presLayoutVars>
          <dgm:chPref val="1"/>
          <dgm:dir/>
          <dgm:animOne val="branch"/>
          <dgm:animLvl val="lvl"/>
          <dgm:resizeHandles/>
        </dgm:presLayoutVars>
      </dgm:prSet>
      <dgm:spPr/>
    </dgm:pt>
    <dgm:pt modelId="{01F03D90-97BB-4105-A57F-4CA5D7278D87}" type="pres">
      <dgm:prSet presAssocID="{40057007-57F9-4CC8-8C72-FCB65FA2EB25}" presName="hierRoot1" presStyleCnt="0"/>
      <dgm:spPr/>
    </dgm:pt>
    <dgm:pt modelId="{4213473C-7BF1-487D-B59F-D13647A50FD7}" type="pres">
      <dgm:prSet presAssocID="{40057007-57F9-4CC8-8C72-FCB65FA2EB25}" presName="composite" presStyleCnt="0"/>
      <dgm:spPr/>
    </dgm:pt>
    <dgm:pt modelId="{2BDABB37-0418-45E9-846A-8D7E9CED9A98}" type="pres">
      <dgm:prSet presAssocID="{40057007-57F9-4CC8-8C72-FCB65FA2EB25}" presName="background" presStyleLbl="node0" presStyleIdx="0" presStyleCnt="2"/>
      <dgm:spPr/>
    </dgm:pt>
    <dgm:pt modelId="{FA8124C0-3428-44D1-ACA0-6A6A96909CF0}" type="pres">
      <dgm:prSet presAssocID="{40057007-57F9-4CC8-8C72-FCB65FA2EB25}" presName="text" presStyleLbl="fgAcc0" presStyleIdx="0" presStyleCnt="2">
        <dgm:presLayoutVars>
          <dgm:chPref val="3"/>
        </dgm:presLayoutVars>
      </dgm:prSet>
      <dgm:spPr/>
    </dgm:pt>
    <dgm:pt modelId="{7D554BB9-36CF-4692-955C-074A148D7212}" type="pres">
      <dgm:prSet presAssocID="{40057007-57F9-4CC8-8C72-FCB65FA2EB25}" presName="hierChild2" presStyleCnt="0"/>
      <dgm:spPr/>
    </dgm:pt>
    <dgm:pt modelId="{127915EF-CC98-4632-836F-898C9C8AF13B}" type="pres">
      <dgm:prSet presAssocID="{1081F8FD-85DF-4028-9C85-B089296D109E}" presName="hierRoot1" presStyleCnt="0"/>
      <dgm:spPr/>
    </dgm:pt>
    <dgm:pt modelId="{98F5D5D0-9992-4133-80B9-4E3ECEEDE838}" type="pres">
      <dgm:prSet presAssocID="{1081F8FD-85DF-4028-9C85-B089296D109E}" presName="composite" presStyleCnt="0"/>
      <dgm:spPr/>
    </dgm:pt>
    <dgm:pt modelId="{C41514D0-BCD1-4624-9D03-8BD076016B2B}" type="pres">
      <dgm:prSet presAssocID="{1081F8FD-85DF-4028-9C85-B089296D109E}" presName="background" presStyleLbl="node0" presStyleIdx="1" presStyleCnt="2"/>
      <dgm:spPr/>
    </dgm:pt>
    <dgm:pt modelId="{0665D1CB-D53E-4DB6-8BE1-E233E39EDC89}" type="pres">
      <dgm:prSet presAssocID="{1081F8FD-85DF-4028-9C85-B089296D109E}" presName="text" presStyleLbl="fgAcc0" presStyleIdx="1" presStyleCnt="2">
        <dgm:presLayoutVars>
          <dgm:chPref val="3"/>
        </dgm:presLayoutVars>
      </dgm:prSet>
      <dgm:spPr/>
    </dgm:pt>
    <dgm:pt modelId="{D95E021E-4E7A-4EF5-BE7E-054DABF2D634}" type="pres">
      <dgm:prSet presAssocID="{1081F8FD-85DF-4028-9C85-B089296D109E}" presName="hierChild2" presStyleCnt="0"/>
      <dgm:spPr/>
    </dgm:pt>
  </dgm:ptLst>
  <dgm:cxnLst>
    <dgm:cxn modelId="{70FE3114-C592-43EA-B482-21DEA4DADDBF}" type="presOf" srcId="{1081F8FD-85DF-4028-9C85-B089296D109E}" destId="{0665D1CB-D53E-4DB6-8BE1-E233E39EDC89}" srcOrd="0" destOrd="0" presId="urn:microsoft.com/office/officeart/2005/8/layout/hierarchy1"/>
    <dgm:cxn modelId="{A5662A5F-2975-4D1B-AB2C-9F65922629E6}" type="presOf" srcId="{049BDB4C-31BE-481E-9F7C-D95CA0A5112E}" destId="{CB9DEEDD-F1F2-4C0B-9C0E-D379679BC3FC}" srcOrd="0" destOrd="0" presId="urn:microsoft.com/office/officeart/2005/8/layout/hierarchy1"/>
    <dgm:cxn modelId="{9E925973-EB95-4950-B10B-D7A18B514BD4}" srcId="{049BDB4C-31BE-481E-9F7C-D95CA0A5112E}" destId="{1081F8FD-85DF-4028-9C85-B089296D109E}" srcOrd="1" destOrd="0" parTransId="{701E2BC5-39F1-4212-A14D-B35F019031DF}" sibTransId="{CBFDFF8F-FA7A-44A7-B9BE-DFCCA14E3AAC}"/>
    <dgm:cxn modelId="{D93783A5-3F9E-44B2-939E-DC54A40C685C}" type="presOf" srcId="{40057007-57F9-4CC8-8C72-FCB65FA2EB25}" destId="{FA8124C0-3428-44D1-ACA0-6A6A96909CF0}" srcOrd="0" destOrd="0" presId="urn:microsoft.com/office/officeart/2005/8/layout/hierarchy1"/>
    <dgm:cxn modelId="{3FB09BEF-EDEE-433B-8EA7-992076B073F5}" srcId="{049BDB4C-31BE-481E-9F7C-D95CA0A5112E}" destId="{40057007-57F9-4CC8-8C72-FCB65FA2EB25}" srcOrd="0" destOrd="0" parTransId="{C9A6B40A-8A26-4E21-B95D-AB1B6927ED3C}" sibTransId="{181C36A3-492A-495C-8CEF-58697C1E1091}"/>
    <dgm:cxn modelId="{E59A11A6-6D44-469D-A77C-A7841CA1865C}" type="presParOf" srcId="{CB9DEEDD-F1F2-4C0B-9C0E-D379679BC3FC}" destId="{01F03D90-97BB-4105-A57F-4CA5D7278D87}" srcOrd="0" destOrd="0" presId="urn:microsoft.com/office/officeart/2005/8/layout/hierarchy1"/>
    <dgm:cxn modelId="{2ED77FC1-9C5F-45B2-9DEA-0A4BE4D00E40}" type="presParOf" srcId="{01F03D90-97BB-4105-A57F-4CA5D7278D87}" destId="{4213473C-7BF1-487D-B59F-D13647A50FD7}" srcOrd="0" destOrd="0" presId="urn:microsoft.com/office/officeart/2005/8/layout/hierarchy1"/>
    <dgm:cxn modelId="{47C2E76F-17E3-4EEF-86E7-734064234E8C}" type="presParOf" srcId="{4213473C-7BF1-487D-B59F-D13647A50FD7}" destId="{2BDABB37-0418-45E9-846A-8D7E9CED9A98}" srcOrd="0" destOrd="0" presId="urn:microsoft.com/office/officeart/2005/8/layout/hierarchy1"/>
    <dgm:cxn modelId="{52AAC962-33CA-4685-854C-9206ABBAC092}" type="presParOf" srcId="{4213473C-7BF1-487D-B59F-D13647A50FD7}" destId="{FA8124C0-3428-44D1-ACA0-6A6A96909CF0}" srcOrd="1" destOrd="0" presId="urn:microsoft.com/office/officeart/2005/8/layout/hierarchy1"/>
    <dgm:cxn modelId="{BB22DEAA-ABC6-4EBC-A68E-0CB3774F70DA}" type="presParOf" srcId="{01F03D90-97BB-4105-A57F-4CA5D7278D87}" destId="{7D554BB9-36CF-4692-955C-074A148D7212}" srcOrd="1" destOrd="0" presId="urn:microsoft.com/office/officeart/2005/8/layout/hierarchy1"/>
    <dgm:cxn modelId="{AC068201-D6ED-45B3-A859-56BFCEAA5C71}" type="presParOf" srcId="{CB9DEEDD-F1F2-4C0B-9C0E-D379679BC3FC}" destId="{127915EF-CC98-4632-836F-898C9C8AF13B}" srcOrd="1" destOrd="0" presId="urn:microsoft.com/office/officeart/2005/8/layout/hierarchy1"/>
    <dgm:cxn modelId="{9BADD27E-B70E-463E-A827-2A1CBAD2EBFD}" type="presParOf" srcId="{127915EF-CC98-4632-836F-898C9C8AF13B}" destId="{98F5D5D0-9992-4133-80B9-4E3ECEEDE838}" srcOrd="0" destOrd="0" presId="urn:microsoft.com/office/officeart/2005/8/layout/hierarchy1"/>
    <dgm:cxn modelId="{37581C38-6846-4D9B-9796-202531F21DA5}" type="presParOf" srcId="{98F5D5D0-9992-4133-80B9-4E3ECEEDE838}" destId="{C41514D0-BCD1-4624-9D03-8BD076016B2B}" srcOrd="0" destOrd="0" presId="urn:microsoft.com/office/officeart/2005/8/layout/hierarchy1"/>
    <dgm:cxn modelId="{D9B5FB12-81B7-47F0-ABD7-B410BCA19E5B}" type="presParOf" srcId="{98F5D5D0-9992-4133-80B9-4E3ECEEDE838}" destId="{0665D1CB-D53E-4DB6-8BE1-E233E39EDC89}" srcOrd="1" destOrd="0" presId="urn:microsoft.com/office/officeart/2005/8/layout/hierarchy1"/>
    <dgm:cxn modelId="{126BF033-243D-4202-AAC5-AD94EA4558E5}" type="presParOf" srcId="{127915EF-CC98-4632-836F-898C9C8AF13B}" destId="{D95E021E-4E7A-4EF5-BE7E-054DABF2D634}"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DABB37-0418-45E9-846A-8D7E9CED9A98}">
      <dsp:nvSpPr>
        <dsp:cNvPr id="0" name=""/>
        <dsp:cNvSpPr/>
      </dsp:nvSpPr>
      <dsp:spPr>
        <a:xfrm>
          <a:off x="130938" y="1393"/>
          <a:ext cx="4224635" cy="2682643"/>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8124C0-3428-44D1-ACA0-6A6A96909CF0}">
      <dsp:nvSpPr>
        <dsp:cNvPr id="0" name=""/>
        <dsp:cNvSpPr/>
      </dsp:nvSpPr>
      <dsp:spPr>
        <a:xfrm>
          <a:off x="600342" y="447327"/>
          <a:ext cx="4224635" cy="2682643"/>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Bile emulsifies lipids (large molecules are broken down into small droplets) so lipase can act on a larger surface area</a:t>
          </a:r>
        </a:p>
      </dsp:txBody>
      <dsp:txXfrm>
        <a:off x="678914" y="525899"/>
        <a:ext cx="4067491" cy="2525499"/>
      </dsp:txXfrm>
    </dsp:sp>
    <dsp:sp modelId="{C41514D0-BCD1-4624-9D03-8BD076016B2B}">
      <dsp:nvSpPr>
        <dsp:cNvPr id="0" name=""/>
        <dsp:cNvSpPr/>
      </dsp:nvSpPr>
      <dsp:spPr>
        <a:xfrm>
          <a:off x="5294381" y="1393"/>
          <a:ext cx="4224635" cy="2682643"/>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65D1CB-D53E-4DB6-8BE1-E233E39EDC89}">
      <dsp:nvSpPr>
        <dsp:cNvPr id="0" name=""/>
        <dsp:cNvSpPr/>
      </dsp:nvSpPr>
      <dsp:spPr>
        <a:xfrm>
          <a:off x="5763785" y="447327"/>
          <a:ext cx="4224635" cy="2682643"/>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Bile is an alkaline fluid. When discharged into the duodenum, it neutralises the acidity of the food coming from the stomach, enabling the lipase at its optimal ph. </a:t>
          </a:r>
        </a:p>
      </dsp:txBody>
      <dsp:txXfrm>
        <a:off x="5842357" y="525899"/>
        <a:ext cx="4067491" cy="2525499"/>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776786-E7E2-4946-8004-71F743BFA73B}" type="datetimeFigureOut">
              <a:rPr lang="en-GB" smtClean="0"/>
              <a:t>10/02/2021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B2C839-6066-4CBD-B3E2-24979EF79716}" type="slidenum">
              <a:rPr lang="en-GB" smtClean="0"/>
              <a:t>‹#›</a:t>
            </a:fld>
            <a:endParaRPr lang="en-GB"/>
          </a:p>
        </p:txBody>
      </p:sp>
    </p:spTree>
    <p:extLst>
      <p:ext uri="{BB962C8B-B14F-4D97-AF65-F5344CB8AC3E}">
        <p14:creationId xmlns:p14="http://schemas.microsoft.com/office/powerpoint/2010/main" val="20731758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a:extLst>
              <a:ext uri="{FF2B5EF4-FFF2-40B4-BE49-F238E27FC236}">
                <a16:creationId xmlns:a16="http://schemas.microsoft.com/office/drawing/2014/main" id="{55E4B83A-2E1B-465D-A660-00B6A4AC2BE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A27CE53C-1871-46EF-8EBF-708D9C890095}" type="slidenum">
              <a:rPr lang="en-US" altLang="en-US">
                <a:latin typeface="Arial" panose="020B0604020202020204" pitchFamily="34" charset="0"/>
              </a:rPr>
              <a:pPr>
                <a:spcBef>
                  <a:spcPct val="0"/>
                </a:spcBef>
              </a:pPr>
              <a:t>3</a:t>
            </a:fld>
            <a:endParaRPr lang="en-US" altLang="en-US">
              <a:latin typeface="Arial" panose="020B0604020202020204" pitchFamily="34" charset="0"/>
            </a:endParaRPr>
          </a:p>
        </p:txBody>
      </p:sp>
      <p:sp>
        <p:nvSpPr>
          <p:cNvPr id="32771" name="Rectangle 2">
            <a:extLst>
              <a:ext uri="{FF2B5EF4-FFF2-40B4-BE49-F238E27FC236}">
                <a16:creationId xmlns:a16="http://schemas.microsoft.com/office/drawing/2014/main" id="{D4EAAEE4-654C-4EEE-996D-9C1EAF711D6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2" name="Rectangle 3">
            <a:extLst>
              <a:ext uri="{FF2B5EF4-FFF2-40B4-BE49-F238E27FC236}">
                <a16:creationId xmlns:a16="http://schemas.microsoft.com/office/drawing/2014/main" id="{4CABA7A5-481C-45E5-8B35-BD7013FEC6C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id="{D8CF0574-2936-4899-AD7F-9524661F54A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3238EA22-0B8D-4F53-8ED1-6D6463F6909F}" type="slidenum">
              <a:rPr lang="en-US" altLang="en-US">
                <a:latin typeface="Arial" panose="020B0604020202020204" pitchFamily="34" charset="0"/>
              </a:rPr>
              <a:pPr>
                <a:spcBef>
                  <a:spcPct val="0"/>
                </a:spcBef>
              </a:pPr>
              <a:t>5</a:t>
            </a:fld>
            <a:endParaRPr lang="en-US" altLang="en-US">
              <a:latin typeface="Arial" panose="020B0604020202020204" pitchFamily="34" charset="0"/>
            </a:endParaRPr>
          </a:p>
        </p:txBody>
      </p:sp>
      <p:sp>
        <p:nvSpPr>
          <p:cNvPr id="33795" name="Rectangle 2">
            <a:extLst>
              <a:ext uri="{FF2B5EF4-FFF2-40B4-BE49-F238E27FC236}">
                <a16:creationId xmlns:a16="http://schemas.microsoft.com/office/drawing/2014/main" id="{5FCD5726-1322-4D90-AD59-7683627C8B20}"/>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33796" name="Rectangle 3">
            <a:extLst>
              <a:ext uri="{FF2B5EF4-FFF2-40B4-BE49-F238E27FC236}">
                <a16:creationId xmlns:a16="http://schemas.microsoft.com/office/drawing/2014/main" id="{D1962038-696D-43FD-A608-4F30912A21FC}"/>
              </a:ext>
            </a:extLst>
          </p:cNvPr>
          <p:cNvSpPr>
            <a:spLocks noGrp="1" noChangeArrowheads="1"/>
          </p:cNvSpPr>
          <p:nvPr>
            <p:ph type="body" idx="1"/>
          </p:nvPr>
        </p:nvSpPr>
        <p:spPr bwMode="auto">
          <a:xfrm>
            <a:off x="914400" y="4343400"/>
            <a:ext cx="5029200" cy="4114800"/>
          </a:xfrm>
          <a:solidFill>
            <a:srgbClr val="FFFFFF"/>
          </a:solidFill>
          <a:extLs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buClr>
                <a:srgbClr val="339933"/>
              </a:buClr>
            </a:pPr>
            <a:r>
              <a:rPr lang="en-US" altLang="en-US" sz="800">
                <a:solidFill>
                  <a:srgbClr val="000000"/>
                </a:solidFill>
              </a:rPr>
              <a:t>After chewing and swallowing, it takes 5 to 10 seconds for food to pass down the esophagus to the stomach, where it spends 2 to 6 hours being partially digested.</a:t>
            </a:r>
          </a:p>
          <a:p>
            <a:pPr eaLnBrk="1" hangingPunct="1">
              <a:spcBef>
                <a:spcPct val="0"/>
              </a:spcBef>
              <a:buClr>
                <a:srgbClr val="339933"/>
              </a:buClr>
            </a:pPr>
            <a:r>
              <a:rPr lang="en-US" altLang="en-US" sz="800">
                <a:solidFill>
                  <a:srgbClr val="000000"/>
                </a:solidFill>
              </a:rPr>
              <a:t>Final digestion and nutrient absorption occur in the small intestine over a period of 5 to 6 hours.</a:t>
            </a:r>
          </a:p>
          <a:p>
            <a:pPr eaLnBrk="1" hangingPunct="1">
              <a:spcBef>
                <a:spcPct val="0"/>
              </a:spcBef>
              <a:buClr>
                <a:srgbClr val="339933"/>
              </a:buClr>
            </a:pPr>
            <a:r>
              <a:rPr lang="en-US" altLang="en-US" sz="800">
                <a:solidFill>
                  <a:srgbClr val="000000"/>
                </a:solidFill>
              </a:rPr>
              <a:t>In 12 to 24 hours, any undigested material passes through the large intestine, and feces are expelled through the anus.</a:t>
            </a:r>
          </a:p>
          <a:p>
            <a:pPr eaLnBrk="1" hangingPunct="1">
              <a:spcBef>
                <a:spcPct val="0"/>
              </a:spcBef>
            </a:pPr>
            <a:endParaRPr lang="en-US" altLang="en-US" sz="80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410D16EF-27DA-47E4-A8E8-5182C40F96F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FF7027F-7F5F-4727-9E07-C67088EFBC0F}" type="slidenum">
              <a:rPr lang="en-US" altLang="en-US">
                <a:latin typeface="Arial" panose="020B0604020202020204" pitchFamily="34" charset="0"/>
              </a:rPr>
              <a:pPr>
                <a:spcBef>
                  <a:spcPct val="0"/>
                </a:spcBef>
              </a:pPr>
              <a:t>6</a:t>
            </a:fld>
            <a:endParaRPr lang="en-US" altLang="en-US">
              <a:latin typeface="Arial" panose="020B0604020202020204" pitchFamily="34" charset="0"/>
            </a:endParaRPr>
          </a:p>
        </p:txBody>
      </p:sp>
      <p:sp>
        <p:nvSpPr>
          <p:cNvPr id="34819" name="Rectangle 2">
            <a:extLst>
              <a:ext uri="{FF2B5EF4-FFF2-40B4-BE49-F238E27FC236}">
                <a16:creationId xmlns:a16="http://schemas.microsoft.com/office/drawing/2014/main" id="{0351DAF0-1C9B-4793-BFD0-32D63BA47C9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20" name="Rectangle 3">
            <a:extLst>
              <a:ext uri="{FF2B5EF4-FFF2-40B4-BE49-F238E27FC236}">
                <a16:creationId xmlns:a16="http://schemas.microsoft.com/office/drawing/2014/main" id="{791B7973-6E70-4B66-BC76-001CDAE9EB5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a:extLst>
              <a:ext uri="{FF2B5EF4-FFF2-40B4-BE49-F238E27FC236}">
                <a16:creationId xmlns:a16="http://schemas.microsoft.com/office/drawing/2014/main" id="{6ED79A32-E290-45E6-B12D-6BCC447941F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2C25853A-F42A-4045-BBA9-3AB320D150A4}" type="slidenum">
              <a:rPr lang="en-US" altLang="en-US">
                <a:latin typeface="Arial" panose="020B0604020202020204" pitchFamily="34" charset="0"/>
              </a:rPr>
              <a:pPr>
                <a:spcBef>
                  <a:spcPct val="0"/>
                </a:spcBef>
              </a:pPr>
              <a:t>7</a:t>
            </a:fld>
            <a:endParaRPr lang="en-US" altLang="en-US">
              <a:latin typeface="Arial" panose="020B0604020202020204" pitchFamily="34" charset="0"/>
            </a:endParaRPr>
          </a:p>
        </p:txBody>
      </p:sp>
      <p:sp>
        <p:nvSpPr>
          <p:cNvPr id="35843" name="Rectangle 1026">
            <a:extLst>
              <a:ext uri="{FF2B5EF4-FFF2-40B4-BE49-F238E27FC236}">
                <a16:creationId xmlns:a16="http://schemas.microsoft.com/office/drawing/2014/main" id="{598BA387-DBA2-4920-B80C-7493F8612DFD}"/>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35844" name="Rectangle 1027">
            <a:extLst>
              <a:ext uri="{FF2B5EF4-FFF2-40B4-BE49-F238E27FC236}">
                <a16:creationId xmlns:a16="http://schemas.microsoft.com/office/drawing/2014/main" id="{DAA91A96-EA89-49E7-A91C-25C52A6DB44C}"/>
              </a:ext>
            </a:extLst>
          </p:cNvPr>
          <p:cNvSpPr>
            <a:spLocks noGrp="1" noChangeArrowheads="1"/>
          </p:cNvSpPr>
          <p:nvPr>
            <p:ph type="body" idx="1"/>
          </p:nvPr>
        </p:nvSpPr>
        <p:spPr bwMode="auto">
          <a:xfrm>
            <a:off x="914400" y="4343400"/>
            <a:ext cx="5029200" cy="4114800"/>
          </a:xfrm>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A867C02E-277F-47FF-B03B-08D16973F8A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4D2A7D9-75E0-4BF2-8172-56EBBDF485CD}" type="slidenum">
              <a:rPr lang="en-US" altLang="en-US">
                <a:latin typeface="Arial" panose="020B0604020202020204" pitchFamily="34" charset="0"/>
              </a:rPr>
              <a:pPr>
                <a:spcBef>
                  <a:spcPct val="0"/>
                </a:spcBef>
              </a:pPr>
              <a:t>8</a:t>
            </a:fld>
            <a:endParaRPr lang="en-US" altLang="en-US">
              <a:latin typeface="Arial" panose="020B0604020202020204" pitchFamily="34" charset="0"/>
            </a:endParaRPr>
          </a:p>
        </p:txBody>
      </p:sp>
      <p:sp>
        <p:nvSpPr>
          <p:cNvPr id="36867" name="Rectangle 1026">
            <a:extLst>
              <a:ext uri="{FF2B5EF4-FFF2-40B4-BE49-F238E27FC236}">
                <a16:creationId xmlns:a16="http://schemas.microsoft.com/office/drawing/2014/main" id="{FCA39FE9-F761-487A-99A5-540536CC080A}"/>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36868" name="Rectangle 1027">
            <a:extLst>
              <a:ext uri="{FF2B5EF4-FFF2-40B4-BE49-F238E27FC236}">
                <a16:creationId xmlns:a16="http://schemas.microsoft.com/office/drawing/2014/main" id="{0A21DA8C-85C1-4DB3-AF5B-510BED7BE861}"/>
              </a:ext>
            </a:extLst>
          </p:cNvPr>
          <p:cNvSpPr>
            <a:spLocks noGrp="1" noChangeArrowheads="1"/>
          </p:cNvSpPr>
          <p:nvPr>
            <p:ph type="body" idx="1"/>
          </p:nvPr>
        </p:nvSpPr>
        <p:spPr bwMode="auto">
          <a:xfrm>
            <a:off x="914400" y="4343400"/>
            <a:ext cx="5029200" cy="4114800"/>
          </a:xfrm>
          <a:solidFill>
            <a:srgbClr val="FFFFFF"/>
          </a:solidFill>
          <a:extLs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a:extLst>
              <a:ext uri="{FF2B5EF4-FFF2-40B4-BE49-F238E27FC236}">
                <a16:creationId xmlns:a16="http://schemas.microsoft.com/office/drawing/2014/main" id="{6BB8E707-AF28-474A-93CA-CF4A3D447FE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E41A6D4B-6055-49DF-9627-792FA8BFBB0D}" type="slidenum">
              <a:rPr lang="en-US" altLang="en-US">
                <a:latin typeface="Arial" panose="020B0604020202020204" pitchFamily="34" charset="0"/>
              </a:rPr>
              <a:pPr>
                <a:spcBef>
                  <a:spcPct val="0"/>
                </a:spcBef>
              </a:pPr>
              <a:t>9</a:t>
            </a:fld>
            <a:endParaRPr lang="en-US" altLang="en-US">
              <a:latin typeface="Arial" panose="020B0604020202020204" pitchFamily="34" charset="0"/>
            </a:endParaRPr>
          </a:p>
        </p:txBody>
      </p:sp>
      <p:sp>
        <p:nvSpPr>
          <p:cNvPr id="37891" name="Rectangle 2">
            <a:extLst>
              <a:ext uri="{FF2B5EF4-FFF2-40B4-BE49-F238E27FC236}">
                <a16:creationId xmlns:a16="http://schemas.microsoft.com/office/drawing/2014/main" id="{2748D3D3-E4D3-4628-AC28-7B71FFC88002}"/>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37892" name="Rectangle 3">
            <a:extLst>
              <a:ext uri="{FF2B5EF4-FFF2-40B4-BE49-F238E27FC236}">
                <a16:creationId xmlns:a16="http://schemas.microsoft.com/office/drawing/2014/main" id="{8D14660A-F663-4246-823C-ADCF78F7CC29}"/>
              </a:ext>
            </a:extLst>
          </p:cNvPr>
          <p:cNvSpPr>
            <a:spLocks noGrp="1" noChangeArrowheads="1"/>
          </p:cNvSpPr>
          <p:nvPr>
            <p:ph type="body" idx="1"/>
          </p:nvPr>
        </p:nvSpPr>
        <p:spPr bwMode="auto">
          <a:xfrm>
            <a:off x="914400" y="4343400"/>
            <a:ext cx="5029200" cy="4114800"/>
          </a:xfrm>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8680EFFF-13DB-4E98-9CA0-47B8867BDF7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B867E8C-0C27-4FC3-B883-7369FBFFC417}" type="slidenum">
              <a:rPr lang="en-US" altLang="en-US">
                <a:latin typeface="Arial" panose="020B0604020202020204" pitchFamily="34" charset="0"/>
              </a:rPr>
              <a:pPr>
                <a:spcBef>
                  <a:spcPct val="0"/>
                </a:spcBef>
              </a:pPr>
              <a:t>10</a:t>
            </a:fld>
            <a:endParaRPr lang="en-US" altLang="en-US">
              <a:latin typeface="Arial" panose="020B0604020202020204" pitchFamily="34" charset="0"/>
            </a:endParaRPr>
          </a:p>
        </p:txBody>
      </p:sp>
      <p:sp>
        <p:nvSpPr>
          <p:cNvPr id="38915" name="Rectangle 2">
            <a:extLst>
              <a:ext uri="{FF2B5EF4-FFF2-40B4-BE49-F238E27FC236}">
                <a16:creationId xmlns:a16="http://schemas.microsoft.com/office/drawing/2014/main" id="{07950A8D-CED3-41DC-8520-69AA4DFFE3F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6" name="Rectangle 3">
            <a:extLst>
              <a:ext uri="{FF2B5EF4-FFF2-40B4-BE49-F238E27FC236}">
                <a16:creationId xmlns:a16="http://schemas.microsoft.com/office/drawing/2014/main" id="{EA6000B0-009E-4E4C-8119-298DBC86619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a:extLst>
              <a:ext uri="{FF2B5EF4-FFF2-40B4-BE49-F238E27FC236}">
                <a16:creationId xmlns:a16="http://schemas.microsoft.com/office/drawing/2014/main" id="{7D06E888-5157-43C4-9DD5-B1E533B0C97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62AE503E-06C4-4D34-B0C0-2B53C0F0EB6D}" type="slidenum">
              <a:rPr lang="en-US" altLang="en-US">
                <a:latin typeface="Arial" panose="020B0604020202020204" pitchFamily="34" charset="0"/>
              </a:rPr>
              <a:pPr>
                <a:spcBef>
                  <a:spcPct val="0"/>
                </a:spcBef>
              </a:pPr>
              <a:t>11</a:t>
            </a:fld>
            <a:endParaRPr lang="en-US" altLang="en-US">
              <a:latin typeface="Arial" panose="020B0604020202020204" pitchFamily="34" charset="0"/>
            </a:endParaRPr>
          </a:p>
        </p:txBody>
      </p:sp>
      <p:sp>
        <p:nvSpPr>
          <p:cNvPr id="39939" name="Rectangle 1026">
            <a:extLst>
              <a:ext uri="{FF2B5EF4-FFF2-40B4-BE49-F238E27FC236}">
                <a16:creationId xmlns:a16="http://schemas.microsoft.com/office/drawing/2014/main" id="{C89B6504-569E-49F1-8E33-FFC03B53D440}"/>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39940" name="Rectangle 1027">
            <a:extLst>
              <a:ext uri="{FF2B5EF4-FFF2-40B4-BE49-F238E27FC236}">
                <a16:creationId xmlns:a16="http://schemas.microsoft.com/office/drawing/2014/main" id="{04702D70-6E8A-4E92-B81F-E257E663BEB4}"/>
              </a:ext>
            </a:extLst>
          </p:cNvPr>
          <p:cNvSpPr>
            <a:spLocks noGrp="1" noChangeArrowheads="1"/>
          </p:cNvSpPr>
          <p:nvPr>
            <p:ph type="body" idx="1"/>
          </p:nvPr>
        </p:nvSpPr>
        <p:spPr bwMode="auto">
          <a:xfrm>
            <a:off x="914400" y="4343400"/>
            <a:ext cx="5334000" cy="4114800"/>
          </a:xfrm>
          <a:solidFill>
            <a:srgbClr val="FFFFFF"/>
          </a:solidFill>
          <a:extLs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buClr>
                <a:srgbClr val="339933"/>
              </a:buClr>
            </a:pPr>
            <a:r>
              <a:rPr lang="en-US" altLang="en-US" sz="800">
                <a:solidFill>
                  <a:srgbClr val="000000"/>
                </a:solidFill>
              </a:rPr>
              <a:t>Still, the epithelium is continually eroded, and the epithelium is completely replaced by mitosis every three days.</a:t>
            </a:r>
          </a:p>
          <a:p>
            <a:pPr eaLnBrk="1" hangingPunct="1">
              <a:spcBef>
                <a:spcPct val="0"/>
              </a:spcBef>
              <a:buClr>
                <a:srgbClr val="339933"/>
              </a:buClr>
            </a:pPr>
            <a:r>
              <a:rPr lang="en-US" altLang="en-US" sz="800">
                <a:solidFill>
                  <a:srgbClr val="000000"/>
                </a:solidFill>
              </a:rPr>
              <a:t>Gastric ulcers, lesions in the stomach lining, are caused by the acid-tolerant bacterium </a:t>
            </a:r>
            <a:r>
              <a:rPr lang="en-US" altLang="en-US" sz="800" i="1">
                <a:solidFill>
                  <a:srgbClr val="000000"/>
                </a:solidFill>
              </a:rPr>
              <a:t>Heliobacter pylori</a:t>
            </a:r>
            <a:r>
              <a:rPr lang="en-US" altLang="en-US" sz="800">
                <a:solidFill>
                  <a:srgbClr val="000000"/>
                </a:solidFill>
              </a:rPr>
              <a:t>.</a:t>
            </a:r>
          </a:p>
          <a:p>
            <a:pPr marL="280988" lvl="1" eaLnBrk="1" hangingPunct="1">
              <a:spcBef>
                <a:spcPct val="0"/>
              </a:spcBef>
              <a:buClr>
                <a:srgbClr val="339933"/>
              </a:buClr>
            </a:pPr>
            <a:r>
              <a:rPr lang="en-US" altLang="en-US" sz="800">
                <a:solidFill>
                  <a:srgbClr val="000000"/>
                </a:solidFill>
              </a:rPr>
              <a:t>Ulcers are often treated with antibiotics.</a:t>
            </a:r>
          </a:p>
          <a:p>
            <a:pPr eaLnBrk="1" hangingPunct="1">
              <a:spcBef>
                <a:spcPct val="0"/>
              </a:spcBef>
              <a:buClr>
                <a:srgbClr val="339933"/>
              </a:buClr>
            </a:pPr>
            <a:r>
              <a:rPr lang="en-US" altLang="en-US" sz="800">
                <a:solidFill>
                  <a:srgbClr val="000000"/>
                </a:solidFill>
              </a:rPr>
              <a:t>Pepsin is secreted in an </a:t>
            </a:r>
            <a:r>
              <a:rPr lang="en-US" altLang="en-US" sz="800" i="1">
                <a:solidFill>
                  <a:srgbClr val="000000"/>
                </a:solidFill>
              </a:rPr>
              <a:t>inactive</a:t>
            </a:r>
            <a:r>
              <a:rPr lang="en-US" altLang="en-US" sz="800">
                <a:solidFill>
                  <a:srgbClr val="000000"/>
                </a:solidFill>
              </a:rPr>
              <a:t> form, called </a:t>
            </a:r>
            <a:r>
              <a:rPr lang="en-US" altLang="en-US" sz="800" b="1">
                <a:solidFill>
                  <a:srgbClr val="000000"/>
                </a:solidFill>
              </a:rPr>
              <a:t>pepsinogen</a:t>
            </a:r>
            <a:r>
              <a:rPr lang="en-US" altLang="en-US" sz="800">
                <a:solidFill>
                  <a:srgbClr val="000000"/>
                </a:solidFill>
              </a:rPr>
              <a:t> by specialized chief cells in gastric pits.</a:t>
            </a:r>
          </a:p>
          <a:p>
            <a:pPr marL="280988" lvl="1" eaLnBrk="1" hangingPunct="1">
              <a:spcBef>
                <a:spcPct val="0"/>
              </a:spcBef>
              <a:buClr>
                <a:srgbClr val="339933"/>
              </a:buClr>
            </a:pPr>
            <a:r>
              <a:rPr lang="en-US" altLang="en-US" sz="800">
                <a:solidFill>
                  <a:srgbClr val="000000"/>
                </a:solidFill>
              </a:rPr>
              <a:t>Parietal cells, also in the pits, secrete hydrochloric acid which converts pepsinogen to the active pepsin only when both reach the lumen of the stomach, minimizing self-digestion.</a:t>
            </a:r>
          </a:p>
          <a:p>
            <a:pPr marL="280988" lvl="1" eaLnBrk="1" hangingPunct="1">
              <a:spcBef>
                <a:spcPct val="0"/>
              </a:spcBef>
              <a:buClr>
                <a:srgbClr val="339933"/>
              </a:buClr>
            </a:pPr>
            <a:r>
              <a:rPr lang="en-US" altLang="en-US" sz="800">
                <a:solidFill>
                  <a:srgbClr val="000000"/>
                </a:solidFill>
              </a:rPr>
              <a:t>Also, in a positive-feedback system, activated pepsin can activate more pepsinogen molecules.</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a:extLst>
              <a:ext uri="{FF2B5EF4-FFF2-40B4-BE49-F238E27FC236}">
                <a16:creationId xmlns:a16="http://schemas.microsoft.com/office/drawing/2014/main" id="{DDB2985A-FE2F-4514-B8FC-60FA51896B6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4A408941-42FF-4E7B-8914-29067146403D}" type="slidenum">
              <a:rPr lang="en-US" altLang="en-US">
                <a:latin typeface="Arial" panose="020B0604020202020204" pitchFamily="34" charset="0"/>
              </a:rPr>
              <a:pPr>
                <a:spcBef>
                  <a:spcPct val="0"/>
                </a:spcBef>
              </a:pPr>
              <a:t>13</a:t>
            </a:fld>
            <a:endParaRPr lang="en-US" altLang="en-US">
              <a:latin typeface="Arial" panose="020B0604020202020204" pitchFamily="34" charset="0"/>
            </a:endParaRPr>
          </a:p>
        </p:txBody>
      </p:sp>
      <p:sp>
        <p:nvSpPr>
          <p:cNvPr id="40963" name="Rectangle 1026">
            <a:extLst>
              <a:ext uri="{FF2B5EF4-FFF2-40B4-BE49-F238E27FC236}">
                <a16:creationId xmlns:a16="http://schemas.microsoft.com/office/drawing/2014/main" id="{34103A45-A907-453B-8EC5-EBCCCF58C9EE}"/>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40964" name="Rectangle 1027">
            <a:extLst>
              <a:ext uri="{FF2B5EF4-FFF2-40B4-BE49-F238E27FC236}">
                <a16:creationId xmlns:a16="http://schemas.microsoft.com/office/drawing/2014/main" id="{0C995C77-36A3-45C2-877E-789E66B8335B}"/>
              </a:ext>
            </a:extLst>
          </p:cNvPr>
          <p:cNvSpPr>
            <a:spLocks noGrp="1" noChangeArrowheads="1"/>
          </p:cNvSpPr>
          <p:nvPr>
            <p:ph type="body" idx="1"/>
          </p:nvPr>
        </p:nvSpPr>
        <p:spPr bwMode="auto">
          <a:xfrm>
            <a:off x="914400" y="4343400"/>
            <a:ext cx="5029200" cy="4114800"/>
          </a:xfrm>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41F530A1-8C80-4C36-BAD7-59D33FD9769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A5402C56-CE01-4EA5-B07E-BB35C4219763}" type="slidenum">
              <a:rPr lang="en-US" altLang="en-US">
                <a:latin typeface="Arial" panose="020B0604020202020204" pitchFamily="34" charset="0"/>
              </a:rPr>
              <a:pPr>
                <a:spcBef>
                  <a:spcPct val="0"/>
                </a:spcBef>
              </a:pPr>
              <a:t>14</a:t>
            </a:fld>
            <a:endParaRPr lang="en-US" altLang="en-US">
              <a:latin typeface="Arial" panose="020B0604020202020204" pitchFamily="34" charset="0"/>
            </a:endParaRPr>
          </a:p>
        </p:txBody>
      </p:sp>
      <p:sp>
        <p:nvSpPr>
          <p:cNvPr id="41987" name="Rectangle 2">
            <a:extLst>
              <a:ext uri="{FF2B5EF4-FFF2-40B4-BE49-F238E27FC236}">
                <a16:creationId xmlns:a16="http://schemas.microsoft.com/office/drawing/2014/main" id="{D7B390A8-909A-4183-B4AF-3905C83516F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8" name="Rectangle 3">
            <a:extLst>
              <a:ext uri="{FF2B5EF4-FFF2-40B4-BE49-F238E27FC236}">
                <a16:creationId xmlns:a16="http://schemas.microsoft.com/office/drawing/2014/main" id="{195C04F9-0CD3-42CC-B9FB-E20CCD49296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BEAA9E3C-5375-4514-A8BF-845C26D3FF0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E26E815E-2605-4286-AB02-E8EC619C6338}" type="slidenum">
              <a:rPr lang="en-US" altLang="en-US">
                <a:latin typeface="Arial" panose="020B0604020202020204" pitchFamily="34" charset="0"/>
              </a:rPr>
              <a:pPr>
                <a:spcBef>
                  <a:spcPct val="0"/>
                </a:spcBef>
              </a:pPr>
              <a:t>15</a:t>
            </a:fld>
            <a:endParaRPr lang="en-US" altLang="en-US">
              <a:latin typeface="Arial" panose="020B0604020202020204" pitchFamily="34" charset="0"/>
            </a:endParaRPr>
          </a:p>
        </p:txBody>
      </p:sp>
      <p:sp>
        <p:nvSpPr>
          <p:cNvPr id="43011" name="Rectangle 2">
            <a:extLst>
              <a:ext uri="{FF2B5EF4-FFF2-40B4-BE49-F238E27FC236}">
                <a16:creationId xmlns:a16="http://schemas.microsoft.com/office/drawing/2014/main" id="{050CB797-F250-4206-9D27-E9A034520717}"/>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43012" name="Rectangle 3">
            <a:extLst>
              <a:ext uri="{FF2B5EF4-FFF2-40B4-BE49-F238E27FC236}">
                <a16:creationId xmlns:a16="http://schemas.microsoft.com/office/drawing/2014/main" id="{C44BCE58-B82B-42EC-B63E-122140024156}"/>
              </a:ext>
            </a:extLst>
          </p:cNvPr>
          <p:cNvSpPr>
            <a:spLocks noGrp="1" noChangeArrowheads="1"/>
          </p:cNvSpPr>
          <p:nvPr>
            <p:ph type="body" idx="1"/>
          </p:nvPr>
        </p:nvSpPr>
        <p:spPr bwMode="auto">
          <a:xfrm>
            <a:off x="914400" y="4343400"/>
            <a:ext cx="5029200" cy="4114800"/>
          </a:xfrm>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5E107576-1049-421E-9E7E-B03129237F4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FD7828E-3ACB-40EF-B780-6033A3A547FE}" type="slidenum">
              <a:rPr lang="en-US" altLang="en-US">
                <a:latin typeface="Arial" panose="020B0604020202020204" pitchFamily="34" charset="0"/>
              </a:rPr>
              <a:pPr>
                <a:spcBef>
                  <a:spcPct val="0"/>
                </a:spcBef>
              </a:pPr>
              <a:t>16</a:t>
            </a:fld>
            <a:endParaRPr lang="en-US" altLang="en-US">
              <a:latin typeface="Arial" panose="020B0604020202020204" pitchFamily="34" charset="0"/>
            </a:endParaRPr>
          </a:p>
        </p:txBody>
      </p:sp>
      <p:sp>
        <p:nvSpPr>
          <p:cNvPr id="44035" name="Rectangle 2">
            <a:extLst>
              <a:ext uri="{FF2B5EF4-FFF2-40B4-BE49-F238E27FC236}">
                <a16:creationId xmlns:a16="http://schemas.microsoft.com/office/drawing/2014/main" id="{29973BB5-4D5E-4E03-B9C6-10CC828291E9}"/>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44036" name="Rectangle 3">
            <a:extLst>
              <a:ext uri="{FF2B5EF4-FFF2-40B4-BE49-F238E27FC236}">
                <a16:creationId xmlns:a16="http://schemas.microsoft.com/office/drawing/2014/main" id="{6BA788E8-8C41-47E6-BFCC-619FE156A505}"/>
              </a:ext>
            </a:extLst>
          </p:cNvPr>
          <p:cNvSpPr>
            <a:spLocks noGrp="1" noChangeArrowheads="1"/>
          </p:cNvSpPr>
          <p:nvPr>
            <p:ph type="body" idx="1"/>
          </p:nvPr>
        </p:nvSpPr>
        <p:spPr bwMode="auto">
          <a:xfrm>
            <a:off x="914400" y="4343400"/>
            <a:ext cx="5029200" cy="4114800"/>
          </a:xfrm>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625D7675-985A-4CC8-AD71-97E220B5823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8A24970-DD22-458E-8055-04151A89718E}" type="slidenum">
              <a:rPr lang="en-US" altLang="en-US">
                <a:latin typeface="Arial" panose="020B0604020202020204" pitchFamily="34" charset="0"/>
              </a:rPr>
              <a:pPr>
                <a:spcBef>
                  <a:spcPct val="0"/>
                </a:spcBef>
              </a:pPr>
              <a:t>17</a:t>
            </a:fld>
            <a:endParaRPr lang="en-US" altLang="en-US">
              <a:latin typeface="Arial" panose="020B0604020202020204" pitchFamily="34" charset="0"/>
            </a:endParaRPr>
          </a:p>
        </p:txBody>
      </p:sp>
      <p:sp>
        <p:nvSpPr>
          <p:cNvPr id="45059" name="Rectangle 2">
            <a:extLst>
              <a:ext uri="{FF2B5EF4-FFF2-40B4-BE49-F238E27FC236}">
                <a16:creationId xmlns:a16="http://schemas.microsoft.com/office/drawing/2014/main" id="{42092C6B-E1C6-4EBD-94DE-1113F2BFC4CC}"/>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45060" name="Rectangle 3">
            <a:extLst>
              <a:ext uri="{FF2B5EF4-FFF2-40B4-BE49-F238E27FC236}">
                <a16:creationId xmlns:a16="http://schemas.microsoft.com/office/drawing/2014/main" id="{11E26AD9-8991-4B46-8705-ADA7E55FF80F}"/>
              </a:ext>
            </a:extLst>
          </p:cNvPr>
          <p:cNvSpPr>
            <a:spLocks noGrp="1" noChangeArrowheads="1"/>
          </p:cNvSpPr>
          <p:nvPr>
            <p:ph type="body" idx="1"/>
          </p:nvPr>
        </p:nvSpPr>
        <p:spPr bwMode="auto">
          <a:xfrm>
            <a:off x="914400" y="4343400"/>
            <a:ext cx="5029200" cy="4114800"/>
          </a:xfrm>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a:extLst>
              <a:ext uri="{FF2B5EF4-FFF2-40B4-BE49-F238E27FC236}">
                <a16:creationId xmlns:a16="http://schemas.microsoft.com/office/drawing/2014/main" id="{1EBF4698-822A-47FD-BF79-5819E2ABF76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9B5B1BDF-6F1F-47AD-9C2A-0BFBFFF4C2CE}" type="slidenum">
              <a:rPr lang="en-US" altLang="en-US">
                <a:latin typeface="Arial" panose="020B0604020202020204" pitchFamily="34" charset="0"/>
              </a:rPr>
              <a:pPr>
                <a:spcBef>
                  <a:spcPct val="0"/>
                </a:spcBef>
              </a:pPr>
              <a:t>18</a:t>
            </a:fld>
            <a:endParaRPr lang="en-US" altLang="en-US">
              <a:latin typeface="Arial" panose="020B0604020202020204" pitchFamily="34" charset="0"/>
            </a:endParaRPr>
          </a:p>
        </p:txBody>
      </p:sp>
      <p:sp>
        <p:nvSpPr>
          <p:cNvPr id="47107" name="Rectangle 2">
            <a:extLst>
              <a:ext uri="{FF2B5EF4-FFF2-40B4-BE49-F238E27FC236}">
                <a16:creationId xmlns:a16="http://schemas.microsoft.com/office/drawing/2014/main" id="{70A0E037-8FA5-4C79-A3D6-97D4514280F6}"/>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47108" name="Rectangle 3">
            <a:extLst>
              <a:ext uri="{FF2B5EF4-FFF2-40B4-BE49-F238E27FC236}">
                <a16:creationId xmlns:a16="http://schemas.microsoft.com/office/drawing/2014/main" id="{49888197-FFFF-448F-91DD-7F8A5CD7E60F}"/>
              </a:ext>
            </a:extLst>
          </p:cNvPr>
          <p:cNvSpPr>
            <a:spLocks noGrp="1" noChangeArrowheads="1"/>
          </p:cNvSpPr>
          <p:nvPr>
            <p:ph type="body" idx="1"/>
          </p:nvPr>
        </p:nvSpPr>
        <p:spPr bwMode="auto">
          <a:xfrm>
            <a:off x="914400" y="4343400"/>
            <a:ext cx="5029200" cy="4114800"/>
          </a:xfrm>
          <a:solidFill>
            <a:srgbClr val="FFFFFF"/>
          </a:solidFill>
          <a:extLs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buClr>
                <a:srgbClr val="339933"/>
              </a:buClr>
            </a:pPr>
            <a:r>
              <a:rPr lang="en-US" altLang="en-US" sz="800">
                <a:solidFill>
                  <a:srgbClr val="000000"/>
                </a:solidFill>
              </a:rPr>
              <a:t>About every 20 seconds, the stomach contents are mixed by the churning action of smooth muscles.</a:t>
            </a:r>
          </a:p>
          <a:p>
            <a:pPr marL="280988" lvl="1" eaLnBrk="1" hangingPunct="1">
              <a:spcBef>
                <a:spcPct val="0"/>
              </a:spcBef>
              <a:buClr>
                <a:srgbClr val="339933"/>
              </a:buClr>
            </a:pPr>
            <a:r>
              <a:rPr lang="en-US" altLang="en-US" sz="800">
                <a:solidFill>
                  <a:srgbClr val="000000"/>
                </a:solidFill>
              </a:rPr>
              <a:t>As a result of mixing and enzyme action, what begins in the stomach as a recently swallowed meal becomes a nutrient-rich broth known as </a:t>
            </a:r>
            <a:r>
              <a:rPr lang="en-US" altLang="en-US" sz="800" b="1">
                <a:solidFill>
                  <a:srgbClr val="000000"/>
                </a:solidFill>
              </a:rPr>
              <a:t>acid chyme</a:t>
            </a:r>
            <a:r>
              <a:rPr lang="en-US" altLang="en-US" sz="800">
                <a:solidFill>
                  <a:srgbClr val="000000"/>
                </a:solidFill>
              </a:rPr>
              <a:t>.</a:t>
            </a:r>
          </a:p>
          <a:p>
            <a:pPr eaLnBrk="1" hangingPunct="1">
              <a:spcBef>
                <a:spcPct val="0"/>
              </a:spcBef>
              <a:buClr>
                <a:srgbClr val="339933"/>
              </a:buClr>
            </a:pPr>
            <a:r>
              <a:rPr lang="en-US" altLang="en-US" sz="800">
                <a:solidFill>
                  <a:srgbClr val="000000"/>
                </a:solidFill>
              </a:rPr>
              <a:t>At the opening from the stomach to the small intestine is the </a:t>
            </a:r>
            <a:r>
              <a:rPr lang="en-US" altLang="en-US" sz="800" b="1">
                <a:solidFill>
                  <a:srgbClr val="000000"/>
                </a:solidFill>
              </a:rPr>
              <a:t>pyloric sphincter</a:t>
            </a:r>
            <a:r>
              <a:rPr lang="en-US" altLang="en-US" sz="800">
                <a:solidFill>
                  <a:srgbClr val="000000"/>
                </a:solidFill>
              </a:rPr>
              <a:t>, which helps regulate the passage of chyme into the intestine.</a:t>
            </a:r>
          </a:p>
          <a:p>
            <a:pPr marL="280988" lvl="1" eaLnBrk="1" hangingPunct="1">
              <a:spcBef>
                <a:spcPct val="0"/>
              </a:spcBef>
              <a:buClr>
                <a:srgbClr val="339933"/>
              </a:buClr>
            </a:pPr>
            <a:r>
              <a:rPr lang="en-US" altLang="en-US" sz="800">
                <a:solidFill>
                  <a:srgbClr val="000000"/>
                </a:solidFill>
              </a:rPr>
              <a:t>A squirt at a time, it takes about 2 to 6 hours after a meal for the stomach to empty.</a:t>
            </a:r>
            <a:endParaRPr lang="en-US" altLang="en-US" sz="80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a:extLst>
              <a:ext uri="{FF2B5EF4-FFF2-40B4-BE49-F238E27FC236}">
                <a16:creationId xmlns:a16="http://schemas.microsoft.com/office/drawing/2014/main" id="{6899BA20-29B8-4D3D-954E-28F9623541C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6BA3030-F992-4989-84BD-03D2B90314FD}" type="slidenum">
              <a:rPr lang="en-US" altLang="en-US">
                <a:latin typeface="Arial" panose="020B0604020202020204" pitchFamily="34" charset="0"/>
              </a:rPr>
              <a:pPr>
                <a:spcBef>
                  <a:spcPct val="0"/>
                </a:spcBef>
              </a:pPr>
              <a:t>19</a:t>
            </a:fld>
            <a:endParaRPr lang="en-US" altLang="en-US">
              <a:latin typeface="Arial" panose="020B0604020202020204" pitchFamily="34" charset="0"/>
            </a:endParaRPr>
          </a:p>
        </p:txBody>
      </p:sp>
      <p:sp>
        <p:nvSpPr>
          <p:cNvPr id="48131" name="Rectangle 2">
            <a:extLst>
              <a:ext uri="{FF2B5EF4-FFF2-40B4-BE49-F238E27FC236}">
                <a16:creationId xmlns:a16="http://schemas.microsoft.com/office/drawing/2014/main" id="{EEBC5FD2-8C2E-4BB3-97C4-1FFBA1BB31BA}"/>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48132" name="Rectangle 3">
            <a:extLst>
              <a:ext uri="{FF2B5EF4-FFF2-40B4-BE49-F238E27FC236}">
                <a16:creationId xmlns:a16="http://schemas.microsoft.com/office/drawing/2014/main" id="{3AB5C0A4-564B-432D-93E1-815EAE83A74C}"/>
              </a:ext>
            </a:extLst>
          </p:cNvPr>
          <p:cNvSpPr>
            <a:spLocks noGrp="1" noChangeArrowheads="1"/>
          </p:cNvSpPr>
          <p:nvPr>
            <p:ph type="body" idx="1"/>
          </p:nvPr>
        </p:nvSpPr>
        <p:spPr bwMode="auto">
          <a:xfrm>
            <a:off x="914400" y="4343400"/>
            <a:ext cx="5029200" cy="4114800"/>
          </a:xfrm>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C8149AA1-7F3B-45F8-B079-1DEA6165EA9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9FB847D7-5BCD-4510-8760-E1FF4D6EBC25}" type="slidenum">
              <a:rPr lang="en-US" altLang="en-US">
                <a:latin typeface="Arial" panose="020B0604020202020204" pitchFamily="34" charset="0"/>
              </a:rPr>
              <a:pPr>
                <a:spcBef>
                  <a:spcPct val="0"/>
                </a:spcBef>
              </a:pPr>
              <a:t>20</a:t>
            </a:fld>
            <a:endParaRPr lang="en-US" altLang="en-US">
              <a:latin typeface="Arial" panose="020B0604020202020204" pitchFamily="34" charset="0"/>
            </a:endParaRPr>
          </a:p>
        </p:txBody>
      </p:sp>
      <p:sp>
        <p:nvSpPr>
          <p:cNvPr id="49155" name="Rectangle 2">
            <a:extLst>
              <a:ext uri="{FF2B5EF4-FFF2-40B4-BE49-F238E27FC236}">
                <a16:creationId xmlns:a16="http://schemas.microsoft.com/office/drawing/2014/main" id="{DF0C1AF6-3191-4088-9A2A-39BA9B7AC02D}"/>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49156" name="Rectangle 3">
            <a:extLst>
              <a:ext uri="{FF2B5EF4-FFF2-40B4-BE49-F238E27FC236}">
                <a16:creationId xmlns:a16="http://schemas.microsoft.com/office/drawing/2014/main" id="{18B925D6-5B7D-468D-A50A-8D9F4D1B0CD4}"/>
              </a:ext>
            </a:extLst>
          </p:cNvPr>
          <p:cNvSpPr>
            <a:spLocks noGrp="1" noChangeArrowheads="1"/>
          </p:cNvSpPr>
          <p:nvPr>
            <p:ph type="body" idx="1"/>
          </p:nvPr>
        </p:nvSpPr>
        <p:spPr bwMode="auto">
          <a:xfrm>
            <a:off x="914400" y="4343400"/>
            <a:ext cx="5029200" cy="4114800"/>
          </a:xfrm>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a:extLst>
              <a:ext uri="{FF2B5EF4-FFF2-40B4-BE49-F238E27FC236}">
                <a16:creationId xmlns:a16="http://schemas.microsoft.com/office/drawing/2014/main" id="{E6FEF7E6-B7B4-4377-B2FC-246157270E3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A7DFDF5-85A8-468B-A82B-F3773403B29C}" type="slidenum">
              <a:rPr lang="en-US" altLang="en-US">
                <a:latin typeface="Arial" panose="020B0604020202020204" pitchFamily="34" charset="0"/>
              </a:rPr>
              <a:pPr>
                <a:spcBef>
                  <a:spcPct val="0"/>
                </a:spcBef>
              </a:pPr>
              <a:t>21</a:t>
            </a:fld>
            <a:endParaRPr lang="en-US" altLang="en-US">
              <a:latin typeface="Arial" panose="020B0604020202020204" pitchFamily="34" charset="0"/>
            </a:endParaRPr>
          </a:p>
        </p:txBody>
      </p:sp>
      <p:sp>
        <p:nvSpPr>
          <p:cNvPr id="50179" name="Rectangle 1026">
            <a:extLst>
              <a:ext uri="{FF2B5EF4-FFF2-40B4-BE49-F238E27FC236}">
                <a16:creationId xmlns:a16="http://schemas.microsoft.com/office/drawing/2014/main" id="{8230F3E1-47CF-4F88-A92E-9E38AB8317EF}"/>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50180" name="Rectangle 1027">
            <a:extLst>
              <a:ext uri="{FF2B5EF4-FFF2-40B4-BE49-F238E27FC236}">
                <a16:creationId xmlns:a16="http://schemas.microsoft.com/office/drawing/2014/main" id="{31634712-D029-4934-8013-87681578524D}"/>
              </a:ext>
            </a:extLst>
          </p:cNvPr>
          <p:cNvSpPr>
            <a:spLocks noGrp="1" noChangeArrowheads="1"/>
          </p:cNvSpPr>
          <p:nvPr>
            <p:ph type="body" idx="1"/>
          </p:nvPr>
        </p:nvSpPr>
        <p:spPr bwMode="auto">
          <a:xfrm>
            <a:off x="914400" y="4343400"/>
            <a:ext cx="5029200" cy="4114800"/>
          </a:xfrm>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a:extLst>
              <a:ext uri="{FF2B5EF4-FFF2-40B4-BE49-F238E27FC236}">
                <a16:creationId xmlns:a16="http://schemas.microsoft.com/office/drawing/2014/main" id="{B0B61442-5394-462E-B5F2-A26A6C949C4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542405FF-78B9-4F98-87FE-072B7AB19274}" type="slidenum">
              <a:rPr lang="en-US" altLang="en-US">
                <a:latin typeface="Arial" panose="020B0604020202020204" pitchFamily="34" charset="0"/>
              </a:rPr>
              <a:pPr>
                <a:spcBef>
                  <a:spcPct val="0"/>
                </a:spcBef>
              </a:pPr>
              <a:t>22</a:t>
            </a:fld>
            <a:endParaRPr lang="en-US" altLang="en-US">
              <a:latin typeface="Arial" panose="020B0604020202020204" pitchFamily="34" charset="0"/>
            </a:endParaRPr>
          </a:p>
        </p:txBody>
      </p:sp>
      <p:sp>
        <p:nvSpPr>
          <p:cNvPr id="51203" name="Rectangle 2">
            <a:extLst>
              <a:ext uri="{FF2B5EF4-FFF2-40B4-BE49-F238E27FC236}">
                <a16:creationId xmlns:a16="http://schemas.microsoft.com/office/drawing/2014/main" id="{02DB0776-4C04-4054-ADFA-E61BE6826817}"/>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51204" name="Rectangle 3">
            <a:extLst>
              <a:ext uri="{FF2B5EF4-FFF2-40B4-BE49-F238E27FC236}">
                <a16:creationId xmlns:a16="http://schemas.microsoft.com/office/drawing/2014/main" id="{C220FE17-4F4B-406C-91B4-BAFEBB81F895}"/>
              </a:ext>
            </a:extLst>
          </p:cNvPr>
          <p:cNvSpPr>
            <a:spLocks noGrp="1" noChangeArrowheads="1"/>
          </p:cNvSpPr>
          <p:nvPr>
            <p:ph type="body" idx="1"/>
          </p:nvPr>
        </p:nvSpPr>
        <p:spPr bwMode="auto">
          <a:xfrm>
            <a:off x="914400" y="4343400"/>
            <a:ext cx="5029200" cy="4114800"/>
          </a:xfrm>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E8737A81-BB20-4DD4-A28F-93BEA6A2783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3E8586A-872A-4F00-A94E-AADA5D9C1742}" type="slidenum">
              <a:rPr lang="en-US" altLang="en-US">
                <a:latin typeface="Arial" panose="020B0604020202020204" pitchFamily="34" charset="0"/>
              </a:rPr>
              <a:pPr>
                <a:spcBef>
                  <a:spcPct val="0"/>
                </a:spcBef>
              </a:pPr>
              <a:t>26</a:t>
            </a:fld>
            <a:endParaRPr lang="en-US" altLang="en-US">
              <a:latin typeface="Arial" panose="020B0604020202020204" pitchFamily="34" charset="0"/>
            </a:endParaRPr>
          </a:p>
        </p:txBody>
      </p:sp>
      <p:sp>
        <p:nvSpPr>
          <p:cNvPr id="52227" name="Rectangle 2">
            <a:extLst>
              <a:ext uri="{FF2B5EF4-FFF2-40B4-BE49-F238E27FC236}">
                <a16:creationId xmlns:a16="http://schemas.microsoft.com/office/drawing/2014/main" id="{6009F113-DC12-410C-A84C-6BFA672E828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8" name="Rectangle 3">
            <a:extLst>
              <a:ext uri="{FF2B5EF4-FFF2-40B4-BE49-F238E27FC236}">
                <a16:creationId xmlns:a16="http://schemas.microsoft.com/office/drawing/2014/main" id="{566D925C-B7D6-4EED-B377-CA014C96FE1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0D257-821B-4011-9FB1-0DFEF6EAE83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8C717F0-8F3B-4E74-8AFB-AF4D9304EC2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7ADC413-FA00-41D6-B00D-3CED88178024}"/>
              </a:ext>
            </a:extLst>
          </p:cNvPr>
          <p:cNvSpPr>
            <a:spLocks noGrp="1"/>
          </p:cNvSpPr>
          <p:nvPr>
            <p:ph type="dt" sz="half" idx="10"/>
          </p:nvPr>
        </p:nvSpPr>
        <p:spPr/>
        <p:txBody>
          <a:bodyPr/>
          <a:lstStyle/>
          <a:p>
            <a:fld id="{72B1D648-1036-4B83-A4AE-128DF8DD3123}" type="datetimeFigureOut">
              <a:rPr lang="en-GB" smtClean="0"/>
              <a:t>10/02/2021</a:t>
            </a:fld>
            <a:endParaRPr lang="en-GB"/>
          </a:p>
        </p:txBody>
      </p:sp>
      <p:sp>
        <p:nvSpPr>
          <p:cNvPr id="5" name="Footer Placeholder 4">
            <a:extLst>
              <a:ext uri="{FF2B5EF4-FFF2-40B4-BE49-F238E27FC236}">
                <a16:creationId xmlns:a16="http://schemas.microsoft.com/office/drawing/2014/main" id="{5774F4FB-E62D-4E17-970D-6172F5CFCE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34F1B6-F399-4562-99AF-1CE567A9F29B}"/>
              </a:ext>
            </a:extLst>
          </p:cNvPr>
          <p:cNvSpPr>
            <a:spLocks noGrp="1"/>
          </p:cNvSpPr>
          <p:nvPr>
            <p:ph type="sldNum" sz="quarter" idx="12"/>
          </p:nvPr>
        </p:nvSpPr>
        <p:spPr/>
        <p:txBody>
          <a:bodyPr/>
          <a:lstStyle/>
          <a:p>
            <a:fld id="{313F82AB-E875-4284-A519-6A9B5F0A4016}" type="slidenum">
              <a:rPr lang="en-GB" smtClean="0"/>
              <a:t>‹#›</a:t>
            </a:fld>
            <a:endParaRPr lang="en-GB"/>
          </a:p>
        </p:txBody>
      </p:sp>
    </p:spTree>
    <p:extLst>
      <p:ext uri="{BB962C8B-B14F-4D97-AF65-F5344CB8AC3E}">
        <p14:creationId xmlns:p14="http://schemas.microsoft.com/office/powerpoint/2010/main" val="1247493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F2B49-72B0-4EF3-82E8-4262DA2456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80450C8-7542-4614-BE06-E7C6F38EB6E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DF99FB-97D2-4B04-96A4-26C894F4CFA9}"/>
              </a:ext>
            </a:extLst>
          </p:cNvPr>
          <p:cNvSpPr>
            <a:spLocks noGrp="1"/>
          </p:cNvSpPr>
          <p:nvPr>
            <p:ph type="dt" sz="half" idx="10"/>
          </p:nvPr>
        </p:nvSpPr>
        <p:spPr/>
        <p:txBody>
          <a:bodyPr/>
          <a:lstStyle/>
          <a:p>
            <a:fld id="{72B1D648-1036-4B83-A4AE-128DF8DD3123}" type="datetimeFigureOut">
              <a:rPr lang="en-GB" smtClean="0"/>
              <a:t>10/02/2021</a:t>
            </a:fld>
            <a:endParaRPr lang="en-GB"/>
          </a:p>
        </p:txBody>
      </p:sp>
      <p:sp>
        <p:nvSpPr>
          <p:cNvPr id="5" name="Footer Placeholder 4">
            <a:extLst>
              <a:ext uri="{FF2B5EF4-FFF2-40B4-BE49-F238E27FC236}">
                <a16:creationId xmlns:a16="http://schemas.microsoft.com/office/drawing/2014/main" id="{593DCB84-24C8-497A-926E-B04516FBA3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8D4E59-BAA7-41D1-A816-1C6C3170C2BF}"/>
              </a:ext>
            </a:extLst>
          </p:cNvPr>
          <p:cNvSpPr>
            <a:spLocks noGrp="1"/>
          </p:cNvSpPr>
          <p:nvPr>
            <p:ph type="sldNum" sz="quarter" idx="12"/>
          </p:nvPr>
        </p:nvSpPr>
        <p:spPr/>
        <p:txBody>
          <a:bodyPr/>
          <a:lstStyle/>
          <a:p>
            <a:fld id="{313F82AB-E875-4284-A519-6A9B5F0A4016}" type="slidenum">
              <a:rPr lang="en-GB" smtClean="0"/>
              <a:t>‹#›</a:t>
            </a:fld>
            <a:endParaRPr lang="en-GB"/>
          </a:p>
        </p:txBody>
      </p:sp>
    </p:spTree>
    <p:extLst>
      <p:ext uri="{BB962C8B-B14F-4D97-AF65-F5344CB8AC3E}">
        <p14:creationId xmlns:p14="http://schemas.microsoft.com/office/powerpoint/2010/main" val="5289709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2DF22-0082-4DDB-B4BC-0B3494C78C1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039D785-4E62-4124-A1B1-F793FF420A6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9C7B6B4-6BF1-4F24-8B35-89E28E83E5F9}"/>
              </a:ext>
            </a:extLst>
          </p:cNvPr>
          <p:cNvSpPr>
            <a:spLocks noGrp="1"/>
          </p:cNvSpPr>
          <p:nvPr>
            <p:ph type="dt" sz="half" idx="10"/>
          </p:nvPr>
        </p:nvSpPr>
        <p:spPr/>
        <p:txBody>
          <a:bodyPr/>
          <a:lstStyle/>
          <a:p>
            <a:fld id="{72B1D648-1036-4B83-A4AE-128DF8DD3123}" type="datetimeFigureOut">
              <a:rPr lang="en-GB" smtClean="0"/>
              <a:t>10/02/2021</a:t>
            </a:fld>
            <a:endParaRPr lang="en-GB"/>
          </a:p>
        </p:txBody>
      </p:sp>
      <p:sp>
        <p:nvSpPr>
          <p:cNvPr id="5" name="Footer Placeholder 4">
            <a:extLst>
              <a:ext uri="{FF2B5EF4-FFF2-40B4-BE49-F238E27FC236}">
                <a16:creationId xmlns:a16="http://schemas.microsoft.com/office/drawing/2014/main" id="{58CD34EF-7553-4F4A-A342-7C5801CD63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5E4682-A5E2-4FA9-B5D9-8F2F3E488065}"/>
              </a:ext>
            </a:extLst>
          </p:cNvPr>
          <p:cNvSpPr>
            <a:spLocks noGrp="1"/>
          </p:cNvSpPr>
          <p:nvPr>
            <p:ph type="sldNum" sz="quarter" idx="12"/>
          </p:nvPr>
        </p:nvSpPr>
        <p:spPr/>
        <p:txBody>
          <a:bodyPr/>
          <a:lstStyle/>
          <a:p>
            <a:fld id="{313F82AB-E875-4284-A519-6A9B5F0A4016}" type="slidenum">
              <a:rPr lang="en-GB" smtClean="0"/>
              <a:t>‹#›</a:t>
            </a:fld>
            <a:endParaRPr lang="en-GB"/>
          </a:p>
        </p:txBody>
      </p:sp>
    </p:spTree>
    <p:extLst>
      <p:ext uri="{BB962C8B-B14F-4D97-AF65-F5344CB8AC3E}">
        <p14:creationId xmlns:p14="http://schemas.microsoft.com/office/powerpoint/2010/main" val="39008979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01396-3BBF-4B2A-9E1F-A45CB271EC6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63F90D2-9707-4777-9108-2EADAEBBD13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700E63C-1101-4667-A201-A3BA6A9ACD8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30B1B9D-0D46-430B-9B7C-41A5A67271AE}"/>
              </a:ext>
            </a:extLst>
          </p:cNvPr>
          <p:cNvSpPr>
            <a:spLocks noGrp="1"/>
          </p:cNvSpPr>
          <p:nvPr>
            <p:ph type="dt" sz="half" idx="10"/>
          </p:nvPr>
        </p:nvSpPr>
        <p:spPr/>
        <p:txBody>
          <a:bodyPr/>
          <a:lstStyle/>
          <a:p>
            <a:fld id="{72B1D648-1036-4B83-A4AE-128DF8DD3123}" type="datetimeFigureOut">
              <a:rPr lang="en-GB" smtClean="0"/>
              <a:t>10/02/2021</a:t>
            </a:fld>
            <a:endParaRPr lang="en-GB"/>
          </a:p>
        </p:txBody>
      </p:sp>
      <p:sp>
        <p:nvSpPr>
          <p:cNvPr id="6" name="Footer Placeholder 5">
            <a:extLst>
              <a:ext uri="{FF2B5EF4-FFF2-40B4-BE49-F238E27FC236}">
                <a16:creationId xmlns:a16="http://schemas.microsoft.com/office/drawing/2014/main" id="{B8B026F9-182A-4EE4-BC85-BAD30F64D78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CA94CE4-7C45-49FB-B58D-3F73E4F74D27}"/>
              </a:ext>
            </a:extLst>
          </p:cNvPr>
          <p:cNvSpPr>
            <a:spLocks noGrp="1"/>
          </p:cNvSpPr>
          <p:nvPr>
            <p:ph type="sldNum" sz="quarter" idx="12"/>
          </p:nvPr>
        </p:nvSpPr>
        <p:spPr/>
        <p:txBody>
          <a:bodyPr/>
          <a:lstStyle/>
          <a:p>
            <a:fld id="{313F82AB-E875-4284-A519-6A9B5F0A4016}" type="slidenum">
              <a:rPr lang="en-GB" smtClean="0"/>
              <a:t>‹#›</a:t>
            </a:fld>
            <a:endParaRPr lang="en-GB"/>
          </a:p>
        </p:txBody>
      </p:sp>
    </p:spTree>
    <p:extLst>
      <p:ext uri="{BB962C8B-B14F-4D97-AF65-F5344CB8AC3E}">
        <p14:creationId xmlns:p14="http://schemas.microsoft.com/office/powerpoint/2010/main" val="6719287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81CB40-FC73-475E-98F0-6F3A0C5CAD0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3638A6E-94EF-4115-9A55-A235A44B092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25D706B-678B-4760-96C7-45BF6A56D2B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107C28D-293E-4D6C-9D16-23D4C51C23A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50DC969-548C-4524-87CF-91D9394B60C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62ED191-EAB6-44EB-9856-0D204D2B1346}"/>
              </a:ext>
            </a:extLst>
          </p:cNvPr>
          <p:cNvSpPr>
            <a:spLocks noGrp="1"/>
          </p:cNvSpPr>
          <p:nvPr>
            <p:ph type="dt" sz="half" idx="10"/>
          </p:nvPr>
        </p:nvSpPr>
        <p:spPr/>
        <p:txBody>
          <a:bodyPr/>
          <a:lstStyle/>
          <a:p>
            <a:fld id="{72B1D648-1036-4B83-A4AE-128DF8DD3123}" type="datetimeFigureOut">
              <a:rPr lang="en-GB" smtClean="0"/>
              <a:t>10/02/2021</a:t>
            </a:fld>
            <a:endParaRPr lang="en-GB"/>
          </a:p>
        </p:txBody>
      </p:sp>
      <p:sp>
        <p:nvSpPr>
          <p:cNvPr id="8" name="Footer Placeholder 7">
            <a:extLst>
              <a:ext uri="{FF2B5EF4-FFF2-40B4-BE49-F238E27FC236}">
                <a16:creationId xmlns:a16="http://schemas.microsoft.com/office/drawing/2014/main" id="{CCFC038B-805E-4699-AC5A-B91D7829955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DADECC8-7D60-46DD-9D23-706CD1CA63A4}"/>
              </a:ext>
            </a:extLst>
          </p:cNvPr>
          <p:cNvSpPr>
            <a:spLocks noGrp="1"/>
          </p:cNvSpPr>
          <p:nvPr>
            <p:ph type="sldNum" sz="quarter" idx="12"/>
          </p:nvPr>
        </p:nvSpPr>
        <p:spPr/>
        <p:txBody>
          <a:bodyPr/>
          <a:lstStyle/>
          <a:p>
            <a:fld id="{313F82AB-E875-4284-A519-6A9B5F0A4016}" type="slidenum">
              <a:rPr lang="en-GB" smtClean="0"/>
              <a:t>‹#›</a:t>
            </a:fld>
            <a:endParaRPr lang="en-GB"/>
          </a:p>
        </p:txBody>
      </p:sp>
    </p:spTree>
    <p:extLst>
      <p:ext uri="{BB962C8B-B14F-4D97-AF65-F5344CB8AC3E}">
        <p14:creationId xmlns:p14="http://schemas.microsoft.com/office/powerpoint/2010/main" val="1373483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63502-EF00-4FCE-9345-B1C1DCDD73E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3B95505-B8E4-4A9D-80EE-70D9D8CA92DE}"/>
              </a:ext>
            </a:extLst>
          </p:cNvPr>
          <p:cNvSpPr>
            <a:spLocks noGrp="1"/>
          </p:cNvSpPr>
          <p:nvPr>
            <p:ph type="dt" sz="half" idx="10"/>
          </p:nvPr>
        </p:nvSpPr>
        <p:spPr/>
        <p:txBody>
          <a:bodyPr/>
          <a:lstStyle/>
          <a:p>
            <a:fld id="{72B1D648-1036-4B83-A4AE-128DF8DD3123}" type="datetimeFigureOut">
              <a:rPr lang="en-GB" smtClean="0"/>
              <a:t>10/02/2021</a:t>
            </a:fld>
            <a:endParaRPr lang="en-GB"/>
          </a:p>
        </p:txBody>
      </p:sp>
      <p:sp>
        <p:nvSpPr>
          <p:cNvPr id="4" name="Footer Placeholder 3">
            <a:extLst>
              <a:ext uri="{FF2B5EF4-FFF2-40B4-BE49-F238E27FC236}">
                <a16:creationId xmlns:a16="http://schemas.microsoft.com/office/drawing/2014/main" id="{FFE09003-1BCF-486C-BAC9-E18B86CCEC3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27F84B1-7EE9-41DF-BD89-C17587689117}"/>
              </a:ext>
            </a:extLst>
          </p:cNvPr>
          <p:cNvSpPr>
            <a:spLocks noGrp="1"/>
          </p:cNvSpPr>
          <p:nvPr>
            <p:ph type="sldNum" sz="quarter" idx="12"/>
          </p:nvPr>
        </p:nvSpPr>
        <p:spPr/>
        <p:txBody>
          <a:bodyPr/>
          <a:lstStyle/>
          <a:p>
            <a:fld id="{313F82AB-E875-4284-A519-6A9B5F0A4016}" type="slidenum">
              <a:rPr lang="en-GB" smtClean="0"/>
              <a:t>‹#›</a:t>
            </a:fld>
            <a:endParaRPr lang="en-GB"/>
          </a:p>
        </p:txBody>
      </p:sp>
    </p:spTree>
    <p:extLst>
      <p:ext uri="{BB962C8B-B14F-4D97-AF65-F5344CB8AC3E}">
        <p14:creationId xmlns:p14="http://schemas.microsoft.com/office/powerpoint/2010/main" val="9219303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A2AB53A-061D-40E3-828C-597424EB4467}"/>
              </a:ext>
            </a:extLst>
          </p:cNvPr>
          <p:cNvSpPr>
            <a:spLocks noGrp="1"/>
          </p:cNvSpPr>
          <p:nvPr>
            <p:ph type="dt" sz="half" idx="10"/>
          </p:nvPr>
        </p:nvSpPr>
        <p:spPr/>
        <p:txBody>
          <a:bodyPr/>
          <a:lstStyle/>
          <a:p>
            <a:fld id="{72B1D648-1036-4B83-A4AE-128DF8DD3123}" type="datetimeFigureOut">
              <a:rPr lang="en-GB" smtClean="0"/>
              <a:t>10/02/2021</a:t>
            </a:fld>
            <a:endParaRPr lang="en-GB"/>
          </a:p>
        </p:txBody>
      </p:sp>
      <p:sp>
        <p:nvSpPr>
          <p:cNvPr id="3" name="Footer Placeholder 2">
            <a:extLst>
              <a:ext uri="{FF2B5EF4-FFF2-40B4-BE49-F238E27FC236}">
                <a16:creationId xmlns:a16="http://schemas.microsoft.com/office/drawing/2014/main" id="{DF3D88D1-94C9-407C-9D32-B23439AC989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D48C0D0-355A-49B0-AF25-E544886F35FE}"/>
              </a:ext>
            </a:extLst>
          </p:cNvPr>
          <p:cNvSpPr>
            <a:spLocks noGrp="1"/>
          </p:cNvSpPr>
          <p:nvPr>
            <p:ph type="sldNum" sz="quarter" idx="12"/>
          </p:nvPr>
        </p:nvSpPr>
        <p:spPr/>
        <p:txBody>
          <a:bodyPr/>
          <a:lstStyle/>
          <a:p>
            <a:fld id="{313F82AB-E875-4284-A519-6A9B5F0A4016}" type="slidenum">
              <a:rPr lang="en-GB" smtClean="0"/>
              <a:t>‹#›</a:t>
            </a:fld>
            <a:endParaRPr lang="en-GB"/>
          </a:p>
        </p:txBody>
      </p:sp>
    </p:spTree>
    <p:extLst>
      <p:ext uri="{BB962C8B-B14F-4D97-AF65-F5344CB8AC3E}">
        <p14:creationId xmlns:p14="http://schemas.microsoft.com/office/powerpoint/2010/main" val="29294735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76DE1-3080-4139-83FB-C2B69546D6F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EF900DA-5803-45D6-B82A-87234506A0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873B812-EF18-4D1D-AF39-45D3850EEE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C02F67A-1A4A-4E70-88A0-BB49DE2FDE2F}"/>
              </a:ext>
            </a:extLst>
          </p:cNvPr>
          <p:cNvSpPr>
            <a:spLocks noGrp="1"/>
          </p:cNvSpPr>
          <p:nvPr>
            <p:ph type="dt" sz="half" idx="10"/>
          </p:nvPr>
        </p:nvSpPr>
        <p:spPr/>
        <p:txBody>
          <a:bodyPr/>
          <a:lstStyle/>
          <a:p>
            <a:fld id="{72B1D648-1036-4B83-A4AE-128DF8DD3123}" type="datetimeFigureOut">
              <a:rPr lang="en-GB" smtClean="0"/>
              <a:t>10/02/2021</a:t>
            </a:fld>
            <a:endParaRPr lang="en-GB"/>
          </a:p>
        </p:txBody>
      </p:sp>
      <p:sp>
        <p:nvSpPr>
          <p:cNvPr id="6" name="Footer Placeholder 5">
            <a:extLst>
              <a:ext uri="{FF2B5EF4-FFF2-40B4-BE49-F238E27FC236}">
                <a16:creationId xmlns:a16="http://schemas.microsoft.com/office/drawing/2014/main" id="{461FF38F-F0A1-4809-B6AC-157D2ABAF3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8764B00-DCE1-44DE-B38F-E9247452D560}"/>
              </a:ext>
            </a:extLst>
          </p:cNvPr>
          <p:cNvSpPr>
            <a:spLocks noGrp="1"/>
          </p:cNvSpPr>
          <p:nvPr>
            <p:ph type="sldNum" sz="quarter" idx="12"/>
          </p:nvPr>
        </p:nvSpPr>
        <p:spPr/>
        <p:txBody>
          <a:bodyPr/>
          <a:lstStyle/>
          <a:p>
            <a:fld id="{313F82AB-E875-4284-A519-6A9B5F0A4016}" type="slidenum">
              <a:rPr lang="en-GB" smtClean="0"/>
              <a:t>‹#›</a:t>
            </a:fld>
            <a:endParaRPr lang="en-GB"/>
          </a:p>
        </p:txBody>
      </p:sp>
    </p:spTree>
    <p:extLst>
      <p:ext uri="{BB962C8B-B14F-4D97-AF65-F5344CB8AC3E}">
        <p14:creationId xmlns:p14="http://schemas.microsoft.com/office/powerpoint/2010/main" val="16397224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9C3CC-1D12-46A5-ABDE-BA9C573A95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2725183-5872-4B23-835A-213D1568D15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181CED1-8B97-41BB-B8D9-82A3429DE5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A0C5E4C-9812-4F4F-9475-AA17A6CF50E6}"/>
              </a:ext>
            </a:extLst>
          </p:cNvPr>
          <p:cNvSpPr>
            <a:spLocks noGrp="1"/>
          </p:cNvSpPr>
          <p:nvPr>
            <p:ph type="dt" sz="half" idx="10"/>
          </p:nvPr>
        </p:nvSpPr>
        <p:spPr/>
        <p:txBody>
          <a:bodyPr/>
          <a:lstStyle/>
          <a:p>
            <a:fld id="{72B1D648-1036-4B83-A4AE-128DF8DD3123}" type="datetimeFigureOut">
              <a:rPr lang="en-GB" smtClean="0"/>
              <a:t>10/02/2021</a:t>
            </a:fld>
            <a:endParaRPr lang="en-GB"/>
          </a:p>
        </p:txBody>
      </p:sp>
      <p:sp>
        <p:nvSpPr>
          <p:cNvPr id="6" name="Footer Placeholder 5">
            <a:extLst>
              <a:ext uri="{FF2B5EF4-FFF2-40B4-BE49-F238E27FC236}">
                <a16:creationId xmlns:a16="http://schemas.microsoft.com/office/drawing/2014/main" id="{CFA64A2A-77D5-4E7F-B2FA-3EE016440D2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282A2E2-ED08-4467-B498-E1D8FD37AE64}"/>
              </a:ext>
            </a:extLst>
          </p:cNvPr>
          <p:cNvSpPr>
            <a:spLocks noGrp="1"/>
          </p:cNvSpPr>
          <p:nvPr>
            <p:ph type="sldNum" sz="quarter" idx="12"/>
          </p:nvPr>
        </p:nvSpPr>
        <p:spPr/>
        <p:txBody>
          <a:bodyPr/>
          <a:lstStyle/>
          <a:p>
            <a:fld id="{313F82AB-E875-4284-A519-6A9B5F0A4016}" type="slidenum">
              <a:rPr lang="en-GB" smtClean="0"/>
              <a:t>‹#›</a:t>
            </a:fld>
            <a:endParaRPr lang="en-GB"/>
          </a:p>
        </p:txBody>
      </p:sp>
    </p:spTree>
    <p:extLst>
      <p:ext uri="{BB962C8B-B14F-4D97-AF65-F5344CB8AC3E}">
        <p14:creationId xmlns:p14="http://schemas.microsoft.com/office/powerpoint/2010/main" val="18028783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1171E-1126-475C-8EF8-3D68688369F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AC99911-C95C-43F5-939E-CC765C7DD3A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B57156-62FD-4AC0-895B-D3B239A6DAC3}"/>
              </a:ext>
            </a:extLst>
          </p:cNvPr>
          <p:cNvSpPr>
            <a:spLocks noGrp="1"/>
          </p:cNvSpPr>
          <p:nvPr>
            <p:ph type="dt" sz="half" idx="10"/>
          </p:nvPr>
        </p:nvSpPr>
        <p:spPr/>
        <p:txBody>
          <a:bodyPr/>
          <a:lstStyle/>
          <a:p>
            <a:fld id="{72B1D648-1036-4B83-A4AE-128DF8DD3123}" type="datetimeFigureOut">
              <a:rPr lang="en-GB" smtClean="0"/>
              <a:t>10/02/2021</a:t>
            </a:fld>
            <a:endParaRPr lang="en-GB"/>
          </a:p>
        </p:txBody>
      </p:sp>
      <p:sp>
        <p:nvSpPr>
          <p:cNvPr id="5" name="Footer Placeholder 4">
            <a:extLst>
              <a:ext uri="{FF2B5EF4-FFF2-40B4-BE49-F238E27FC236}">
                <a16:creationId xmlns:a16="http://schemas.microsoft.com/office/drawing/2014/main" id="{B4ABA299-222D-4FBD-B324-88B005BEA6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181ED9-2A32-4F82-9E8D-33418A279ECC}"/>
              </a:ext>
            </a:extLst>
          </p:cNvPr>
          <p:cNvSpPr>
            <a:spLocks noGrp="1"/>
          </p:cNvSpPr>
          <p:nvPr>
            <p:ph type="sldNum" sz="quarter" idx="12"/>
          </p:nvPr>
        </p:nvSpPr>
        <p:spPr/>
        <p:txBody>
          <a:bodyPr/>
          <a:lstStyle/>
          <a:p>
            <a:fld id="{313F82AB-E875-4284-A519-6A9B5F0A4016}" type="slidenum">
              <a:rPr lang="en-GB" smtClean="0"/>
              <a:t>‹#›</a:t>
            </a:fld>
            <a:endParaRPr lang="en-GB"/>
          </a:p>
        </p:txBody>
      </p:sp>
    </p:spTree>
    <p:extLst>
      <p:ext uri="{BB962C8B-B14F-4D97-AF65-F5344CB8AC3E}">
        <p14:creationId xmlns:p14="http://schemas.microsoft.com/office/powerpoint/2010/main" val="27738839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A35B5F7-10DA-419F-BBF2-B4FA03F6B05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CC9B541-C2C2-4ED6-A0EA-D5F15DEEF01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C5F92B-72F0-4E3F-ABD1-733A3128B5F5}"/>
              </a:ext>
            </a:extLst>
          </p:cNvPr>
          <p:cNvSpPr>
            <a:spLocks noGrp="1"/>
          </p:cNvSpPr>
          <p:nvPr>
            <p:ph type="dt" sz="half" idx="10"/>
          </p:nvPr>
        </p:nvSpPr>
        <p:spPr/>
        <p:txBody>
          <a:bodyPr/>
          <a:lstStyle/>
          <a:p>
            <a:fld id="{72B1D648-1036-4B83-A4AE-128DF8DD3123}" type="datetimeFigureOut">
              <a:rPr lang="en-GB" smtClean="0"/>
              <a:t>10/02/2021</a:t>
            </a:fld>
            <a:endParaRPr lang="en-GB"/>
          </a:p>
        </p:txBody>
      </p:sp>
      <p:sp>
        <p:nvSpPr>
          <p:cNvPr id="5" name="Footer Placeholder 4">
            <a:extLst>
              <a:ext uri="{FF2B5EF4-FFF2-40B4-BE49-F238E27FC236}">
                <a16:creationId xmlns:a16="http://schemas.microsoft.com/office/drawing/2014/main" id="{B951275F-82B5-473B-B69D-36056FEB70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75BAA6-17B1-4B96-8280-2100E9B4C210}"/>
              </a:ext>
            </a:extLst>
          </p:cNvPr>
          <p:cNvSpPr>
            <a:spLocks noGrp="1"/>
          </p:cNvSpPr>
          <p:nvPr>
            <p:ph type="sldNum" sz="quarter" idx="12"/>
          </p:nvPr>
        </p:nvSpPr>
        <p:spPr/>
        <p:txBody>
          <a:bodyPr/>
          <a:lstStyle/>
          <a:p>
            <a:fld id="{313F82AB-E875-4284-A519-6A9B5F0A4016}" type="slidenum">
              <a:rPr lang="en-GB" smtClean="0"/>
              <a:t>‹#›</a:t>
            </a:fld>
            <a:endParaRPr lang="en-GB"/>
          </a:p>
        </p:txBody>
      </p:sp>
    </p:spTree>
    <p:extLst>
      <p:ext uri="{BB962C8B-B14F-4D97-AF65-F5344CB8AC3E}">
        <p14:creationId xmlns:p14="http://schemas.microsoft.com/office/powerpoint/2010/main" val="39555324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91CA44F-C51D-469F-8AC7-3370C204C94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4E91BBE-DA42-4188-8A68-331B8CB6C86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3D4AD1-A8F9-4019-A10D-047283FC42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2B1D648-1036-4B83-A4AE-128DF8DD3123}" type="datetimeFigureOut">
              <a:rPr lang="en-GB" smtClean="0"/>
              <a:t>10/02/2021</a:t>
            </a:fld>
            <a:endParaRPr lang="en-GB"/>
          </a:p>
        </p:txBody>
      </p:sp>
      <p:sp>
        <p:nvSpPr>
          <p:cNvPr id="5" name="Footer Placeholder 4">
            <a:extLst>
              <a:ext uri="{FF2B5EF4-FFF2-40B4-BE49-F238E27FC236}">
                <a16:creationId xmlns:a16="http://schemas.microsoft.com/office/drawing/2014/main" id="{1157711D-32F5-4CF7-8714-3F6D2EA7B06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15AF30E-F35F-440F-B323-F3EE1C569B7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13F82AB-E875-4284-A519-6A9B5F0A4016}" type="slidenum">
              <a:rPr lang="en-GB" smtClean="0"/>
              <a:t>‹#›</a:t>
            </a:fld>
            <a:endParaRPr lang="en-GB"/>
          </a:p>
        </p:txBody>
      </p:sp>
    </p:spTree>
    <p:extLst>
      <p:ext uri="{BB962C8B-B14F-4D97-AF65-F5344CB8AC3E}">
        <p14:creationId xmlns:p14="http://schemas.microsoft.com/office/powerpoint/2010/main" val="21743791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verywellhealth.com/your-digestive-system-and-how-it-works-1941716"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Og5xAdC8EUI?feature=oembed"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audio" Target="../media/audio3.wav"/><Relationship Id="rId4" Type="http://schemas.openxmlformats.org/officeDocument/2006/relationships/audio" Target="../media/audio2.wav"/></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https://www.youtube.com/embed/kVjeNZA5pi4?feature=oembed" TargetMode="External"/><Relationship Id="rId5" Type="http://schemas.openxmlformats.org/officeDocument/2006/relationships/image" Target="../media/image11.jpeg"/><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11.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audio" Target="../media/audio2.wav"/></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2.xml"/><Relationship Id="rId1" Type="http://schemas.openxmlformats.org/officeDocument/2006/relationships/video" Target="https://www.youtube.com/embed/gqCBtbRkOlU?feature=oembed" TargetMode="External"/></Relationships>
</file>

<file path=ppt/slides/_rels/slide13.xml.rels><?xml version="1.0" encoding="UTF-8" standalone="yes"?>
<Relationships xmlns="http://schemas.openxmlformats.org/package/2006/relationships"><Relationship Id="rId3" Type="http://schemas.openxmlformats.org/officeDocument/2006/relationships/audio" Target="../media/audio4.wav"/><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8.jpeg"/><Relationship Id="rId4" Type="http://schemas.openxmlformats.org/officeDocument/2006/relationships/audio" Target="../media/audio5.wav"/></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8.png"/><Relationship Id="rId7" Type="http://schemas.openxmlformats.org/officeDocument/2006/relationships/diagramColors" Target="../diagrams/colors1.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7.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8.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2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25.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Stomach">
            <a:extLst>
              <a:ext uri="{FF2B5EF4-FFF2-40B4-BE49-F238E27FC236}">
                <a16:creationId xmlns:a16="http://schemas.microsoft.com/office/drawing/2014/main" id="{EEA25B33-0BB0-4E9C-A329-F4F5DE17780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31239" y="1525536"/>
            <a:ext cx="3775459" cy="3775459"/>
          </a:xfrm>
          <a:prstGeom prst="rect">
            <a:avLst/>
          </a:prstGeom>
        </p:spPr>
      </p:pic>
      <p:sp>
        <p:nvSpPr>
          <p:cNvPr id="21" name="Freeform: Shape 20">
            <a:extLst>
              <a:ext uri="{FF2B5EF4-FFF2-40B4-BE49-F238E27FC236}">
                <a16:creationId xmlns:a16="http://schemas.microsoft.com/office/drawing/2014/main" id="{B9A1D9BC-1455-4308-9ABD-A3F8EDB67A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6068" y="320442"/>
            <a:ext cx="6572492" cy="6212748"/>
          </a:xfrm>
          <a:custGeom>
            <a:avLst/>
            <a:gdLst>
              <a:gd name="connsiteX0" fmla="*/ 0 w 6572492"/>
              <a:gd name="connsiteY0" fmla="*/ 0 h 6212748"/>
              <a:gd name="connsiteX1" fmla="*/ 2248593 w 6572492"/>
              <a:gd name="connsiteY1" fmla="*/ 0 h 6212748"/>
              <a:gd name="connsiteX2" fmla="*/ 2694770 w 6572492"/>
              <a:gd name="connsiteY2" fmla="*/ 0 h 6212748"/>
              <a:gd name="connsiteX3" fmla="*/ 2991094 w 6572492"/>
              <a:gd name="connsiteY3" fmla="*/ 0 h 6212748"/>
              <a:gd name="connsiteX4" fmla="*/ 6572492 w 6572492"/>
              <a:gd name="connsiteY4" fmla="*/ 0 h 6212748"/>
              <a:gd name="connsiteX5" fmla="*/ 6572492 w 6572492"/>
              <a:gd name="connsiteY5" fmla="*/ 2864954 h 6212748"/>
              <a:gd name="connsiteX6" fmla="*/ 3129047 w 6572492"/>
              <a:gd name="connsiteY6" fmla="*/ 6212748 h 6212748"/>
              <a:gd name="connsiteX7" fmla="*/ 2694770 w 6572492"/>
              <a:gd name="connsiteY7" fmla="*/ 6212748 h 6212748"/>
              <a:gd name="connsiteX8" fmla="*/ 2248593 w 6572492"/>
              <a:gd name="connsiteY8" fmla="*/ 6212748 h 6212748"/>
              <a:gd name="connsiteX9" fmla="*/ 0 w 6572492"/>
              <a:gd name="connsiteY9" fmla="*/ 6212748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572492" h="6212748">
                <a:moveTo>
                  <a:pt x="0" y="0"/>
                </a:moveTo>
                <a:lnTo>
                  <a:pt x="2248593" y="0"/>
                </a:lnTo>
                <a:lnTo>
                  <a:pt x="2694770" y="0"/>
                </a:lnTo>
                <a:lnTo>
                  <a:pt x="2991094" y="0"/>
                </a:lnTo>
                <a:lnTo>
                  <a:pt x="6572492" y="0"/>
                </a:lnTo>
                <a:lnTo>
                  <a:pt x="6572492" y="2864954"/>
                </a:lnTo>
                <a:lnTo>
                  <a:pt x="3129047" y="6212748"/>
                </a:lnTo>
                <a:lnTo>
                  <a:pt x="2694770" y="6212748"/>
                </a:lnTo>
                <a:lnTo>
                  <a:pt x="2248593"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Right Triangle 22">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4A62647B-1222-407C-8740-5A497612B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3635D1-522C-4144-9A1D-5895A4C4D19A}"/>
              </a:ext>
            </a:extLst>
          </p:cNvPr>
          <p:cNvSpPr>
            <a:spLocks noGrp="1"/>
          </p:cNvSpPr>
          <p:nvPr>
            <p:ph type="ctrTitle"/>
          </p:nvPr>
        </p:nvSpPr>
        <p:spPr>
          <a:xfrm>
            <a:off x="5775961" y="962526"/>
            <a:ext cx="5384800" cy="3210689"/>
          </a:xfrm>
        </p:spPr>
        <p:txBody>
          <a:bodyPr anchor="b">
            <a:normAutofit/>
          </a:bodyPr>
          <a:lstStyle/>
          <a:p>
            <a:pPr algn="l"/>
            <a:r>
              <a:rPr lang="en-US" sz="7200"/>
              <a:t>Digestion </a:t>
            </a:r>
            <a:endParaRPr lang="en-GB" sz="7200"/>
          </a:p>
        </p:txBody>
      </p:sp>
      <p:sp>
        <p:nvSpPr>
          <p:cNvPr id="3" name="Subtitle 2">
            <a:extLst>
              <a:ext uri="{FF2B5EF4-FFF2-40B4-BE49-F238E27FC236}">
                <a16:creationId xmlns:a16="http://schemas.microsoft.com/office/drawing/2014/main" id="{F227CF6C-8D42-4280-8D12-E96B3E316AEA}"/>
              </a:ext>
            </a:extLst>
          </p:cNvPr>
          <p:cNvSpPr>
            <a:spLocks noGrp="1"/>
          </p:cNvSpPr>
          <p:nvPr>
            <p:ph type="subTitle" idx="1"/>
          </p:nvPr>
        </p:nvSpPr>
        <p:spPr>
          <a:xfrm>
            <a:off x="5775961" y="4269462"/>
            <a:ext cx="4048760" cy="1095017"/>
          </a:xfrm>
        </p:spPr>
        <p:txBody>
          <a:bodyPr anchor="t">
            <a:noAutofit/>
          </a:bodyPr>
          <a:lstStyle/>
          <a:p>
            <a:pPr algn="l"/>
            <a:r>
              <a:rPr lang="en-US" sz="1800" b="0" i="0" dirty="0">
                <a:effectLst/>
                <a:latin typeface="Arial" panose="020B0604020202020204" pitchFamily="34" charset="0"/>
              </a:rPr>
              <a:t>The process in the alimentary canal by which food is broken up physically, as by the action of the teeth, and chemically, as by the action of enzymes, and converted into a substance suitable for absorption and assimilation into the body.</a:t>
            </a:r>
            <a:endParaRPr lang="en-GB" sz="1800" dirty="0"/>
          </a:p>
        </p:txBody>
      </p:sp>
    </p:spTree>
    <p:extLst>
      <p:ext uri="{BB962C8B-B14F-4D97-AF65-F5344CB8AC3E}">
        <p14:creationId xmlns:p14="http://schemas.microsoft.com/office/powerpoint/2010/main" val="13302584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032410B-A5E7-4E1C-8961-79530B34EEAE}"/>
              </a:ext>
            </a:extLst>
          </p:cNvPr>
          <p:cNvSpPr>
            <a:spLocks noGrp="1"/>
          </p:cNvSpPr>
          <p:nvPr>
            <p:ph type="title"/>
          </p:nvPr>
        </p:nvSpPr>
        <p:spPr>
          <a:xfrm>
            <a:off x="640079" y="2053641"/>
            <a:ext cx="3669161" cy="2760098"/>
          </a:xfrm>
        </p:spPr>
        <p:txBody>
          <a:bodyPr>
            <a:normAutofit/>
          </a:bodyPr>
          <a:lstStyle/>
          <a:p>
            <a:r>
              <a:rPr lang="en-US">
                <a:solidFill>
                  <a:srgbClr val="FFFFFF"/>
                </a:solidFill>
              </a:rPr>
              <a:t>Enzymes </a:t>
            </a:r>
            <a:endParaRPr lang="en-GB">
              <a:solidFill>
                <a:srgbClr val="FFFFFF"/>
              </a:solidFill>
            </a:endParaRPr>
          </a:p>
        </p:txBody>
      </p:sp>
      <p:sp>
        <p:nvSpPr>
          <p:cNvPr id="3" name="Content Placeholder 2">
            <a:extLst>
              <a:ext uri="{FF2B5EF4-FFF2-40B4-BE49-F238E27FC236}">
                <a16:creationId xmlns:a16="http://schemas.microsoft.com/office/drawing/2014/main" id="{B9FB1F4C-7DBD-495B-B74D-97C0B0FC7964}"/>
              </a:ext>
            </a:extLst>
          </p:cNvPr>
          <p:cNvSpPr>
            <a:spLocks noGrp="1"/>
          </p:cNvSpPr>
          <p:nvPr>
            <p:ph idx="1"/>
          </p:nvPr>
        </p:nvSpPr>
        <p:spPr>
          <a:xfrm>
            <a:off x="6090574" y="801866"/>
            <a:ext cx="5306084" cy="5230634"/>
          </a:xfrm>
        </p:spPr>
        <p:txBody>
          <a:bodyPr anchor="ctr">
            <a:normAutofit/>
          </a:bodyPr>
          <a:lstStyle/>
          <a:p>
            <a:pPr fontAlgn="base"/>
            <a:r>
              <a:rPr lang="en-US" sz="2400" b="0" i="0" dirty="0">
                <a:solidFill>
                  <a:srgbClr val="000000"/>
                </a:solidFill>
                <a:effectLst/>
                <a:latin typeface="Merriweather"/>
              </a:rPr>
              <a:t>Digestive enzymes are substances secreted by the salivary glands and cells lining the stomach, pancreas, and small intestine to aid in the </a:t>
            </a:r>
            <a:r>
              <a:rPr lang="en-US" sz="2400" b="0" i="0" u="sng" dirty="0">
                <a:solidFill>
                  <a:srgbClr val="000000"/>
                </a:solidFill>
                <a:effectLst/>
                <a:latin typeface="Merriweather"/>
                <a:hlinkClick r:id="rId3"/>
              </a:rPr>
              <a:t>digestion</a:t>
            </a:r>
            <a:r>
              <a:rPr lang="en-US" sz="2400" b="0" i="0" dirty="0">
                <a:solidFill>
                  <a:srgbClr val="000000"/>
                </a:solidFill>
                <a:effectLst/>
                <a:latin typeface="Merriweather"/>
              </a:rPr>
              <a:t> of food.</a:t>
            </a:r>
          </a:p>
          <a:p>
            <a:pPr fontAlgn="base"/>
            <a:r>
              <a:rPr lang="en-US" sz="2400" b="0" i="0" dirty="0">
                <a:solidFill>
                  <a:srgbClr val="000000"/>
                </a:solidFill>
                <a:effectLst/>
                <a:latin typeface="Merriweather"/>
              </a:rPr>
              <a:t>They do this by splitting the large, complex molecules that make up proteins, carbohydrates, and fats (macronutrients) into smaller ones, allowing the nutrients from these foods to be easily absorbed into the bloodstream and carried throughout the body.</a:t>
            </a:r>
          </a:p>
          <a:p>
            <a:endParaRPr lang="en-GB" sz="2400" dirty="0">
              <a:solidFill>
                <a:srgbClr val="000000"/>
              </a:solidFill>
            </a:endParaRPr>
          </a:p>
        </p:txBody>
      </p:sp>
    </p:spTree>
    <p:extLst>
      <p:ext uri="{BB962C8B-B14F-4D97-AF65-F5344CB8AC3E}">
        <p14:creationId xmlns:p14="http://schemas.microsoft.com/office/powerpoint/2010/main" val="32678447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7" name="Picture 76">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146" name="Rectangle 2">
            <a:extLst>
              <a:ext uri="{FF2B5EF4-FFF2-40B4-BE49-F238E27FC236}">
                <a16:creationId xmlns:a16="http://schemas.microsoft.com/office/drawing/2014/main" id="{EABB464D-A72B-4A67-8C5F-1E57F77FDF81}"/>
              </a:ext>
            </a:extLst>
          </p:cNvPr>
          <p:cNvSpPr>
            <a:spLocks noGrp="1" noChangeArrowheads="1"/>
          </p:cNvSpPr>
          <p:nvPr>
            <p:ph type="title"/>
          </p:nvPr>
        </p:nvSpPr>
        <p:spPr>
          <a:xfrm>
            <a:off x="640079" y="2053641"/>
            <a:ext cx="3669161" cy="2760098"/>
          </a:xfrm>
        </p:spPr>
        <p:txBody>
          <a:bodyPr>
            <a:normAutofit/>
          </a:bodyPr>
          <a:lstStyle/>
          <a:p>
            <a:pPr eaLnBrk="1" hangingPunct="1"/>
            <a:r>
              <a:rPr lang="en-US" altLang="en-US">
                <a:solidFill>
                  <a:srgbClr val="FFFFFF"/>
                </a:solidFill>
                <a:latin typeface="Comic Sans MS" panose="030F0702030302020204" pitchFamily="66" charset="0"/>
              </a:rPr>
              <a:t>Processing food</a:t>
            </a:r>
          </a:p>
        </p:txBody>
      </p:sp>
      <p:sp>
        <p:nvSpPr>
          <p:cNvPr id="23555" name="Rectangle 3">
            <a:extLst>
              <a:ext uri="{FF2B5EF4-FFF2-40B4-BE49-F238E27FC236}">
                <a16:creationId xmlns:a16="http://schemas.microsoft.com/office/drawing/2014/main" id="{842ACBC2-79AD-4614-BF78-D01992289812}"/>
              </a:ext>
            </a:extLst>
          </p:cNvPr>
          <p:cNvSpPr>
            <a:spLocks noGrp="1" noChangeArrowheads="1"/>
          </p:cNvSpPr>
          <p:nvPr>
            <p:ph type="body" idx="1"/>
          </p:nvPr>
        </p:nvSpPr>
        <p:spPr>
          <a:xfrm>
            <a:off x="6090574" y="801866"/>
            <a:ext cx="5306084" cy="5230634"/>
          </a:xfrm>
        </p:spPr>
        <p:txBody>
          <a:bodyPr anchor="ctr">
            <a:normAutofit/>
          </a:bodyPr>
          <a:lstStyle/>
          <a:p>
            <a:pPr marL="457200" indent="-457200">
              <a:buFontTx/>
              <a:buAutoNum type="arabicPeriod"/>
            </a:pPr>
            <a:r>
              <a:rPr lang="en-US" altLang="en-US" sz="2200" b="1">
                <a:solidFill>
                  <a:srgbClr val="000000"/>
                </a:solidFill>
                <a:latin typeface="Comic Sans MS" panose="030F0702030302020204" pitchFamily="66" charset="0"/>
              </a:rPr>
              <a:t>Ingestion</a:t>
            </a:r>
            <a:r>
              <a:rPr lang="en-US" altLang="en-US" sz="2200">
                <a:solidFill>
                  <a:srgbClr val="000000"/>
                </a:solidFill>
                <a:latin typeface="Comic Sans MS" panose="030F0702030302020204" pitchFamily="66" charset="0"/>
              </a:rPr>
              <a:t>- process of taking food into the digestive system so that it may be hydrolised or digested.</a:t>
            </a:r>
          </a:p>
          <a:p>
            <a:pPr marL="457200" indent="-457200">
              <a:buFontTx/>
              <a:buAutoNum type="arabicPeriod"/>
            </a:pPr>
            <a:endParaRPr lang="en-US" altLang="en-US" sz="2200">
              <a:solidFill>
                <a:srgbClr val="000000"/>
              </a:solidFill>
              <a:latin typeface="Comic Sans MS" panose="030F0702030302020204" pitchFamily="66" charset="0"/>
            </a:endParaRPr>
          </a:p>
          <a:p>
            <a:pPr marL="457200" indent="-457200">
              <a:buFontTx/>
              <a:buAutoNum type="arabicPeriod"/>
            </a:pPr>
            <a:r>
              <a:rPr lang="en-US" altLang="en-US" sz="2200" b="1">
                <a:solidFill>
                  <a:srgbClr val="000000"/>
                </a:solidFill>
                <a:latin typeface="Comic Sans MS" panose="030F0702030302020204" pitchFamily="66" charset="0"/>
              </a:rPr>
              <a:t>Digestion</a:t>
            </a:r>
            <a:r>
              <a:rPr lang="en-US" altLang="en-US" sz="2200">
                <a:solidFill>
                  <a:srgbClr val="000000"/>
                </a:solidFill>
                <a:latin typeface="Comic Sans MS" panose="030F0702030302020204" pitchFamily="66" charset="0"/>
              </a:rPr>
              <a:t>- the breakdown of food (either chemically or mechanically) in order to utilise nutrients</a:t>
            </a:r>
          </a:p>
          <a:p>
            <a:pPr marL="457200" indent="-457200">
              <a:buFontTx/>
              <a:buAutoNum type="arabicPeriod"/>
            </a:pPr>
            <a:endParaRPr lang="en-US" altLang="en-US" sz="2200" b="1">
              <a:solidFill>
                <a:srgbClr val="000000"/>
              </a:solidFill>
              <a:latin typeface="Comic Sans MS" panose="030F0702030302020204" pitchFamily="66" charset="0"/>
            </a:endParaRPr>
          </a:p>
          <a:p>
            <a:pPr marL="457200" indent="-457200">
              <a:buFontTx/>
              <a:buAutoNum type="arabicPeriod"/>
            </a:pPr>
            <a:r>
              <a:rPr lang="en-US" altLang="en-US" sz="2200" b="1">
                <a:solidFill>
                  <a:srgbClr val="000000"/>
                </a:solidFill>
                <a:latin typeface="Comic Sans MS" panose="030F0702030302020204" pitchFamily="66" charset="0"/>
              </a:rPr>
              <a:t>Absorption-</a:t>
            </a:r>
            <a:r>
              <a:rPr lang="en-US" altLang="en-US" sz="2200">
                <a:solidFill>
                  <a:srgbClr val="000000"/>
                </a:solidFill>
                <a:latin typeface="Comic Sans MS" panose="030F0702030302020204" pitchFamily="66" charset="0"/>
              </a:rPr>
              <a:t> nutrients pass from the guts to the blood   stream</a:t>
            </a:r>
          </a:p>
          <a:p>
            <a:pPr marL="457200" indent="-457200">
              <a:buFontTx/>
              <a:buAutoNum type="arabicPeriod"/>
            </a:pPr>
            <a:endParaRPr lang="en-US" altLang="en-US" sz="2200" b="1">
              <a:solidFill>
                <a:srgbClr val="000000"/>
              </a:solidFill>
              <a:latin typeface="Comic Sans MS" panose="030F0702030302020204" pitchFamily="66" charset="0"/>
            </a:endParaRPr>
          </a:p>
          <a:p>
            <a:pPr marL="457200" indent="-457200">
              <a:buFontTx/>
              <a:buAutoNum type="arabicPeriod"/>
            </a:pPr>
            <a:r>
              <a:rPr lang="en-US" altLang="en-US" sz="2200" b="1">
                <a:solidFill>
                  <a:srgbClr val="000000"/>
                </a:solidFill>
                <a:latin typeface="Comic Sans MS" panose="030F0702030302020204" pitchFamily="66" charset="0"/>
              </a:rPr>
              <a:t>Egestion- </a:t>
            </a:r>
            <a:r>
              <a:rPr lang="en-US" altLang="en-US" sz="2200">
                <a:solidFill>
                  <a:srgbClr val="000000"/>
                </a:solidFill>
                <a:latin typeface="Comic Sans MS" panose="030F0702030302020204" pitchFamily="66" charset="0"/>
              </a:rPr>
              <a:t>elimination of indigested food </a:t>
            </a:r>
          </a:p>
          <a:p>
            <a:pPr marL="457200" indent="-457200">
              <a:buFontTx/>
              <a:buAutoNum type="arabicPeriod"/>
            </a:pPr>
            <a:endParaRPr lang="en-US" altLang="en-US" sz="2200">
              <a:solidFill>
                <a:srgbClr val="00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 calcmode="lin" valueType="num">
                                      <p:cBhvr additive="base">
                                        <p:cTn id="7" dur="500" fill="hold"/>
                                        <p:tgtEl>
                                          <p:spTgt spid="2355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355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3555">
                                            <p:txEl>
                                              <p:pRg st="2" end="2"/>
                                            </p:txEl>
                                          </p:spTgt>
                                        </p:tgtEl>
                                        <p:attrNameLst>
                                          <p:attrName>style.visibility</p:attrName>
                                        </p:attrNameLst>
                                      </p:cBhvr>
                                      <p:to>
                                        <p:strVal val="visible"/>
                                      </p:to>
                                    </p:set>
                                    <p:anim calcmode="lin" valueType="num">
                                      <p:cBhvr additive="base">
                                        <p:cTn id="13" dur="500" fill="hold"/>
                                        <p:tgtEl>
                                          <p:spTgt spid="2355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355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3555">
                                            <p:txEl>
                                              <p:pRg st="4" end="4"/>
                                            </p:txEl>
                                          </p:spTgt>
                                        </p:tgtEl>
                                        <p:attrNameLst>
                                          <p:attrName>style.visibility</p:attrName>
                                        </p:attrNameLst>
                                      </p:cBhvr>
                                      <p:to>
                                        <p:strVal val="visible"/>
                                      </p:to>
                                    </p:set>
                                    <p:anim calcmode="lin" valueType="num">
                                      <p:cBhvr additive="base">
                                        <p:cTn id="19" dur="500" fill="hold"/>
                                        <p:tgtEl>
                                          <p:spTgt spid="23555">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355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3555">
                                            <p:txEl>
                                              <p:pRg st="6" end="6"/>
                                            </p:txEl>
                                          </p:spTgt>
                                        </p:tgtEl>
                                        <p:attrNameLst>
                                          <p:attrName>style.visibility</p:attrName>
                                        </p:attrNameLst>
                                      </p:cBhvr>
                                      <p:to>
                                        <p:strVal val="visible"/>
                                      </p:to>
                                    </p:set>
                                    <p:anim calcmode="lin" valueType="num">
                                      <p:cBhvr additive="base">
                                        <p:cTn id="25" dur="500" fill="hold"/>
                                        <p:tgtEl>
                                          <p:spTgt spid="23555">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3555">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7FE654-01A7-4933-A904-CB0EC635C016}"/>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Digestion </a:t>
            </a:r>
          </a:p>
        </p:txBody>
      </p:sp>
      <p:pic>
        <p:nvPicPr>
          <p:cNvPr id="4" name="Online Media 3" title="How your digestive system works - Emma Bryce">
            <a:hlinkClick r:id="" action="ppaction://media"/>
            <a:extLst>
              <a:ext uri="{FF2B5EF4-FFF2-40B4-BE49-F238E27FC236}">
                <a16:creationId xmlns:a16="http://schemas.microsoft.com/office/drawing/2014/main" id="{9ED1D19B-A314-4BC2-8045-191EDBE3D835}"/>
              </a:ext>
            </a:extLst>
          </p:cNvPr>
          <p:cNvPicPr>
            <a:picLocks noGrp="1" noRot="1" noChangeAspect="1"/>
          </p:cNvPicPr>
          <p:nvPr>
            <p:ph idx="1"/>
            <a:videoFile r:link="rId1"/>
          </p:nvPr>
        </p:nvPicPr>
        <p:blipFill>
          <a:blip r:embed="rId3"/>
          <a:stretch>
            <a:fillRect/>
          </a:stretch>
        </p:blipFill>
        <p:spPr>
          <a:xfrm>
            <a:off x="2190045" y="1675227"/>
            <a:ext cx="7811909" cy="4394199"/>
          </a:xfrm>
          <a:prstGeom prst="rect">
            <a:avLst/>
          </a:prstGeom>
        </p:spPr>
      </p:pic>
    </p:spTree>
    <p:extLst>
      <p:ext uri="{BB962C8B-B14F-4D97-AF65-F5344CB8AC3E}">
        <p14:creationId xmlns:p14="http://schemas.microsoft.com/office/powerpoint/2010/main" val="2042180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6A97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1" name="Rectangle 1027">
            <a:extLst>
              <a:ext uri="{FF2B5EF4-FFF2-40B4-BE49-F238E27FC236}">
                <a16:creationId xmlns:a16="http://schemas.microsoft.com/office/drawing/2014/main" id="{D95F945B-0115-4635-B52E-04FB00A0DCB3}"/>
              </a:ext>
            </a:extLst>
          </p:cNvPr>
          <p:cNvSpPr>
            <a:spLocks noGrp="1" noChangeArrowheads="1"/>
          </p:cNvSpPr>
          <p:nvPr>
            <p:ph type="title"/>
          </p:nvPr>
        </p:nvSpPr>
        <p:spPr>
          <a:xfrm>
            <a:off x="9093496" y="618681"/>
            <a:ext cx="2613872" cy="4794567"/>
          </a:xfrm>
        </p:spPr>
        <p:txBody>
          <a:bodyPr vert="horz" lIns="91440" tIns="45720" rIns="91440" bIns="45720" rtlCol="0" anchor="ctr">
            <a:normAutofit/>
          </a:bodyPr>
          <a:lstStyle/>
          <a:p>
            <a:r>
              <a:rPr lang="en-US" altLang="en-US" sz="3600">
                <a:solidFill>
                  <a:srgbClr val="FFFFFF"/>
                </a:solidFill>
              </a:rPr>
              <a:t>Human digestive system</a:t>
            </a:r>
          </a:p>
        </p:txBody>
      </p:sp>
      <p:sp>
        <p:nvSpPr>
          <p:cNvPr id="74"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1026">
            <a:extLst>
              <a:ext uri="{FF2B5EF4-FFF2-40B4-BE49-F238E27FC236}">
                <a16:creationId xmlns:a16="http://schemas.microsoft.com/office/drawing/2014/main" id="{FC7234CC-0FFF-4E33-B3A5-33D22ECE475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890" b="11496"/>
          <a:stretch/>
        </p:blipFill>
        <p:spPr bwMode="auto">
          <a:xfrm>
            <a:off x="976251" y="942538"/>
            <a:ext cx="7163222" cy="4808332"/>
          </a:xfrm>
          <a:prstGeom prst="rect">
            <a:avLst/>
          </a:prstGeom>
          <a:noFill/>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4" descr="images-8">
            <a:extLst>
              <a:ext uri="{FF2B5EF4-FFF2-40B4-BE49-F238E27FC236}">
                <a16:creationId xmlns:a16="http://schemas.microsoft.com/office/drawing/2014/main" id="{50104C7C-E2B2-49F1-A6F0-7CDCD6CCA12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77000" y="3276600"/>
            <a:ext cx="3962400" cy="316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5" name="Rectangle 2">
            <a:extLst>
              <a:ext uri="{FF2B5EF4-FFF2-40B4-BE49-F238E27FC236}">
                <a16:creationId xmlns:a16="http://schemas.microsoft.com/office/drawing/2014/main" id="{979726B6-7466-439A-BDDB-0205E615DAFF}"/>
              </a:ext>
            </a:extLst>
          </p:cNvPr>
          <p:cNvSpPr>
            <a:spLocks noGrp="1" noChangeArrowheads="1"/>
          </p:cNvSpPr>
          <p:nvPr>
            <p:ph type="title"/>
          </p:nvPr>
        </p:nvSpPr>
        <p:spPr>
          <a:xfrm>
            <a:off x="2209800" y="0"/>
            <a:ext cx="7772400" cy="1219200"/>
          </a:xfrm>
        </p:spPr>
        <p:txBody>
          <a:bodyPr/>
          <a:lstStyle/>
          <a:p>
            <a:pPr eaLnBrk="1" hangingPunct="1"/>
            <a:r>
              <a:rPr lang="en-US" altLang="en-US" sz="6000"/>
              <a:t>Mouth</a:t>
            </a:r>
          </a:p>
        </p:txBody>
      </p:sp>
      <p:sp>
        <p:nvSpPr>
          <p:cNvPr id="5123" name="Rectangle 3">
            <a:extLst>
              <a:ext uri="{FF2B5EF4-FFF2-40B4-BE49-F238E27FC236}">
                <a16:creationId xmlns:a16="http://schemas.microsoft.com/office/drawing/2014/main" id="{679F8402-15BB-432D-965A-2235FFF249B5}"/>
              </a:ext>
            </a:extLst>
          </p:cNvPr>
          <p:cNvSpPr>
            <a:spLocks noGrp="1" noChangeArrowheads="1"/>
          </p:cNvSpPr>
          <p:nvPr>
            <p:ph type="body" idx="1"/>
          </p:nvPr>
        </p:nvSpPr>
        <p:spPr>
          <a:xfrm>
            <a:off x="2209800" y="1295400"/>
            <a:ext cx="6324600" cy="3962400"/>
          </a:xfrm>
        </p:spPr>
        <p:txBody>
          <a:bodyPr/>
          <a:lstStyle/>
          <a:p>
            <a:pPr eaLnBrk="1" hangingPunct="1">
              <a:lnSpc>
                <a:spcPct val="90000"/>
              </a:lnSpc>
            </a:pPr>
            <a:r>
              <a:rPr lang="en-US" altLang="en-US" sz="2400" b="1">
                <a:latin typeface="Comic Sans MS" panose="030F0702030302020204" pitchFamily="66" charset="0"/>
              </a:rPr>
              <a:t>Chemical</a:t>
            </a:r>
            <a:r>
              <a:rPr lang="en-US" altLang="en-US" sz="2400">
                <a:latin typeface="Comic Sans MS" panose="030F0702030302020204" pitchFamily="66" charset="0"/>
              </a:rPr>
              <a:t> and </a:t>
            </a:r>
            <a:r>
              <a:rPr lang="en-US" altLang="en-US" sz="2400" b="1">
                <a:latin typeface="Comic Sans MS" panose="030F0702030302020204" pitchFamily="66" charset="0"/>
              </a:rPr>
              <a:t>mechanical</a:t>
            </a:r>
            <a:r>
              <a:rPr lang="en-US" altLang="en-US" sz="2400">
                <a:latin typeface="Comic Sans MS" panose="030F0702030302020204" pitchFamily="66" charset="0"/>
              </a:rPr>
              <a:t> digestion</a:t>
            </a:r>
          </a:p>
          <a:p>
            <a:pPr eaLnBrk="1" hangingPunct="1">
              <a:lnSpc>
                <a:spcPct val="90000"/>
              </a:lnSpc>
            </a:pPr>
            <a:r>
              <a:rPr lang="en-US" altLang="en-US" sz="2400">
                <a:latin typeface="Comic Sans MS" panose="030F0702030302020204" pitchFamily="66" charset="0"/>
              </a:rPr>
              <a:t>Food is chewed (mechanical digestion)</a:t>
            </a:r>
          </a:p>
          <a:p>
            <a:pPr eaLnBrk="1" hangingPunct="1">
              <a:lnSpc>
                <a:spcPct val="90000"/>
              </a:lnSpc>
            </a:pPr>
            <a:r>
              <a:rPr lang="en-US" altLang="en-US" sz="2400">
                <a:latin typeface="Comic Sans MS" panose="030F0702030302020204" pitchFamily="66" charset="0"/>
              </a:rPr>
              <a:t>Amylase is released within the saliva (chemical digestion) </a:t>
            </a:r>
            <a:r>
              <a:rPr lang="en-US" altLang="en-US" sz="2400">
                <a:solidFill>
                  <a:srgbClr val="FF6600"/>
                </a:solidFill>
                <a:latin typeface="Comic Sans MS" panose="030F0702030302020204" pitchFamily="66" charset="0"/>
              </a:rPr>
              <a:t>Starch to Maltose</a:t>
            </a:r>
          </a:p>
          <a:p>
            <a:pPr eaLnBrk="1" hangingPunct="1">
              <a:lnSpc>
                <a:spcPct val="90000"/>
              </a:lnSpc>
            </a:pPr>
            <a:r>
              <a:rPr lang="en-US" altLang="en-US" sz="2400">
                <a:latin typeface="Comic Sans MS" panose="030F0702030302020204" pitchFamily="66" charset="0"/>
              </a:rPr>
              <a:t>A </a:t>
            </a:r>
            <a:r>
              <a:rPr lang="en-US" altLang="en-US" sz="2400" b="1">
                <a:latin typeface="Comic Sans MS" panose="030F0702030302020204" pitchFamily="66" charset="0"/>
              </a:rPr>
              <a:t>bolus </a:t>
            </a:r>
            <a:r>
              <a:rPr lang="en-US" altLang="en-US" sz="2400">
                <a:latin typeface="Comic Sans MS" panose="030F0702030302020204" pitchFamily="66" charset="0"/>
              </a:rPr>
              <a:t>(lump) is formed with saliva and the tongue.</a:t>
            </a:r>
          </a:p>
        </p:txBody>
      </p:sp>
      <p:pic>
        <p:nvPicPr>
          <p:cNvPr id="8197" name="Picture 5" descr="images-9">
            <a:extLst>
              <a:ext uri="{FF2B5EF4-FFF2-40B4-BE49-F238E27FC236}">
                <a16:creationId xmlns:a16="http://schemas.microsoft.com/office/drawing/2014/main" id="{BDB43C8F-B7F6-4DE4-9E67-DE58662DD50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05200" y="4495800"/>
            <a:ext cx="1309688" cy="190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animEffect transition="in" filter="dissolve">
                                      <p:cBhvr>
                                        <p:cTn id="7" dur="500"/>
                                        <p:tgtEl>
                                          <p:spTgt spid="512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5123">
                                            <p:txEl>
                                              <p:pRg st="1" end="1"/>
                                            </p:txEl>
                                          </p:spTgt>
                                        </p:tgtEl>
                                        <p:attrNameLst>
                                          <p:attrName>style.visibility</p:attrName>
                                        </p:attrNameLst>
                                      </p:cBhvr>
                                      <p:to>
                                        <p:strVal val="visible"/>
                                      </p:to>
                                    </p:set>
                                    <p:animEffect transition="in" filter="dissolve">
                                      <p:cBhvr>
                                        <p:cTn id="12" dur="500"/>
                                        <p:tgtEl>
                                          <p:spTgt spid="512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5123">
                                            <p:txEl>
                                              <p:pRg st="2" end="2"/>
                                            </p:txEl>
                                          </p:spTgt>
                                        </p:tgtEl>
                                        <p:attrNameLst>
                                          <p:attrName>style.visibility</p:attrName>
                                        </p:attrNameLst>
                                      </p:cBhvr>
                                      <p:to>
                                        <p:strVal val="visible"/>
                                      </p:to>
                                    </p:set>
                                    <p:animEffect transition="in" filter="dissolve">
                                      <p:cBhvr>
                                        <p:cTn id="17" dur="500"/>
                                        <p:tgtEl>
                                          <p:spTgt spid="512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5123">
                                            <p:txEl>
                                              <p:pRg st="3" end="3"/>
                                            </p:txEl>
                                          </p:spTgt>
                                        </p:tgtEl>
                                        <p:attrNameLst>
                                          <p:attrName>style.visibility</p:attrName>
                                        </p:attrNameLst>
                                      </p:cBhvr>
                                      <p:to>
                                        <p:strVal val="visible"/>
                                      </p:to>
                                    </p:set>
                                    <p:animEffect transition="in" filter="dissolve">
                                      <p:cBhvr>
                                        <p:cTn id="22" dur="500"/>
                                        <p:tgtEl>
                                          <p:spTgt spid="512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1026" descr="41-13-HumanDigestiveSys-NL">
            <a:extLst>
              <a:ext uri="{FF2B5EF4-FFF2-40B4-BE49-F238E27FC236}">
                <a16:creationId xmlns:a16="http://schemas.microsoft.com/office/drawing/2014/main" id="{320C48CD-10C8-4F0E-9443-5087D5CB6A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3600"/>
          <a:stretch>
            <a:fillRect/>
          </a:stretch>
        </p:blipFill>
        <p:spPr bwMode="auto">
          <a:xfrm>
            <a:off x="1524000" y="481014"/>
            <a:ext cx="8521700" cy="6376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19" name="Line 1028">
            <a:extLst>
              <a:ext uri="{FF2B5EF4-FFF2-40B4-BE49-F238E27FC236}">
                <a16:creationId xmlns:a16="http://schemas.microsoft.com/office/drawing/2014/main" id="{2D68F291-4023-49C6-88A6-832DFEF190F9}"/>
              </a:ext>
            </a:extLst>
          </p:cNvPr>
          <p:cNvSpPr>
            <a:spLocks noChangeShapeType="1"/>
          </p:cNvSpPr>
          <p:nvPr/>
        </p:nvSpPr>
        <p:spPr bwMode="auto">
          <a:xfrm flipV="1">
            <a:off x="5181600" y="1295400"/>
            <a:ext cx="1828800" cy="685800"/>
          </a:xfrm>
          <a:prstGeom prst="line">
            <a:avLst/>
          </a:prstGeom>
          <a:noFill/>
          <a:ln w="57150">
            <a:solidFill>
              <a:schemeClr val="hlink"/>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9220" name="Text Box 7">
            <a:extLst>
              <a:ext uri="{FF2B5EF4-FFF2-40B4-BE49-F238E27FC236}">
                <a16:creationId xmlns:a16="http://schemas.microsoft.com/office/drawing/2014/main" id="{D195B816-6A60-4515-8E7F-1C85E302CA1D}"/>
              </a:ext>
            </a:extLst>
          </p:cNvPr>
          <p:cNvSpPr txBox="1">
            <a:spLocks noChangeArrowheads="1"/>
          </p:cNvSpPr>
          <p:nvPr/>
        </p:nvSpPr>
        <p:spPr bwMode="auto">
          <a:xfrm>
            <a:off x="7010400" y="381000"/>
            <a:ext cx="3657600" cy="2025650"/>
          </a:xfrm>
          <a:prstGeom prst="rect">
            <a:avLst/>
          </a:prstGeom>
          <a:noFill/>
          <a:ln w="9525">
            <a:solidFill>
              <a:schemeClr val="hlink"/>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GB" altLang="en-US" sz="1800"/>
              <a:t>MOUTH</a:t>
            </a:r>
          </a:p>
          <a:p>
            <a:pPr eaLnBrk="1" hangingPunct="1">
              <a:spcBef>
                <a:spcPct val="50000"/>
              </a:spcBef>
              <a:buFontTx/>
              <a:buNone/>
            </a:pPr>
            <a:r>
              <a:rPr lang="en-GB" altLang="en-US" sz="1800"/>
              <a:t>Mechanical digestion</a:t>
            </a:r>
          </a:p>
          <a:p>
            <a:pPr eaLnBrk="1" hangingPunct="1">
              <a:spcBef>
                <a:spcPct val="50000"/>
              </a:spcBef>
              <a:buFontTx/>
              <a:buNone/>
            </a:pPr>
            <a:r>
              <a:rPr lang="en-GB" altLang="en-US" sz="1800"/>
              <a:t>Saliva (slightly alkaline) moistens the food and releases Amylase to break down Starch (chemical digestion)</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1026">
            <a:extLst>
              <a:ext uri="{FF2B5EF4-FFF2-40B4-BE49-F238E27FC236}">
                <a16:creationId xmlns:a16="http://schemas.microsoft.com/office/drawing/2014/main" id="{4ED096A5-F0FA-4E2C-97F8-F68776200046}"/>
              </a:ext>
            </a:extLst>
          </p:cNvPr>
          <p:cNvSpPr>
            <a:spLocks noChangeArrowheads="1"/>
          </p:cNvSpPr>
          <p:nvPr/>
        </p:nvSpPr>
        <p:spPr bwMode="auto">
          <a:xfrm>
            <a:off x="1714501" y="6389688"/>
            <a:ext cx="1825625" cy="468312"/>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pic>
        <p:nvPicPr>
          <p:cNvPr id="10243" name="Picture 1027">
            <a:extLst>
              <a:ext uri="{FF2B5EF4-FFF2-40B4-BE49-F238E27FC236}">
                <a16:creationId xmlns:a16="http://schemas.microsoft.com/office/drawing/2014/main" id="{AC8FB8FA-D3F4-4A94-967F-92AC28DB27F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b="3877"/>
          <a:stretch>
            <a:fillRect/>
          </a:stretch>
        </p:blipFill>
        <p:spPr bwMode="auto">
          <a:xfrm>
            <a:off x="1965326" y="922339"/>
            <a:ext cx="8393113" cy="5202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4" name="Rectangle 1028">
            <a:extLst>
              <a:ext uri="{FF2B5EF4-FFF2-40B4-BE49-F238E27FC236}">
                <a16:creationId xmlns:a16="http://schemas.microsoft.com/office/drawing/2014/main" id="{D99A16E5-6B17-410A-9022-CDD9DCF0DAFE}"/>
              </a:ext>
            </a:extLst>
          </p:cNvPr>
          <p:cNvSpPr>
            <a:spLocks noGrp="1" noChangeArrowheads="1"/>
          </p:cNvSpPr>
          <p:nvPr>
            <p:ph type="title"/>
          </p:nvPr>
        </p:nvSpPr>
        <p:spPr>
          <a:xfrm>
            <a:off x="1952626" y="368300"/>
            <a:ext cx="8181975" cy="762000"/>
          </a:xfrm>
          <a:noFill/>
        </p:spPr>
        <p:txBody>
          <a:bodyPr/>
          <a:lstStyle/>
          <a:p>
            <a:pPr eaLnBrk="1" hangingPunct="1"/>
            <a:r>
              <a:rPr lang="en-US" altLang="en-US"/>
              <a:t>Swallowing (&amp; </a:t>
            </a:r>
            <a:r>
              <a:rPr lang="en-US" altLang="en-US" u="sng"/>
              <a:t>not</a:t>
            </a:r>
            <a:r>
              <a:rPr lang="en-US" altLang="en-US"/>
              <a:t> choking) </a:t>
            </a:r>
          </a:p>
        </p:txBody>
      </p:sp>
      <p:sp>
        <p:nvSpPr>
          <p:cNvPr id="80901" name="Rectangle 1029" descr="Rectangle: Click to edit Master text styles&#10;Second level&#10;Third level&#10;Fourth level&#10;Fifth level">
            <a:extLst>
              <a:ext uri="{FF2B5EF4-FFF2-40B4-BE49-F238E27FC236}">
                <a16:creationId xmlns:a16="http://schemas.microsoft.com/office/drawing/2014/main" id="{8D924E5C-DF38-4464-9612-EC0C13AFD0BC}"/>
              </a:ext>
            </a:extLst>
          </p:cNvPr>
          <p:cNvSpPr>
            <a:spLocks noGrp="1" noChangeArrowheads="1"/>
          </p:cNvSpPr>
          <p:nvPr>
            <p:ph type="body" idx="1"/>
          </p:nvPr>
        </p:nvSpPr>
        <p:spPr>
          <a:xfrm>
            <a:off x="1524001" y="4006850"/>
            <a:ext cx="8658225" cy="2755900"/>
          </a:xfrm>
          <a:noFill/>
        </p:spPr>
        <p:txBody>
          <a:bodyPr/>
          <a:lstStyle/>
          <a:p>
            <a:pPr marL="288925" indent="-288925"/>
            <a:r>
              <a:rPr lang="en-US" altLang="en-US" u="sng">
                <a:solidFill>
                  <a:srgbClr val="CC0000"/>
                </a:solidFill>
              </a:rPr>
              <a:t>Epiglottis</a:t>
            </a:r>
            <a:r>
              <a:rPr lang="en-US" altLang="en-US" sz="2600"/>
              <a:t> </a:t>
            </a:r>
          </a:p>
          <a:p>
            <a:pPr marL="684213" lvl="1" indent="-276225"/>
            <a:r>
              <a:rPr lang="en-US" altLang="en-US"/>
              <a:t>flap of cartilage</a:t>
            </a:r>
          </a:p>
          <a:p>
            <a:pPr marL="684213" lvl="1" indent="-276225"/>
            <a:r>
              <a:rPr lang="en-US" altLang="en-US"/>
              <a:t>closes </a:t>
            </a:r>
            <a:r>
              <a:rPr lang="en-US" altLang="en-US" u="sng">
                <a:solidFill>
                  <a:srgbClr val="CC0000"/>
                </a:solidFill>
              </a:rPr>
              <a:t>trachea</a:t>
            </a:r>
            <a:r>
              <a:rPr lang="en-US" altLang="en-US"/>
              <a:t> (windpipe) when swallowing</a:t>
            </a:r>
          </a:p>
          <a:p>
            <a:pPr marL="684213" lvl="1" indent="-276225"/>
            <a:r>
              <a:rPr lang="en-US" altLang="en-US"/>
              <a:t>food travels down </a:t>
            </a:r>
            <a:r>
              <a:rPr lang="en-US" altLang="en-US" u="sng">
                <a:solidFill>
                  <a:srgbClr val="CC0000"/>
                </a:solidFill>
              </a:rPr>
              <a:t>esophagus</a:t>
            </a:r>
            <a:endParaRPr lang="en-US" altLang="en-US"/>
          </a:p>
          <a:p>
            <a:pPr marL="288925" indent="-288925"/>
            <a:r>
              <a:rPr lang="en-US" altLang="en-US" u="sng">
                <a:solidFill>
                  <a:srgbClr val="CC0000"/>
                </a:solidFill>
              </a:rPr>
              <a:t>Peristalsis</a:t>
            </a:r>
            <a:r>
              <a:rPr lang="en-US" altLang="en-US" sz="2200"/>
              <a:t> </a:t>
            </a:r>
          </a:p>
          <a:p>
            <a:pPr marL="684213" lvl="1" indent="-276225"/>
            <a:r>
              <a:rPr lang="en-US" altLang="en-US"/>
              <a:t>involuntary muscle contractions to move food along </a:t>
            </a:r>
          </a:p>
        </p:txBody>
      </p:sp>
      <p:sp>
        <p:nvSpPr>
          <p:cNvPr id="80902" name="AutoShape 1030">
            <a:extLst>
              <a:ext uri="{FF2B5EF4-FFF2-40B4-BE49-F238E27FC236}">
                <a16:creationId xmlns:a16="http://schemas.microsoft.com/office/drawing/2014/main" id="{A164627D-5A91-465B-A459-CB5FAAE02888}"/>
              </a:ext>
            </a:extLst>
          </p:cNvPr>
          <p:cNvSpPr>
            <a:spLocks noChangeArrowheads="1"/>
          </p:cNvSpPr>
          <p:nvPr/>
        </p:nvSpPr>
        <p:spPr bwMode="auto">
          <a:xfrm>
            <a:off x="9067800" y="4038600"/>
            <a:ext cx="381000" cy="1447800"/>
          </a:xfrm>
          <a:prstGeom prst="downArrow">
            <a:avLst>
              <a:gd name="adj1" fmla="val 50000"/>
              <a:gd name="adj2" fmla="val 95000"/>
            </a:avLst>
          </a:prstGeom>
          <a:solidFill>
            <a:srgbClr val="CC0000"/>
          </a:solidFill>
          <a:ln w="9525">
            <a:solidFill>
              <a:schemeClr val="tx1"/>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80903" name="Oval 1031">
            <a:extLst>
              <a:ext uri="{FF2B5EF4-FFF2-40B4-BE49-F238E27FC236}">
                <a16:creationId xmlns:a16="http://schemas.microsoft.com/office/drawing/2014/main" id="{E8BDB266-589E-4E1B-A7CA-985F8F2B5A89}"/>
              </a:ext>
            </a:extLst>
          </p:cNvPr>
          <p:cNvSpPr>
            <a:spLocks noChangeArrowheads="1"/>
          </p:cNvSpPr>
          <p:nvPr/>
        </p:nvSpPr>
        <p:spPr bwMode="auto">
          <a:xfrm>
            <a:off x="5835650" y="2076450"/>
            <a:ext cx="941388" cy="941388"/>
          </a:xfrm>
          <a:prstGeom prst="ellipse">
            <a:avLst/>
          </a:prstGeom>
          <a:solidFill>
            <a:srgbClr val="FFEA18">
              <a:alpha val="50195"/>
            </a:srgbClr>
          </a:solidFill>
          <a:ln w="38100">
            <a:solidFill>
              <a:srgbClr val="FFEA18"/>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80904" name="Oval 1032">
            <a:extLst>
              <a:ext uri="{FF2B5EF4-FFF2-40B4-BE49-F238E27FC236}">
                <a16:creationId xmlns:a16="http://schemas.microsoft.com/office/drawing/2014/main" id="{093EB733-B915-4D66-831A-31DB07916FDA}"/>
              </a:ext>
            </a:extLst>
          </p:cNvPr>
          <p:cNvSpPr>
            <a:spLocks noChangeArrowheads="1"/>
          </p:cNvSpPr>
          <p:nvPr/>
        </p:nvSpPr>
        <p:spPr bwMode="auto">
          <a:xfrm>
            <a:off x="5835650" y="2078039"/>
            <a:ext cx="941388" cy="941387"/>
          </a:xfrm>
          <a:prstGeom prst="ellipse">
            <a:avLst/>
          </a:prstGeom>
          <a:noFill/>
          <a:ln w="38100">
            <a:solidFill>
              <a:srgbClr val="0F116A"/>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80901">
                                            <p:txEl>
                                              <p:pRg st="0" end="0"/>
                                            </p:txEl>
                                          </p:spTgt>
                                        </p:tgtEl>
                                        <p:attrNameLst>
                                          <p:attrName>style.visibility</p:attrName>
                                        </p:attrNameLst>
                                      </p:cBhvr>
                                      <p:to>
                                        <p:strVal val="visible"/>
                                      </p:to>
                                    </p:set>
                                    <p:anim calcmode="lin" valueType="num">
                                      <p:cBhvr additive="base">
                                        <p:cTn id="7" dur="500" fill="hold"/>
                                        <p:tgtEl>
                                          <p:spTgt spid="80901">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80901">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6" presetClass="entr" presetSubtype="32" fill="hold" grpId="0" nodeType="clickEffect">
                                  <p:stCondLst>
                                    <p:cond delay="0"/>
                                  </p:stCondLst>
                                  <p:childTnLst>
                                    <p:set>
                                      <p:cBhvr>
                                        <p:cTn id="12" dur="1" fill="hold">
                                          <p:stCondLst>
                                            <p:cond delay="0"/>
                                          </p:stCondLst>
                                        </p:cTn>
                                        <p:tgtEl>
                                          <p:spTgt spid="80904"/>
                                        </p:tgtEl>
                                        <p:attrNameLst>
                                          <p:attrName>style.visibility</p:attrName>
                                        </p:attrNameLst>
                                      </p:cBhvr>
                                      <p:to>
                                        <p:strVal val="visible"/>
                                      </p:to>
                                    </p:set>
                                    <p:animEffect transition="in" filter="circle(out)">
                                      <p:cBhvr>
                                        <p:cTn id="13" dur="1000"/>
                                        <p:tgtEl>
                                          <p:spTgt spid="80904"/>
                                        </p:tgtEl>
                                      </p:cBhvr>
                                    </p:animEffect>
                                  </p:childTnLst>
                                </p:cTn>
                              </p:par>
                              <p:par>
                                <p:cTn id="14" presetID="6" presetClass="entr" presetSubtype="32" fill="hold" grpId="0" nodeType="withEffect">
                                  <p:stCondLst>
                                    <p:cond delay="0"/>
                                  </p:stCondLst>
                                  <p:childTnLst>
                                    <p:set>
                                      <p:cBhvr>
                                        <p:cTn id="15" dur="1" fill="hold">
                                          <p:stCondLst>
                                            <p:cond delay="0"/>
                                          </p:stCondLst>
                                        </p:cTn>
                                        <p:tgtEl>
                                          <p:spTgt spid="80903"/>
                                        </p:tgtEl>
                                        <p:attrNameLst>
                                          <p:attrName>style.visibility</p:attrName>
                                        </p:attrNameLst>
                                      </p:cBhvr>
                                      <p:to>
                                        <p:strVal val="visible"/>
                                      </p:to>
                                    </p:set>
                                    <p:animEffect transition="in" filter="circle(out)">
                                      <p:cBhvr>
                                        <p:cTn id="16" dur="2000"/>
                                        <p:tgtEl>
                                          <p:spTgt spid="80903"/>
                                        </p:tgtEl>
                                      </p:cBhvr>
                                    </p:animEffect>
                                  </p:childTnLst>
                                  <p:subTnLst>
                                    <p:audio>
                                      <p:cMediaNode>
                                        <p:cTn display="0" masterRel="sameClick">
                                          <p:stCondLst>
                                            <p:cond evt="begin" delay="0">
                                              <p:tn val="14"/>
                                            </p:cond>
                                          </p:stCondLst>
                                          <p:endCondLst>
                                            <p:cond evt="onStopAudio" delay="0">
                                              <p:tgtEl>
                                                <p:sldTgt/>
                                              </p:tgtEl>
                                            </p:cond>
                                          </p:endCondLst>
                                        </p:cTn>
                                        <p:tgtEl>
                                          <p:sndTgt r:embed="rId4" name="Vibro Up"/>
                                        </p:tgtEl>
                                      </p:cMediaNode>
                                    </p:audio>
                                  </p:subTnLst>
                                </p:cTn>
                              </p:par>
                              <p:par>
                                <p:cTn id="17" presetID="2" presetClass="entr" presetSubtype="8" fill="hold" grpId="0" nodeType="withEffect">
                                  <p:stCondLst>
                                    <p:cond delay="0"/>
                                  </p:stCondLst>
                                  <p:childTnLst>
                                    <p:set>
                                      <p:cBhvr>
                                        <p:cTn id="18" dur="1" fill="hold">
                                          <p:stCondLst>
                                            <p:cond delay="0"/>
                                          </p:stCondLst>
                                        </p:cTn>
                                        <p:tgtEl>
                                          <p:spTgt spid="80901">
                                            <p:txEl>
                                              <p:pRg st="1" end="1"/>
                                            </p:txEl>
                                          </p:spTgt>
                                        </p:tgtEl>
                                        <p:attrNameLst>
                                          <p:attrName>style.visibility</p:attrName>
                                        </p:attrNameLst>
                                      </p:cBhvr>
                                      <p:to>
                                        <p:strVal val="visible"/>
                                      </p:to>
                                    </p:set>
                                    <p:anim calcmode="lin" valueType="num">
                                      <p:cBhvr additive="base">
                                        <p:cTn id="19" dur="500" fill="hold"/>
                                        <p:tgtEl>
                                          <p:spTgt spid="80901">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80901">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3" name="Whoosh"/>
                                        </p:tgtEl>
                                      </p:cMediaNode>
                                    </p:audio>
                                  </p:subTnLst>
                                </p:cTn>
                              </p:par>
                            </p:childTnLst>
                          </p:cTn>
                        </p:par>
                      </p:childTnLst>
                    </p:cTn>
                  </p:par>
                  <p:par>
                    <p:cTn id="21" fill="hold" nodeType="clickPar">
                      <p:stCondLst>
                        <p:cond delay="indefinite"/>
                      </p:stCondLst>
                      <p:childTnLst>
                        <p:par>
                          <p:cTn id="22" fill="hold" nodeType="withGroup">
                            <p:stCondLst>
                              <p:cond delay="0"/>
                            </p:stCondLst>
                            <p:childTnLst>
                              <p:par>
                                <p:cTn id="23" presetID="9" presetClass="exit" presetSubtype="0" fill="hold" grpId="1" nodeType="clickEffect">
                                  <p:stCondLst>
                                    <p:cond delay="0"/>
                                  </p:stCondLst>
                                  <p:childTnLst>
                                    <p:animEffect transition="out" filter="dissolve">
                                      <p:cBhvr>
                                        <p:cTn id="24" dur="500"/>
                                        <p:tgtEl>
                                          <p:spTgt spid="80903"/>
                                        </p:tgtEl>
                                      </p:cBhvr>
                                    </p:animEffect>
                                    <p:set>
                                      <p:cBhvr>
                                        <p:cTn id="25" dur="1" fill="hold">
                                          <p:stCondLst>
                                            <p:cond delay="499"/>
                                          </p:stCondLst>
                                        </p:cTn>
                                        <p:tgtEl>
                                          <p:spTgt spid="80903"/>
                                        </p:tgtEl>
                                        <p:attrNameLst>
                                          <p:attrName>style.visibility</p:attrName>
                                        </p:attrNameLst>
                                      </p:cBhvr>
                                      <p:to>
                                        <p:strVal val="hidden"/>
                                      </p:to>
                                    </p:set>
                                  </p:childTnLst>
                                </p:cTn>
                              </p:par>
                              <p:par>
                                <p:cTn id="26" presetID="2" presetClass="entr" presetSubtype="8" fill="hold" grpId="0" nodeType="withEffect">
                                  <p:stCondLst>
                                    <p:cond delay="0"/>
                                  </p:stCondLst>
                                  <p:childTnLst>
                                    <p:set>
                                      <p:cBhvr>
                                        <p:cTn id="27" dur="1" fill="hold">
                                          <p:stCondLst>
                                            <p:cond delay="0"/>
                                          </p:stCondLst>
                                        </p:cTn>
                                        <p:tgtEl>
                                          <p:spTgt spid="80901">
                                            <p:txEl>
                                              <p:pRg st="2" end="2"/>
                                            </p:txEl>
                                          </p:spTgt>
                                        </p:tgtEl>
                                        <p:attrNameLst>
                                          <p:attrName>style.visibility</p:attrName>
                                        </p:attrNameLst>
                                      </p:cBhvr>
                                      <p:to>
                                        <p:strVal val="visible"/>
                                      </p:to>
                                    </p:set>
                                    <p:anim calcmode="lin" valueType="num">
                                      <p:cBhvr additive="base">
                                        <p:cTn id="28" dur="500" fill="hold"/>
                                        <p:tgtEl>
                                          <p:spTgt spid="80901">
                                            <p:txEl>
                                              <p:pRg st="2" end="2"/>
                                            </p:txEl>
                                          </p:spTgt>
                                        </p:tgtEl>
                                        <p:attrNameLst>
                                          <p:attrName>ppt_x</p:attrName>
                                        </p:attrNameLst>
                                      </p:cBhvr>
                                      <p:tavLst>
                                        <p:tav tm="0">
                                          <p:val>
                                            <p:strVal val="0-#ppt_w/2"/>
                                          </p:val>
                                        </p:tav>
                                        <p:tav tm="100000">
                                          <p:val>
                                            <p:strVal val="#ppt_x"/>
                                          </p:val>
                                        </p:tav>
                                      </p:tavLst>
                                    </p:anim>
                                    <p:anim calcmode="lin" valueType="num">
                                      <p:cBhvr additive="base">
                                        <p:cTn id="29" dur="500" fill="hold"/>
                                        <p:tgtEl>
                                          <p:spTgt spid="80901">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6"/>
                                            </p:cond>
                                          </p:stCondLst>
                                          <p:endCondLst>
                                            <p:cond evt="onStopAudio" delay="0">
                                              <p:tgtEl>
                                                <p:sldTgt/>
                                              </p:tgtEl>
                                            </p:cond>
                                          </p:endCondLst>
                                        </p:cTn>
                                        <p:tgtEl>
                                          <p:sndTgt r:embed="rId3" name="Whoosh"/>
                                        </p:tgtEl>
                                      </p:cMediaNode>
                                    </p:audio>
                                  </p:subTnLst>
                                </p:cTn>
                              </p:par>
                              <p:par>
                                <p:cTn id="30" presetID="2" presetClass="entr" presetSubtype="8" fill="hold" grpId="0" nodeType="withEffect">
                                  <p:stCondLst>
                                    <p:cond delay="0"/>
                                  </p:stCondLst>
                                  <p:childTnLst>
                                    <p:set>
                                      <p:cBhvr>
                                        <p:cTn id="31" dur="1" fill="hold">
                                          <p:stCondLst>
                                            <p:cond delay="0"/>
                                          </p:stCondLst>
                                        </p:cTn>
                                        <p:tgtEl>
                                          <p:spTgt spid="80901">
                                            <p:txEl>
                                              <p:pRg st="3" end="3"/>
                                            </p:txEl>
                                          </p:spTgt>
                                        </p:tgtEl>
                                        <p:attrNameLst>
                                          <p:attrName>style.visibility</p:attrName>
                                        </p:attrNameLst>
                                      </p:cBhvr>
                                      <p:to>
                                        <p:strVal val="visible"/>
                                      </p:to>
                                    </p:set>
                                    <p:anim calcmode="lin" valueType="num">
                                      <p:cBhvr additive="base">
                                        <p:cTn id="32" dur="500" fill="hold"/>
                                        <p:tgtEl>
                                          <p:spTgt spid="80901">
                                            <p:txEl>
                                              <p:pRg st="3" end="3"/>
                                            </p:txEl>
                                          </p:spTgt>
                                        </p:tgtEl>
                                        <p:attrNameLst>
                                          <p:attrName>ppt_x</p:attrName>
                                        </p:attrNameLst>
                                      </p:cBhvr>
                                      <p:tavLst>
                                        <p:tav tm="0">
                                          <p:val>
                                            <p:strVal val="0-#ppt_w/2"/>
                                          </p:val>
                                        </p:tav>
                                        <p:tav tm="100000">
                                          <p:val>
                                            <p:strVal val="#ppt_x"/>
                                          </p:val>
                                        </p:tav>
                                      </p:tavLst>
                                    </p:anim>
                                    <p:anim calcmode="lin" valueType="num">
                                      <p:cBhvr additive="base">
                                        <p:cTn id="33" dur="500" fill="hold"/>
                                        <p:tgtEl>
                                          <p:spTgt spid="80901">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0"/>
                                            </p:cond>
                                          </p:stCondLst>
                                          <p:endCondLst>
                                            <p:cond evt="onStopAudio" delay="0">
                                              <p:tgtEl>
                                                <p:sldTgt/>
                                              </p:tgtEl>
                                            </p:cond>
                                          </p:endCondLst>
                                        </p:cTn>
                                        <p:tgtEl>
                                          <p:sndTgt r:embed="rId3" name="Whoosh"/>
                                        </p:tgtEl>
                                      </p:cMediaNode>
                                    </p:audio>
                                  </p:subTnLst>
                                </p:cTn>
                              </p:par>
                            </p:childTnLst>
                          </p:cTn>
                        </p:par>
                      </p:childTnLst>
                    </p:cTn>
                  </p:par>
                  <p:par>
                    <p:cTn id="34" fill="hold" nodeType="clickPar">
                      <p:stCondLst>
                        <p:cond delay="indefinite"/>
                      </p:stCondLst>
                      <p:childTnLst>
                        <p:par>
                          <p:cTn id="35" fill="hold" nodeType="withGroup">
                            <p:stCondLst>
                              <p:cond delay="0"/>
                            </p:stCondLst>
                            <p:childTnLst>
                              <p:par>
                                <p:cTn id="36" presetID="2" presetClass="entr" presetSubtype="8" fill="hold" grpId="0" nodeType="clickEffect">
                                  <p:stCondLst>
                                    <p:cond delay="0"/>
                                  </p:stCondLst>
                                  <p:childTnLst>
                                    <p:set>
                                      <p:cBhvr>
                                        <p:cTn id="37" dur="1" fill="hold">
                                          <p:stCondLst>
                                            <p:cond delay="0"/>
                                          </p:stCondLst>
                                        </p:cTn>
                                        <p:tgtEl>
                                          <p:spTgt spid="80901">
                                            <p:txEl>
                                              <p:pRg st="4" end="4"/>
                                            </p:txEl>
                                          </p:spTgt>
                                        </p:tgtEl>
                                        <p:attrNameLst>
                                          <p:attrName>style.visibility</p:attrName>
                                        </p:attrNameLst>
                                      </p:cBhvr>
                                      <p:to>
                                        <p:strVal val="visible"/>
                                      </p:to>
                                    </p:set>
                                    <p:anim calcmode="lin" valueType="num">
                                      <p:cBhvr additive="base">
                                        <p:cTn id="38" dur="500" fill="hold"/>
                                        <p:tgtEl>
                                          <p:spTgt spid="80901">
                                            <p:txEl>
                                              <p:pRg st="4" end="4"/>
                                            </p:txEl>
                                          </p:spTgt>
                                        </p:tgtEl>
                                        <p:attrNameLst>
                                          <p:attrName>ppt_x</p:attrName>
                                        </p:attrNameLst>
                                      </p:cBhvr>
                                      <p:tavLst>
                                        <p:tav tm="0">
                                          <p:val>
                                            <p:strVal val="0-#ppt_w/2"/>
                                          </p:val>
                                        </p:tav>
                                        <p:tav tm="100000">
                                          <p:val>
                                            <p:strVal val="#ppt_x"/>
                                          </p:val>
                                        </p:tav>
                                      </p:tavLst>
                                    </p:anim>
                                    <p:anim calcmode="lin" valueType="num">
                                      <p:cBhvr additive="base">
                                        <p:cTn id="39" dur="500" fill="hold"/>
                                        <p:tgtEl>
                                          <p:spTgt spid="80901">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6"/>
                                            </p:cond>
                                          </p:stCondLst>
                                          <p:endCondLst>
                                            <p:cond evt="onStopAudio" delay="0">
                                              <p:tgtEl>
                                                <p:sldTgt/>
                                              </p:tgtEl>
                                            </p:cond>
                                          </p:endCondLst>
                                        </p:cTn>
                                        <p:tgtEl>
                                          <p:sndTgt r:embed="rId3" name="Whoosh"/>
                                        </p:tgtEl>
                                      </p:cMediaNode>
                                    </p:audio>
                                  </p:subTnLst>
                                </p:cTn>
                              </p:par>
                              <p:par>
                                <p:cTn id="40" presetID="2" presetClass="entr" presetSubtype="8" fill="hold" grpId="0" nodeType="withEffect">
                                  <p:stCondLst>
                                    <p:cond delay="0"/>
                                  </p:stCondLst>
                                  <p:childTnLst>
                                    <p:set>
                                      <p:cBhvr>
                                        <p:cTn id="41" dur="1" fill="hold">
                                          <p:stCondLst>
                                            <p:cond delay="0"/>
                                          </p:stCondLst>
                                        </p:cTn>
                                        <p:tgtEl>
                                          <p:spTgt spid="80901">
                                            <p:txEl>
                                              <p:pRg st="5" end="5"/>
                                            </p:txEl>
                                          </p:spTgt>
                                        </p:tgtEl>
                                        <p:attrNameLst>
                                          <p:attrName>style.visibility</p:attrName>
                                        </p:attrNameLst>
                                      </p:cBhvr>
                                      <p:to>
                                        <p:strVal val="visible"/>
                                      </p:to>
                                    </p:set>
                                    <p:anim calcmode="lin" valueType="num">
                                      <p:cBhvr additive="base">
                                        <p:cTn id="42" dur="500" fill="hold"/>
                                        <p:tgtEl>
                                          <p:spTgt spid="80901">
                                            <p:txEl>
                                              <p:pRg st="5" end="5"/>
                                            </p:txEl>
                                          </p:spTgt>
                                        </p:tgtEl>
                                        <p:attrNameLst>
                                          <p:attrName>ppt_x</p:attrName>
                                        </p:attrNameLst>
                                      </p:cBhvr>
                                      <p:tavLst>
                                        <p:tav tm="0">
                                          <p:val>
                                            <p:strVal val="0-#ppt_w/2"/>
                                          </p:val>
                                        </p:tav>
                                        <p:tav tm="100000">
                                          <p:val>
                                            <p:strVal val="#ppt_x"/>
                                          </p:val>
                                        </p:tav>
                                      </p:tavLst>
                                    </p:anim>
                                    <p:anim calcmode="lin" valueType="num">
                                      <p:cBhvr additive="base">
                                        <p:cTn id="43" dur="500" fill="hold"/>
                                        <p:tgtEl>
                                          <p:spTgt spid="80901">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0"/>
                                            </p:cond>
                                          </p:stCondLst>
                                          <p:endCondLst>
                                            <p:cond evt="onStopAudio" delay="0">
                                              <p:tgtEl>
                                                <p:sldTgt/>
                                              </p:tgtEl>
                                            </p:cond>
                                          </p:endCondLst>
                                        </p:cTn>
                                        <p:tgtEl>
                                          <p:sndTgt r:embed="rId3" name="Whoosh"/>
                                        </p:tgtEl>
                                      </p:cMediaNode>
                                    </p:audio>
                                  </p:subTnLst>
                                </p:cTn>
                              </p:par>
                            </p:childTnLst>
                          </p:cTn>
                        </p:par>
                      </p:childTnLst>
                    </p:cTn>
                  </p:par>
                  <p:par>
                    <p:cTn id="44" fill="hold" nodeType="clickPar">
                      <p:stCondLst>
                        <p:cond delay="indefinite"/>
                      </p:stCondLst>
                      <p:childTnLst>
                        <p:par>
                          <p:cTn id="45" fill="hold" nodeType="withGroup">
                            <p:stCondLst>
                              <p:cond delay="0"/>
                            </p:stCondLst>
                            <p:childTnLst>
                              <p:par>
                                <p:cTn id="46" presetID="2" presetClass="entr" presetSubtype="1" fill="hold" grpId="0" nodeType="clickEffect">
                                  <p:stCondLst>
                                    <p:cond delay="0"/>
                                  </p:stCondLst>
                                  <p:childTnLst>
                                    <p:set>
                                      <p:cBhvr>
                                        <p:cTn id="47" dur="1" fill="hold">
                                          <p:stCondLst>
                                            <p:cond delay="0"/>
                                          </p:stCondLst>
                                        </p:cTn>
                                        <p:tgtEl>
                                          <p:spTgt spid="80902"/>
                                        </p:tgtEl>
                                        <p:attrNameLst>
                                          <p:attrName>style.visibility</p:attrName>
                                        </p:attrNameLst>
                                      </p:cBhvr>
                                      <p:to>
                                        <p:strVal val="visible"/>
                                      </p:to>
                                    </p:set>
                                    <p:anim calcmode="lin" valueType="num">
                                      <p:cBhvr additive="base">
                                        <p:cTn id="48" dur="500" fill="hold"/>
                                        <p:tgtEl>
                                          <p:spTgt spid="80902"/>
                                        </p:tgtEl>
                                        <p:attrNameLst>
                                          <p:attrName>ppt_x</p:attrName>
                                        </p:attrNameLst>
                                      </p:cBhvr>
                                      <p:tavLst>
                                        <p:tav tm="0">
                                          <p:val>
                                            <p:strVal val="#ppt_x"/>
                                          </p:val>
                                        </p:tav>
                                        <p:tav tm="100000">
                                          <p:val>
                                            <p:strVal val="#ppt_x"/>
                                          </p:val>
                                        </p:tav>
                                      </p:tavLst>
                                    </p:anim>
                                    <p:anim calcmode="lin" valueType="num">
                                      <p:cBhvr additive="base">
                                        <p:cTn id="49" dur="500" fill="hold"/>
                                        <p:tgtEl>
                                          <p:spTgt spid="80902"/>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46"/>
                                            </p:cond>
                                          </p:stCondLst>
                                          <p:endCondLst>
                                            <p:cond evt="onStopAudio" delay="0">
                                              <p:tgtEl>
                                                <p:sldTgt/>
                                              </p:tgtEl>
                                            </p:cond>
                                          </p:endCondLst>
                                        </p:cTn>
                                        <p:tgtEl>
                                          <p:sndTgt r:embed="rId5" name="Arrow"/>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0901" grpId="0" build="p" autoUpdateAnimBg="0"/>
      <p:bldP spid="80902" grpId="0" animBg="1"/>
      <p:bldP spid="80903" grpId="0" animBg="1"/>
      <p:bldP spid="80903" grpId="1" animBg="1"/>
      <p:bldP spid="80904"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385E1BDC-A9B0-4A87-82E3-F3187F69A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9" name="Rectangle 138">
            <a:extLst>
              <a:ext uri="{FF2B5EF4-FFF2-40B4-BE49-F238E27FC236}">
                <a16:creationId xmlns:a16="http://schemas.microsoft.com/office/drawing/2014/main" id="{0990C621-3B8B-4820-8328-D47EF7CE8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36512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268" name="Text Box 4">
            <a:extLst>
              <a:ext uri="{FF2B5EF4-FFF2-40B4-BE49-F238E27FC236}">
                <a16:creationId xmlns:a16="http://schemas.microsoft.com/office/drawing/2014/main" id="{883DEFA0-2799-46C2-87D2-77B0BE044E5B}"/>
              </a:ext>
            </a:extLst>
          </p:cNvPr>
          <p:cNvSpPr txBox="1">
            <a:spLocks noChangeArrowheads="1"/>
          </p:cNvSpPr>
          <p:nvPr/>
        </p:nvSpPr>
        <p:spPr bwMode="auto">
          <a:xfrm>
            <a:off x="1051560" y="586822"/>
            <a:ext cx="3657600" cy="164592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nSpc>
                <a:spcPct val="90000"/>
              </a:lnSpc>
              <a:spcBef>
                <a:spcPct val="0"/>
              </a:spcBef>
              <a:spcAft>
                <a:spcPts val="600"/>
              </a:spcAft>
              <a:buNone/>
            </a:pPr>
            <a:r>
              <a:rPr lang="en-US" altLang="en-US">
                <a:latin typeface="+mj-lt"/>
                <a:ea typeface="+mj-ea"/>
                <a:cs typeface="+mj-cs"/>
              </a:rPr>
              <a:t>Peristalsis</a:t>
            </a:r>
          </a:p>
        </p:txBody>
      </p:sp>
      <p:sp>
        <p:nvSpPr>
          <p:cNvPr id="141" name="Rectangle 140">
            <a:extLst>
              <a:ext uri="{FF2B5EF4-FFF2-40B4-BE49-F238E27FC236}">
                <a16:creationId xmlns:a16="http://schemas.microsoft.com/office/drawing/2014/main" id="{C1A2385B-1D2A-4E17-84FA-6CB7F0AAE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105773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43" name="Rectangle 142">
            <a:extLst>
              <a:ext uri="{FF2B5EF4-FFF2-40B4-BE49-F238E27FC236}">
                <a16:creationId xmlns:a16="http://schemas.microsoft.com/office/drawing/2014/main" id="{5E791F2F-79DB-4CC0-9FA1-001E3E91E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140063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266" name="Rectangle 2">
            <a:extLst>
              <a:ext uri="{FF2B5EF4-FFF2-40B4-BE49-F238E27FC236}">
                <a16:creationId xmlns:a16="http://schemas.microsoft.com/office/drawing/2014/main" id="{AD21F685-F16D-4563-81C9-2D8BFCDBE7BA}"/>
              </a:ext>
            </a:extLst>
          </p:cNvPr>
          <p:cNvSpPr>
            <a:spLocks noGrp="1" noChangeArrowheads="1"/>
          </p:cNvSpPr>
          <p:nvPr>
            <p:ph type="body" idx="1"/>
          </p:nvPr>
        </p:nvSpPr>
        <p:spPr>
          <a:xfrm>
            <a:off x="5250106" y="586822"/>
            <a:ext cx="6106742" cy="1645920"/>
          </a:xfrm>
        </p:spPr>
        <p:txBody>
          <a:bodyPr vert="horz" lIns="91440" tIns="45720" rIns="91440" bIns="45720" rtlCol="0" anchor="ctr">
            <a:normAutofit/>
          </a:bodyPr>
          <a:lstStyle/>
          <a:p>
            <a:r>
              <a:rPr lang="en-US" altLang="en-US" sz="1800"/>
              <a:t>series of involuntary wave-like muscle contractions which move food along the digestive tract</a:t>
            </a:r>
          </a:p>
          <a:p>
            <a:endParaRPr lang="en-US" altLang="en-US" sz="1800"/>
          </a:p>
          <a:p>
            <a:endParaRPr lang="en-US" altLang="en-US" sz="1800"/>
          </a:p>
          <a:p>
            <a:endParaRPr lang="en-US" altLang="en-US" sz="1800"/>
          </a:p>
        </p:txBody>
      </p:sp>
      <p:pic>
        <p:nvPicPr>
          <p:cNvPr id="11267" name="Picture 3" descr="peristalsis">
            <a:extLst>
              <a:ext uri="{FF2B5EF4-FFF2-40B4-BE49-F238E27FC236}">
                <a16:creationId xmlns:a16="http://schemas.microsoft.com/office/drawing/2014/main" id="{15E1B0D7-83ED-4458-AD9F-2B5D626246D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776" r="-2" b="-2"/>
          <a:stretch/>
        </p:blipFill>
        <p:spPr bwMode="auto">
          <a:xfrm>
            <a:off x="2121098" y="2729397"/>
            <a:ext cx="2354879" cy="348386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Online Media 1" title="What is peristalsis?">
            <a:hlinkClick r:id="" action="ppaction://media"/>
            <a:extLst>
              <a:ext uri="{FF2B5EF4-FFF2-40B4-BE49-F238E27FC236}">
                <a16:creationId xmlns:a16="http://schemas.microsoft.com/office/drawing/2014/main" id="{AA09695C-C94E-45BD-A29A-7D8DE58DF841}"/>
              </a:ext>
            </a:extLst>
          </p:cNvPr>
          <p:cNvPicPr>
            <a:picLocks noRot="1" noChangeAspect="1"/>
          </p:cNvPicPr>
          <p:nvPr>
            <a:videoFile r:link="rId1"/>
          </p:nvPr>
        </p:nvPicPr>
        <p:blipFill>
          <a:blip r:embed="rId5"/>
          <a:stretch>
            <a:fillRect/>
          </a:stretch>
        </p:blipFill>
        <p:spPr>
          <a:xfrm>
            <a:off x="6637746" y="2729397"/>
            <a:ext cx="4645152" cy="348386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BA4ECB4C-CB13-45D0-AD37-A90EE104FAD5}"/>
              </a:ext>
            </a:extLst>
          </p:cNvPr>
          <p:cNvSpPr>
            <a:spLocks noGrp="1" noChangeArrowheads="1"/>
          </p:cNvSpPr>
          <p:nvPr>
            <p:ph type="title"/>
          </p:nvPr>
        </p:nvSpPr>
        <p:spPr>
          <a:xfrm>
            <a:off x="2209800" y="304800"/>
            <a:ext cx="7772400" cy="1066800"/>
          </a:xfrm>
        </p:spPr>
        <p:txBody>
          <a:bodyPr/>
          <a:lstStyle/>
          <a:p>
            <a:pPr eaLnBrk="1" hangingPunct="1"/>
            <a:r>
              <a:rPr lang="en-US" altLang="en-US" sz="6000"/>
              <a:t>Stomach</a:t>
            </a:r>
            <a:endParaRPr lang="en-US" altLang="en-US" sz="6000" b="1"/>
          </a:p>
        </p:txBody>
      </p:sp>
      <p:sp>
        <p:nvSpPr>
          <p:cNvPr id="6147" name="Rectangle 3">
            <a:extLst>
              <a:ext uri="{FF2B5EF4-FFF2-40B4-BE49-F238E27FC236}">
                <a16:creationId xmlns:a16="http://schemas.microsoft.com/office/drawing/2014/main" id="{87C91281-F203-4685-8681-DA0CFF63ED3D}"/>
              </a:ext>
            </a:extLst>
          </p:cNvPr>
          <p:cNvSpPr>
            <a:spLocks noGrp="1" noChangeArrowheads="1"/>
          </p:cNvSpPr>
          <p:nvPr>
            <p:ph type="body" idx="1"/>
          </p:nvPr>
        </p:nvSpPr>
        <p:spPr>
          <a:xfrm>
            <a:off x="2209800" y="1295400"/>
            <a:ext cx="4572000" cy="5257800"/>
          </a:xfrm>
        </p:spPr>
        <p:txBody>
          <a:bodyPr/>
          <a:lstStyle/>
          <a:p>
            <a:pPr eaLnBrk="1" hangingPunct="1">
              <a:lnSpc>
                <a:spcPct val="90000"/>
              </a:lnSpc>
            </a:pPr>
            <a:r>
              <a:rPr lang="en-US" altLang="en-US" sz="3600"/>
              <a:t>Food is temporarily stored here.</a:t>
            </a:r>
          </a:p>
          <a:p>
            <a:pPr eaLnBrk="1" hangingPunct="1">
              <a:lnSpc>
                <a:spcPct val="90000"/>
              </a:lnSpc>
            </a:pPr>
            <a:r>
              <a:rPr lang="en-US" altLang="en-US" sz="3600" b="1"/>
              <a:t>Gastric juices</a:t>
            </a:r>
            <a:r>
              <a:rPr lang="en-US" altLang="en-US" sz="3600"/>
              <a:t> are secreted.</a:t>
            </a:r>
          </a:p>
          <a:p>
            <a:pPr eaLnBrk="1" hangingPunct="1">
              <a:lnSpc>
                <a:spcPct val="90000"/>
              </a:lnSpc>
            </a:pPr>
            <a:r>
              <a:rPr lang="en-US" altLang="en-US" sz="3600"/>
              <a:t>Has layers of muscle that line the inside.</a:t>
            </a:r>
          </a:p>
          <a:p>
            <a:pPr eaLnBrk="1" hangingPunct="1">
              <a:lnSpc>
                <a:spcPct val="90000"/>
              </a:lnSpc>
            </a:pPr>
            <a:r>
              <a:rPr lang="en-US" altLang="en-US" sz="3600" b="1"/>
              <a:t>Mechanically</a:t>
            </a:r>
            <a:r>
              <a:rPr lang="en-US" altLang="en-US" sz="3600"/>
              <a:t> and </a:t>
            </a:r>
            <a:r>
              <a:rPr lang="en-US" altLang="en-US" sz="3600" b="1"/>
              <a:t>chemically</a:t>
            </a:r>
            <a:r>
              <a:rPr lang="en-US" altLang="en-US" sz="3600"/>
              <a:t> breaks down food.</a:t>
            </a:r>
            <a:endParaRPr lang="en-US" altLang="en-US"/>
          </a:p>
        </p:txBody>
      </p:sp>
      <p:pic>
        <p:nvPicPr>
          <p:cNvPr id="12292" name="Picture 4" descr="images-10">
            <a:extLst>
              <a:ext uri="{FF2B5EF4-FFF2-40B4-BE49-F238E27FC236}">
                <a16:creationId xmlns:a16="http://schemas.microsoft.com/office/drawing/2014/main" id="{F994CDE1-C332-4C4B-B049-91403DD644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81800" y="1828801"/>
            <a:ext cx="2362200" cy="1973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3" name="Picture 5" descr="images-11">
            <a:extLst>
              <a:ext uri="{FF2B5EF4-FFF2-40B4-BE49-F238E27FC236}">
                <a16:creationId xmlns:a16="http://schemas.microsoft.com/office/drawing/2014/main" id="{893F4606-348A-4B16-BAC3-52A8F7BC22F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67601" y="4267200"/>
            <a:ext cx="2092325" cy="259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animEffect transition="in" filter="dissolve">
                                      <p:cBhvr>
                                        <p:cTn id="7" dur="500"/>
                                        <p:tgtEl>
                                          <p:spTgt spid="614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6147">
                                            <p:txEl>
                                              <p:pRg st="1" end="1"/>
                                            </p:txEl>
                                          </p:spTgt>
                                        </p:tgtEl>
                                        <p:attrNameLst>
                                          <p:attrName>style.visibility</p:attrName>
                                        </p:attrNameLst>
                                      </p:cBhvr>
                                      <p:to>
                                        <p:strVal val="visible"/>
                                      </p:to>
                                    </p:set>
                                    <p:animEffect transition="in" filter="dissolve">
                                      <p:cBhvr>
                                        <p:cTn id="12" dur="500"/>
                                        <p:tgtEl>
                                          <p:spTgt spid="614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6147">
                                            <p:txEl>
                                              <p:pRg st="2" end="2"/>
                                            </p:txEl>
                                          </p:spTgt>
                                        </p:tgtEl>
                                        <p:attrNameLst>
                                          <p:attrName>style.visibility</p:attrName>
                                        </p:attrNameLst>
                                      </p:cBhvr>
                                      <p:to>
                                        <p:strVal val="visible"/>
                                      </p:to>
                                    </p:set>
                                    <p:animEffect transition="in" filter="dissolve">
                                      <p:cBhvr>
                                        <p:cTn id="17" dur="500"/>
                                        <p:tgtEl>
                                          <p:spTgt spid="614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6147">
                                            <p:txEl>
                                              <p:pRg st="3" end="3"/>
                                            </p:txEl>
                                          </p:spTgt>
                                        </p:tgtEl>
                                        <p:attrNameLst>
                                          <p:attrName>style.visibility</p:attrName>
                                        </p:attrNameLst>
                                      </p:cBhvr>
                                      <p:to>
                                        <p:strVal val="visible"/>
                                      </p:to>
                                    </p:set>
                                    <p:animEffect transition="in" filter="dissolve">
                                      <p:cBhvr>
                                        <p:cTn id="22" dur="500"/>
                                        <p:tgtEl>
                                          <p:spTgt spid="614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026">
            <a:extLst>
              <a:ext uri="{FF2B5EF4-FFF2-40B4-BE49-F238E27FC236}">
                <a16:creationId xmlns:a16="http://schemas.microsoft.com/office/drawing/2014/main" id="{A910A075-DB94-41EC-B62A-114368A031A3}"/>
              </a:ext>
            </a:extLst>
          </p:cNvPr>
          <p:cNvSpPr>
            <a:spLocks noGrp="1" noChangeArrowheads="1"/>
          </p:cNvSpPr>
          <p:nvPr>
            <p:ph type="title"/>
          </p:nvPr>
        </p:nvSpPr>
        <p:spPr>
          <a:xfrm>
            <a:off x="2124076" y="685800"/>
            <a:ext cx="5133975" cy="762000"/>
          </a:xfrm>
        </p:spPr>
        <p:txBody>
          <a:bodyPr/>
          <a:lstStyle/>
          <a:p>
            <a:pPr eaLnBrk="1" hangingPunct="1"/>
            <a:r>
              <a:rPr lang="en-US" altLang="en-US"/>
              <a:t>Stomach</a:t>
            </a:r>
          </a:p>
        </p:txBody>
      </p:sp>
      <p:pic>
        <p:nvPicPr>
          <p:cNvPr id="13315" name="Picture 1027">
            <a:extLst>
              <a:ext uri="{FF2B5EF4-FFF2-40B4-BE49-F238E27FC236}">
                <a16:creationId xmlns:a16="http://schemas.microsoft.com/office/drawing/2014/main" id="{60BC9CC8-B012-40D2-8F05-54951A21E58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b="3246"/>
          <a:stretch>
            <a:fillRect/>
          </a:stretch>
        </p:blipFill>
        <p:spPr bwMode="auto">
          <a:xfrm>
            <a:off x="6194426" y="1524000"/>
            <a:ext cx="4473575" cy="533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7044" name="Rectangle 1028">
            <a:extLst>
              <a:ext uri="{FF2B5EF4-FFF2-40B4-BE49-F238E27FC236}">
                <a16:creationId xmlns:a16="http://schemas.microsoft.com/office/drawing/2014/main" id="{29519084-1721-4D7C-AC15-E21233D87B56}"/>
              </a:ext>
            </a:extLst>
          </p:cNvPr>
          <p:cNvSpPr>
            <a:spLocks noGrp="1" noChangeArrowheads="1"/>
          </p:cNvSpPr>
          <p:nvPr>
            <p:ph type="body" idx="1"/>
          </p:nvPr>
        </p:nvSpPr>
        <p:spPr>
          <a:xfrm>
            <a:off x="2182813" y="1371601"/>
            <a:ext cx="4672012" cy="3667125"/>
          </a:xfrm>
        </p:spPr>
        <p:txBody>
          <a:bodyPr/>
          <a:lstStyle/>
          <a:p>
            <a:pPr marL="227013" indent="-227013"/>
            <a:r>
              <a:rPr lang="en-US" altLang="en-US"/>
              <a:t>Functions</a:t>
            </a:r>
          </a:p>
          <a:p>
            <a:pPr marL="569913" lvl="1"/>
            <a:r>
              <a:rPr lang="en-US" altLang="en-US" u="sng">
                <a:solidFill>
                  <a:srgbClr val="CC0000"/>
                </a:solidFill>
              </a:rPr>
              <a:t>food storage</a:t>
            </a:r>
            <a:endParaRPr lang="en-US" altLang="en-US" sz="2500"/>
          </a:p>
          <a:p>
            <a:pPr marL="850900" lvl="2" indent="-166688"/>
            <a:r>
              <a:rPr lang="en-US" altLang="en-US"/>
              <a:t>can stretch to fit ~2L food </a:t>
            </a:r>
          </a:p>
          <a:p>
            <a:pPr marL="569913" lvl="1"/>
            <a:r>
              <a:rPr lang="en-US" altLang="en-US" u="sng">
                <a:solidFill>
                  <a:srgbClr val="CC0000"/>
                </a:solidFill>
              </a:rPr>
              <a:t>disinfect food</a:t>
            </a:r>
            <a:endParaRPr lang="en-US" altLang="en-US"/>
          </a:p>
          <a:p>
            <a:pPr marL="850900" lvl="2" indent="-166688"/>
            <a:r>
              <a:rPr lang="en-US" altLang="en-US"/>
              <a:t>HCl = pH 2</a:t>
            </a:r>
          </a:p>
          <a:p>
            <a:pPr marL="1139825" lvl="3" indent="-174625"/>
            <a:r>
              <a:rPr lang="en-US" altLang="en-US"/>
              <a:t>kills bacteria </a:t>
            </a:r>
          </a:p>
          <a:p>
            <a:pPr marL="569913" lvl="1"/>
            <a:r>
              <a:rPr lang="en-US" altLang="en-US" u="sng">
                <a:solidFill>
                  <a:srgbClr val="CC0000"/>
                </a:solidFill>
              </a:rPr>
              <a:t>chemical digestion</a:t>
            </a:r>
            <a:endParaRPr lang="en-US" altLang="en-US"/>
          </a:p>
          <a:p>
            <a:pPr marL="850900" lvl="2" indent="-166688"/>
            <a:r>
              <a:rPr lang="en-US" altLang="en-US" u="sng">
                <a:solidFill>
                  <a:srgbClr val="CC0000"/>
                </a:solidFill>
              </a:rPr>
              <a:t>Pepsidase </a:t>
            </a:r>
            <a:r>
              <a:rPr lang="en-US" altLang="en-US"/>
              <a:t>(enzyme breaks down proteins)</a:t>
            </a:r>
          </a:p>
        </p:txBody>
      </p:sp>
      <p:sp>
        <p:nvSpPr>
          <p:cNvPr id="87045" name="Rectangle 1029">
            <a:extLst>
              <a:ext uri="{FF2B5EF4-FFF2-40B4-BE49-F238E27FC236}">
                <a16:creationId xmlns:a16="http://schemas.microsoft.com/office/drawing/2014/main" id="{36612A38-7BC2-43A9-8872-4067E447A86B}"/>
              </a:ext>
            </a:extLst>
          </p:cNvPr>
          <p:cNvSpPr>
            <a:spLocks noChangeArrowheads="1"/>
          </p:cNvSpPr>
          <p:nvPr/>
        </p:nvSpPr>
        <p:spPr bwMode="auto">
          <a:xfrm>
            <a:off x="1681164" y="5465763"/>
            <a:ext cx="5241925" cy="641350"/>
          </a:xfrm>
          <a:prstGeom prst="rect">
            <a:avLst/>
          </a:prstGeom>
          <a:solidFill>
            <a:srgbClr val="FFCC18"/>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800" b="1">
                <a:solidFill>
                  <a:srgbClr val="0F116A"/>
                </a:solidFill>
              </a:rPr>
              <a:t>But the stomach is made out of protein!</a:t>
            </a:r>
          </a:p>
          <a:p>
            <a:pPr eaLnBrk="1" hangingPunct="1">
              <a:spcBef>
                <a:spcPct val="0"/>
              </a:spcBef>
              <a:buFontTx/>
              <a:buNone/>
            </a:pPr>
            <a:r>
              <a:rPr lang="en-US" altLang="en-US" sz="1800" b="1">
                <a:solidFill>
                  <a:srgbClr val="0F116A"/>
                </a:solidFill>
              </a:rPr>
              <a:t>What stops the stomach from digesting itself?</a:t>
            </a:r>
          </a:p>
        </p:txBody>
      </p:sp>
      <p:sp>
        <p:nvSpPr>
          <p:cNvPr id="87046" name="Rectangle 1030">
            <a:extLst>
              <a:ext uri="{FF2B5EF4-FFF2-40B4-BE49-F238E27FC236}">
                <a16:creationId xmlns:a16="http://schemas.microsoft.com/office/drawing/2014/main" id="{0A42B0D4-6D5C-4BE7-A2BA-084B3D74EDBD}"/>
              </a:ext>
            </a:extLst>
          </p:cNvPr>
          <p:cNvSpPr>
            <a:spLocks noChangeArrowheads="1"/>
          </p:cNvSpPr>
          <p:nvPr/>
        </p:nvSpPr>
        <p:spPr bwMode="auto">
          <a:xfrm>
            <a:off x="1681164" y="6100763"/>
            <a:ext cx="5241925" cy="641350"/>
          </a:xfrm>
          <a:prstGeom prst="rect">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buClr>
                <a:schemeClr val="hlink"/>
              </a:buClr>
              <a:buSzPct val="95000"/>
              <a:buFont typeface="Wingdings" panose="05000000000000000000" pitchFamily="2" charset="2"/>
              <a:buNone/>
            </a:pPr>
            <a:r>
              <a:rPr lang="en-US" altLang="en-US" sz="1800" b="1">
                <a:solidFill>
                  <a:schemeClr val="bg1"/>
                </a:solidFill>
              </a:rPr>
              <a:t>mucus secreted by stomach cells protects stomach lining</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87044">
                                            <p:txEl>
                                              <p:pRg st="1" end="1"/>
                                            </p:txEl>
                                          </p:spTgt>
                                        </p:tgtEl>
                                        <p:attrNameLst>
                                          <p:attrName>style.visibility</p:attrName>
                                        </p:attrNameLst>
                                      </p:cBhvr>
                                      <p:to>
                                        <p:strVal val="visible"/>
                                      </p:to>
                                    </p:set>
                                    <p:anim calcmode="lin" valueType="num">
                                      <p:cBhvr additive="base">
                                        <p:cTn id="7" dur="500" fill="hold"/>
                                        <p:tgtEl>
                                          <p:spTgt spid="87044">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87044">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
                                        </p:tgtEl>
                                      </p:cMediaNode>
                                    </p:audio>
                                  </p:subTnLst>
                                </p:cTn>
                              </p:par>
                              <p:par>
                                <p:cTn id="9" presetID="2" presetClass="entr" presetSubtype="8" fill="hold" grpId="0" nodeType="withEffect">
                                  <p:stCondLst>
                                    <p:cond delay="0"/>
                                  </p:stCondLst>
                                  <p:childTnLst>
                                    <p:set>
                                      <p:cBhvr>
                                        <p:cTn id="10" dur="1" fill="hold">
                                          <p:stCondLst>
                                            <p:cond delay="0"/>
                                          </p:stCondLst>
                                        </p:cTn>
                                        <p:tgtEl>
                                          <p:spTgt spid="87044">
                                            <p:txEl>
                                              <p:pRg st="2" end="2"/>
                                            </p:txEl>
                                          </p:spTgt>
                                        </p:tgtEl>
                                        <p:attrNameLst>
                                          <p:attrName>style.visibility</p:attrName>
                                        </p:attrNameLst>
                                      </p:cBhvr>
                                      <p:to>
                                        <p:strVal val="visible"/>
                                      </p:to>
                                    </p:set>
                                    <p:anim calcmode="lin" valueType="num">
                                      <p:cBhvr additive="base">
                                        <p:cTn id="11" dur="500" fill="hold"/>
                                        <p:tgtEl>
                                          <p:spTgt spid="87044">
                                            <p:txEl>
                                              <p:pRg st="2" end="2"/>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87044">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9"/>
                                            </p:cond>
                                          </p:stCondLst>
                                          <p:endCondLst>
                                            <p:cond evt="onStopAudio" delay="0">
                                              <p:tgtEl>
                                                <p:sldTgt/>
                                              </p:tgtEl>
                                            </p:cond>
                                          </p:endCondLst>
                                        </p:cTn>
                                        <p:tgtEl>
                                          <p:sndTgt r:embed="rId3" name="Whoosh"/>
                                        </p:tgtEl>
                                      </p:cMediaNode>
                                    </p:audio>
                                  </p:subTnLst>
                                </p:cTn>
                              </p:par>
                              <p:par>
                                <p:cTn id="13" presetID="2" presetClass="entr" presetSubtype="8" fill="hold" grpId="0" nodeType="withEffect">
                                  <p:stCondLst>
                                    <p:cond delay="0"/>
                                  </p:stCondLst>
                                  <p:childTnLst>
                                    <p:set>
                                      <p:cBhvr>
                                        <p:cTn id="14" dur="1" fill="hold">
                                          <p:stCondLst>
                                            <p:cond delay="0"/>
                                          </p:stCondLst>
                                        </p:cTn>
                                        <p:tgtEl>
                                          <p:spTgt spid="87044">
                                            <p:txEl>
                                              <p:pRg st="3" end="3"/>
                                            </p:txEl>
                                          </p:spTgt>
                                        </p:tgtEl>
                                        <p:attrNameLst>
                                          <p:attrName>style.visibility</p:attrName>
                                        </p:attrNameLst>
                                      </p:cBhvr>
                                      <p:to>
                                        <p:strVal val="visible"/>
                                      </p:to>
                                    </p:set>
                                    <p:anim calcmode="lin" valueType="num">
                                      <p:cBhvr additive="base">
                                        <p:cTn id="15" dur="500" fill="hold"/>
                                        <p:tgtEl>
                                          <p:spTgt spid="87044">
                                            <p:txEl>
                                              <p:pRg st="3" end="3"/>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87044">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3"/>
                                            </p:cond>
                                          </p:stCondLst>
                                          <p:endCondLst>
                                            <p:cond evt="onStopAudio" delay="0">
                                              <p:tgtEl>
                                                <p:sldTgt/>
                                              </p:tgtEl>
                                            </p:cond>
                                          </p:endCondLst>
                                        </p:cTn>
                                        <p:tgtEl>
                                          <p:sndTgt r:embed="rId3" name="Whoosh"/>
                                        </p:tgtEl>
                                      </p:cMediaNode>
                                    </p:audio>
                                  </p:subTnLst>
                                </p:cTn>
                              </p:par>
                              <p:par>
                                <p:cTn id="17" presetID="2" presetClass="entr" presetSubtype="8" fill="hold" grpId="0" nodeType="withEffect">
                                  <p:stCondLst>
                                    <p:cond delay="0"/>
                                  </p:stCondLst>
                                  <p:childTnLst>
                                    <p:set>
                                      <p:cBhvr>
                                        <p:cTn id="18" dur="1" fill="hold">
                                          <p:stCondLst>
                                            <p:cond delay="0"/>
                                          </p:stCondLst>
                                        </p:cTn>
                                        <p:tgtEl>
                                          <p:spTgt spid="87044">
                                            <p:txEl>
                                              <p:pRg st="4" end="4"/>
                                            </p:txEl>
                                          </p:spTgt>
                                        </p:tgtEl>
                                        <p:attrNameLst>
                                          <p:attrName>style.visibility</p:attrName>
                                        </p:attrNameLst>
                                      </p:cBhvr>
                                      <p:to>
                                        <p:strVal val="visible"/>
                                      </p:to>
                                    </p:set>
                                    <p:anim calcmode="lin" valueType="num">
                                      <p:cBhvr additive="base">
                                        <p:cTn id="19" dur="500" fill="hold"/>
                                        <p:tgtEl>
                                          <p:spTgt spid="87044">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87044">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3" name="Whoosh"/>
                                        </p:tgtEl>
                                      </p:cMediaNode>
                                    </p:audio>
                                  </p:subTnLst>
                                </p:cTn>
                              </p:par>
                              <p:par>
                                <p:cTn id="21" presetID="2" presetClass="entr" presetSubtype="8" fill="hold" grpId="0" nodeType="withEffect">
                                  <p:stCondLst>
                                    <p:cond delay="0"/>
                                  </p:stCondLst>
                                  <p:childTnLst>
                                    <p:set>
                                      <p:cBhvr>
                                        <p:cTn id="22" dur="1" fill="hold">
                                          <p:stCondLst>
                                            <p:cond delay="0"/>
                                          </p:stCondLst>
                                        </p:cTn>
                                        <p:tgtEl>
                                          <p:spTgt spid="87044">
                                            <p:txEl>
                                              <p:pRg st="5" end="5"/>
                                            </p:txEl>
                                          </p:spTgt>
                                        </p:tgtEl>
                                        <p:attrNameLst>
                                          <p:attrName>style.visibility</p:attrName>
                                        </p:attrNameLst>
                                      </p:cBhvr>
                                      <p:to>
                                        <p:strVal val="visible"/>
                                      </p:to>
                                    </p:set>
                                    <p:anim calcmode="lin" valueType="num">
                                      <p:cBhvr additive="base">
                                        <p:cTn id="23" dur="500" fill="hold"/>
                                        <p:tgtEl>
                                          <p:spTgt spid="87044">
                                            <p:txEl>
                                              <p:pRg st="5" end="5"/>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87044">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1"/>
                                            </p:cond>
                                          </p:stCondLst>
                                          <p:endCondLst>
                                            <p:cond evt="onStopAudio" delay="0">
                                              <p:tgtEl>
                                                <p:sldTgt/>
                                              </p:tgtEl>
                                            </p:cond>
                                          </p:endCondLst>
                                        </p:cTn>
                                        <p:tgtEl>
                                          <p:sndTgt r:embed="rId3" name="Whoosh"/>
                                        </p:tgtEl>
                                      </p:cMediaNode>
                                    </p:audio>
                                  </p:subTnLst>
                                </p:cTn>
                              </p:par>
                              <p:par>
                                <p:cTn id="25" presetID="2" presetClass="entr" presetSubtype="8" fill="hold" grpId="0" nodeType="withEffect">
                                  <p:stCondLst>
                                    <p:cond delay="0"/>
                                  </p:stCondLst>
                                  <p:childTnLst>
                                    <p:set>
                                      <p:cBhvr>
                                        <p:cTn id="26" dur="1" fill="hold">
                                          <p:stCondLst>
                                            <p:cond delay="0"/>
                                          </p:stCondLst>
                                        </p:cTn>
                                        <p:tgtEl>
                                          <p:spTgt spid="87044">
                                            <p:txEl>
                                              <p:pRg st="6" end="6"/>
                                            </p:txEl>
                                          </p:spTgt>
                                        </p:tgtEl>
                                        <p:attrNameLst>
                                          <p:attrName>style.visibility</p:attrName>
                                        </p:attrNameLst>
                                      </p:cBhvr>
                                      <p:to>
                                        <p:strVal val="visible"/>
                                      </p:to>
                                    </p:set>
                                    <p:anim calcmode="lin" valueType="num">
                                      <p:cBhvr additive="base">
                                        <p:cTn id="27" dur="500" fill="hold"/>
                                        <p:tgtEl>
                                          <p:spTgt spid="87044">
                                            <p:txEl>
                                              <p:pRg st="6" end="6"/>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87044">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5"/>
                                            </p:cond>
                                          </p:stCondLst>
                                          <p:endCondLst>
                                            <p:cond evt="onStopAudio" delay="0">
                                              <p:tgtEl>
                                                <p:sldTgt/>
                                              </p:tgtEl>
                                            </p:cond>
                                          </p:endCondLst>
                                        </p:cTn>
                                        <p:tgtEl>
                                          <p:sndTgt r:embed="rId3" name="Whoosh"/>
                                        </p:tgtEl>
                                      </p:cMediaNode>
                                    </p:audio>
                                  </p:subTnLst>
                                </p:cTn>
                              </p:par>
                              <p:par>
                                <p:cTn id="29" presetID="2" presetClass="entr" presetSubtype="8" fill="hold" grpId="0" nodeType="withEffect">
                                  <p:stCondLst>
                                    <p:cond delay="0"/>
                                  </p:stCondLst>
                                  <p:childTnLst>
                                    <p:set>
                                      <p:cBhvr>
                                        <p:cTn id="30" dur="1" fill="hold">
                                          <p:stCondLst>
                                            <p:cond delay="0"/>
                                          </p:stCondLst>
                                        </p:cTn>
                                        <p:tgtEl>
                                          <p:spTgt spid="87044">
                                            <p:txEl>
                                              <p:pRg st="7" end="7"/>
                                            </p:txEl>
                                          </p:spTgt>
                                        </p:tgtEl>
                                        <p:attrNameLst>
                                          <p:attrName>style.visibility</p:attrName>
                                        </p:attrNameLst>
                                      </p:cBhvr>
                                      <p:to>
                                        <p:strVal val="visible"/>
                                      </p:to>
                                    </p:set>
                                    <p:anim calcmode="lin" valueType="num">
                                      <p:cBhvr additive="base">
                                        <p:cTn id="31" dur="500" fill="hold"/>
                                        <p:tgtEl>
                                          <p:spTgt spid="87044">
                                            <p:txEl>
                                              <p:pRg st="7" end="7"/>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87044">
                                            <p:txEl>
                                              <p:pRg st="7" end="7"/>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3" name="Whoosh"/>
                                        </p:tgtEl>
                                      </p:cMediaNode>
                                    </p:audio>
                                  </p:sub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87045"/>
                                        </p:tgtEl>
                                        <p:attrNameLst>
                                          <p:attrName>style.visibility</p:attrName>
                                        </p:attrNameLst>
                                      </p:cBhvr>
                                      <p:to>
                                        <p:strVal val="visible"/>
                                      </p:to>
                                    </p:set>
                                    <p:animEffect transition="in" filter="wipe(left)">
                                      <p:cBhvr>
                                        <p:cTn id="37" dur="500"/>
                                        <p:tgtEl>
                                          <p:spTgt spid="87045"/>
                                        </p:tgtEl>
                                      </p:cBhvr>
                                    </p:animEffect>
                                  </p:childTnLst>
                                  <p:subTnLst>
                                    <p:audio>
                                      <p:cMediaNode>
                                        <p:cTn display="0" masterRel="sameClick">
                                          <p:stCondLst>
                                            <p:cond evt="begin" delay="0">
                                              <p:tn val="35"/>
                                            </p:cond>
                                          </p:stCondLst>
                                          <p:endCondLst>
                                            <p:cond evt="onStopAudio" delay="0">
                                              <p:tgtEl>
                                                <p:sldTgt/>
                                              </p:tgtEl>
                                            </p:cond>
                                          </p:endCondLst>
                                        </p:cTn>
                                        <p:tgtEl>
                                          <p:sndTgt r:embed="rId4" name="Vibro Up"/>
                                        </p:tgtEl>
                                      </p:cMediaNode>
                                    </p:audio>
                                  </p:subTnLst>
                                </p:cTn>
                              </p:par>
                            </p:childTnLst>
                          </p:cTn>
                        </p:par>
                      </p:childTnLst>
                    </p:cTn>
                  </p:par>
                  <p:par>
                    <p:cTn id="38" fill="hold" nodeType="clickPar">
                      <p:stCondLst>
                        <p:cond delay="indefinite"/>
                      </p:stCondLst>
                      <p:childTnLst>
                        <p:par>
                          <p:cTn id="39" fill="hold" nodeType="withGroup">
                            <p:stCondLst>
                              <p:cond delay="0"/>
                            </p:stCondLst>
                            <p:childTnLst>
                              <p:par>
                                <p:cTn id="40" presetID="22" presetClass="entr" presetSubtype="8" fill="hold" grpId="0" nodeType="clickEffect">
                                  <p:stCondLst>
                                    <p:cond delay="0"/>
                                  </p:stCondLst>
                                  <p:childTnLst>
                                    <p:set>
                                      <p:cBhvr>
                                        <p:cTn id="41" dur="1" fill="hold">
                                          <p:stCondLst>
                                            <p:cond delay="0"/>
                                          </p:stCondLst>
                                        </p:cTn>
                                        <p:tgtEl>
                                          <p:spTgt spid="87046"/>
                                        </p:tgtEl>
                                        <p:attrNameLst>
                                          <p:attrName>style.visibility</p:attrName>
                                        </p:attrNameLst>
                                      </p:cBhvr>
                                      <p:to>
                                        <p:strVal val="visible"/>
                                      </p:to>
                                    </p:set>
                                    <p:animEffect transition="in" filter="wipe(left)">
                                      <p:cBhvr>
                                        <p:cTn id="42" dur="500"/>
                                        <p:tgtEl>
                                          <p:spTgt spid="87046"/>
                                        </p:tgtEl>
                                      </p:cBhvr>
                                    </p:animEffect>
                                  </p:childTnLst>
                                  <p:subTnLst>
                                    <p:audio>
                                      <p:cMediaNode>
                                        <p:cTn display="0" masterRel="sameClick">
                                          <p:stCondLst>
                                            <p:cond evt="begin" delay="0">
                                              <p:tn val="40"/>
                                            </p:cond>
                                          </p:stCondLst>
                                          <p:endCondLst>
                                            <p:cond evt="onStopAudio" delay="0">
                                              <p:tgtEl>
                                                <p:sldTgt/>
                                              </p:tgtEl>
                                            </p:cond>
                                          </p:endCondLst>
                                        </p:cTn>
                                        <p:tgtEl>
                                          <p:sndTgt r:embed="rId4" name="Vibro Up"/>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7044" grpId="0" build="p" autoUpdateAnimBg="0"/>
      <p:bldP spid="87045" grpId="0" animBg="1" autoUpdateAnimBg="0"/>
      <p:bldP spid="87046" grpId="0" animBg="1"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DE03A-7E7C-4A46-A728-216C31484ADD}"/>
              </a:ext>
            </a:extLst>
          </p:cNvPr>
          <p:cNvSpPr>
            <a:spLocks noGrp="1"/>
          </p:cNvSpPr>
          <p:nvPr>
            <p:ph type="title"/>
          </p:nvPr>
        </p:nvSpPr>
        <p:spPr/>
        <p:txBody>
          <a:bodyPr/>
          <a:lstStyle/>
          <a:p>
            <a:r>
              <a:rPr lang="en-US" dirty="0"/>
              <a:t>The stomach !</a:t>
            </a:r>
            <a:endParaRPr lang="en-GB" dirty="0"/>
          </a:p>
        </p:txBody>
      </p:sp>
      <p:pic>
        <p:nvPicPr>
          <p:cNvPr id="5" name="Online Media 4" title="Operation Ouch - The Stomach | Biology for Kids">
            <a:hlinkClick r:id="" action="ppaction://media"/>
            <a:extLst>
              <a:ext uri="{FF2B5EF4-FFF2-40B4-BE49-F238E27FC236}">
                <a16:creationId xmlns:a16="http://schemas.microsoft.com/office/drawing/2014/main" id="{3CBE0AD0-4C3F-4537-B62C-FC88B07AFE08}"/>
              </a:ext>
            </a:extLst>
          </p:cNvPr>
          <p:cNvPicPr>
            <a:picLocks noGrp="1" noRot="1" noChangeAspect="1"/>
          </p:cNvPicPr>
          <p:nvPr>
            <p:ph idx="1"/>
            <a:videoFile r:link="rId1"/>
          </p:nvPr>
        </p:nvPicPr>
        <p:blipFill>
          <a:blip r:embed="rId3"/>
          <a:stretch>
            <a:fillRect/>
          </a:stretch>
        </p:blipFill>
        <p:spPr>
          <a:xfrm>
            <a:off x="2228850" y="1825625"/>
            <a:ext cx="7735888" cy="4351338"/>
          </a:xfrm>
          <a:prstGeom prst="rect">
            <a:avLst/>
          </a:prstGeom>
        </p:spPr>
      </p:pic>
    </p:spTree>
    <p:extLst>
      <p:ext uri="{BB962C8B-B14F-4D97-AF65-F5344CB8AC3E}">
        <p14:creationId xmlns:p14="http://schemas.microsoft.com/office/powerpoint/2010/main" val="2706233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1026" descr="41-13-HumanDigestiveSys-NL">
            <a:extLst>
              <a:ext uri="{FF2B5EF4-FFF2-40B4-BE49-F238E27FC236}">
                <a16:creationId xmlns:a16="http://schemas.microsoft.com/office/drawing/2014/main" id="{9CB19111-9785-43B4-86A2-5AB060F54F7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b="3600"/>
          <a:stretch>
            <a:fillRect/>
          </a:stretch>
        </p:blipFill>
        <p:spPr bwMode="auto">
          <a:xfrm>
            <a:off x="1828800" y="481014"/>
            <a:ext cx="8521700" cy="6376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 name="Group 1027">
            <a:extLst>
              <a:ext uri="{FF2B5EF4-FFF2-40B4-BE49-F238E27FC236}">
                <a16:creationId xmlns:a16="http://schemas.microsoft.com/office/drawing/2014/main" id="{BF6134B1-AC52-4BC0-9226-DD7C3019389F}"/>
              </a:ext>
            </a:extLst>
          </p:cNvPr>
          <p:cNvGrpSpPr>
            <a:grpSpLocks/>
          </p:cNvGrpSpPr>
          <p:nvPr/>
        </p:nvGrpSpPr>
        <p:grpSpPr bwMode="auto">
          <a:xfrm>
            <a:off x="6477001" y="438150"/>
            <a:ext cx="4068763" cy="3981450"/>
            <a:chOff x="3120" y="276"/>
            <a:chExt cx="2563" cy="2508"/>
          </a:xfrm>
        </p:grpSpPr>
        <p:sp>
          <p:nvSpPr>
            <p:cNvPr id="14344" name="Line 1028">
              <a:extLst>
                <a:ext uri="{FF2B5EF4-FFF2-40B4-BE49-F238E27FC236}">
                  <a16:creationId xmlns:a16="http://schemas.microsoft.com/office/drawing/2014/main" id="{76DD5EF4-DDD1-452F-8CB4-D8BABD862709}"/>
                </a:ext>
              </a:extLst>
            </p:cNvPr>
            <p:cNvSpPr>
              <a:spLocks noChangeShapeType="1"/>
            </p:cNvSpPr>
            <p:nvPr/>
          </p:nvSpPr>
          <p:spPr bwMode="auto">
            <a:xfrm flipH="1">
              <a:off x="3120" y="1248"/>
              <a:ext cx="1104" cy="1536"/>
            </a:xfrm>
            <a:prstGeom prst="line">
              <a:avLst/>
            </a:prstGeom>
            <a:noFill/>
            <a:ln w="57150">
              <a:solidFill>
                <a:schemeClr val="hlink"/>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4345" name="Text Box 1029">
              <a:extLst>
                <a:ext uri="{FF2B5EF4-FFF2-40B4-BE49-F238E27FC236}">
                  <a16:creationId xmlns:a16="http://schemas.microsoft.com/office/drawing/2014/main" id="{5764CCB8-C202-4049-8719-4A73DEA2957A}"/>
                </a:ext>
              </a:extLst>
            </p:cNvPr>
            <p:cNvSpPr txBox="1">
              <a:spLocks noChangeArrowheads="1"/>
            </p:cNvSpPr>
            <p:nvPr/>
          </p:nvSpPr>
          <p:spPr bwMode="auto">
            <a:xfrm>
              <a:off x="4128" y="276"/>
              <a:ext cx="1555" cy="975"/>
            </a:xfrm>
            <a:prstGeom prst="rect">
              <a:avLst/>
            </a:prstGeom>
            <a:solidFill>
              <a:schemeClr val="bg2"/>
            </a:solidFill>
            <a:ln w="38100">
              <a:solidFill>
                <a:srgbClr val="CC0000"/>
              </a:solidFill>
              <a:miter lim="800000"/>
              <a:headEnd/>
              <a:tailEnd/>
            </a:ln>
          </p:spPr>
          <p:txBody>
            <a:bodyPr tIns="91440">
              <a:spAutoFit/>
            </a:bodyPr>
            <a:lstStyle>
              <a:lvl1pPr>
                <a:spcBef>
                  <a:spcPct val="20000"/>
                </a:spcBef>
                <a:buChar char="•"/>
                <a:tabLst>
                  <a:tab pos="225425" algn="l"/>
                </a:tabLst>
                <a:defRPr sz="3200">
                  <a:solidFill>
                    <a:schemeClr val="tx1"/>
                  </a:solidFill>
                  <a:latin typeface="Arial" panose="020B0604020202020204" pitchFamily="34" charset="0"/>
                </a:defRPr>
              </a:lvl1pPr>
              <a:lvl2pPr marL="742950" indent="-285750">
                <a:spcBef>
                  <a:spcPct val="20000"/>
                </a:spcBef>
                <a:buChar char="–"/>
                <a:tabLst>
                  <a:tab pos="225425" algn="l"/>
                </a:tabLst>
                <a:defRPr sz="2800">
                  <a:solidFill>
                    <a:schemeClr val="tx1"/>
                  </a:solidFill>
                  <a:latin typeface="Arial" panose="020B0604020202020204" pitchFamily="34" charset="0"/>
                </a:defRPr>
              </a:lvl2pPr>
              <a:lvl3pPr marL="1143000" indent="-228600">
                <a:spcBef>
                  <a:spcPct val="20000"/>
                </a:spcBef>
                <a:buChar char="•"/>
                <a:tabLst>
                  <a:tab pos="225425" algn="l"/>
                </a:tabLst>
                <a:defRPr sz="2400">
                  <a:solidFill>
                    <a:schemeClr val="tx1"/>
                  </a:solidFill>
                  <a:latin typeface="Arial" panose="020B0604020202020204" pitchFamily="34" charset="0"/>
                </a:defRPr>
              </a:lvl3pPr>
              <a:lvl4pPr marL="1600200" indent="-228600">
                <a:spcBef>
                  <a:spcPct val="20000"/>
                </a:spcBef>
                <a:buChar char="–"/>
                <a:tabLst>
                  <a:tab pos="225425" algn="l"/>
                </a:tabLst>
                <a:defRPr sz="2000">
                  <a:solidFill>
                    <a:schemeClr val="tx1"/>
                  </a:solidFill>
                  <a:latin typeface="Arial" panose="020B0604020202020204" pitchFamily="34" charset="0"/>
                </a:defRPr>
              </a:lvl4pPr>
              <a:lvl5pPr marL="2057400" indent="-228600">
                <a:spcBef>
                  <a:spcPct val="20000"/>
                </a:spcBef>
                <a:buChar char="»"/>
                <a:tabLst>
                  <a:tab pos="225425" algn="l"/>
                </a:tabLst>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tabLst>
                  <a:tab pos="225425" algn="l"/>
                </a:tabLst>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tabLst>
                  <a:tab pos="225425" algn="l"/>
                </a:tabLst>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tabLst>
                  <a:tab pos="225425" algn="l"/>
                </a:tabLst>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tabLst>
                  <a:tab pos="225425" algn="l"/>
                </a:tabLst>
                <a:defRPr sz="2000">
                  <a:solidFill>
                    <a:schemeClr val="tx1"/>
                  </a:solidFill>
                  <a:latin typeface="Arial" panose="020B0604020202020204" pitchFamily="34" charset="0"/>
                </a:defRPr>
              </a:lvl9pPr>
            </a:lstStyle>
            <a:p>
              <a:pPr eaLnBrk="1" hangingPunct="1">
                <a:lnSpc>
                  <a:spcPct val="50000"/>
                </a:lnSpc>
                <a:spcBef>
                  <a:spcPct val="50000"/>
                </a:spcBef>
                <a:buFontTx/>
                <a:buNone/>
              </a:pPr>
              <a:r>
                <a:rPr lang="en-US" altLang="en-US" sz="2000" b="1" u="sng">
                  <a:solidFill>
                    <a:srgbClr val="CC0000"/>
                  </a:solidFill>
                </a:rPr>
                <a:t>stomach</a:t>
              </a:r>
              <a:endParaRPr lang="en-US" altLang="en-US" sz="2000" b="1" u="sng">
                <a:solidFill>
                  <a:srgbClr val="0F116A"/>
                </a:solidFill>
              </a:endParaRPr>
            </a:p>
            <a:p>
              <a:pPr eaLnBrk="1" hangingPunct="1">
                <a:lnSpc>
                  <a:spcPct val="50000"/>
                </a:lnSpc>
                <a:spcBef>
                  <a:spcPct val="50000"/>
                </a:spcBef>
                <a:buFontTx/>
                <a:buNone/>
              </a:pPr>
              <a:r>
                <a:rPr lang="en-US" altLang="en-US" sz="2000" b="1">
                  <a:solidFill>
                    <a:srgbClr val="0F116A"/>
                  </a:solidFill>
                  <a:sym typeface="Wingdings" panose="05000000000000000000" pitchFamily="2" charset="2"/>
                </a:rPr>
                <a:t></a:t>
              </a:r>
              <a:r>
                <a:rPr lang="en-US" altLang="en-US" sz="2000" b="1">
                  <a:solidFill>
                    <a:srgbClr val="0F116A"/>
                  </a:solidFill>
                </a:rPr>
                <a:t>kills germs </a:t>
              </a:r>
            </a:p>
            <a:p>
              <a:pPr eaLnBrk="1" hangingPunct="1">
                <a:lnSpc>
                  <a:spcPct val="50000"/>
                </a:lnSpc>
                <a:spcBef>
                  <a:spcPct val="50000"/>
                </a:spcBef>
                <a:buFontTx/>
                <a:buNone/>
              </a:pPr>
              <a:r>
                <a:rPr lang="en-US" altLang="en-US" sz="2000" b="1">
                  <a:solidFill>
                    <a:srgbClr val="0F116A"/>
                  </a:solidFill>
                  <a:sym typeface="Wingdings" panose="05000000000000000000" pitchFamily="2" charset="2"/>
                </a:rPr>
                <a:t></a:t>
              </a:r>
              <a:r>
                <a:rPr lang="en-US" altLang="en-US" sz="2000" b="1">
                  <a:solidFill>
                    <a:srgbClr val="0F116A"/>
                  </a:solidFill>
                </a:rPr>
                <a:t>break up food</a:t>
              </a:r>
            </a:p>
            <a:p>
              <a:pPr eaLnBrk="1" hangingPunct="1">
                <a:lnSpc>
                  <a:spcPct val="50000"/>
                </a:lnSpc>
                <a:spcBef>
                  <a:spcPct val="50000"/>
                </a:spcBef>
                <a:buFontTx/>
                <a:buNone/>
              </a:pPr>
              <a:r>
                <a:rPr lang="en-US" altLang="en-US" sz="2000" b="1">
                  <a:solidFill>
                    <a:srgbClr val="0F116A"/>
                  </a:solidFill>
                  <a:sym typeface="Wingdings" panose="05000000000000000000" pitchFamily="2" charset="2"/>
                </a:rPr>
                <a:t></a:t>
              </a:r>
              <a:r>
                <a:rPr lang="en-US" altLang="en-US" sz="2000" b="1">
                  <a:solidFill>
                    <a:srgbClr val="0F116A"/>
                  </a:solidFill>
                </a:rPr>
                <a:t>digest proteins</a:t>
              </a:r>
            </a:p>
            <a:p>
              <a:pPr eaLnBrk="1" hangingPunct="1">
                <a:lnSpc>
                  <a:spcPct val="50000"/>
                </a:lnSpc>
                <a:spcBef>
                  <a:spcPct val="50000"/>
                </a:spcBef>
                <a:buFontTx/>
                <a:buNone/>
              </a:pPr>
              <a:r>
                <a:rPr lang="en-US" altLang="en-US" sz="2000" b="1">
                  <a:solidFill>
                    <a:srgbClr val="0F116A"/>
                  </a:solidFill>
                  <a:sym typeface="Wingdings" panose="05000000000000000000" pitchFamily="2" charset="2"/>
                </a:rPr>
                <a:t></a:t>
              </a:r>
              <a:r>
                <a:rPr lang="en-US" altLang="en-US" sz="2000" b="1">
                  <a:solidFill>
                    <a:srgbClr val="0F116A"/>
                  </a:solidFill>
                </a:rPr>
                <a:t>store food</a:t>
              </a:r>
            </a:p>
          </p:txBody>
        </p:sp>
      </p:grpSp>
      <p:sp>
        <p:nvSpPr>
          <p:cNvPr id="89094" name="Rectangle 1030">
            <a:extLst>
              <a:ext uri="{FF2B5EF4-FFF2-40B4-BE49-F238E27FC236}">
                <a16:creationId xmlns:a16="http://schemas.microsoft.com/office/drawing/2014/main" id="{4699C9E3-7085-4003-94AE-747F12A2F381}"/>
              </a:ext>
            </a:extLst>
          </p:cNvPr>
          <p:cNvSpPr>
            <a:spLocks noChangeArrowheads="1"/>
          </p:cNvSpPr>
          <p:nvPr/>
        </p:nvSpPr>
        <p:spPr bwMode="auto">
          <a:xfrm>
            <a:off x="9042400" y="3025776"/>
            <a:ext cx="1327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US" altLang="en-US" sz="2000" b="1" u="sng">
                <a:solidFill>
                  <a:srgbClr val="CC0000"/>
                </a:solidFill>
              </a:rPr>
              <a:t>sphincter</a:t>
            </a:r>
          </a:p>
        </p:txBody>
      </p:sp>
      <p:sp>
        <p:nvSpPr>
          <p:cNvPr id="89095" name="Rectangle 1031">
            <a:extLst>
              <a:ext uri="{FF2B5EF4-FFF2-40B4-BE49-F238E27FC236}">
                <a16:creationId xmlns:a16="http://schemas.microsoft.com/office/drawing/2014/main" id="{F8585C84-77E0-4321-A45F-D92876374D11}"/>
              </a:ext>
            </a:extLst>
          </p:cNvPr>
          <p:cNvSpPr>
            <a:spLocks noChangeArrowheads="1"/>
          </p:cNvSpPr>
          <p:nvPr/>
        </p:nvSpPr>
        <p:spPr bwMode="auto">
          <a:xfrm>
            <a:off x="8837613" y="5005389"/>
            <a:ext cx="1327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US" altLang="en-US" sz="2000" b="1" u="sng">
                <a:solidFill>
                  <a:srgbClr val="CC0000"/>
                </a:solidFill>
              </a:rPr>
              <a:t>sphincter</a:t>
            </a:r>
          </a:p>
        </p:txBody>
      </p:sp>
      <p:sp>
        <p:nvSpPr>
          <p:cNvPr id="14342" name="Line 1032">
            <a:extLst>
              <a:ext uri="{FF2B5EF4-FFF2-40B4-BE49-F238E27FC236}">
                <a16:creationId xmlns:a16="http://schemas.microsoft.com/office/drawing/2014/main" id="{2479AC0C-446C-4FE6-80BB-B6FAA2663EAB}"/>
              </a:ext>
            </a:extLst>
          </p:cNvPr>
          <p:cNvSpPr>
            <a:spLocks noChangeShapeType="1"/>
          </p:cNvSpPr>
          <p:nvPr/>
        </p:nvSpPr>
        <p:spPr bwMode="auto">
          <a:xfrm flipH="1" flipV="1">
            <a:off x="3817938" y="1530350"/>
            <a:ext cx="1516062" cy="450850"/>
          </a:xfrm>
          <a:prstGeom prst="line">
            <a:avLst/>
          </a:prstGeom>
          <a:noFill/>
          <a:ln w="57150">
            <a:solidFill>
              <a:schemeClr val="hlink"/>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4343" name="Text Box 1033">
            <a:extLst>
              <a:ext uri="{FF2B5EF4-FFF2-40B4-BE49-F238E27FC236}">
                <a16:creationId xmlns:a16="http://schemas.microsoft.com/office/drawing/2014/main" id="{1C172E5C-2AE7-4704-91C9-B0BCE7C30E71}"/>
              </a:ext>
            </a:extLst>
          </p:cNvPr>
          <p:cNvSpPr txBox="1">
            <a:spLocks noChangeArrowheads="1"/>
          </p:cNvSpPr>
          <p:nvPr/>
        </p:nvSpPr>
        <p:spPr bwMode="auto">
          <a:xfrm>
            <a:off x="2109789" y="412751"/>
            <a:ext cx="2352675" cy="1543499"/>
          </a:xfrm>
          <a:prstGeom prst="rect">
            <a:avLst/>
          </a:prstGeom>
          <a:solidFill>
            <a:schemeClr val="bg2"/>
          </a:solidFill>
          <a:ln>
            <a:noFill/>
          </a:ln>
          <a:extLst>
            <a:ext uri="{91240B29-F687-4F45-9708-019B960494DF}">
              <a14:hiddenLine xmlns:a14="http://schemas.microsoft.com/office/drawing/2010/main" w="38100">
                <a:solidFill>
                  <a:srgbClr val="000000"/>
                </a:solidFill>
                <a:miter lim="800000"/>
                <a:headEnd/>
                <a:tailEnd/>
              </a14:hiddenLine>
            </a:ext>
          </a:extLst>
        </p:spPr>
        <p:txBody>
          <a:bodyPr tIns="91440">
            <a:spAutoFit/>
          </a:bodyPr>
          <a:lstStyle>
            <a:lvl1pPr>
              <a:spcBef>
                <a:spcPct val="20000"/>
              </a:spcBef>
              <a:buChar char="•"/>
              <a:tabLst>
                <a:tab pos="225425" algn="l"/>
              </a:tabLst>
              <a:defRPr sz="3200">
                <a:solidFill>
                  <a:schemeClr val="tx1"/>
                </a:solidFill>
                <a:latin typeface="Arial" panose="020B0604020202020204" pitchFamily="34" charset="0"/>
              </a:defRPr>
            </a:lvl1pPr>
            <a:lvl2pPr marL="742950" indent="-285750">
              <a:spcBef>
                <a:spcPct val="20000"/>
              </a:spcBef>
              <a:buChar char="–"/>
              <a:tabLst>
                <a:tab pos="225425" algn="l"/>
              </a:tabLst>
              <a:defRPr sz="2800">
                <a:solidFill>
                  <a:schemeClr val="tx1"/>
                </a:solidFill>
                <a:latin typeface="Arial" panose="020B0604020202020204" pitchFamily="34" charset="0"/>
              </a:defRPr>
            </a:lvl2pPr>
            <a:lvl3pPr marL="1143000" indent="-228600">
              <a:spcBef>
                <a:spcPct val="20000"/>
              </a:spcBef>
              <a:buChar char="•"/>
              <a:tabLst>
                <a:tab pos="225425" algn="l"/>
              </a:tabLst>
              <a:defRPr sz="2400">
                <a:solidFill>
                  <a:schemeClr val="tx1"/>
                </a:solidFill>
                <a:latin typeface="Arial" panose="020B0604020202020204" pitchFamily="34" charset="0"/>
              </a:defRPr>
            </a:lvl3pPr>
            <a:lvl4pPr marL="1600200" indent="-228600">
              <a:spcBef>
                <a:spcPct val="20000"/>
              </a:spcBef>
              <a:buChar char="–"/>
              <a:tabLst>
                <a:tab pos="225425" algn="l"/>
              </a:tabLst>
              <a:defRPr sz="2000">
                <a:solidFill>
                  <a:schemeClr val="tx1"/>
                </a:solidFill>
                <a:latin typeface="Arial" panose="020B0604020202020204" pitchFamily="34" charset="0"/>
              </a:defRPr>
            </a:lvl4pPr>
            <a:lvl5pPr marL="2057400" indent="-228600">
              <a:spcBef>
                <a:spcPct val="20000"/>
              </a:spcBef>
              <a:buChar char="»"/>
              <a:tabLst>
                <a:tab pos="225425" algn="l"/>
              </a:tabLst>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tabLst>
                <a:tab pos="225425" algn="l"/>
              </a:tabLst>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tabLst>
                <a:tab pos="225425" algn="l"/>
              </a:tabLst>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tabLst>
                <a:tab pos="225425" algn="l"/>
              </a:tabLst>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tabLst>
                <a:tab pos="225425" algn="l"/>
              </a:tabLst>
              <a:defRPr sz="2000">
                <a:solidFill>
                  <a:schemeClr val="tx1"/>
                </a:solidFill>
                <a:latin typeface="Arial" panose="020B0604020202020204" pitchFamily="34" charset="0"/>
              </a:defRPr>
            </a:lvl9pPr>
          </a:lstStyle>
          <a:p>
            <a:pPr eaLnBrk="1" hangingPunct="1">
              <a:lnSpc>
                <a:spcPct val="50000"/>
              </a:lnSpc>
              <a:spcBef>
                <a:spcPct val="50000"/>
              </a:spcBef>
              <a:buFontTx/>
              <a:buNone/>
            </a:pPr>
            <a:r>
              <a:rPr lang="en-US" altLang="en-US" sz="2000" b="1" u="sng">
                <a:solidFill>
                  <a:srgbClr val="CC0000"/>
                </a:solidFill>
              </a:rPr>
              <a:t>mouth</a:t>
            </a:r>
            <a:endParaRPr lang="en-US" altLang="en-US" sz="2000" b="1" u="sng">
              <a:solidFill>
                <a:srgbClr val="0F116A"/>
              </a:solidFill>
            </a:endParaRPr>
          </a:p>
          <a:p>
            <a:pPr eaLnBrk="1" hangingPunct="1">
              <a:lnSpc>
                <a:spcPct val="50000"/>
              </a:lnSpc>
              <a:spcBef>
                <a:spcPct val="50000"/>
              </a:spcBef>
              <a:buFontTx/>
              <a:buNone/>
            </a:pPr>
            <a:r>
              <a:rPr lang="en-US" altLang="en-US" sz="2000" b="1">
                <a:solidFill>
                  <a:srgbClr val="0F116A"/>
                </a:solidFill>
                <a:sym typeface="Wingdings" panose="05000000000000000000" pitchFamily="2" charset="2"/>
              </a:rPr>
              <a:t></a:t>
            </a:r>
            <a:r>
              <a:rPr lang="en-US" altLang="en-US" sz="2000" b="1">
                <a:solidFill>
                  <a:srgbClr val="0F116A"/>
                </a:solidFill>
              </a:rPr>
              <a:t>break up food</a:t>
            </a:r>
          </a:p>
          <a:p>
            <a:pPr eaLnBrk="1" hangingPunct="1">
              <a:lnSpc>
                <a:spcPct val="50000"/>
              </a:lnSpc>
              <a:spcBef>
                <a:spcPct val="50000"/>
              </a:spcBef>
              <a:buFontTx/>
              <a:buNone/>
            </a:pPr>
            <a:r>
              <a:rPr lang="en-US" altLang="en-US" sz="2000" b="1">
                <a:solidFill>
                  <a:srgbClr val="0F116A"/>
                </a:solidFill>
                <a:sym typeface="Wingdings" panose="05000000000000000000" pitchFamily="2" charset="2"/>
              </a:rPr>
              <a:t></a:t>
            </a:r>
            <a:r>
              <a:rPr lang="en-US" altLang="en-US" sz="2000" b="1">
                <a:solidFill>
                  <a:srgbClr val="0F116A"/>
                </a:solidFill>
              </a:rPr>
              <a:t>digest starch</a:t>
            </a:r>
          </a:p>
          <a:p>
            <a:pPr eaLnBrk="1" hangingPunct="1">
              <a:lnSpc>
                <a:spcPct val="50000"/>
              </a:lnSpc>
              <a:spcBef>
                <a:spcPct val="50000"/>
              </a:spcBef>
              <a:buFontTx/>
              <a:buNone/>
            </a:pPr>
            <a:r>
              <a:rPr lang="en-US" altLang="en-US" sz="2000" b="1">
                <a:solidFill>
                  <a:srgbClr val="0F116A"/>
                </a:solidFill>
                <a:sym typeface="Wingdings" panose="05000000000000000000" pitchFamily="2" charset="2"/>
              </a:rPr>
              <a:t></a:t>
            </a:r>
            <a:r>
              <a:rPr lang="en-US" altLang="en-US" sz="2000" b="1">
                <a:solidFill>
                  <a:srgbClr val="0F116A"/>
                </a:solidFill>
              </a:rPr>
              <a:t>kill germs</a:t>
            </a:r>
          </a:p>
          <a:p>
            <a:pPr eaLnBrk="1" hangingPunct="1">
              <a:lnSpc>
                <a:spcPct val="50000"/>
              </a:lnSpc>
              <a:spcBef>
                <a:spcPct val="50000"/>
              </a:spcBef>
              <a:buFontTx/>
              <a:buNone/>
            </a:pPr>
            <a:r>
              <a:rPr lang="en-US" altLang="en-US" sz="2000" b="1">
                <a:solidFill>
                  <a:srgbClr val="0F116A"/>
                </a:solidFill>
                <a:sym typeface="Wingdings" panose="05000000000000000000" pitchFamily="2" charset="2"/>
              </a:rPr>
              <a:t></a:t>
            </a:r>
            <a:r>
              <a:rPr lang="en-US" altLang="en-US" sz="2000" b="1">
                <a:solidFill>
                  <a:srgbClr val="0F116A"/>
                </a:solidFill>
              </a:rPr>
              <a:t>moisten food</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16"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childTnLst>
                                  <p:subTnLst>
                                    <p:audio>
                                      <p:cMediaNode>
                                        <p:cTn display="0" masterRel="sameClick">
                                          <p:stCondLst>
                                            <p:cond evt="begin" delay="0">
                                              <p:tn val="5"/>
                                            </p:cond>
                                          </p:stCondLst>
                                          <p:endCondLst>
                                            <p:cond evt="onStopAudio" delay="0">
                                              <p:tgtEl>
                                                <p:sldTgt/>
                                              </p:tgtEl>
                                            </p:cond>
                                          </p:endCondLst>
                                        </p:cTn>
                                        <p:tgtEl>
                                          <p:sndTgt r:embed="rId3" name="Laser"/>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3" presetClass="entr" presetSubtype="16" fill="hold" grpId="0" nodeType="clickEffect">
                                  <p:stCondLst>
                                    <p:cond delay="0"/>
                                  </p:stCondLst>
                                  <p:childTnLst>
                                    <p:set>
                                      <p:cBhvr>
                                        <p:cTn id="12" dur="1" fill="hold">
                                          <p:stCondLst>
                                            <p:cond delay="0"/>
                                          </p:stCondLst>
                                        </p:cTn>
                                        <p:tgtEl>
                                          <p:spTgt spid="89094"/>
                                        </p:tgtEl>
                                        <p:attrNameLst>
                                          <p:attrName>style.visibility</p:attrName>
                                        </p:attrNameLst>
                                      </p:cBhvr>
                                      <p:to>
                                        <p:strVal val="visible"/>
                                      </p:to>
                                    </p:set>
                                    <p:anim calcmode="lin" valueType="num">
                                      <p:cBhvr>
                                        <p:cTn id="13" dur="500" fill="hold"/>
                                        <p:tgtEl>
                                          <p:spTgt spid="89094"/>
                                        </p:tgtEl>
                                        <p:attrNameLst>
                                          <p:attrName>ppt_w</p:attrName>
                                        </p:attrNameLst>
                                      </p:cBhvr>
                                      <p:tavLst>
                                        <p:tav tm="0">
                                          <p:val>
                                            <p:fltVal val="0"/>
                                          </p:val>
                                        </p:tav>
                                        <p:tav tm="100000">
                                          <p:val>
                                            <p:strVal val="#ppt_w"/>
                                          </p:val>
                                        </p:tav>
                                      </p:tavLst>
                                    </p:anim>
                                    <p:anim calcmode="lin" valueType="num">
                                      <p:cBhvr>
                                        <p:cTn id="14" dur="500" fill="hold"/>
                                        <p:tgtEl>
                                          <p:spTgt spid="89094"/>
                                        </p:tgtEl>
                                        <p:attrNameLst>
                                          <p:attrName>ppt_h</p:attrName>
                                        </p:attrNameLst>
                                      </p:cBhvr>
                                      <p:tavLst>
                                        <p:tav tm="0">
                                          <p:val>
                                            <p:fltVal val="0"/>
                                          </p:val>
                                        </p:tav>
                                        <p:tav tm="100000">
                                          <p:val>
                                            <p:strVal val="#ppt_h"/>
                                          </p:val>
                                        </p:tav>
                                      </p:tavLst>
                                    </p:anim>
                                  </p:childTnLst>
                                  <p:subTnLst>
                                    <p:audio>
                                      <p:cMediaNode>
                                        <p:cTn display="0" masterRel="sameClick">
                                          <p:stCondLst>
                                            <p:cond evt="begin" delay="0">
                                              <p:tn val="11"/>
                                            </p:cond>
                                          </p:stCondLst>
                                          <p:endCondLst>
                                            <p:cond evt="onStopAudio" delay="0">
                                              <p:tgtEl>
                                                <p:sldTgt/>
                                              </p:tgtEl>
                                            </p:cond>
                                          </p:endCondLst>
                                        </p:cTn>
                                        <p:tgtEl>
                                          <p:sndTgt r:embed="rId4" name="Pong"/>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3" presetClass="entr" presetSubtype="16" fill="hold" grpId="0" nodeType="clickEffect">
                                  <p:stCondLst>
                                    <p:cond delay="0"/>
                                  </p:stCondLst>
                                  <p:childTnLst>
                                    <p:set>
                                      <p:cBhvr>
                                        <p:cTn id="18" dur="1" fill="hold">
                                          <p:stCondLst>
                                            <p:cond delay="0"/>
                                          </p:stCondLst>
                                        </p:cTn>
                                        <p:tgtEl>
                                          <p:spTgt spid="89095"/>
                                        </p:tgtEl>
                                        <p:attrNameLst>
                                          <p:attrName>style.visibility</p:attrName>
                                        </p:attrNameLst>
                                      </p:cBhvr>
                                      <p:to>
                                        <p:strVal val="visible"/>
                                      </p:to>
                                    </p:set>
                                    <p:anim calcmode="lin" valueType="num">
                                      <p:cBhvr>
                                        <p:cTn id="19" dur="500" fill="hold"/>
                                        <p:tgtEl>
                                          <p:spTgt spid="89095"/>
                                        </p:tgtEl>
                                        <p:attrNameLst>
                                          <p:attrName>ppt_w</p:attrName>
                                        </p:attrNameLst>
                                      </p:cBhvr>
                                      <p:tavLst>
                                        <p:tav tm="0">
                                          <p:val>
                                            <p:fltVal val="0"/>
                                          </p:val>
                                        </p:tav>
                                        <p:tav tm="100000">
                                          <p:val>
                                            <p:strVal val="#ppt_w"/>
                                          </p:val>
                                        </p:tav>
                                      </p:tavLst>
                                    </p:anim>
                                    <p:anim calcmode="lin" valueType="num">
                                      <p:cBhvr>
                                        <p:cTn id="20" dur="500" fill="hold"/>
                                        <p:tgtEl>
                                          <p:spTgt spid="89095"/>
                                        </p:tgtEl>
                                        <p:attrNameLst>
                                          <p:attrName>ppt_h</p:attrName>
                                        </p:attrNameLst>
                                      </p:cBhvr>
                                      <p:tavLst>
                                        <p:tav tm="0">
                                          <p:val>
                                            <p:fltVal val="0"/>
                                          </p:val>
                                        </p:tav>
                                        <p:tav tm="100000">
                                          <p:val>
                                            <p:strVal val="#ppt_h"/>
                                          </p:val>
                                        </p:tav>
                                      </p:tavLst>
                                    </p:anim>
                                  </p:childTnLst>
                                  <p:subTnLst>
                                    <p:audio>
                                      <p:cMediaNode>
                                        <p:cTn display="0" masterRel="sameClick">
                                          <p:stCondLst>
                                            <p:cond evt="begin" delay="0">
                                              <p:tn val="17"/>
                                            </p:cond>
                                          </p:stCondLst>
                                          <p:endCondLst>
                                            <p:cond evt="onStopAudio" delay="0">
                                              <p:tgtEl>
                                                <p:sldTgt/>
                                              </p:tgtEl>
                                            </p:cond>
                                          </p:endCondLst>
                                        </p:cTn>
                                        <p:tgtEl>
                                          <p:sndTgt r:embed="rId4" name="Pong"/>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9094" grpId="0"/>
      <p:bldP spid="89095"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2" name="Rectangle 2">
            <a:extLst>
              <a:ext uri="{FF2B5EF4-FFF2-40B4-BE49-F238E27FC236}">
                <a16:creationId xmlns:a16="http://schemas.microsoft.com/office/drawing/2014/main" id="{F864D132-958B-42BB-9336-020AC2A9A49F}"/>
              </a:ext>
            </a:extLst>
          </p:cNvPr>
          <p:cNvSpPr>
            <a:spLocks noGrp="1" noChangeArrowheads="1"/>
          </p:cNvSpPr>
          <p:nvPr>
            <p:ph type="title"/>
          </p:nvPr>
        </p:nvSpPr>
        <p:spPr>
          <a:xfrm>
            <a:off x="411480" y="987552"/>
            <a:ext cx="4485861" cy="1088136"/>
          </a:xfrm>
        </p:spPr>
        <p:txBody>
          <a:bodyPr anchor="b">
            <a:normAutofit/>
          </a:bodyPr>
          <a:lstStyle/>
          <a:p>
            <a:pPr eaLnBrk="1" hangingPunct="1"/>
            <a:r>
              <a:rPr lang="en-US" altLang="en-US" sz="3400"/>
              <a:t>Accessory Organs</a:t>
            </a:r>
          </a:p>
        </p:txBody>
      </p:sp>
      <p:sp>
        <p:nvSpPr>
          <p:cNvPr id="75" name="Rectangle 74">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7" name="Rectangle 76">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363" name="Rectangle 3">
            <a:extLst>
              <a:ext uri="{FF2B5EF4-FFF2-40B4-BE49-F238E27FC236}">
                <a16:creationId xmlns:a16="http://schemas.microsoft.com/office/drawing/2014/main" id="{9F640092-A81D-4691-BD1C-2D4172CEC5B8}"/>
              </a:ext>
            </a:extLst>
          </p:cNvPr>
          <p:cNvSpPr>
            <a:spLocks noGrp="1" noChangeArrowheads="1"/>
          </p:cNvSpPr>
          <p:nvPr>
            <p:ph type="body" idx="1"/>
          </p:nvPr>
        </p:nvSpPr>
        <p:spPr>
          <a:xfrm>
            <a:off x="411479" y="2688336"/>
            <a:ext cx="4498848" cy="3584448"/>
          </a:xfrm>
        </p:spPr>
        <p:txBody>
          <a:bodyPr anchor="t">
            <a:normAutofit/>
          </a:bodyPr>
          <a:lstStyle/>
          <a:p>
            <a:pPr eaLnBrk="1" hangingPunct="1">
              <a:buFontTx/>
              <a:buNone/>
            </a:pPr>
            <a:endParaRPr lang="en-US" altLang="en-US" sz="1800"/>
          </a:p>
          <a:p>
            <a:pPr eaLnBrk="1" hangingPunct="1"/>
            <a:r>
              <a:rPr lang="en-US" altLang="en-US" sz="1800"/>
              <a:t>Pancreas</a:t>
            </a:r>
          </a:p>
          <a:p>
            <a:pPr eaLnBrk="1" hangingPunct="1"/>
            <a:r>
              <a:rPr lang="en-US" altLang="en-US" sz="1800"/>
              <a:t>Gall Bladder</a:t>
            </a:r>
          </a:p>
        </p:txBody>
      </p:sp>
      <p:pic>
        <p:nvPicPr>
          <p:cNvPr id="15364" name="Picture 2" descr="bileduct">
            <a:extLst>
              <a:ext uri="{FF2B5EF4-FFF2-40B4-BE49-F238E27FC236}">
                <a16:creationId xmlns:a16="http://schemas.microsoft.com/office/drawing/2014/main" id="{2F9395CA-E517-454F-8834-03BB8E9119A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884" b="1"/>
          <a:stretch/>
        </p:blipFill>
        <p:spPr bwMode="auto">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noFill/>
          <a:effectLst>
            <a:outerShdw blurRad="50800" dist="38100" dir="10800000" algn="r" rotWithShape="0">
              <a:schemeClr val="bg1">
                <a:lumMod val="85000"/>
                <a:alpha val="3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3">
            <a:extLst>
              <a:ext uri="{FF2B5EF4-FFF2-40B4-BE49-F238E27FC236}">
                <a16:creationId xmlns:a16="http://schemas.microsoft.com/office/drawing/2014/main" id="{A162E3A0-A5C4-4B26-AA66-0D36768D95A6}"/>
              </a:ext>
            </a:extLst>
          </p:cNvPr>
          <p:cNvSpPr>
            <a:spLocks noGrp="1" noChangeArrowheads="1"/>
          </p:cNvSpPr>
          <p:nvPr>
            <p:ph type="body" idx="1"/>
          </p:nvPr>
        </p:nvSpPr>
        <p:spPr>
          <a:xfrm>
            <a:off x="1828800" y="1295400"/>
            <a:ext cx="4800600" cy="4495800"/>
          </a:xfrm>
        </p:spPr>
        <p:txBody>
          <a:bodyPr/>
          <a:lstStyle/>
          <a:p>
            <a:pPr marL="447675" indent="-447675">
              <a:buNone/>
            </a:pPr>
            <a:r>
              <a:rPr lang="en-US" altLang="en-US" sz="2400" b="1">
                <a:solidFill>
                  <a:srgbClr val="FF6600"/>
                </a:solidFill>
                <a:latin typeface="Comic Sans MS" panose="030F0702030302020204" pitchFamily="66" charset="0"/>
              </a:rPr>
              <a:t>GALL BLADDER:</a:t>
            </a:r>
          </a:p>
          <a:p>
            <a:pPr marL="447675" indent="-447675"/>
            <a:r>
              <a:rPr lang="en-US" altLang="en-US" sz="2400">
                <a:latin typeface="Comic Sans MS" panose="030F0702030302020204" pitchFamily="66" charset="0"/>
              </a:rPr>
              <a:t>Pouch structure located near the liver which stores the BILE produced in the liver</a:t>
            </a:r>
          </a:p>
          <a:p>
            <a:pPr marL="447675" indent="-447675"/>
            <a:endParaRPr lang="en-US" altLang="en-US" sz="2400">
              <a:latin typeface="Comic Sans MS" panose="030F0702030302020204" pitchFamily="66" charset="0"/>
            </a:endParaRPr>
          </a:p>
          <a:p>
            <a:pPr marL="447675" indent="-447675">
              <a:buNone/>
            </a:pPr>
            <a:r>
              <a:rPr lang="en-US" altLang="en-US" sz="2400" b="1">
                <a:latin typeface="Comic Sans MS" panose="030F0702030302020204" pitchFamily="66" charset="0"/>
              </a:rPr>
              <a:t>BILE DUCT:</a:t>
            </a:r>
          </a:p>
          <a:p>
            <a:pPr marL="447675" indent="-447675"/>
            <a:r>
              <a:rPr lang="en-US" altLang="en-US" sz="2400">
                <a:latin typeface="Comic Sans MS" panose="030F0702030302020204" pitchFamily="66" charset="0"/>
              </a:rPr>
              <a:t>Long tube that carries BILE. It connects LIVER – GALL BLADDER - DUODENUM</a:t>
            </a:r>
          </a:p>
        </p:txBody>
      </p:sp>
      <p:pic>
        <p:nvPicPr>
          <p:cNvPr id="16387" name="Picture 6" descr="gallbladder">
            <a:extLst>
              <a:ext uri="{FF2B5EF4-FFF2-40B4-BE49-F238E27FC236}">
                <a16:creationId xmlns:a16="http://schemas.microsoft.com/office/drawing/2014/main" id="{9C6DEF54-6239-4647-A008-EAC0B7BC51E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67500" y="1676401"/>
            <a:ext cx="4000500" cy="3171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5"/>
              </a:gs>
              <a:gs pos="25000">
                <a:schemeClr val="accent5"/>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5" name="Picture 74">
            <a:extLst>
              <a:ext uri="{FF2B5EF4-FFF2-40B4-BE49-F238E27FC236}">
                <a16:creationId xmlns:a16="http://schemas.microsoft.com/office/drawing/2014/main" id="{02DD2BC0-6F29-4B4F-8D61-2DCF6D2E8E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7410" name="Rectangle 2">
            <a:extLst>
              <a:ext uri="{FF2B5EF4-FFF2-40B4-BE49-F238E27FC236}">
                <a16:creationId xmlns:a16="http://schemas.microsoft.com/office/drawing/2014/main" id="{FC77E65B-C411-4ACE-B823-F403B08615C8}"/>
              </a:ext>
            </a:extLst>
          </p:cNvPr>
          <p:cNvSpPr>
            <a:spLocks noGrp="1" noChangeArrowheads="1"/>
          </p:cNvSpPr>
          <p:nvPr>
            <p:ph type="title"/>
          </p:nvPr>
        </p:nvSpPr>
        <p:spPr>
          <a:xfrm>
            <a:off x="1179226" y="826680"/>
            <a:ext cx="9833548" cy="1325563"/>
          </a:xfrm>
        </p:spPr>
        <p:txBody>
          <a:bodyPr>
            <a:normAutofit/>
          </a:bodyPr>
          <a:lstStyle/>
          <a:p>
            <a:pPr algn="ctr" eaLnBrk="1" hangingPunct="1"/>
            <a:r>
              <a:rPr lang="en-US" altLang="en-US" sz="4000">
                <a:solidFill>
                  <a:srgbClr val="FFFFFF"/>
                </a:solidFill>
                <a:latin typeface="Comic Sans MS" panose="030F0702030302020204" pitchFamily="66" charset="0"/>
              </a:rPr>
              <a:t>BILE</a:t>
            </a:r>
          </a:p>
        </p:txBody>
      </p:sp>
      <p:graphicFrame>
        <p:nvGraphicFramePr>
          <p:cNvPr id="17413" name="Rectangle 3">
            <a:extLst>
              <a:ext uri="{FF2B5EF4-FFF2-40B4-BE49-F238E27FC236}">
                <a16:creationId xmlns:a16="http://schemas.microsoft.com/office/drawing/2014/main" id="{8A7DEFED-E0E1-4794-9EA1-CB558BEB3753}"/>
              </a:ext>
            </a:extLst>
          </p:cNvPr>
          <p:cNvGraphicFramePr/>
          <p:nvPr>
            <p:extLst>
              <p:ext uri="{D42A27DB-BD31-4B8C-83A1-F6EECF244321}">
                <p14:modId xmlns:p14="http://schemas.microsoft.com/office/powerpoint/2010/main" val="748986660"/>
              </p:ext>
            </p:extLst>
          </p:nvPr>
        </p:nvGraphicFramePr>
        <p:xfrm>
          <a:off x="1036320" y="2899956"/>
          <a:ext cx="10119360" cy="313136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18434" name="Picture 2">
            <a:extLst>
              <a:ext uri="{FF2B5EF4-FFF2-40B4-BE49-F238E27FC236}">
                <a16:creationId xmlns:a16="http://schemas.microsoft.com/office/drawing/2014/main" id="{7E2BA29B-98B8-43CE-8937-8131DEB532E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b="4578"/>
          <a:stretch>
            <a:fillRect/>
          </a:stretch>
        </p:blipFill>
        <p:spPr bwMode="auto">
          <a:xfrm>
            <a:off x="5710238" y="1524001"/>
            <a:ext cx="4957762" cy="276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5" name="Rectangle 3">
            <a:extLst>
              <a:ext uri="{FF2B5EF4-FFF2-40B4-BE49-F238E27FC236}">
                <a16:creationId xmlns:a16="http://schemas.microsoft.com/office/drawing/2014/main" id="{627E7749-6594-45AF-B8F8-4566FA5FD0E8}"/>
              </a:ext>
            </a:extLst>
          </p:cNvPr>
          <p:cNvSpPr>
            <a:spLocks noGrp="1" noChangeArrowheads="1"/>
          </p:cNvSpPr>
          <p:nvPr>
            <p:ph type="title"/>
          </p:nvPr>
        </p:nvSpPr>
        <p:spPr>
          <a:xfrm>
            <a:off x="5181600" y="0"/>
            <a:ext cx="5486400" cy="1143000"/>
          </a:xfrm>
        </p:spPr>
        <p:txBody>
          <a:bodyPr/>
          <a:lstStyle/>
          <a:p>
            <a:pPr eaLnBrk="1" hangingPunct="1"/>
            <a:r>
              <a:rPr lang="en-US" altLang="en-US" b="1">
                <a:solidFill>
                  <a:schemeClr val="folHlink"/>
                </a:solidFill>
                <a:latin typeface="Comic Sans MS" panose="030F0702030302020204" pitchFamily="66" charset="0"/>
              </a:rPr>
              <a:t>Pancreatic juice</a:t>
            </a:r>
            <a:r>
              <a:rPr lang="en-US" altLang="en-US"/>
              <a:t> </a:t>
            </a:r>
          </a:p>
        </p:txBody>
      </p:sp>
      <p:sp>
        <p:nvSpPr>
          <p:cNvPr id="91140" name="Rectangle 4">
            <a:extLst>
              <a:ext uri="{FF2B5EF4-FFF2-40B4-BE49-F238E27FC236}">
                <a16:creationId xmlns:a16="http://schemas.microsoft.com/office/drawing/2014/main" id="{4E999AD1-DE37-4FD8-B3E8-9F2429E02AF7}"/>
              </a:ext>
            </a:extLst>
          </p:cNvPr>
          <p:cNvSpPr>
            <a:spLocks noGrp="1" noChangeArrowheads="1"/>
          </p:cNvSpPr>
          <p:nvPr>
            <p:ph type="body" idx="1"/>
          </p:nvPr>
        </p:nvSpPr>
        <p:spPr>
          <a:xfrm>
            <a:off x="1752600" y="2362200"/>
            <a:ext cx="8534400" cy="4191000"/>
          </a:xfrm>
        </p:spPr>
        <p:txBody>
          <a:bodyPr/>
          <a:lstStyle/>
          <a:p>
            <a:pPr eaLnBrk="1" hangingPunct="1">
              <a:buClr>
                <a:srgbClr val="000061"/>
              </a:buClr>
            </a:pPr>
            <a:r>
              <a:rPr lang="en-US" altLang="en-US" sz="2400" b="1" u="sng">
                <a:solidFill>
                  <a:srgbClr val="CC0000"/>
                </a:solidFill>
                <a:latin typeface="Comic Sans MS" panose="030F0702030302020204" pitchFamily="66" charset="0"/>
              </a:rPr>
              <a:t>Digestive enzymes</a:t>
            </a:r>
            <a:r>
              <a:rPr lang="en-US" altLang="en-US" sz="2400">
                <a:solidFill>
                  <a:srgbClr val="000000"/>
                </a:solidFill>
                <a:latin typeface="Comic Sans MS" panose="030F0702030302020204" pitchFamily="66" charset="0"/>
              </a:rPr>
              <a:t> </a:t>
            </a:r>
          </a:p>
          <a:p>
            <a:pPr lvl="1" eaLnBrk="1" hangingPunct="1"/>
            <a:r>
              <a:rPr lang="en-US" altLang="en-US" u="sng">
                <a:solidFill>
                  <a:schemeClr val="folHlink"/>
                </a:solidFill>
                <a:latin typeface="Comic Sans MS" panose="030F0702030302020204" pitchFamily="66" charset="0"/>
              </a:rPr>
              <a:t>Proteins to peptides</a:t>
            </a:r>
            <a:r>
              <a:rPr lang="en-US" altLang="en-US" u="sng">
                <a:solidFill>
                  <a:srgbClr val="CC0000"/>
                </a:solidFill>
                <a:latin typeface="Comic Sans MS" panose="030F0702030302020204" pitchFamily="66" charset="0"/>
              </a:rPr>
              <a:t> </a:t>
            </a:r>
            <a:endParaRPr lang="en-US" altLang="en-US">
              <a:latin typeface="Comic Sans MS" panose="030F0702030302020204" pitchFamily="66" charset="0"/>
            </a:endParaRPr>
          </a:p>
          <a:p>
            <a:pPr lvl="2" eaLnBrk="1" hangingPunct="1"/>
            <a:r>
              <a:rPr lang="en-US" altLang="en-US">
                <a:latin typeface="Comic Sans MS" panose="030F0702030302020204" pitchFamily="66" charset="0"/>
              </a:rPr>
              <a:t>Proteases</a:t>
            </a:r>
          </a:p>
          <a:p>
            <a:pPr lvl="1" eaLnBrk="1" hangingPunct="1"/>
            <a:r>
              <a:rPr lang="en-US" altLang="en-US" u="sng">
                <a:solidFill>
                  <a:schemeClr val="folHlink"/>
                </a:solidFill>
                <a:latin typeface="Comic Sans MS" panose="030F0702030302020204" pitchFamily="66" charset="0"/>
              </a:rPr>
              <a:t>Starch to Maltose</a:t>
            </a:r>
            <a:endParaRPr lang="en-US" altLang="en-US">
              <a:solidFill>
                <a:schemeClr val="folHlink"/>
              </a:solidFill>
              <a:latin typeface="Comic Sans MS" panose="030F0702030302020204" pitchFamily="66" charset="0"/>
            </a:endParaRPr>
          </a:p>
          <a:p>
            <a:pPr lvl="2" eaLnBrk="1" hangingPunct="1"/>
            <a:r>
              <a:rPr lang="en-US" altLang="en-US">
                <a:latin typeface="Comic Sans MS" panose="030F0702030302020204" pitchFamily="66" charset="0"/>
              </a:rPr>
              <a:t>Amylase</a:t>
            </a:r>
          </a:p>
          <a:p>
            <a:pPr lvl="1" eaLnBrk="1" hangingPunct="1"/>
            <a:r>
              <a:rPr lang="en-US" altLang="en-US" u="sng">
                <a:solidFill>
                  <a:schemeClr val="folHlink"/>
                </a:solidFill>
                <a:latin typeface="Comic Sans MS" panose="030F0702030302020204" pitchFamily="66" charset="0"/>
              </a:rPr>
              <a:t>Lipids to Fatty acids &amp; Glycerol</a:t>
            </a:r>
          </a:p>
          <a:p>
            <a:pPr lvl="2" eaLnBrk="1" hangingPunct="1"/>
            <a:r>
              <a:rPr lang="en-US" altLang="en-US">
                <a:latin typeface="Comic Sans MS" panose="030F0702030302020204" pitchFamily="66" charset="0"/>
              </a:rPr>
              <a:t>Lipase</a:t>
            </a:r>
            <a:endParaRPr lang="en-US" altLang="en-US">
              <a:solidFill>
                <a:srgbClr val="000000"/>
              </a:solidFill>
              <a:latin typeface="Comic Sans MS" panose="030F0702030302020204" pitchFamily="66" charset="0"/>
            </a:endParaRPr>
          </a:p>
          <a:p>
            <a:pPr eaLnBrk="1" hangingPunct="1"/>
            <a:r>
              <a:rPr lang="en-US" altLang="en-US" sz="2400" b="1">
                <a:solidFill>
                  <a:srgbClr val="FF0000"/>
                </a:solidFill>
                <a:latin typeface="Comic Sans MS" panose="030F0702030302020204" pitchFamily="66" charset="0"/>
              </a:rPr>
              <a:t>Buffers  </a:t>
            </a:r>
            <a:r>
              <a:rPr lang="en-US" altLang="en-US" sz="1800"/>
              <a:t>(solutions  with a highly stable ph. Adding acid or base to a buffered solution will not change its pH significantly).</a:t>
            </a:r>
            <a:endParaRPr lang="en-US" altLang="en-US" sz="1800" b="1" u="sng">
              <a:solidFill>
                <a:srgbClr val="FF0000"/>
              </a:solidFill>
              <a:latin typeface="Comic Sans MS" panose="030F0702030302020204" pitchFamily="66" charset="0"/>
            </a:endParaRPr>
          </a:p>
          <a:p>
            <a:pPr lvl="1" eaLnBrk="1" hangingPunct="1"/>
            <a:r>
              <a:rPr lang="en-US" altLang="en-US">
                <a:latin typeface="Comic Sans MS" panose="030F0702030302020204" pitchFamily="66" charset="0"/>
              </a:rPr>
              <a:t>They neutralise acid from stomach</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91140">
                                            <p:txEl>
                                              <p:pRg st="1" end="1"/>
                                            </p:txEl>
                                          </p:spTgt>
                                        </p:tgtEl>
                                        <p:attrNameLst>
                                          <p:attrName>style.visibility</p:attrName>
                                        </p:attrNameLst>
                                      </p:cBhvr>
                                      <p:to>
                                        <p:strVal val="visible"/>
                                      </p:to>
                                    </p:set>
                                    <p:anim calcmode="lin" valueType="num">
                                      <p:cBhvr additive="base">
                                        <p:cTn id="7" dur="500" fill="hold"/>
                                        <p:tgtEl>
                                          <p:spTgt spid="91140">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91140">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
                                        </p:tgtEl>
                                      </p:cMediaNode>
                                    </p:audio>
                                  </p:sub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91140">
                                            <p:txEl>
                                              <p:pRg st="2" end="2"/>
                                            </p:txEl>
                                          </p:spTgt>
                                        </p:tgtEl>
                                        <p:attrNameLst>
                                          <p:attrName>style.visibility</p:attrName>
                                        </p:attrNameLst>
                                      </p:cBhvr>
                                      <p:to>
                                        <p:strVal val="visible"/>
                                      </p:to>
                                    </p:set>
                                    <p:anim calcmode="lin" valueType="num">
                                      <p:cBhvr additive="base">
                                        <p:cTn id="12" dur="500" fill="hold"/>
                                        <p:tgtEl>
                                          <p:spTgt spid="91140">
                                            <p:txEl>
                                              <p:pRg st="2" end="2"/>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91140">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0"/>
                                            </p:cond>
                                          </p:stCondLst>
                                          <p:endCondLst>
                                            <p:cond evt="onStopAudio" delay="0">
                                              <p:tgtEl>
                                                <p:sldTgt/>
                                              </p:tgtEl>
                                            </p:cond>
                                          </p:endCondLst>
                                        </p:cTn>
                                        <p:tgtEl>
                                          <p:sndTgt r:embed="rId3" name="Whoosh"/>
                                        </p:tgtEl>
                                      </p:cMediaNode>
                                    </p:audio>
                                  </p:subTnLst>
                                </p:cTn>
                              </p:par>
                            </p:childTnLst>
                          </p:cTn>
                        </p:par>
                      </p:childTnLst>
                    </p:cTn>
                  </p:par>
                  <p:par>
                    <p:cTn id="14" fill="hold" nodeType="clickPar">
                      <p:stCondLst>
                        <p:cond delay="indefinite"/>
                      </p:stCondLst>
                      <p:childTnLst>
                        <p:par>
                          <p:cTn id="15" fill="hold" nodeType="withGroup">
                            <p:stCondLst>
                              <p:cond delay="0"/>
                            </p:stCondLst>
                            <p:childTnLst>
                              <p:par>
                                <p:cTn id="16" presetID="2" presetClass="entr" presetSubtype="8" fill="hold" grpId="0" nodeType="clickEffect">
                                  <p:stCondLst>
                                    <p:cond delay="0"/>
                                  </p:stCondLst>
                                  <p:childTnLst>
                                    <p:set>
                                      <p:cBhvr>
                                        <p:cTn id="17" dur="1" fill="hold">
                                          <p:stCondLst>
                                            <p:cond delay="0"/>
                                          </p:stCondLst>
                                        </p:cTn>
                                        <p:tgtEl>
                                          <p:spTgt spid="91140">
                                            <p:txEl>
                                              <p:pRg st="3" end="3"/>
                                            </p:txEl>
                                          </p:spTgt>
                                        </p:tgtEl>
                                        <p:attrNameLst>
                                          <p:attrName>style.visibility</p:attrName>
                                        </p:attrNameLst>
                                      </p:cBhvr>
                                      <p:to>
                                        <p:strVal val="visible"/>
                                      </p:to>
                                    </p:set>
                                    <p:anim calcmode="lin" valueType="num">
                                      <p:cBhvr additive="base">
                                        <p:cTn id="18" dur="500" fill="hold"/>
                                        <p:tgtEl>
                                          <p:spTgt spid="91140">
                                            <p:txEl>
                                              <p:pRg st="3" end="3"/>
                                            </p:txEl>
                                          </p:spTgt>
                                        </p:tgtEl>
                                        <p:attrNameLst>
                                          <p:attrName>ppt_x</p:attrName>
                                        </p:attrNameLst>
                                      </p:cBhvr>
                                      <p:tavLst>
                                        <p:tav tm="0">
                                          <p:val>
                                            <p:strVal val="0-#ppt_w/2"/>
                                          </p:val>
                                        </p:tav>
                                        <p:tav tm="100000">
                                          <p:val>
                                            <p:strVal val="#ppt_x"/>
                                          </p:val>
                                        </p:tav>
                                      </p:tavLst>
                                    </p:anim>
                                    <p:anim calcmode="lin" valueType="num">
                                      <p:cBhvr additive="base">
                                        <p:cTn id="19" dur="500" fill="hold"/>
                                        <p:tgtEl>
                                          <p:spTgt spid="91140">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6"/>
                                            </p:cond>
                                          </p:stCondLst>
                                          <p:endCondLst>
                                            <p:cond evt="onStopAudio" delay="0">
                                              <p:tgtEl>
                                                <p:sldTgt/>
                                              </p:tgtEl>
                                            </p:cond>
                                          </p:endCondLst>
                                        </p:cTn>
                                        <p:tgtEl>
                                          <p:sndTgt r:embed="rId3" name="Whoosh"/>
                                        </p:tgtEl>
                                      </p:cMediaNode>
                                    </p:audio>
                                  </p:subTnLst>
                                </p:cTn>
                              </p:par>
                            </p:childTnLst>
                          </p:cTn>
                        </p:par>
                      </p:childTnLst>
                    </p:cTn>
                  </p:par>
                  <p:par>
                    <p:cTn id="20" fill="hold" nodeType="clickPar">
                      <p:stCondLst>
                        <p:cond delay="indefinite"/>
                      </p:stCondLst>
                      <p:childTnLst>
                        <p:par>
                          <p:cTn id="21" fill="hold" nodeType="withGroup">
                            <p:stCondLst>
                              <p:cond delay="0"/>
                            </p:stCondLst>
                            <p:childTnLst>
                              <p:par>
                                <p:cTn id="22" presetID="2" presetClass="entr" presetSubtype="8" fill="hold" grpId="0" nodeType="clickEffect">
                                  <p:stCondLst>
                                    <p:cond delay="0"/>
                                  </p:stCondLst>
                                  <p:childTnLst>
                                    <p:set>
                                      <p:cBhvr>
                                        <p:cTn id="23" dur="1" fill="hold">
                                          <p:stCondLst>
                                            <p:cond delay="0"/>
                                          </p:stCondLst>
                                        </p:cTn>
                                        <p:tgtEl>
                                          <p:spTgt spid="91140">
                                            <p:txEl>
                                              <p:pRg st="4" end="4"/>
                                            </p:txEl>
                                          </p:spTgt>
                                        </p:tgtEl>
                                        <p:attrNameLst>
                                          <p:attrName>style.visibility</p:attrName>
                                        </p:attrNameLst>
                                      </p:cBhvr>
                                      <p:to>
                                        <p:strVal val="visible"/>
                                      </p:to>
                                    </p:set>
                                    <p:anim calcmode="lin" valueType="num">
                                      <p:cBhvr additive="base">
                                        <p:cTn id="24" dur="500" fill="hold"/>
                                        <p:tgtEl>
                                          <p:spTgt spid="91140">
                                            <p:txEl>
                                              <p:pRg st="4" end="4"/>
                                            </p:txEl>
                                          </p:spTgt>
                                        </p:tgtEl>
                                        <p:attrNameLst>
                                          <p:attrName>ppt_x</p:attrName>
                                        </p:attrNameLst>
                                      </p:cBhvr>
                                      <p:tavLst>
                                        <p:tav tm="0">
                                          <p:val>
                                            <p:strVal val="0-#ppt_w/2"/>
                                          </p:val>
                                        </p:tav>
                                        <p:tav tm="100000">
                                          <p:val>
                                            <p:strVal val="#ppt_x"/>
                                          </p:val>
                                        </p:tav>
                                      </p:tavLst>
                                    </p:anim>
                                    <p:anim calcmode="lin" valueType="num">
                                      <p:cBhvr additive="base">
                                        <p:cTn id="25" dur="500" fill="hold"/>
                                        <p:tgtEl>
                                          <p:spTgt spid="91140">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2"/>
                                            </p:cond>
                                          </p:stCondLst>
                                          <p:endCondLst>
                                            <p:cond evt="onStopAudio" delay="0">
                                              <p:tgtEl>
                                                <p:sldTgt/>
                                              </p:tgtEl>
                                            </p:cond>
                                          </p:endCondLst>
                                        </p:cTn>
                                        <p:tgtEl>
                                          <p:sndTgt r:embed="rId3" name="Whoosh"/>
                                        </p:tgtEl>
                                      </p:cMediaNode>
                                    </p:audio>
                                  </p:subTnLst>
                                </p:cTn>
                              </p:par>
                              <p:par>
                                <p:cTn id="26" presetID="2" presetClass="entr" presetSubtype="8" fill="hold" grpId="0" nodeType="withEffect">
                                  <p:stCondLst>
                                    <p:cond delay="0"/>
                                  </p:stCondLst>
                                  <p:childTnLst>
                                    <p:set>
                                      <p:cBhvr>
                                        <p:cTn id="27" dur="1" fill="hold">
                                          <p:stCondLst>
                                            <p:cond delay="0"/>
                                          </p:stCondLst>
                                        </p:cTn>
                                        <p:tgtEl>
                                          <p:spTgt spid="91140">
                                            <p:txEl>
                                              <p:pRg st="5" end="5"/>
                                            </p:txEl>
                                          </p:spTgt>
                                        </p:tgtEl>
                                        <p:attrNameLst>
                                          <p:attrName>style.visibility</p:attrName>
                                        </p:attrNameLst>
                                      </p:cBhvr>
                                      <p:to>
                                        <p:strVal val="visible"/>
                                      </p:to>
                                    </p:set>
                                    <p:anim calcmode="lin" valueType="num">
                                      <p:cBhvr additive="base">
                                        <p:cTn id="28" dur="500" fill="hold"/>
                                        <p:tgtEl>
                                          <p:spTgt spid="91140">
                                            <p:txEl>
                                              <p:pRg st="5" end="5"/>
                                            </p:txEl>
                                          </p:spTgt>
                                        </p:tgtEl>
                                        <p:attrNameLst>
                                          <p:attrName>ppt_x</p:attrName>
                                        </p:attrNameLst>
                                      </p:cBhvr>
                                      <p:tavLst>
                                        <p:tav tm="0">
                                          <p:val>
                                            <p:strVal val="0-#ppt_w/2"/>
                                          </p:val>
                                        </p:tav>
                                        <p:tav tm="100000">
                                          <p:val>
                                            <p:strVal val="#ppt_x"/>
                                          </p:val>
                                        </p:tav>
                                      </p:tavLst>
                                    </p:anim>
                                    <p:anim calcmode="lin" valueType="num">
                                      <p:cBhvr additive="base">
                                        <p:cTn id="29" dur="500" fill="hold"/>
                                        <p:tgtEl>
                                          <p:spTgt spid="91140">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6"/>
                                            </p:cond>
                                          </p:stCondLst>
                                          <p:endCondLst>
                                            <p:cond evt="onStopAudio" delay="0">
                                              <p:tgtEl>
                                                <p:sldTgt/>
                                              </p:tgtEl>
                                            </p:cond>
                                          </p:endCondLst>
                                        </p:cTn>
                                        <p:tgtEl>
                                          <p:sndTgt r:embed="rId3" name="Whoosh"/>
                                        </p:tgtEl>
                                      </p:cMediaNode>
                                    </p:audio>
                                  </p:subTnLst>
                                </p:cTn>
                              </p:par>
                              <p:par>
                                <p:cTn id="30" presetID="2" presetClass="entr" presetSubtype="8" fill="hold" grpId="0" nodeType="withEffect">
                                  <p:stCondLst>
                                    <p:cond delay="0"/>
                                  </p:stCondLst>
                                  <p:childTnLst>
                                    <p:set>
                                      <p:cBhvr>
                                        <p:cTn id="31" dur="1" fill="hold">
                                          <p:stCondLst>
                                            <p:cond delay="0"/>
                                          </p:stCondLst>
                                        </p:cTn>
                                        <p:tgtEl>
                                          <p:spTgt spid="91140">
                                            <p:txEl>
                                              <p:pRg st="6" end="6"/>
                                            </p:txEl>
                                          </p:spTgt>
                                        </p:tgtEl>
                                        <p:attrNameLst>
                                          <p:attrName>style.visibility</p:attrName>
                                        </p:attrNameLst>
                                      </p:cBhvr>
                                      <p:to>
                                        <p:strVal val="visible"/>
                                      </p:to>
                                    </p:set>
                                    <p:anim calcmode="lin" valueType="num">
                                      <p:cBhvr additive="base">
                                        <p:cTn id="32" dur="500" fill="hold"/>
                                        <p:tgtEl>
                                          <p:spTgt spid="91140">
                                            <p:txEl>
                                              <p:pRg st="6" end="6"/>
                                            </p:txEl>
                                          </p:spTgt>
                                        </p:tgtEl>
                                        <p:attrNameLst>
                                          <p:attrName>ppt_x</p:attrName>
                                        </p:attrNameLst>
                                      </p:cBhvr>
                                      <p:tavLst>
                                        <p:tav tm="0">
                                          <p:val>
                                            <p:strVal val="0-#ppt_w/2"/>
                                          </p:val>
                                        </p:tav>
                                        <p:tav tm="100000">
                                          <p:val>
                                            <p:strVal val="#ppt_x"/>
                                          </p:val>
                                        </p:tav>
                                      </p:tavLst>
                                    </p:anim>
                                    <p:anim calcmode="lin" valueType="num">
                                      <p:cBhvr additive="base">
                                        <p:cTn id="33" dur="500" fill="hold"/>
                                        <p:tgtEl>
                                          <p:spTgt spid="91140">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0"/>
                                            </p:cond>
                                          </p:stCondLst>
                                          <p:endCondLst>
                                            <p:cond evt="onStopAudio" delay="0">
                                              <p:tgtEl>
                                                <p:sldTgt/>
                                              </p:tgtEl>
                                            </p:cond>
                                          </p:endCondLst>
                                        </p:cTn>
                                        <p:tgtEl>
                                          <p:sndTgt r:embed="rId3" name="Whoosh"/>
                                        </p:tgtEl>
                                      </p:cMediaNode>
                                    </p:audio>
                                  </p:subTnLst>
                                </p:cTn>
                              </p:par>
                            </p:childTnLst>
                          </p:cTn>
                        </p:par>
                      </p:childTnLst>
                    </p:cTn>
                  </p:par>
                  <p:par>
                    <p:cTn id="34" fill="hold" nodeType="clickPar">
                      <p:stCondLst>
                        <p:cond delay="indefinite"/>
                      </p:stCondLst>
                      <p:childTnLst>
                        <p:par>
                          <p:cTn id="35" fill="hold" nodeType="withGroup">
                            <p:stCondLst>
                              <p:cond delay="0"/>
                            </p:stCondLst>
                            <p:childTnLst>
                              <p:par>
                                <p:cTn id="36" presetID="2" presetClass="entr" presetSubtype="8" fill="hold" grpId="0" nodeType="clickEffect">
                                  <p:stCondLst>
                                    <p:cond delay="0"/>
                                  </p:stCondLst>
                                  <p:childTnLst>
                                    <p:set>
                                      <p:cBhvr>
                                        <p:cTn id="37" dur="1" fill="hold">
                                          <p:stCondLst>
                                            <p:cond delay="0"/>
                                          </p:stCondLst>
                                        </p:cTn>
                                        <p:tgtEl>
                                          <p:spTgt spid="91140">
                                            <p:txEl>
                                              <p:pRg st="8" end="8"/>
                                            </p:txEl>
                                          </p:spTgt>
                                        </p:tgtEl>
                                        <p:attrNameLst>
                                          <p:attrName>style.visibility</p:attrName>
                                        </p:attrNameLst>
                                      </p:cBhvr>
                                      <p:to>
                                        <p:strVal val="visible"/>
                                      </p:to>
                                    </p:set>
                                    <p:anim calcmode="lin" valueType="num">
                                      <p:cBhvr additive="base">
                                        <p:cTn id="38" dur="500" fill="hold"/>
                                        <p:tgtEl>
                                          <p:spTgt spid="91140">
                                            <p:txEl>
                                              <p:pRg st="8" end="8"/>
                                            </p:txEl>
                                          </p:spTgt>
                                        </p:tgtEl>
                                        <p:attrNameLst>
                                          <p:attrName>ppt_x</p:attrName>
                                        </p:attrNameLst>
                                      </p:cBhvr>
                                      <p:tavLst>
                                        <p:tav tm="0">
                                          <p:val>
                                            <p:strVal val="0-#ppt_w/2"/>
                                          </p:val>
                                        </p:tav>
                                        <p:tav tm="100000">
                                          <p:val>
                                            <p:strVal val="#ppt_x"/>
                                          </p:val>
                                        </p:tav>
                                      </p:tavLst>
                                    </p:anim>
                                    <p:anim calcmode="lin" valueType="num">
                                      <p:cBhvr additive="base">
                                        <p:cTn id="39" dur="500" fill="hold"/>
                                        <p:tgtEl>
                                          <p:spTgt spid="91140">
                                            <p:txEl>
                                              <p:pRg st="8" end="8"/>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6"/>
                                            </p:cond>
                                          </p:stCondLst>
                                          <p:endCondLst>
                                            <p:cond evt="onStopAudio" delay="0">
                                              <p:tgtEl>
                                                <p:sldTgt/>
                                              </p:tgtEl>
                                            </p:cond>
                                          </p:endCondLst>
                                        </p:cTn>
                                        <p:tgtEl>
                                          <p:sndTgt r:embed="rId3" name="Whoosh"/>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1140" grpId="0" build="p"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CEF96195-F6E4-46F5-A3E7-FDC06FC65B6E}"/>
              </a:ext>
            </a:extLst>
          </p:cNvPr>
          <p:cNvSpPr>
            <a:spLocks noGrp="1" noChangeArrowheads="1"/>
          </p:cNvSpPr>
          <p:nvPr>
            <p:ph type="title"/>
          </p:nvPr>
        </p:nvSpPr>
        <p:spPr/>
        <p:txBody>
          <a:bodyPr/>
          <a:lstStyle/>
          <a:p>
            <a:pPr eaLnBrk="1" hangingPunct="1"/>
            <a:r>
              <a:rPr lang="en-US" altLang="en-US" b="1">
                <a:solidFill>
                  <a:srgbClr val="FF6600"/>
                </a:solidFill>
                <a:latin typeface="Comic Sans MS" panose="030F0702030302020204" pitchFamily="66" charset="0"/>
              </a:rPr>
              <a:t>Small intestine</a:t>
            </a:r>
          </a:p>
        </p:txBody>
      </p:sp>
      <p:pic>
        <p:nvPicPr>
          <p:cNvPr id="20483" name="Picture 3">
            <a:extLst>
              <a:ext uri="{FF2B5EF4-FFF2-40B4-BE49-F238E27FC236}">
                <a16:creationId xmlns:a16="http://schemas.microsoft.com/office/drawing/2014/main" id="{584FD131-ACA2-4F85-97F7-C66DB8B6566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62800" y="2667001"/>
            <a:ext cx="3505200" cy="3197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3188" name="Rectangle 4">
            <a:extLst>
              <a:ext uri="{FF2B5EF4-FFF2-40B4-BE49-F238E27FC236}">
                <a16:creationId xmlns:a16="http://schemas.microsoft.com/office/drawing/2014/main" id="{84DFBBF7-4089-4461-8EF6-DCE47E316D72}"/>
              </a:ext>
            </a:extLst>
          </p:cNvPr>
          <p:cNvSpPr>
            <a:spLocks noGrp="1" noChangeArrowheads="1"/>
          </p:cNvSpPr>
          <p:nvPr>
            <p:ph type="body" idx="1"/>
          </p:nvPr>
        </p:nvSpPr>
        <p:spPr>
          <a:xfrm>
            <a:off x="1524000" y="1143001"/>
            <a:ext cx="7772400" cy="5267325"/>
          </a:xfrm>
        </p:spPr>
        <p:txBody>
          <a:bodyPr/>
          <a:lstStyle/>
          <a:p>
            <a:pPr eaLnBrk="1" hangingPunct="1"/>
            <a:endParaRPr lang="en-US" altLang="en-US" sz="2400" dirty="0">
              <a:latin typeface="Comic Sans MS" panose="030F0702030302020204" pitchFamily="66" charset="0"/>
            </a:endParaRPr>
          </a:p>
          <a:p>
            <a:pPr eaLnBrk="1" hangingPunct="1"/>
            <a:r>
              <a:rPr lang="en-US" altLang="en-US" sz="2400" dirty="0">
                <a:latin typeface="Comic Sans MS" panose="030F0702030302020204" pitchFamily="66" charset="0"/>
              </a:rPr>
              <a:t>Function</a:t>
            </a:r>
          </a:p>
          <a:p>
            <a:pPr lvl="1" eaLnBrk="1" hangingPunct="1"/>
            <a:r>
              <a:rPr lang="en-US" altLang="en-US" u="sng" dirty="0">
                <a:solidFill>
                  <a:srgbClr val="CC0000"/>
                </a:solidFill>
                <a:latin typeface="Comic Sans MS" panose="030F0702030302020204" pitchFamily="66" charset="0"/>
              </a:rPr>
              <a:t>chemical digestion</a:t>
            </a:r>
            <a:endParaRPr lang="en-US" altLang="en-US" dirty="0">
              <a:latin typeface="Comic Sans MS" panose="030F0702030302020204" pitchFamily="66" charset="0"/>
            </a:endParaRPr>
          </a:p>
          <a:p>
            <a:pPr marL="1150938" lvl="2"/>
            <a:r>
              <a:rPr lang="en-US" altLang="en-US" dirty="0">
                <a:latin typeface="Comic Sans MS" panose="030F0702030302020204" pitchFamily="66" charset="0"/>
              </a:rPr>
              <a:t>major organ of </a:t>
            </a:r>
            <a:r>
              <a:rPr lang="en-US" altLang="en-US" u="sng" dirty="0">
                <a:solidFill>
                  <a:srgbClr val="CC0000"/>
                </a:solidFill>
                <a:latin typeface="Comic Sans MS" panose="030F0702030302020204" pitchFamily="66" charset="0"/>
              </a:rPr>
              <a:t>digestion</a:t>
            </a:r>
            <a:r>
              <a:rPr lang="en-US" altLang="en-US" dirty="0">
                <a:latin typeface="Comic Sans MS" panose="030F0702030302020204" pitchFamily="66" charset="0"/>
              </a:rPr>
              <a:t> &amp; </a:t>
            </a:r>
            <a:r>
              <a:rPr lang="en-US" altLang="en-US" u="sng" dirty="0">
                <a:solidFill>
                  <a:srgbClr val="CC0000"/>
                </a:solidFill>
                <a:latin typeface="Comic Sans MS" panose="030F0702030302020204" pitchFamily="66" charset="0"/>
              </a:rPr>
              <a:t>absorption</a:t>
            </a:r>
            <a:endParaRPr lang="en-US" altLang="en-US" dirty="0">
              <a:latin typeface="Comic Sans MS" panose="030F0702030302020204" pitchFamily="66" charset="0"/>
            </a:endParaRPr>
          </a:p>
          <a:p>
            <a:pPr lvl="1" eaLnBrk="1" hangingPunct="1"/>
            <a:r>
              <a:rPr lang="en-US" altLang="en-US" u="sng" dirty="0">
                <a:solidFill>
                  <a:srgbClr val="CC0000"/>
                </a:solidFill>
                <a:latin typeface="Comic Sans MS" panose="030F0702030302020204" pitchFamily="66" charset="0"/>
              </a:rPr>
              <a:t>absorption through lining</a:t>
            </a:r>
            <a:endParaRPr lang="en-US" altLang="en-US" dirty="0">
              <a:latin typeface="Comic Sans MS" panose="030F0702030302020204" pitchFamily="66" charset="0"/>
            </a:endParaRPr>
          </a:p>
          <a:p>
            <a:pPr marL="1150938" lvl="2"/>
            <a:r>
              <a:rPr lang="en-US" altLang="en-US" dirty="0">
                <a:latin typeface="Comic Sans MS" panose="030F0702030302020204" pitchFamily="66" charset="0"/>
              </a:rPr>
              <a:t>over 6 meters! </a:t>
            </a:r>
          </a:p>
          <a:p>
            <a:pPr marL="1150938" lvl="2"/>
            <a:r>
              <a:rPr lang="en-US" altLang="en-US" dirty="0">
                <a:latin typeface="Comic Sans MS" panose="030F0702030302020204" pitchFamily="66" charset="0"/>
              </a:rPr>
              <a:t>small intestine has huge surface area = 300m</a:t>
            </a:r>
            <a:r>
              <a:rPr lang="en-US" altLang="en-US" baseline="30000" dirty="0">
                <a:latin typeface="Comic Sans MS" panose="030F0702030302020204" pitchFamily="66" charset="0"/>
              </a:rPr>
              <a:t>2 </a:t>
            </a:r>
            <a:r>
              <a:rPr lang="en-US" altLang="en-US" dirty="0">
                <a:latin typeface="Comic Sans MS" panose="030F0702030302020204" pitchFamily="66" charset="0"/>
              </a:rPr>
              <a:t>(~size of tennis</a:t>
            </a:r>
            <a:r>
              <a:rPr lang="en-US" altLang="en-US" dirty="0">
                <a:solidFill>
                  <a:srgbClr val="000000"/>
                </a:solidFill>
                <a:latin typeface="Comic Sans MS" panose="030F0702030302020204" pitchFamily="66" charset="0"/>
              </a:rPr>
              <a:t> </a:t>
            </a:r>
            <a:r>
              <a:rPr lang="en-US" altLang="en-US" dirty="0">
                <a:latin typeface="Comic Sans MS" panose="030F0702030302020204" pitchFamily="66" charset="0"/>
              </a:rPr>
              <a:t>court) </a:t>
            </a:r>
          </a:p>
          <a:p>
            <a:pPr eaLnBrk="1" hangingPunct="1"/>
            <a:r>
              <a:rPr lang="en-US" altLang="en-US" sz="2400" dirty="0">
                <a:latin typeface="Comic Sans MS" panose="030F0702030302020204" pitchFamily="66" charset="0"/>
              </a:rPr>
              <a:t>Structure</a:t>
            </a:r>
          </a:p>
          <a:p>
            <a:pPr lvl="1" eaLnBrk="1" hangingPunct="1"/>
            <a:r>
              <a:rPr lang="en-US" altLang="en-US" dirty="0">
                <a:latin typeface="Comic Sans MS" panose="030F0702030302020204" pitchFamily="66" charset="0"/>
              </a:rPr>
              <a:t>2 sections</a:t>
            </a:r>
          </a:p>
          <a:p>
            <a:pPr marL="1150938" lvl="2"/>
            <a:r>
              <a:rPr lang="en-US" altLang="en-US" u="sng" dirty="0">
                <a:latin typeface="Comic Sans MS" panose="030F0702030302020204" pitchFamily="66" charset="0"/>
              </a:rPr>
              <a:t>duodenum</a:t>
            </a:r>
            <a:r>
              <a:rPr lang="en-US" altLang="en-US" dirty="0">
                <a:latin typeface="Comic Sans MS" panose="030F0702030302020204" pitchFamily="66" charset="0"/>
              </a:rPr>
              <a:t> = most digestion</a:t>
            </a:r>
          </a:p>
          <a:p>
            <a:pPr marL="1150938" lvl="2"/>
            <a:r>
              <a:rPr lang="en-US" altLang="en-US" u="sng" dirty="0">
                <a:latin typeface="Comic Sans MS" panose="030F0702030302020204" pitchFamily="66" charset="0"/>
              </a:rPr>
              <a:t>ileum</a:t>
            </a:r>
            <a:r>
              <a:rPr lang="en-US" altLang="en-US" dirty="0">
                <a:latin typeface="Comic Sans MS" panose="030F0702030302020204" pitchFamily="66" charset="0"/>
              </a:rPr>
              <a:t> = absorption of nutrients &amp; water</a:t>
            </a:r>
          </a:p>
        </p:txBody>
      </p:sp>
      <p:sp>
        <p:nvSpPr>
          <p:cNvPr id="5" name="Rectangle 4">
            <a:extLst>
              <a:ext uri="{FF2B5EF4-FFF2-40B4-BE49-F238E27FC236}">
                <a16:creationId xmlns:a16="http://schemas.microsoft.com/office/drawing/2014/main" id="{0EB0AF09-DDF6-4CB2-ADAA-74A6FF04B6C8}"/>
              </a:ext>
            </a:extLst>
          </p:cNvPr>
          <p:cNvSpPr/>
          <p:nvPr/>
        </p:nvSpPr>
        <p:spPr>
          <a:xfrm>
            <a:off x="7315200" y="4343400"/>
            <a:ext cx="990600" cy="304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93188">
                                            <p:txEl>
                                              <p:pRg st="2" end="2"/>
                                            </p:txEl>
                                          </p:spTgt>
                                        </p:tgtEl>
                                        <p:attrNameLst>
                                          <p:attrName>style.visibility</p:attrName>
                                        </p:attrNameLst>
                                      </p:cBhvr>
                                      <p:to>
                                        <p:strVal val="visible"/>
                                      </p:to>
                                    </p:set>
                                    <p:anim calcmode="lin" valueType="num">
                                      <p:cBhvr additive="base">
                                        <p:cTn id="7" dur="500" fill="hold"/>
                                        <p:tgtEl>
                                          <p:spTgt spid="93188">
                                            <p:txEl>
                                              <p:pRg st="2" end="2"/>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93188">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
                                        </p:tgtEl>
                                      </p:cMediaNode>
                                    </p:audio>
                                  </p:subTnLst>
                                </p:cTn>
                              </p:par>
                              <p:par>
                                <p:cTn id="9" presetID="2" presetClass="entr" presetSubtype="8" fill="hold" grpId="0" nodeType="withEffect">
                                  <p:stCondLst>
                                    <p:cond delay="0"/>
                                  </p:stCondLst>
                                  <p:childTnLst>
                                    <p:set>
                                      <p:cBhvr>
                                        <p:cTn id="10" dur="1" fill="hold">
                                          <p:stCondLst>
                                            <p:cond delay="0"/>
                                          </p:stCondLst>
                                        </p:cTn>
                                        <p:tgtEl>
                                          <p:spTgt spid="93188">
                                            <p:txEl>
                                              <p:pRg st="3" end="3"/>
                                            </p:txEl>
                                          </p:spTgt>
                                        </p:tgtEl>
                                        <p:attrNameLst>
                                          <p:attrName>style.visibility</p:attrName>
                                        </p:attrNameLst>
                                      </p:cBhvr>
                                      <p:to>
                                        <p:strVal val="visible"/>
                                      </p:to>
                                    </p:set>
                                    <p:anim calcmode="lin" valueType="num">
                                      <p:cBhvr additive="base">
                                        <p:cTn id="11" dur="500" fill="hold"/>
                                        <p:tgtEl>
                                          <p:spTgt spid="93188">
                                            <p:txEl>
                                              <p:pRg st="3" end="3"/>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93188">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9"/>
                                            </p:cond>
                                          </p:stCondLst>
                                          <p:endCondLst>
                                            <p:cond evt="onStopAudio" delay="0">
                                              <p:tgtEl>
                                                <p:sldTgt/>
                                              </p:tgtEl>
                                            </p:cond>
                                          </p:endCondLst>
                                        </p:cTn>
                                        <p:tgtEl>
                                          <p:sndTgt r:embed="rId3" name="Whoosh"/>
                                        </p:tgtEl>
                                      </p:cMediaNode>
                                    </p:audio>
                                  </p:subTnLst>
                                </p:cTn>
                              </p:par>
                              <p:par>
                                <p:cTn id="13" presetID="2" presetClass="entr" presetSubtype="8" fill="hold" grpId="0" nodeType="withEffect">
                                  <p:stCondLst>
                                    <p:cond delay="0"/>
                                  </p:stCondLst>
                                  <p:childTnLst>
                                    <p:set>
                                      <p:cBhvr>
                                        <p:cTn id="14" dur="1" fill="hold">
                                          <p:stCondLst>
                                            <p:cond delay="0"/>
                                          </p:stCondLst>
                                        </p:cTn>
                                        <p:tgtEl>
                                          <p:spTgt spid="93188">
                                            <p:txEl>
                                              <p:pRg st="4" end="4"/>
                                            </p:txEl>
                                          </p:spTgt>
                                        </p:tgtEl>
                                        <p:attrNameLst>
                                          <p:attrName>style.visibility</p:attrName>
                                        </p:attrNameLst>
                                      </p:cBhvr>
                                      <p:to>
                                        <p:strVal val="visible"/>
                                      </p:to>
                                    </p:set>
                                    <p:anim calcmode="lin" valueType="num">
                                      <p:cBhvr additive="base">
                                        <p:cTn id="15" dur="500" fill="hold"/>
                                        <p:tgtEl>
                                          <p:spTgt spid="93188">
                                            <p:txEl>
                                              <p:pRg st="4" end="4"/>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93188">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3"/>
                                            </p:cond>
                                          </p:stCondLst>
                                          <p:endCondLst>
                                            <p:cond evt="onStopAudio" delay="0">
                                              <p:tgtEl>
                                                <p:sldTgt/>
                                              </p:tgtEl>
                                            </p:cond>
                                          </p:endCondLst>
                                        </p:cTn>
                                        <p:tgtEl>
                                          <p:sndTgt r:embed="rId3" name="Whoosh"/>
                                        </p:tgtEl>
                                      </p:cMediaNode>
                                    </p:audio>
                                  </p:subTnLst>
                                </p:cTn>
                              </p:par>
                              <p:par>
                                <p:cTn id="17" presetID="2" presetClass="entr" presetSubtype="8" fill="hold" grpId="0" nodeType="withEffect">
                                  <p:stCondLst>
                                    <p:cond delay="0"/>
                                  </p:stCondLst>
                                  <p:childTnLst>
                                    <p:set>
                                      <p:cBhvr>
                                        <p:cTn id="18" dur="1" fill="hold">
                                          <p:stCondLst>
                                            <p:cond delay="0"/>
                                          </p:stCondLst>
                                        </p:cTn>
                                        <p:tgtEl>
                                          <p:spTgt spid="93188">
                                            <p:txEl>
                                              <p:pRg st="5" end="5"/>
                                            </p:txEl>
                                          </p:spTgt>
                                        </p:tgtEl>
                                        <p:attrNameLst>
                                          <p:attrName>style.visibility</p:attrName>
                                        </p:attrNameLst>
                                      </p:cBhvr>
                                      <p:to>
                                        <p:strVal val="visible"/>
                                      </p:to>
                                    </p:set>
                                    <p:anim calcmode="lin" valueType="num">
                                      <p:cBhvr additive="base">
                                        <p:cTn id="19" dur="500" fill="hold"/>
                                        <p:tgtEl>
                                          <p:spTgt spid="93188">
                                            <p:txEl>
                                              <p:pRg st="5" end="5"/>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93188">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3" name="Whoosh"/>
                                        </p:tgtEl>
                                      </p:cMediaNode>
                                    </p:audio>
                                  </p:subTnLst>
                                </p:cTn>
                              </p:par>
                              <p:par>
                                <p:cTn id="21" presetID="2" presetClass="entr" presetSubtype="8" fill="hold" grpId="0" nodeType="withEffect">
                                  <p:stCondLst>
                                    <p:cond delay="0"/>
                                  </p:stCondLst>
                                  <p:childTnLst>
                                    <p:set>
                                      <p:cBhvr>
                                        <p:cTn id="22" dur="1" fill="hold">
                                          <p:stCondLst>
                                            <p:cond delay="0"/>
                                          </p:stCondLst>
                                        </p:cTn>
                                        <p:tgtEl>
                                          <p:spTgt spid="93188">
                                            <p:txEl>
                                              <p:pRg st="6" end="6"/>
                                            </p:txEl>
                                          </p:spTgt>
                                        </p:tgtEl>
                                        <p:attrNameLst>
                                          <p:attrName>style.visibility</p:attrName>
                                        </p:attrNameLst>
                                      </p:cBhvr>
                                      <p:to>
                                        <p:strVal val="visible"/>
                                      </p:to>
                                    </p:set>
                                    <p:anim calcmode="lin" valueType="num">
                                      <p:cBhvr additive="base">
                                        <p:cTn id="23" dur="500" fill="hold"/>
                                        <p:tgtEl>
                                          <p:spTgt spid="93188">
                                            <p:txEl>
                                              <p:pRg st="6" end="6"/>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93188">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1"/>
                                            </p:cond>
                                          </p:stCondLst>
                                          <p:endCondLst>
                                            <p:cond evt="onStopAudio" delay="0">
                                              <p:tgtEl>
                                                <p:sldTgt/>
                                              </p:tgtEl>
                                            </p:cond>
                                          </p:endCondLst>
                                        </p:cTn>
                                        <p:tgtEl>
                                          <p:sndTgt r:embed="rId3" name="Whoosh"/>
                                        </p:tgtEl>
                                      </p:cMediaNode>
                                    </p:audio>
                                  </p:sub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8" fill="hold" grpId="0" nodeType="clickEffect">
                                  <p:stCondLst>
                                    <p:cond delay="0"/>
                                  </p:stCondLst>
                                  <p:childTnLst>
                                    <p:set>
                                      <p:cBhvr>
                                        <p:cTn id="28" dur="1" fill="hold">
                                          <p:stCondLst>
                                            <p:cond delay="0"/>
                                          </p:stCondLst>
                                        </p:cTn>
                                        <p:tgtEl>
                                          <p:spTgt spid="93188">
                                            <p:txEl>
                                              <p:pRg st="8" end="8"/>
                                            </p:txEl>
                                          </p:spTgt>
                                        </p:tgtEl>
                                        <p:attrNameLst>
                                          <p:attrName>style.visibility</p:attrName>
                                        </p:attrNameLst>
                                      </p:cBhvr>
                                      <p:to>
                                        <p:strVal val="visible"/>
                                      </p:to>
                                    </p:set>
                                    <p:anim calcmode="lin" valueType="num">
                                      <p:cBhvr additive="base">
                                        <p:cTn id="29" dur="500" fill="hold"/>
                                        <p:tgtEl>
                                          <p:spTgt spid="93188">
                                            <p:txEl>
                                              <p:pRg st="8" end="8"/>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93188">
                                            <p:txEl>
                                              <p:pRg st="8" end="8"/>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7"/>
                                            </p:cond>
                                          </p:stCondLst>
                                          <p:endCondLst>
                                            <p:cond evt="onStopAudio" delay="0">
                                              <p:tgtEl>
                                                <p:sldTgt/>
                                              </p:tgtEl>
                                            </p:cond>
                                          </p:endCondLst>
                                        </p:cTn>
                                        <p:tgtEl>
                                          <p:sndTgt r:embed="rId3" name="Whoosh"/>
                                        </p:tgtEl>
                                      </p:cMediaNode>
                                    </p:audio>
                                  </p:subTnLst>
                                </p:cTn>
                              </p:par>
                              <p:par>
                                <p:cTn id="31" presetID="2" presetClass="entr" presetSubtype="8" fill="hold" grpId="0" nodeType="withEffect">
                                  <p:stCondLst>
                                    <p:cond delay="0"/>
                                  </p:stCondLst>
                                  <p:childTnLst>
                                    <p:set>
                                      <p:cBhvr>
                                        <p:cTn id="32" dur="1" fill="hold">
                                          <p:stCondLst>
                                            <p:cond delay="0"/>
                                          </p:stCondLst>
                                        </p:cTn>
                                        <p:tgtEl>
                                          <p:spTgt spid="93188">
                                            <p:txEl>
                                              <p:pRg st="9" end="9"/>
                                            </p:txEl>
                                          </p:spTgt>
                                        </p:tgtEl>
                                        <p:attrNameLst>
                                          <p:attrName>style.visibility</p:attrName>
                                        </p:attrNameLst>
                                      </p:cBhvr>
                                      <p:to>
                                        <p:strVal val="visible"/>
                                      </p:to>
                                    </p:set>
                                    <p:anim calcmode="lin" valueType="num">
                                      <p:cBhvr additive="base">
                                        <p:cTn id="33" dur="500" fill="hold"/>
                                        <p:tgtEl>
                                          <p:spTgt spid="93188">
                                            <p:txEl>
                                              <p:pRg st="9" end="9"/>
                                            </p:txEl>
                                          </p:spTgt>
                                        </p:tgtEl>
                                        <p:attrNameLst>
                                          <p:attrName>ppt_x</p:attrName>
                                        </p:attrNameLst>
                                      </p:cBhvr>
                                      <p:tavLst>
                                        <p:tav tm="0">
                                          <p:val>
                                            <p:strVal val="0-#ppt_w/2"/>
                                          </p:val>
                                        </p:tav>
                                        <p:tav tm="100000">
                                          <p:val>
                                            <p:strVal val="#ppt_x"/>
                                          </p:val>
                                        </p:tav>
                                      </p:tavLst>
                                    </p:anim>
                                    <p:anim calcmode="lin" valueType="num">
                                      <p:cBhvr additive="base">
                                        <p:cTn id="34" dur="500" fill="hold"/>
                                        <p:tgtEl>
                                          <p:spTgt spid="93188">
                                            <p:txEl>
                                              <p:pRg st="9" end="9"/>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1"/>
                                            </p:cond>
                                          </p:stCondLst>
                                          <p:endCondLst>
                                            <p:cond evt="onStopAudio" delay="0">
                                              <p:tgtEl>
                                                <p:sldTgt/>
                                              </p:tgtEl>
                                            </p:cond>
                                          </p:endCondLst>
                                        </p:cTn>
                                        <p:tgtEl>
                                          <p:sndTgt r:embed="rId3" name="Whoosh"/>
                                        </p:tgtEl>
                                      </p:cMediaNode>
                                    </p:audio>
                                  </p:subTnLst>
                                </p:cTn>
                              </p:par>
                              <p:par>
                                <p:cTn id="35" presetID="2" presetClass="entr" presetSubtype="8" fill="hold" grpId="0" nodeType="withEffect">
                                  <p:stCondLst>
                                    <p:cond delay="0"/>
                                  </p:stCondLst>
                                  <p:childTnLst>
                                    <p:set>
                                      <p:cBhvr>
                                        <p:cTn id="36" dur="1" fill="hold">
                                          <p:stCondLst>
                                            <p:cond delay="0"/>
                                          </p:stCondLst>
                                        </p:cTn>
                                        <p:tgtEl>
                                          <p:spTgt spid="93188">
                                            <p:txEl>
                                              <p:pRg st="10" end="10"/>
                                            </p:txEl>
                                          </p:spTgt>
                                        </p:tgtEl>
                                        <p:attrNameLst>
                                          <p:attrName>style.visibility</p:attrName>
                                        </p:attrNameLst>
                                      </p:cBhvr>
                                      <p:to>
                                        <p:strVal val="visible"/>
                                      </p:to>
                                    </p:set>
                                    <p:anim calcmode="lin" valueType="num">
                                      <p:cBhvr additive="base">
                                        <p:cTn id="37" dur="500" fill="hold"/>
                                        <p:tgtEl>
                                          <p:spTgt spid="93188">
                                            <p:txEl>
                                              <p:pRg st="10" end="10"/>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93188">
                                            <p:txEl>
                                              <p:pRg st="10" end="1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5"/>
                                            </p:cond>
                                          </p:stCondLst>
                                          <p:endCondLst>
                                            <p:cond evt="onStopAudio" delay="0">
                                              <p:tgtEl>
                                                <p:sldTgt/>
                                              </p:tgtEl>
                                            </p:cond>
                                          </p:endCondLst>
                                        </p:cTn>
                                        <p:tgtEl>
                                          <p:sndTgt r:embed="rId3" name="Whoosh"/>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3188" grpId="0" build="p"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6" name="Rectangle 2">
            <a:extLst>
              <a:ext uri="{FF2B5EF4-FFF2-40B4-BE49-F238E27FC236}">
                <a16:creationId xmlns:a16="http://schemas.microsoft.com/office/drawing/2014/main" id="{76A68A9A-B16F-430F-A141-BEBF849BC143}"/>
              </a:ext>
            </a:extLst>
          </p:cNvPr>
          <p:cNvSpPr>
            <a:spLocks noGrp="1" noChangeArrowheads="1"/>
          </p:cNvSpPr>
          <p:nvPr>
            <p:ph type="title"/>
          </p:nvPr>
        </p:nvSpPr>
        <p:spPr>
          <a:xfrm>
            <a:off x="838200" y="585216"/>
            <a:ext cx="10515600" cy="1325563"/>
          </a:xfrm>
        </p:spPr>
        <p:txBody>
          <a:bodyPr>
            <a:normAutofit/>
          </a:bodyPr>
          <a:lstStyle/>
          <a:p>
            <a:pPr eaLnBrk="1" hangingPunct="1"/>
            <a:r>
              <a:rPr lang="en-US" altLang="en-US" b="1">
                <a:solidFill>
                  <a:schemeClr val="bg1"/>
                </a:solidFill>
                <a:latin typeface="Comic Sans MS" panose="030F0702030302020204" pitchFamily="66" charset="0"/>
              </a:rPr>
              <a:t>Duodenum</a:t>
            </a:r>
            <a:r>
              <a:rPr lang="en-US" altLang="en-US">
                <a:solidFill>
                  <a:schemeClr val="bg1"/>
                </a:solidFill>
              </a:rPr>
              <a:t> </a:t>
            </a:r>
          </a:p>
        </p:txBody>
      </p:sp>
      <p:pic>
        <p:nvPicPr>
          <p:cNvPr id="21508" name="Picture 4">
            <a:extLst>
              <a:ext uri="{FF2B5EF4-FFF2-40B4-BE49-F238E27FC236}">
                <a16:creationId xmlns:a16="http://schemas.microsoft.com/office/drawing/2014/main" id="{29BA8970-DC2B-4DBC-983D-A3D3FFC9DDE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29" b="1"/>
          <a:stretch/>
        </p:blipFill>
        <p:spPr bwMode="auto">
          <a:xfrm>
            <a:off x="841248" y="2516777"/>
            <a:ext cx="6236208" cy="366018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07" name="Rectangle 3">
            <a:extLst>
              <a:ext uri="{FF2B5EF4-FFF2-40B4-BE49-F238E27FC236}">
                <a16:creationId xmlns:a16="http://schemas.microsoft.com/office/drawing/2014/main" id="{30917D26-8943-49D1-9F7C-3D27291787F2}"/>
              </a:ext>
            </a:extLst>
          </p:cNvPr>
          <p:cNvSpPr>
            <a:spLocks noGrp="1" noChangeArrowheads="1"/>
          </p:cNvSpPr>
          <p:nvPr>
            <p:ph type="body" idx="1"/>
          </p:nvPr>
        </p:nvSpPr>
        <p:spPr>
          <a:xfrm>
            <a:off x="7546848" y="2516777"/>
            <a:ext cx="3803904" cy="3660185"/>
          </a:xfrm>
        </p:spPr>
        <p:txBody>
          <a:bodyPr anchor="ctr">
            <a:normAutofit/>
          </a:bodyPr>
          <a:lstStyle/>
          <a:p>
            <a:pPr eaLnBrk="1" hangingPunct="1"/>
            <a:r>
              <a:rPr lang="en-US" altLang="en-US" sz="1900">
                <a:latin typeface="Comic Sans MS" panose="030F0702030302020204" pitchFamily="66" charset="0"/>
              </a:rPr>
              <a:t>1</a:t>
            </a:r>
            <a:r>
              <a:rPr lang="en-US" altLang="en-US" sz="1900" baseline="30000">
                <a:latin typeface="Comic Sans MS" panose="030F0702030302020204" pitchFamily="66" charset="0"/>
              </a:rPr>
              <a:t>st</a:t>
            </a:r>
            <a:r>
              <a:rPr lang="en-US" altLang="en-US" sz="1900">
                <a:latin typeface="Comic Sans MS" panose="030F0702030302020204" pitchFamily="66" charset="0"/>
              </a:rPr>
              <a:t> section of small intestine:</a:t>
            </a:r>
          </a:p>
          <a:p>
            <a:pPr lvl="1" eaLnBrk="1" hangingPunct="1"/>
            <a:r>
              <a:rPr lang="en-US" altLang="en-US" sz="1900">
                <a:latin typeface="Comic Sans MS" panose="030F0702030302020204" pitchFamily="66" charset="0"/>
              </a:rPr>
              <a:t>Receives acid food from stomach </a:t>
            </a:r>
          </a:p>
          <a:p>
            <a:pPr lvl="1" eaLnBrk="1" hangingPunct="1"/>
            <a:r>
              <a:rPr lang="en-US" altLang="en-US" sz="1900">
                <a:latin typeface="Comic Sans MS" panose="030F0702030302020204" pitchFamily="66" charset="0"/>
              </a:rPr>
              <a:t>Secretes alkaline juice</a:t>
            </a:r>
          </a:p>
          <a:p>
            <a:pPr lvl="1" eaLnBrk="1" hangingPunct="1"/>
            <a:r>
              <a:rPr lang="en-US" altLang="en-US" sz="1900">
                <a:latin typeface="Comic Sans MS" panose="030F0702030302020204" pitchFamily="66" charset="0"/>
              </a:rPr>
              <a:t>Mixes with digestive juices from pancreas, stomach, gall bladder</a:t>
            </a:r>
          </a:p>
          <a:p>
            <a:pPr lvl="1" eaLnBrk="1" hangingPunct="1"/>
            <a:r>
              <a:rPr lang="en-US" altLang="en-US" sz="1900">
                <a:latin typeface="Comic Sans MS" panose="030F0702030302020204" pitchFamily="66" charset="0"/>
              </a:rPr>
              <a:t>Secretes </a:t>
            </a:r>
            <a:r>
              <a:rPr lang="en-US" altLang="en-US" sz="1900" b="1">
                <a:latin typeface="Comic Sans MS" panose="030F0702030302020204" pitchFamily="66" charset="0"/>
              </a:rPr>
              <a:t>Maltase</a:t>
            </a:r>
            <a:r>
              <a:rPr lang="en-US" altLang="en-US" sz="1900">
                <a:latin typeface="Comic Sans MS" panose="030F0702030302020204" pitchFamily="66" charset="0"/>
              </a:rPr>
              <a:t> (maltose to glucose)</a:t>
            </a:r>
          </a:p>
          <a:p>
            <a:pPr lvl="1" eaLnBrk="1" hangingPunct="1"/>
            <a:r>
              <a:rPr lang="en-US" altLang="en-US" sz="1900">
                <a:latin typeface="Comic Sans MS" panose="030F0702030302020204" pitchFamily="66" charset="0"/>
              </a:rPr>
              <a:t>Secretes </a:t>
            </a:r>
            <a:r>
              <a:rPr lang="en-US" altLang="en-US" sz="1900" b="1">
                <a:latin typeface="Comic Sans MS" panose="030F0702030302020204" pitchFamily="66" charset="0"/>
              </a:rPr>
              <a:t>Endo/Exo - peptidases</a:t>
            </a:r>
            <a:r>
              <a:rPr lang="en-US" altLang="en-US" sz="1900">
                <a:latin typeface="Comic Sans MS" panose="030F0702030302020204" pitchFamily="66" charset="0"/>
              </a:rPr>
              <a:t> (peptidases to amino acids)</a:t>
            </a:r>
          </a:p>
          <a:p>
            <a:pPr lvl="2" eaLnBrk="1" hangingPunct="1"/>
            <a:endParaRPr lang="en-US" altLang="en-US" sz="1900">
              <a:latin typeface="Comic Sans MS" panose="030F0702030302020204" pitchFamily="66"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6" name="Picture 75">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3554" name="Rectangle 2">
            <a:extLst>
              <a:ext uri="{FF2B5EF4-FFF2-40B4-BE49-F238E27FC236}">
                <a16:creationId xmlns:a16="http://schemas.microsoft.com/office/drawing/2014/main" id="{B2687360-3B07-4119-A4B2-A0268E410CC0}"/>
              </a:ext>
            </a:extLst>
          </p:cNvPr>
          <p:cNvSpPr>
            <a:spLocks noGrp="1" noChangeArrowheads="1"/>
          </p:cNvSpPr>
          <p:nvPr>
            <p:ph type="title"/>
          </p:nvPr>
        </p:nvSpPr>
        <p:spPr>
          <a:xfrm>
            <a:off x="640079" y="2053641"/>
            <a:ext cx="3669161" cy="2760098"/>
          </a:xfrm>
        </p:spPr>
        <p:txBody>
          <a:bodyPr>
            <a:normAutofit/>
          </a:bodyPr>
          <a:lstStyle/>
          <a:p>
            <a:pPr eaLnBrk="1" hangingPunct="1"/>
            <a:r>
              <a:rPr lang="en-US" altLang="en-US">
                <a:solidFill>
                  <a:srgbClr val="FFFFFF"/>
                </a:solidFill>
              </a:rPr>
              <a:t>Absorption in the SI </a:t>
            </a:r>
          </a:p>
        </p:txBody>
      </p:sp>
      <p:sp>
        <p:nvSpPr>
          <p:cNvPr id="23555" name="Rectangle 3">
            <a:extLst>
              <a:ext uri="{FF2B5EF4-FFF2-40B4-BE49-F238E27FC236}">
                <a16:creationId xmlns:a16="http://schemas.microsoft.com/office/drawing/2014/main" id="{0BA3F7EE-836E-4C91-A1B0-FE7950C9A6FE}"/>
              </a:ext>
            </a:extLst>
          </p:cNvPr>
          <p:cNvSpPr>
            <a:spLocks noGrp="1" noChangeArrowheads="1"/>
          </p:cNvSpPr>
          <p:nvPr>
            <p:ph type="body" idx="1"/>
          </p:nvPr>
        </p:nvSpPr>
        <p:spPr>
          <a:xfrm>
            <a:off x="6090574" y="801866"/>
            <a:ext cx="5306084" cy="5230634"/>
          </a:xfrm>
        </p:spPr>
        <p:txBody>
          <a:bodyPr anchor="ctr">
            <a:normAutofit/>
          </a:bodyPr>
          <a:lstStyle/>
          <a:p>
            <a:pPr marL="447675" indent="-447675"/>
            <a:r>
              <a:rPr lang="en-US" altLang="en-US" sz="2400">
                <a:solidFill>
                  <a:srgbClr val="000000"/>
                </a:solidFill>
              </a:rPr>
              <a:t>Much absorption is thought to occur directly through the wall without the need for special adaptations </a:t>
            </a:r>
          </a:p>
          <a:p>
            <a:pPr marL="447675" indent="-447675"/>
            <a:endParaRPr lang="en-US" altLang="en-US" sz="2400">
              <a:solidFill>
                <a:srgbClr val="000000"/>
              </a:solidFill>
            </a:endParaRPr>
          </a:p>
          <a:p>
            <a:pPr marL="447675" indent="-447675"/>
            <a:r>
              <a:rPr lang="en-US" altLang="en-US" sz="2400">
                <a:solidFill>
                  <a:srgbClr val="000000"/>
                </a:solidFill>
              </a:rPr>
              <a:t>Almost 90% of our daily fluid intake is absorbed in the small intestine.</a:t>
            </a:r>
          </a:p>
          <a:p>
            <a:pPr marL="447675" indent="-447675"/>
            <a:endParaRPr lang="en-US" altLang="en-US" sz="2400">
              <a:solidFill>
                <a:srgbClr val="000000"/>
              </a:solidFill>
            </a:endParaRPr>
          </a:p>
          <a:p>
            <a:pPr marL="447675" indent="-447675"/>
            <a:r>
              <a:rPr lang="en-US" altLang="en-US" sz="2400" b="1">
                <a:solidFill>
                  <a:srgbClr val="000000"/>
                </a:solidFill>
              </a:rPr>
              <a:t>Villi </a:t>
            </a:r>
            <a:r>
              <a:rPr lang="en-US" altLang="en-US" sz="2400">
                <a:solidFill>
                  <a:srgbClr val="000000"/>
                </a:solidFill>
              </a:rPr>
              <a:t>- increase the surface area of the small intestines, thus providing better absorption of materials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1026">
            <a:extLst>
              <a:ext uri="{FF2B5EF4-FFF2-40B4-BE49-F238E27FC236}">
                <a16:creationId xmlns:a16="http://schemas.microsoft.com/office/drawing/2014/main" id="{568BA591-56C2-4D6F-B0A4-D357B83110A4}"/>
              </a:ext>
            </a:extLst>
          </p:cNvPr>
          <p:cNvSpPr>
            <a:spLocks noGrp="1" noChangeArrowheads="1"/>
          </p:cNvSpPr>
          <p:nvPr>
            <p:ph type="title"/>
          </p:nvPr>
        </p:nvSpPr>
        <p:spPr>
          <a:xfrm>
            <a:off x="2209800" y="228600"/>
            <a:ext cx="7772400" cy="990600"/>
          </a:xfrm>
        </p:spPr>
        <p:txBody>
          <a:bodyPr/>
          <a:lstStyle/>
          <a:p>
            <a:pPr eaLnBrk="1" hangingPunct="1"/>
            <a:r>
              <a:rPr lang="en-US" altLang="en-US"/>
              <a:t>Absorption by Small Intestines</a:t>
            </a:r>
          </a:p>
        </p:txBody>
      </p:sp>
      <p:sp>
        <p:nvSpPr>
          <p:cNvPr id="101379" name="Rectangle 1027">
            <a:extLst>
              <a:ext uri="{FF2B5EF4-FFF2-40B4-BE49-F238E27FC236}">
                <a16:creationId xmlns:a16="http://schemas.microsoft.com/office/drawing/2014/main" id="{DDC662E3-A053-4225-AEA3-54172CC83820}"/>
              </a:ext>
            </a:extLst>
          </p:cNvPr>
          <p:cNvSpPr>
            <a:spLocks noGrp="1" noChangeArrowheads="1"/>
          </p:cNvSpPr>
          <p:nvPr>
            <p:ph type="body" idx="1"/>
          </p:nvPr>
        </p:nvSpPr>
        <p:spPr>
          <a:xfrm>
            <a:off x="2209800" y="1066801"/>
            <a:ext cx="7772400" cy="2403475"/>
          </a:xfrm>
        </p:spPr>
        <p:txBody>
          <a:bodyPr/>
          <a:lstStyle/>
          <a:p>
            <a:pPr eaLnBrk="1" hangingPunct="1"/>
            <a:r>
              <a:rPr lang="en-US" altLang="en-US" u="sng">
                <a:solidFill>
                  <a:srgbClr val="CC0000"/>
                </a:solidFill>
              </a:rPr>
              <a:t>Absorption through villi &amp; microvilli</a:t>
            </a:r>
            <a:endParaRPr lang="en-US" altLang="en-US"/>
          </a:p>
          <a:p>
            <a:pPr lvl="1" eaLnBrk="1" hangingPunct="1">
              <a:lnSpc>
                <a:spcPct val="90000"/>
              </a:lnSpc>
            </a:pPr>
            <a:r>
              <a:rPr lang="en-US" altLang="en-US">
                <a:solidFill>
                  <a:srgbClr val="002060"/>
                </a:solidFill>
              </a:rPr>
              <a:t>finger-like projections</a:t>
            </a:r>
          </a:p>
          <a:p>
            <a:pPr lvl="1" eaLnBrk="1" hangingPunct="1">
              <a:lnSpc>
                <a:spcPct val="90000"/>
              </a:lnSpc>
            </a:pPr>
            <a:r>
              <a:rPr lang="en-US" altLang="en-US">
                <a:solidFill>
                  <a:srgbClr val="002060"/>
                </a:solidFill>
              </a:rPr>
              <a:t>increase surface area for absorption</a:t>
            </a:r>
          </a:p>
          <a:p>
            <a:pPr lvl="1" eaLnBrk="1" hangingPunct="1">
              <a:lnSpc>
                <a:spcPct val="90000"/>
              </a:lnSpc>
            </a:pPr>
            <a:r>
              <a:rPr lang="en-US" altLang="en-US">
                <a:solidFill>
                  <a:srgbClr val="002060"/>
                </a:solidFill>
              </a:rPr>
              <a:t>Epithelial cells with many mitochondria</a:t>
            </a:r>
          </a:p>
          <a:p>
            <a:pPr lvl="1" eaLnBrk="1" hangingPunct="1">
              <a:lnSpc>
                <a:spcPct val="90000"/>
              </a:lnSpc>
            </a:pPr>
            <a:endParaRPr lang="en-US" altLang="en-US"/>
          </a:p>
        </p:txBody>
      </p:sp>
      <p:pic>
        <p:nvPicPr>
          <p:cNvPr id="24580" name="Picture 1028">
            <a:extLst>
              <a:ext uri="{FF2B5EF4-FFF2-40B4-BE49-F238E27FC236}">
                <a16:creationId xmlns:a16="http://schemas.microsoft.com/office/drawing/2014/main" id="{DF0BFABB-A743-416B-8076-697A68AA3D1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b="4517"/>
          <a:stretch>
            <a:fillRect/>
          </a:stretch>
        </p:blipFill>
        <p:spPr bwMode="auto">
          <a:xfrm>
            <a:off x="2819400" y="2882900"/>
            <a:ext cx="6858000" cy="397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1379">
                                            <p:txEl>
                                              <p:pRg st="0" end="0"/>
                                            </p:txEl>
                                          </p:spTgt>
                                        </p:tgtEl>
                                        <p:attrNameLst>
                                          <p:attrName>style.visibility</p:attrName>
                                        </p:attrNameLst>
                                      </p:cBhvr>
                                      <p:to>
                                        <p:strVal val="visible"/>
                                      </p:to>
                                    </p:set>
                                    <p:anim calcmode="lin" valueType="num">
                                      <p:cBhvr additive="base">
                                        <p:cTn id="7" dur="500" fill="hold"/>
                                        <p:tgtEl>
                                          <p:spTgt spid="101379">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1379">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01379">
                                            <p:txEl>
                                              <p:pRg st="1" end="1"/>
                                            </p:txEl>
                                          </p:spTgt>
                                        </p:tgtEl>
                                        <p:attrNameLst>
                                          <p:attrName>style.visibility</p:attrName>
                                        </p:attrNameLst>
                                      </p:cBhvr>
                                      <p:to>
                                        <p:strVal val="visible"/>
                                      </p:to>
                                    </p:set>
                                    <p:anim calcmode="lin" valueType="num">
                                      <p:cBhvr additive="base">
                                        <p:cTn id="13" dur="500" fill="hold"/>
                                        <p:tgtEl>
                                          <p:spTgt spid="101379">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01379">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3" name="Whoosh"/>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01379">
                                            <p:txEl>
                                              <p:pRg st="2" end="2"/>
                                            </p:txEl>
                                          </p:spTgt>
                                        </p:tgtEl>
                                        <p:attrNameLst>
                                          <p:attrName>style.visibility</p:attrName>
                                        </p:attrNameLst>
                                      </p:cBhvr>
                                      <p:to>
                                        <p:strVal val="visible"/>
                                      </p:to>
                                    </p:set>
                                    <p:anim calcmode="lin" valueType="num">
                                      <p:cBhvr additive="base">
                                        <p:cTn id="19" dur="500" fill="hold"/>
                                        <p:tgtEl>
                                          <p:spTgt spid="101379">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1379">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3" name="Whoosh"/>
                                        </p:tgtEl>
                                      </p:cMediaNode>
                                    </p:audio>
                                  </p:subTnLst>
                                </p:cTn>
                              </p:par>
                              <p:par>
                                <p:cTn id="21" presetID="2" presetClass="entr" presetSubtype="8" fill="hold" grpId="0" nodeType="withEffect">
                                  <p:stCondLst>
                                    <p:cond delay="0"/>
                                  </p:stCondLst>
                                  <p:childTnLst>
                                    <p:set>
                                      <p:cBhvr>
                                        <p:cTn id="22" dur="1" fill="hold">
                                          <p:stCondLst>
                                            <p:cond delay="0"/>
                                          </p:stCondLst>
                                        </p:cTn>
                                        <p:tgtEl>
                                          <p:spTgt spid="101379">
                                            <p:txEl>
                                              <p:pRg st="3" end="3"/>
                                            </p:txEl>
                                          </p:spTgt>
                                        </p:tgtEl>
                                        <p:attrNameLst>
                                          <p:attrName>style.visibility</p:attrName>
                                        </p:attrNameLst>
                                      </p:cBhvr>
                                      <p:to>
                                        <p:strVal val="visible"/>
                                      </p:to>
                                    </p:set>
                                    <p:anim calcmode="lin" valueType="num">
                                      <p:cBhvr additive="base">
                                        <p:cTn id="23" dur="500" fill="hold"/>
                                        <p:tgtEl>
                                          <p:spTgt spid="101379">
                                            <p:txEl>
                                              <p:pRg st="3" end="3"/>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1379">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1"/>
                                            </p:cond>
                                          </p:stCondLst>
                                          <p:endCondLst>
                                            <p:cond evt="onStopAudio" delay="0">
                                              <p:tgtEl>
                                                <p:sldTgt/>
                                              </p:tgtEl>
                                            </p:cond>
                                          </p:endCondLst>
                                        </p:cTn>
                                        <p:tgtEl>
                                          <p:sndTgt r:embed="rId3" name="Whoosh"/>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1379" grpId="0" build="p"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descr="Ileum-for%20villi-40x-1">
            <a:extLst>
              <a:ext uri="{FF2B5EF4-FFF2-40B4-BE49-F238E27FC236}">
                <a16:creationId xmlns:a16="http://schemas.microsoft.com/office/drawing/2014/main" id="{2DD7F1E3-97E5-40B5-8867-70A42A42E92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95600" y="1657350"/>
            <a:ext cx="6629400" cy="4972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603" name="Rectangle 3">
            <a:extLst>
              <a:ext uri="{FF2B5EF4-FFF2-40B4-BE49-F238E27FC236}">
                <a16:creationId xmlns:a16="http://schemas.microsoft.com/office/drawing/2014/main" id="{45DD6A54-88A3-4DC2-97DB-5BEF28A97CFF}"/>
              </a:ext>
            </a:extLst>
          </p:cNvPr>
          <p:cNvSpPr>
            <a:spLocks noGrp="1" noChangeArrowheads="1"/>
          </p:cNvSpPr>
          <p:nvPr>
            <p:ph type="title"/>
          </p:nvPr>
        </p:nvSpPr>
        <p:spPr>
          <a:xfrm>
            <a:off x="2209800" y="901701"/>
            <a:ext cx="7772400" cy="727075"/>
          </a:xfrm>
        </p:spPr>
        <p:txBody>
          <a:bodyPr/>
          <a:lstStyle/>
          <a:p>
            <a:pPr eaLnBrk="1" hangingPunct="1"/>
            <a:r>
              <a:rPr lang="en-US" altLang="en-US"/>
              <a:t>VILLI</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A2DD7E88-1633-4173-902B-F3580F85CCF1}"/>
              </a:ext>
            </a:extLst>
          </p:cNvPr>
          <p:cNvSpPr>
            <a:spLocks noGrp="1"/>
          </p:cNvSpPr>
          <p:nvPr>
            <p:ph type="title"/>
          </p:nvPr>
        </p:nvSpPr>
        <p:spPr/>
        <p:txBody>
          <a:bodyPr/>
          <a:lstStyle/>
          <a:p>
            <a:r>
              <a:rPr lang="en-GB" altLang="en-US">
                <a:latin typeface="Comic Sans MS" panose="030F0702030302020204" pitchFamily="66" charset="0"/>
              </a:rPr>
              <a:t>Where shall we go now???</a:t>
            </a:r>
          </a:p>
        </p:txBody>
      </p:sp>
      <p:sp>
        <p:nvSpPr>
          <p:cNvPr id="26627" name="Text Placeholder 2">
            <a:extLst>
              <a:ext uri="{FF2B5EF4-FFF2-40B4-BE49-F238E27FC236}">
                <a16:creationId xmlns:a16="http://schemas.microsoft.com/office/drawing/2014/main" id="{0A508A9C-1A1F-4BA0-B71F-B60AE4C2935F}"/>
              </a:ext>
            </a:extLst>
          </p:cNvPr>
          <p:cNvSpPr>
            <a:spLocks noGrp="1"/>
          </p:cNvSpPr>
          <p:nvPr>
            <p:ph type="body" idx="1"/>
          </p:nvPr>
        </p:nvSpPr>
        <p:spPr/>
        <p:txBody>
          <a:bodyPr/>
          <a:lstStyle/>
          <a:p>
            <a:pPr algn="ctr"/>
            <a:r>
              <a:rPr lang="en-GB" altLang="en-US"/>
              <a:t>Glucose &amp; Amino acids</a:t>
            </a:r>
          </a:p>
        </p:txBody>
      </p:sp>
      <p:sp>
        <p:nvSpPr>
          <p:cNvPr id="4" name="Content Placeholder 3">
            <a:extLst>
              <a:ext uri="{FF2B5EF4-FFF2-40B4-BE49-F238E27FC236}">
                <a16:creationId xmlns:a16="http://schemas.microsoft.com/office/drawing/2014/main" id="{1CA6AEC9-CC35-45AE-A156-7CE4203C4C61}"/>
              </a:ext>
            </a:extLst>
          </p:cNvPr>
          <p:cNvSpPr>
            <a:spLocks noGrp="1"/>
          </p:cNvSpPr>
          <p:nvPr>
            <p:ph sz="half" idx="2"/>
          </p:nvPr>
        </p:nvSpPr>
        <p:spPr>
          <a:gradFill>
            <a:gsLst>
              <a:gs pos="0">
                <a:srgbClr val="8488C4">
                  <a:alpha val="0"/>
                </a:srgbClr>
              </a:gs>
              <a:gs pos="53000">
                <a:srgbClr val="D4DEFF"/>
              </a:gs>
              <a:gs pos="83000">
                <a:srgbClr val="D4DEFF"/>
              </a:gs>
              <a:gs pos="100000">
                <a:srgbClr val="96AB94"/>
              </a:gs>
            </a:gsLst>
            <a:lin ang="5400000" scaled="0"/>
          </a:gradFill>
          <a:ln>
            <a:miter lim="800000"/>
            <a:headEnd/>
            <a:tailEnd/>
          </a:ln>
        </p:spPr>
        <p:txBody>
          <a:bodyPr/>
          <a:lstStyle/>
          <a:p>
            <a:pPr algn="ctr">
              <a:buFontTx/>
              <a:buNone/>
              <a:defRPr/>
            </a:pPr>
            <a:r>
              <a:rPr lang="en-GB" sz="2000" dirty="0"/>
              <a:t>Through the villus epithelial layer (</a:t>
            </a:r>
            <a:r>
              <a:rPr lang="en-GB" sz="2000" b="1" dirty="0">
                <a:solidFill>
                  <a:srgbClr val="660033"/>
                </a:solidFill>
              </a:rPr>
              <a:t>active transport</a:t>
            </a:r>
            <a:r>
              <a:rPr lang="en-GB" sz="2000" dirty="0"/>
              <a:t>) </a:t>
            </a:r>
          </a:p>
          <a:p>
            <a:pPr algn="ctr">
              <a:buFontTx/>
              <a:buNone/>
              <a:defRPr/>
            </a:pPr>
            <a:endParaRPr lang="en-GB" sz="2000" dirty="0"/>
          </a:p>
          <a:p>
            <a:pPr algn="ctr">
              <a:buFontTx/>
              <a:buNone/>
              <a:defRPr/>
            </a:pPr>
            <a:endParaRPr lang="en-GB" sz="2000" dirty="0"/>
          </a:p>
          <a:p>
            <a:pPr algn="ctr">
              <a:buFontTx/>
              <a:buNone/>
              <a:defRPr/>
            </a:pPr>
            <a:r>
              <a:rPr lang="en-GB" sz="2000" dirty="0"/>
              <a:t>To capillaries</a:t>
            </a:r>
          </a:p>
          <a:p>
            <a:pPr algn="ctr">
              <a:buFontTx/>
              <a:buNone/>
              <a:defRPr/>
            </a:pPr>
            <a:r>
              <a:rPr lang="en-GB" sz="2000" dirty="0"/>
              <a:t>(diffusion)</a:t>
            </a:r>
          </a:p>
          <a:p>
            <a:pPr algn="ctr">
              <a:buFontTx/>
              <a:buNone/>
              <a:defRPr/>
            </a:pPr>
            <a:endParaRPr lang="en-GB" sz="2000" dirty="0"/>
          </a:p>
          <a:p>
            <a:pPr algn="ctr">
              <a:buFontTx/>
              <a:buNone/>
              <a:defRPr/>
            </a:pPr>
            <a:endParaRPr lang="en-GB" sz="2000" dirty="0"/>
          </a:p>
          <a:p>
            <a:pPr algn="ctr">
              <a:buFontTx/>
              <a:buNone/>
              <a:defRPr/>
            </a:pPr>
            <a:r>
              <a:rPr lang="en-GB" sz="2000" dirty="0"/>
              <a:t>To liver via hepatic portal vein</a:t>
            </a:r>
          </a:p>
          <a:p>
            <a:pPr algn="ctr">
              <a:buFontTx/>
              <a:buNone/>
              <a:defRPr/>
            </a:pPr>
            <a:endParaRPr lang="en-GB" sz="2000" dirty="0"/>
          </a:p>
        </p:txBody>
      </p:sp>
      <p:sp>
        <p:nvSpPr>
          <p:cNvPr id="26631" name="Text Placeholder 4">
            <a:extLst>
              <a:ext uri="{FF2B5EF4-FFF2-40B4-BE49-F238E27FC236}">
                <a16:creationId xmlns:a16="http://schemas.microsoft.com/office/drawing/2014/main" id="{E3ABF9A9-D692-48BC-B51E-4EB5EBF42C8F}"/>
              </a:ext>
            </a:extLst>
          </p:cNvPr>
          <p:cNvSpPr>
            <a:spLocks noGrp="1"/>
          </p:cNvSpPr>
          <p:nvPr>
            <p:ph type="body" sz="quarter" idx="3"/>
          </p:nvPr>
        </p:nvSpPr>
        <p:spPr/>
        <p:txBody>
          <a:bodyPr/>
          <a:lstStyle/>
          <a:p>
            <a:pPr algn="ctr"/>
            <a:r>
              <a:rPr lang="en-GB" altLang="en-US"/>
              <a:t>Fatty acids &amp; glycerol</a:t>
            </a:r>
          </a:p>
        </p:txBody>
      </p:sp>
      <p:sp>
        <p:nvSpPr>
          <p:cNvPr id="6" name="Content Placeholder 5">
            <a:extLst>
              <a:ext uri="{FF2B5EF4-FFF2-40B4-BE49-F238E27FC236}">
                <a16:creationId xmlns:a16="http://schemas.microsoft.com/office/drawing/2014/main" id="{2E23E169-9410-43B0-B669-1B138D3D2CF9}"/>
              </a:ext>
            </a:extLst>
          </p:cNvPr>
          <p:cNvSpPr>
            <a:spLocks noGrp="1"/>
          </p:cNvSpPr>
          <p:nvPr>
            <p:ph sz="quarter" idx="4"/>
          </p:nvPr>
        </p:nvSpPr>
        <p:spPr>
          <a:gradFill>
            <a:gsLst>
              <a:gs pos="0">
                <a:srgbClr val="DDEBCF">
                  <a:alpha val="17000"/>
                </a:srgbClr>
              </a:gs>
              <a:gs pos="50000">
                <a:srgbClr val="9CB86E"/>
              </a:gs>
              <a:gs pos="100000">
                <a:srgbClr val="156B13"/>
              </a:gs>
            </a:gsLst>
            <a:lin ang="5400000" scaled="0"/>
          </a:gradFill>
          <a:ln>
            <a:miter lim="800000"/>
            <a:headEnd/>
            <a:tailEnd/>
          </a:ln>
        </p:spPr>
        <p:txBody>
          <a:bodyPr/>
          <a:lstStyle/>
          <a:p>
            <a:pPr algn="ctr">
              <a:buFontTx/>
              <a:buNone/>
              <a:defRPr/>
            </a:pPr>
            <a:r>
              <a:rPr lang="en-GB" sz="2000" dirty="0"/>
              <a:t>Through the villus epithelial layer</a:t>
            </a:r>
          </a:p>
          <a:p>
            <a:pPr algn="ctr">
              <a:buFontTx/>
              <a:buNone/>
              <a:defRPr/>
            </a:pPr>
            <a:r>
              <a:rPr lang="en-GB" sz="2000" dirty="0"/>
              <a:t>(</a:t>
            </a:r>
            <a:r>
              <a:rPr lang="en-GB" sz="2000" b="1" dirty="0">
                <a:solidFill>
                  <a:srgbClr val="C00000"/>
                </a:solidFill>
              </a:rPr>
              <a:t>diffusion</a:t>
            </a:r>
            <a:r>
              <a:rPr lang="en-GB" sz="2000" dirty="0"/>
              <a:t>) </a:t>
            </a:r>
          </a:p>
          <a:p>
            <a:pPr algn="ctr">
              <a:buFontTx/>
              <a:buNone/>
              <a:defRPr/>
            </a:pPr>
            <a:endParaRPr lang="en-GB" sz="2000" dirty="0"/>
          </a:p>
          <a:p>
            <a:pPr algn="ctr">
              <a:buFontTx/>
              <a:buNone/>
              <a:defRPr/>
            </a:pPr>
            <a:r>
              <a:rPr lang="en-GB" sz="2000" dirty="0"/>
              <a:t>To </a:t>
            </a:r>
            <a:r>
              <a:rPr lang="en-GB" sz="2000" dirty="0">
                <a:solidFill>
                  <a:srgbClr val="C00000"/>
                </a:solidFill>
              </a:rPr>
              <a:t>lacteal</a:t>
            </a:r>
            <a:r>
              <a:rPr lang="en-GB" sz="2000" dirty="0"/>
              <a:t> (lymph capillaries)</a:t>
            </a:r>
          </a:p>
          <a:p>
            <a:pPr algn="ctr">
              <a:buFontTx/>
              <a:buNone/>
              <a:defRPr/>
            </a:pPr>
            <a:r>
              <a:rPr lang="en-GB" sz="2000" dirty="0"/>
              <a:t>(diffusion)</a:t>
            </a:r>
          </a:p>
          <a:p>
            <a:pPr algn="ctr">
              <a:buFontTx/>
              <a:buNone/>
              <a:defRPr/>
            </a:pPr>
            <a:endParaRPr lang="en-GB" sz="2000" dirty="0"/>
          </a:p>
          <a:p>
            <a:pPr algn="ctr">
              <a:buFontTx/>
              <a:buNone/>
              <a:defRPr/>
            </a:pPr>
            <a:r>
              <a:rPr lang="en-GB" sz="2000" dirty="0"/>
              <a:t>To thoracic duct via lymphatic system</a:t>
            </a:r>
          </a:p>
        </p:txBody>
      </p:sp>
      <p:sp>
        <p:nvSpPr>
          <p:cNvPr id="7" name="Down Arrow 6">
            <a:extLst>
              <a:ext uri="{FF2B5EF4-FFF2-40B4-BE49-F238E27FC236}">
                <a16:creationId xmlns:a16="http://schemas.microsoft.com/office/drawing/2014/main" id="{87B27B12-84A4-4606-AFF2-7966C9A0BB27}"/>
              </a:ext>
            </a:extLst>
          </p:cNvPr>
          <p:cNvSpPr/>
          <p:nvPr/>
        </p:nvSpPr>
        <p:spPr>
          <a:xfrm>
            <a:off x="3810000" y="3048000"/>
            <a:ext cx="228600" cy="457200"/>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dirty="0"/>
          </a:p>
        </p:txBody>
      </p:sp>
      <p:sp>
        <p:nvSpPr>
          <p:cNvPr id="9" name="Down Arrow 8">
            <a:extLst>
              <a:ext uri="{FF2B5EF4-FFF2-40B4-BE49-F238E27FC236}">
                <a16:creationId xmlns:a16="http://schemas.microsoft.com/office/drawing/2014/main" id="{B407EEBC-D53D-4BCF-8E9A-12B0B53B0709}"/>
              </a:ext>
            </a:extLst>
          </p:cNvPr>
          <p:cNvSpPr/>
          <p:nvPr/>
        </p:nvSpPr>
        <p:spPr>
          <a:xfrm>
            <a:off x="3810000" y="4419600"/>
            <a:ext cx="228600" cy="457200"/>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dirty="0"/>
          </a:p>
        </p:txBody>
      </p:sp>
      <p:sp>
        <p:nvSpPr>
          <p:cNvPr id="10" name="Down Arrow 9">
            <a:extLst>
              <a:ext uri="{FF2B5EF4-FFF2-40B4-BE49-F238E27FC236}">
                <a16:creationId xmlns:a16="http://schemas.microsoft.com/office/drawing/2014/main" id="{9EB05607-03C2-4D25-AEE6-18131A1227D7}"/>
              </a:ext>
            </a:extLst>
          </p:cNvPr>
          <p:cNvSpPr/>
          <p:nvPr/>
        </p:nvSpPr>
        <p:spPr>
          <a:xfrm>
            <a:off x="8001000" y="4038600"/>
            <a:ext cx="304800" cy="457200"/>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dirty="0"/>
          </a:p>
        </p:txBody>
      </p:sp>
      <p:sp>
        <p:nvSpPr>
          <p:cNvPr id="11" name="Down Arrow 10">
            <a:extLst>
              <a:ext uri="{FF2B5EF4-FFF2-40B4-BE49-F238E27FC236}">
                <a16:creationId xmlns:a16="http://schemas.microsoft.com/office/drawing/2014/main" id="{DB9A627D-8B5B-46EC-AB75-A25F3C1C7381}"/>
              </a:ext>
            </a:extLst>
          </p:cNvPr>
          <p:cNvSpPr/>
          <p:nvPr/>
        </p:nvSpPr>
        <p:spPr>
          <a:xfrm>
            <a:off x="8001000" y="2895600"/>
            <a:ext cx="228600" cy="457200"/>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dirty="0"/>
          </a:p>
        </p:txBody>
      </p:sp>
      <p:sp>
        <p:nvSpPr>
          <p:cNvPr id="26639" name="TextBox 11">
            <a:extLst>
              <a:ext uri="{FF2B5EF4-FFF2-40B4-BE49-F238E27FC236}">
                <a16:creationId xmlns:a16="http://schemas.microsoft.com/office/drawing/2014/main" id="{2B8BD566-FA9D-49C5-9391-BE1209429380}"/>
              </a:ext>
            </a:extLst>
          </p:cNvPr>
          <p:cNvSpPr txBox="1">
            <a:spLocks noChangeArrowheads="1"/>
          </p:cNvSpPr>
          <p:nvPr/>
        </p:nvSpPr>
        <p:spPr bwMode="auto">
          <a:xfrm>
            <a:off x="2819400" y="6248400"/>
            <a:ext cx="7239000" cy="38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GB" altLang="en-US" sz="1800"/>
              <a:t>Why these differences? </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BC3E1C3D-633C-4756-B09B-9AD080714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6668" y="640080"/>
            <a:ext cx="10915252" cy="5263134"/>
          </a:xfrm>
          <a:prstGeom prst="rect">
            <a:avLst/>
          </a:prstGeom>
          <a:noFill/>
          <a:ln w="31750" cap="sq">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3" name="Rectangle 72">
            <a:extLst>
              <a:ext uri="{FF2B5EF4-FFF2-40B4-BE49-F238E27FC236}">
                <a16:creationId xmlns:a16="http://schemas.microsoft.com/office/drawing/2014/main" id="{1295DAF8-54BC-4834-A4B1-7DD2F7AFE5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1520" y="802767"/>
            <a:ext cx="10585166" cy="493776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50" name="Title 6">
            <a:extLst>
              <a:ext uri="{FF2B5EF4-FFF2-40B4-BE49-F238E27FC236}">
                <a16:creationId xmlns:a16="http://schemas.microsoft.com/office/drawing/2014/main" id="{12C0EB04-BCCD-4008-BE0E-E2A4961233F8}"/>
              </a:ext>
            </a:extLst>
          </p:cNvPr>
          <p:cNvSpPr>
            <a:spLocks noGrp="1"/>
          </p:cNvSpPr>
          <p:nvPr>
            <p:ph type="title"/>
          </p:nvPr>
        </p:nvSpPr>
        <p:spPr>
          <a:xfrm>
            <a:off x="1120624" y="1122807"/>
            <a:ext cx="9954443" cy="4297680"/>
          </a:xfrm>
          <a:noFill/>
          <a:ln>
            <a:noFill/>
          </a:ln>
        </p:spPr>
        <p:txBody>
          <a:bodyPr>
            <a:normAutofit/>
          </a:bodyPr>
          <a:lstStyle/>
          <a:p>
            <a:pPr algn="ctr"/>
            <a:r>
              <a:rPr lang="en-US" altLang="en-US" sz="2900">
                <a:solidFill>
                  <a:srgbClr val="FFFFFF"/>
                </a:solidFill>
              </a:rPr>
              <a:t>Glucose and amino acids are absorbed with sodium using a co-transporter as their concentration in the villi is relatively high.</a:t>
            </a:r>
            <a:br>
              <a:rPr lang="en-US" altLang="en-US" sz="2900">
                <a:solidFill>
                  <a:srgbClr val="FFFFFF"/>
                </a:solidFill>
              </a:rPr>
            </a:br>
            <a:r>
              <a:rPr lang="en-US" altLang="en-US" sz="2900">
                <a:solidFill>
                  <a:srgbClr val="FFFFFF"/>
                </a:solidFill>
              </a:rPr>
              <a:t> </a:t>
            </a:r>
            <a:br>
              <a:rPr lang="en-US" altLang="en-US" sz="2900">
                <a:solidFill>
                  <a:srgbClr val="FFFFFF"/>
                </a:solidFill>
              </a:rPr>
            </a:br>
            <a:r>
              <a:rPr lang="en-US" altLang="en-US" sz="2900">
                <a:solidFill>
                  <a:srgbClr val="FFFFFF"/>
                </a:solidFill>
              </a:rPr>
              <a:t>Sodium has to be actively removed from the cell to lower its concentration in the cell so the sodium bound with glucose and amino acids can enter. </a:t>
            </a:r>
            <a:br>
              <a:rPr lang="en-US" altLang="en-US" sz="2900">
                <a:solidFill>
                  <a:srgbClr val="FFFFFF"/>
                </a:solidFill>
              </a:rPr>
            </a:br>
            <a:br>
              <a:rPr lang="en-US" altLang="en-US" sz="2900">
                <a:solidFill>
                  <a:srgbClr val="FFFFFF"/>
                </a:solidFill>
              </a:rPr>
            </a:br>
            <a:r>
              <a:rPr lang="en-US" altLang="en-US" sz="2900">
                <a:solidFill>
                  <a:srgbClr val="FFFFFF"/>
                </a:solidFill>
              </a:rPr>
              <a:t>Fatty acid and glycerol its diffusion because their concentration in the villi is low, as they are immediately absorbed in to lacteal.</a:t>
            </a:r>
            <a:endParaRPr lang="en-GB" altLang="en-US" sz="2900">
              <a:solidFill>
                <a:srgbClr val="FFFFFF"/>
              </a:solidFil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descr="http://mycozynook.com/21_11HepaticPortalSystem-L.jpg">
            <a:extLst>
              <a:ext uri="{FF2B5EF4-FFF2-40B4-BE49-F238E27FC236}">
                <a16:creationId xmlns:a16="http://schemas.microsoft.com/office/drawing/2014/main" id="{1739C6A3-27CE-4047-B042-2155116E816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90800" y="457201"/>
            <a:ext cx="7239000" cy="5622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46D4B347-BAEF-429E-B809-337DD49FDA8D}"/>
              </a:ext>
            </a:extLst>
          </p:cNvPr>
          <p:cNvSpPr>
            <a:spLocks noGrp="1" noChangeArrowheads="1"/>
          </p:cNvSpPr>
          <p:nvPr>
            <p:ph type="title"/>
          </p:nvPr>
        </p:nvSpPr>
        <p:spPr>
          <a:xfrm>
            <a:off x="2209800" y="0"/>
            <a:ext cx="7772400" cy="1295400"/>
          </a:xfrm>
        </p:spPr>
        <p:txBody>
          <a:bodyPr/>
          <a:lstStyle/>
          <a:p>
            <a:pPr eaLnBrk="1" hangingPunct="1"/>
            <a:r>
              <a:rPr lang="en-US" altLang="en-US" sz="6000"/>
              <a:t>Large Intestine</a:t>
            </a:r>
          </a:p>
        </p:txBody>
      </p:sp>
      <p:sp>
        <p:nvSpPr>
          <p:cNvPr id="10243" name="Rectangle 3">
            <a:extLst>
              <a:ext uri="{FF2B5EF4-FFF2-40B4-BE49-F238E27FC236}">
                <a16:creationId xmlns:a16="http://schemas.microsoft.com/office/drawing/2014/main" id="{2F875626-C0B7-4DC5-A969-61BE7ADA09A6}"/>
              </a:ext>
            </a:extLst>
          </p:cNvPr>
          <p:cNvSpPr>
            <a:spLocks noGrp="1" noChangeArrowheads="1"/>
          </p:cNvSpPr>
          <p:nvPr>
            <p:ph type="body" idx="1"/>
          </p:nvPr>
        </p:nvSpPr>
        <p:spPr>
          <a:xfrm>
            <a:off x="2209800" y="1219200"/>
            <a:ext cx="5181600" cy="5181600"/>
          </a:xfrm>
        </p:spPr>
        <p:txBody>
          <a:bodyPr/>
          <a:lstStyle/>
          <a:p>
            <a:pPr eaLnBrk="1" hangingPunct="1">
              <a:lnSpc>
                <a:spcPct val="90000"/>
              </a:lnSpc>
            </a:pPr>
            <a:r>
              <a:rPr lang="en-US" altLang="en-US" sz="2400" b="1"/>
              <a:t>Solid materials </a:t>
            </a:r>
            <a:r>
              <a:rPr lang="en-US" altLang="en-US" sz="2400"/>
              <a:t>pass through the large intestine.</a:t>
            </a:r>
          </a:p>
          <a:p>
            <a:pPr eaLnBrk="1" hangingPunct="1">
              <a:lnSpc>
                <a:spcPct val="90000"/>
              </a:lnSpc>
            </a:pPr>
            <a:r>
              <a:rPr lang="en-US" altLang="en-US" sz="2400"/>
              <a:t>These are </a:t>
            </a:r>
            <a:r>
              <a:rPr lang="en-US" altLang="en-US" sz="2400" b="1"/>
              <a:t>indigestible</a:t>
            </a:r>
            <a:r>
              <a:rPr lang="en-US" altLang="en-US" sz="2400"/>
              <a:t> solids (fibres cellulose).</a:t>
            </a:r>
          </a:p>
          <a:p>
            <a:pPr eaLnBrk="1" hangingPunct="1">
              <a:lnSpc>
                <a:spcPct val="90000"/>
              </a:lnSpc>
            </a:pPr>
            <a:r>
              <a:rPr lang="en-US" altLang="en-US" sz="2400"/>
              <a:t>Water is absorbed.</a:t>
            </a:r>
          </a:p>
          <a:p>
            <a:pPr eaLnBrk="1" hangingPunct="1">
              <a:lnSpc>
                <a:spcPct val="90000"/>
              </a:lnSpc>
            </a:pPr>
            <a:r>
              <a:rPr lang="en-US" altLang="en-US" sz="2400" b="1"/>
              <a:t>Vitamins K and B</a:t>
            </a:r>
            <a:r>
              <a:rPr lang="en-US" altLang="en-US" sz="2400"/>
              <a:t> are secreted by ‘good’ bacteria and reabsorbed with the water.</a:t>
            </a:r>
          </a:p>
          <a:p>
            <a:pPr eaLnBrk="1" hangingPunct="1">
              <a:lnSpc>
                <a:spcPct val="90000"/>
              </a:lnSpc>
            </a:pPr>
            <a:r>
              <a:rPr lang="en-US" altLang="en-US" sz="2400" b="1"/>
              <a:t>Rectum</a:t>
            </a:r>
            <a:r>
              <a:rPr lang="en-US" altLang="en-US" sz="2400"/>
              <a:t>- solid wastes exit the body (defecation).</a:t>
            </a:r>
          </a:p>
        </p:txBody>
      </p:sp>
      <p:pic>
        <p:nvPicPr>
          <p:cNvPr id="30724" name="Picture 4" descr="images-15">
            <a:extLst>
              <a:ext uri="{FF2B5EF4-FFF2-40B4-BE49-F238E27FC236}">
                <a16:creationId xmlns:a16="http://schemas.microsoft.com/office/drawing/2014/main" id="{0D0D395F-B677-47DC-A29F-E5ED29AE62F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72400" y="1828800"/>
            <a:ext cx="2362200" cy="2006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5" name="Picture 5" descr="images-18">
            <a:extLst>
              <a:ext uri="{FF2B5EF4-FFF2-40B4-BE49-F238E27FC236}">
                <a16:creationId xmlns:a16="http://schemas.microsoft.com/office/drawing/2014/main" id="{D0EF89FC-8305-4E6A-9429-405E610B745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67600" y="4191000"/>
            <a:ext cx="2362200" cy="2362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Effect transition="in" filter="dissolve">
                                      <p:cBhvr>
                                        <p:cTn id="7" dur="500"/>
                                        <p:tgtEl>
                                          <p:spTgt spid="1024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0243">
                                            <p:txEl>
                                              <p:pRg st="1" end="1"/>
                                            </p:txEl>
                                          </p:spTgt>
                                        </p:tgtEl>
                                        <p:attrNameLst>
                                          <p:attrName>style.visibility</p:attrName>
                                        </p:attrNameLst>
                                      </p:cBhvr>
                                      <p:to>
                                        <p:strVal val="visible"/>
                                      </p:to>
                                    </p:set>
                                    <p:animEffect transition="in" filter="dissolve">
                                      <p:cBhvr>
                                        <p:cTn id="12" dur="500"/>
                                        <p:tgtEl>
                                          <p:spTgt spid="1024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0243">
                                            <p:txEl>
                                              <p:pRg st="2" end="2"/>
                                            </p:txEl>
                                          </p:spTgt>
                                        </p:tgtEl>
                                        <p:attrNameLst>
                                          <p:attrName>style.visibility</p:attrName>
                                        </p:attrNameLst>
                                      </p:cBhvr>
                                      <p:to>
                                        <p:strVal val="visible"/>
                                      </p:to>
                                    </p:set>
                                    <p:animEffect transition="in" filter="dissolve">
                                      <p:cBhvr>
                                        <p:cTn id="17" dur="500"/>
                                        <p:tgtEl>
                                          <p:spTgt spid="1024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0243">
                                            <p:txEl>
                                              <p:pRg st="3" end="3"/>
                                            </p:txEl>
                                          </p:spTgt>
                                        </p:tgtEl>
                                        <p:attrNameLst>
                                          <p:attrName>style.visibility</p:attrName>
                                        </p:attrNameLst>
                                      </p:cBhvr>
                                      <p:to>
                                        <p:strVal val="visible"/>
                                      </p:to>
                                    </p:set>
                                    <p:animEffect transition="in" filter="dissolve">
                                      <p:cBhvr>
                                        <p:cTn id="22" dur="500"/>
                                        <p:tgtEl>
                                          <p:spTgt spid="1024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10243">
                                            <p:txEl>
                                              <p:pRg st="4" end="4"/>
                                            </p:txEl>
                                          </p:spTgt>
                                        </p:tgtEl>
                                        <p:attrNameLst>
                                          <p:attrName>style.visibility</p:attrName>
                                        </p:attrNameLst>
                                      </p:cBhvr>
                                      <p:to>
                                        <p:strVal val="visible"/>
                                      </p:to>
                                    </p:set>
                                    <p:animEffect transition="in" filter="dissolve">
                                      <p:cBhvr>
                                        <p:cTn id="27" dur="500"/>
                                        <p:tgtEl>
                                          <p:spTgt spid="1024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1183</Words>
  <Application>Microsoft Office PowerPoint</Application>
  <PresentationFormat>Widescreen</PresentationFormat>
  <Paragraphs>174</Paragraphs>
  <Slides>26</Slides>
  <Notes>19</Notes>
  <HiddenSlides>0</HiddenSlides>
  <MMClips>3</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Arial</vt:lpstr>
      <vt:lpstr>Calibri</vt:lpstr>
      <vt:lpstr>Calibri Light</vt:lpstr>
      <vt:lpstr>Comic Sans MS</vt:lpstr>
      <vt:lpstr>Merriweather</vt:lpstr>
      <vt:lpstr>Wingdings</vt:lpstr>
      <vt:lpstr>Office Theme</vt:lpstr>
      <vt:lpstr>Digestion </vt:lpstr>
      <vt:lpstr>Enzymes </vt:lpstr>
      <vt:lpstr>Processing food</vt:lpstr>
      <vt:lpstr>Digestion </vt:lpstr>
      <vt:lpstr>Human digestive system</vt:lpstr>
      <vt:lpstr>Mouth</vt:lpstr>
      <vt:lpstr>PowerPoint Presentation</vt:lpstr>
      <vt:lpstr>Swallowing (&amp; not choking) </vt:lpstr>
      <vt:lpstr>PowerPoint Presentation</vt:lpstr>
      <vt:lpstr>Stomach</vt:lpstr>
      <vt:lpstr>Stomach</vt:lpstr>
      <vt:lpstr>The stomach !</vt:lpstr>
      <vt:lpstr>PowerPoint Presentation</vt:lpstr>
      <vt:lpstr>Accessory Organs</vt:lpstr>
      <vt:lpstr>PowerPoint Presentation</vt:lpstr>
      <vt:lpstr>BILE</vt:lpstr>
      <vt:lpstr>Pancreatic juice </vt:lpstr>
      <vt:lpstr>Small intestine</vt:lpstr>
      <vt:lpstr>Duodenum </vt:lpstr>
      <vt:lpstr>Absorption in the SI </vt:lpstr>
      <vt:lpstr>Absorption by Small Intestines</vt:lpstr>
      <vt:lpstr>VILLI</vt:lpstr>
      <vt:lpstr>Where shall we go now???</vt:lpstr>
      <vt:lpstr>Glucose and amino acids are absorbed with sodium using a co-transporter as their concentration in the villi is relatively high.   Sodium has to be actively removed from the cell to lower its concentration in the cell so the sodium bound with glucose and amino acids can enter.   Fatty acid and glycerol its diffusion because their concentration in the villi is low, as they are immediately absorbed in to lacteal.</vt:lpstr>
      <vt:lpstr>PowerPoint Presentation</vt:lpstr>
      <vt:lpstr>Large Intestine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Digestion </dc:title>
  <dc:creator>Felicity Page</dc:creator>
  <cp:lastModifiedBy>Felicity Page</cp:lastModifiedBy>
  <cp:revision>1</cp:revision>
  <dcterms:created xsi:type="dcterms:W3CDTF">2020-11-16T13:14:51Z</dcterms:created>
  <dcterms:modified xsi:type="dcterms:W3CDTF">2021-02-10T15:05:15Z</dcterms:modified>
</cp:coreProperties>
</file>