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457D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8EA241-B1CE-4EF4-A345-63EDE413D288}" v="7" dt="2026-10-11T13:55:43.6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hrat Hussain (2318968)" userId="cd340a9b-5805-4ec7-83ae-ba581278b8a2" providerId="ADAL" clId="{34D3C364-E704-4BE0-905E-A779672392B9}"/>
    <pc:docChg chg="undo redo custSel modSld">
      <pc:chgData name="Ishrat Hussain (2318968)" userId="cd340a9b-5805-4ec7-83ae-ba581278b8a2" providerId="ADAL" clId="{34D3C364-E704-4BE0-905E-A779672392B9}" dt="2026-10-10T12:37:52.036" v="175" actId="20577"/>
      <pc:docMkLst>
        <pc:docMk/>
      </pc:docMkLst>
      <pc:sldChg chg="addSp delSp modSp mod">
        <pc:chgData name="Ishrat Hussain (2318968)" userId="cd340a9b-5805-4ec7-83ae-ba581278b8a2" providerId="ADAL" clId="{34D3C364-E704-4BE0-905E-A779672392B9}" dt="2026-10-10T12:31:10.087" v="133" actId="1076"/>
        <pc:sldMkLst>
          <pc:docMk/>
          <pc:sldMk cId="1184385117" sldId="256"/>
        </pc:sldMkLst>
        <pc:spChg chg="mod">
          <ac:chgData name="Ishrat Hussain (2318968)" userId="cd340a9b-5805-4ec7-83ae-ba581278b8a2" providerId="ADAL" clId="{34D3C364-E704-4BE0-905E-A779672392B9}" dt="2026-10-10T12:28:39.148" v="127" actId="20577"/>
          <ac:spMkLst>
            <pc:docMk/>
            <pc:sldMk cId="1184385117" sldId="256"/>
            <ac:spMk id="5" creationId="{0C445795-1A31-4779-BE85-460BDA031D23}"/>
          </ac:spMkLst>
        </pc:spChg>
        <pc:graphicFrameChg chg="add del mod">
          <ac:chgData name="Ishrat Hussain (2318968)" userId="cd340a9b-5805-4ec7-83ae-ba581278b8a2" providerId="ADAL" clId="{34D3C364-E704-4BE0-905E-A779672392B9}" dt="2026-10-10T12:29:01.551" v="128" actId="21"/>
          <ac:graphicFrameMkLst>
            <pc:docMk/>
            <pc:sldMk cId="1184385117" sldId="256"/>
            <ac:graphicFrameMk id="6" creationId="{A1C5ABB6-A2B0-5FC5-F4F8-10028056E6F4}"/>
          </ac:graphicFrameMkLst>
        </pc:graphicFrameChg>
        <pc:picChg chg="mod">
          <ac:chgData name="Ishrat Hussain (2318968)" userId="cd340a9b-5805-4ec7-83ae-ba581278b8a2" providerId="ADAL" clId="{34D3C364-E704-4BE0-905E-A779672392B9}" dt="2026-10-10T12:31:10.087" v="133" actId="1076"/>
          <ac:picMkLst>
            <pc:docMk/>
            <pc:sldMk cId="1184385117" sldId="256"/>
            <ac:picMk id="4" creationId="{A3CF7F28-9A2C-F30B-76B2-1DE7D1333937}"/>
          </ac:picMkLst>
        </pc:picChg>
        <pc:picChg chg="mod">
          <ac:chgData name="Ishrat Hussain (2318968)" userId="cd340a9b-5805-4ec7-83ae-ba581278b8a2" providerId="ADAL" clId="{34D3C364-E704-4BE0-905E-A779672392B9}" dt="2026-10-10T12:30:59.455" v="132" actId="1076"/>
          <ac:picMkLst>
            <pc:docMk/>
            <pc:sldMk cId="1184385117" sldId="256"/>
            <ac:picMk id="9" creationId="{C8A0215F-25A9-441A-E745-D96C11895BFC}"/>
          </ac:picMkLst>
        </pc:picChg>
        <pc:cxnChg chg="mod">
          <ac:chgData name="Ishrat Hussain (2318968)" userId="cd340a9b-5805-4ec7-83ae-ba581278b8a2" providerId="ADAL" clId="{34D3C364-E704-4BE0-905E-A779672392B9}" dt="2026-10-10T12:30:52.856" v="131" actId="1076"/>
          <ac:cxnSpMkLst>
            <pc:docMk/>
            <pc:sldMk cId="1184385117" sldId="256"/>
            <ac:cxnSpMk id="10" creationId="{C7CCB960-F372-472C-9BAD-5465BB032539}"/>
          </ac:cxnSpMkLst>
        </pc:cxnChg>
      </pc:sldChg>
      <pc:sldChg chg="modSp mod">
        <pc:chgData name="Ishrat Hussain (2318968)" userId="cd340a9b-5805-4ec7-83ae-ba581278b8a2" providerId="ADAL" clId="{34D3C364-E704-4BE0-905E-A779672392B9}" dt="2026-10-10T12:33:26.543" v="135" actId="20577"/>
        <pc:sldMkLst>
          <pc:docMk/>
          <pc:sldMk cId="2057215175" sldId="257"/>
        </pc:sldMkLst>
        <pc:spChg chg="mod">
          <ac:chgData name="Ishrat Hussain (2318968)" userId="cd340a9b-5805-4ec7-83ae-ba581278b8a2" providerId="ADAL" clId="{34D3C364-E704-4BE0-905E-A779672392B9}" dt="2026-10-10T12:33:26.543" v="135" actId="20577"/>
          <ac:spMkLst>
            <pc:docMk/>
            <pc:sldMk cId="2057215175" sldId="257"/>
            <ac:spMk id="3" creationId="{38C30943-4258-4A0A-87E6-1CA4A95964D2}"/>
          </ac:spMkLst>
        </pc:spChg>
      </pc:sldChg>
      <pc:sldChg chg="modSp mod">
        <pc:chgData name="Ishrat Hussain (2318968)" userId="cd340a9b-5805-4ec7-83ae-ba581278b8a2" providerId="ADAL" clId="{34D3C364-E704-4BE0-905E-A779672392B9}" dt="2026-10-10T12:37:44.225" v="173" actId="20577"/>
        <pc:sldMkLst>
          <pc:docMk/>
          <pc:sldMk cId="1952652416" sldId="260"/>
        </pc:sldMkLst>
        <pc:spChg chg="mod">
          <ac:chgData name="Ishrat Hussain (2318968)" userId="cd340a9b-5805-4ec7-83ae-ba581278b8a2" providerId="ADAL" clId="{34D3C364-E704-4BE0-905E-A779672392B9}" dt="2026-10-10T12:37:44.225" v="173" actId="20577"/>
          <ac:spMkLst>
            <pc:docMk/>
            <pc:sldMk cId="1952652416" sldId="260"/>
            <ac:spMk id="27" creationId="{9483C372-3A34-4B61-81CA-5BE1BCD26C24}"/>
          </ac:spMkLst>
        </pc:spChg>
      </pc:sldChg>
      <pc:sldChg chg="modSp mod">
        <pc:chgData name="Ishrat Hussain (2318968)" userId="cd340a9b-5805-4ec7-83ae-ba581278b8a2" providerId="ADAL" clId="{34D3C364-E704-4BE0-905E-A779672392B9}" dt="2026-10-10T12:37:52.036" v="175" actId="20577"/>
        <pc:sldMkLst>
          <pc:docMk/>
          <pc:sldMk cId="1010033122" sldId="264"/>
        </pc:sldMkLst>
        <pc:spChg chg="mod">
          <ac:chgData name="Ishrat Hussain (2318968)" userId="cd340a9b-5805-4ec7-83ae-ba581278b8a2" providerId="ADAL" clId="{34D3C364-E704-4BE0-905E-A779672392B9}" dt="2026-10-10T12:37:52.036" v="175" actId="20577"/>
          <ac:spMkLst>
            <pc:docMk/>
            <pc:sldMk cId="1010033122" sldId="264"/>
            <ac:spMk id="3" creationId="{318A8E9A-4552-40BD-AC67-A88A5425CEEA}"/>
          </ac:spMkLst>
        </pc:spChg>
      </pc:sldChg>
      <pc:sldChg chg="modSp mod">
        <pc:chgData name="Ishrat Hussain (2318968)" userId="cd340a9b-5805-4ec7-83ae-ba581278b8a2" providerId="ADAL" clId="{34D3C364-E704-4BE0-905E-A779672392B9}" dt="2026-10-10T12:35:00.571" v="137" actId="20577"/>
        <pc:sldMkLst>
          <pc:docMk/>
          <pc:sldMk cId="1800646531" sldId="266"/>
        </pc:sldMkLst>
        <pc:spChg chg="mod">
          <ac:chgData name="Ishrat Hussain (2318968)" userId="cd340a9b-5805-4ec7-83ae-ba581278b8a2" providerId="ADAL" clId="{34D3C364-E704-4BE0-905E-A779672392B9}" dt="2026-10-10T12:35:00.571" v="137" actId="20577"/>
          <ac:spMkLst>
            <pc:docMk/>
            <pc:sldMk cId="1800646531" sldId="266"/>
            <ac:spMk id="3" creationId="{3FCB1D72-F045-4107-BD4A-C69F3A690C1C}"/>
          </ac:spMkLst>
        </pc:spChg>
      </pc:sldChg>
      <pc:sldChg chg="delSp mod">
        <pc:chgData name="Ishrat Hussain (2318968)" userId="cd340a9b-5805-4ec7-83ae-ba581278b8a2" providerId="ADAL" clId="{34D3C364-E704-4BE0-905E-A779672392B9}" dt="2026-10-10T12:35:57.245" v="168" actId="478"/>
        <pc:sldMkLst>
          <pc:docMk/>
          <pc:sldMk cId="185034733" sldId="267"/>
        </pc:sldMkLst>
        <pc:spChg chg="del">
          <ac:chgData name="Ishrat Hussain (2318968)" userId="cd340a9b-5805-4ec7-83ae-ba581278b8a2" providerId="ADAL" clId="{34D3C364-E704-4BE0-905E-A779672392B9}" dt="2026-10-10T12:35:57.245" v="168" actId="478"/>
          <ac:spMkLst>
            <pc:docMk/>
            <pc:sldMk cId="185034733" sldId="267"/>
            <ac:spMk id="3" creationId="{6C122A87-4651-45CD-97FB-1A2A288831C1}"/>
          </ac:spMkLst>
        </pc:spChg>
      </pc:sldChg>
      <pc:sldChg chg="modSp mod">
        <pc:chgData name="Ishrat Hussain (2318968)" userId="cd340a9b-5805-4ec7-83ae-ba581278b8a2" providerId="ADAL" clId="{34D3C364-E704-4BE0-905E-A779672392B9}" dt="2026-10-10T12:30:05.231" v="130" actId="14100"/>
        <pc:sldMkLst>
          <pc:docMk/>
          <pc:sldMk cId="749177119" sldId="269"/>
        </pc:sldMkLst>
        <pc:spChg chg="mod">
          <ac:chgData name="Ishrat Hussain (2318968)" userId="cd340a9b-5805-4ec7-83ae-ba581278b8a2" providerId="ADAL" clId="{34D3C364-E704-4BE0-905E-A779672392B9}" dt="2026-10-10T12:30:05.231" v="130" actId="14100"/>
          <ac:spMkLst>
            <pc:docMk/>
            <pc:sldMk cId="749177119" sldId="269"/>
            <ac:spMk id="9" creationId="{8EEE5CE7-10EA-0947-4BC7-155F10101A8B}"/>
          </ac:spMkLst>
        </pc:spChg>
      </pc:sldChg>
      <pc:sldChg chg="modNotesTx">
        <pc:chgData name="Ishrat Hussain (2318968)" userId="cd340a9b-5805-4ec7-83ae-ba581278b8a2" providerId="ADAL" clId="{34D3C364-E704-4BE0-905E-A779672392B9}" dt="2026-10-10T12:35:36.507" v="167" actId="20577"/>
        <pc:sldMkLst>
          <pc:docMk/>
          <pc:sldMk cId="2029892807" sldId="270"/>
        </pc:sldMkLst>
      </pc:sldChg>
    </pc:docChg>
  </pc:docChgLst>
  <pc:docChgLst>
    <pc:chgData name="Ishrat Hussain (2318968)" userId="cd340a9b-5805-4ec7-83ae-ba581278b8a2" providerId="ADAL" clId="{2D88B3E4-737E-4E1D-BAA8-D430E179ADC2}"/>
    <pc:docChg chg="custSel modSld">
      <pc:chgData name="Ishrat Hussain (2318968)" userId="cd340a9b-5805-4ec7-83ae-ba581278b8a2" providerId="ADAL" clId="{2D88B3E4-737E-4E1D-BAA8-D430E179ADC2}" dt="2026-10-11T14:52:57.949" v="0" actId="478"/>
      <pc:docMkLst>
        <pc:docMk/>
      </pc:docMkLst>
      <pc:sldChg chg="delSp mod">
        <pc:chgData name="Ishrat Hussain (2318968)" userId="cd340a9b-5805-4ec7-83ae-ba581278b8a2" providerId="ADAL" clId="{2D88B3E4-737E-4E1D-BAA8-D430E179ADC2}" dt="2026-10-11T14:52:57.949" v="0" actId="478"/>
        <pc:sldMkLst>
          <pc:docMk/>
          <pc:sldMk cId="840555291" sldId="258"/>
        </pc:sldMkLst>
        <pc:spChg chg="del">
          <ac:chgData name="Ishrat Hussain (2318968)" userId="cd340a9b-5805-4ec7-83ae-ba581278b8a2" providerId="ADAL" clId="{2D88B3E4-737E-4E1D-BAA8-D430E179ADC2}" dt="2026-10-11T14:52:57.949" v="0" actId="478"/>
          <ac:spMkLst>
            <pc:docMk/>
            <pc:sldMk cId="840555291" sldId="258"/>
            <ac:spMk id="3" creationId="{B7C5F52B-B5F8-43CE-8326-E0A142AA3093}"/>
          </ac:spMkLst>
        </pc:spChg>
      </pc:sldChg>
    </pc:docChg>
  </pc:docChgLst>
  <pc:docChgLst>
    <pc:chgData name="Ishrat Hussain (2318968)" userId="cd340a9b-5805-4ec7-83ae-ba581278b8a2" providerId="ADAL" clId="{70FA8FC8-A2D9-4D58-B19F-294165DC8ED8}"/>
    <pc:docChg chg="modSld">
      <pc:chgData name="Ishrat Hussain (2318968)" userId="cd340a9b-5805-4ec7-83ae-ba581278b8a2" providerId="ADAL" clId="{70FA8FC8-A2D9-4D58-B19F-294165DC8ED8}" dt="2026-10-11T13:55:06.674" v="44" actId="207"/>
      <pc:docMkLst>
        <pc:docMk/>
      </pc:docMkLst>
      <pc:sldChg chg="addSp delSp modSp mod">
        <pc:chgData name="Ishrat Hussain (2318968)" userId="cd340a9b-5805-4ec7-83ae-ba581278b8a2" providerId="ADAL" clId="{70FA8FC8-A2D9-4D58-B19F-294165DC8ED8}" dt="2026-10-11T13:55:06.674" v="44" actId="207"/>
        <pc:sldMkLst>
          <pc:docMk/>
          <pc:sldMk cId="1654717471" sldId="261"/>
        </pc:sldMkLst>
        <pc:spChg chg="mod">
          <ac:chgData name="Ishrat Hussain (2318968)" userId="cd340a9b-5805-4ec7-83ae-ba581278b8a2" providerId="ADAL" clId="{70FA8FC8-A2D9-4D58-B19F-294165DC8ED8}" dt="2026-10-11T13:52:43.512" v="40" actId="207"/>
          <ac:spMkLst>
            <pc:docMk/>
            <pc:sldMk cId="1654717471" sldId="261"/>
            <ac:spMk id="5" creationId="{5B9755A5-FC2A-48C6-BDE3-E55E3E1033E3}"/>
          </ac:spMkLst>
        </pc:spChg>
        <pc:spChg chg="mod">
          <ac:chgData name="Ishrat Hussain (2318968)" userId="cd340a9b-5805-4ec7-83ae-ba581278b8a2" providerId="ADAL" clId="{70FA8FC8-A2D9-4D58-B19F-294165DC8ED8}" dt="2026-10-11T13:52:35.494" v="39" actId="207"/>
          <ac:spMkLst>
            <pc:docMk/>
            <pc:sldMk cId="1654717471" sldId="261"/>
            <ac:spMk id="9" creationId="{4369FCE5-8F1A-4363-9336-0232A354B84F}"/>
          </ac:spMkLst>
        </pc:spChg>
        <pc:spChg chg="mod">
          <ac:chgData name="Ishrat Hussain (2318968)" userId="cd340a9b-5805-4ec7-83ae-ba581278b8a2" providerId="ADAL" clId="{70FA8FC8-A2D9-4D58-B19F-294165DC8ED8}" dt="2026-10-11T13:52:19.834" v="34" actId="14100"/>
          <ac:spMkLst>
            <pc:docMk/>
            <pc:sldMk cId="1654717471" sldId="261"/>
            <ac:spMk id="12" creationId="{9909E209-A629-491F-850F-F522259D93E8}"/>
          </ac:spMkLst>
        </pc:spChg>
        <pc:spChg chg="add del mod">
          <ac:chgData name="Ishrat Hussain (2318968)" userId="cd340a9b-5805-4ec7-83ae-ba581278b8a2" providerId="ADAL" clId="{70FA8FC8-A2D9-4D58-B19F-294165DC8ED8}" dt="2026-10-11T13:50:21.800" v="17"/>
          <ac:spMkLst>
            <pc:docMk/>
            <pc:sldMk cId="1654717471" sldId="261"/>
            <ac:spMk id="13" creationId="{B980D4FD-DB9C-6F60-8040-B76F999BA47C}"/>
          </ac:spMkLst>
        </pc:spChg>
        <pc:spChg chg="mod">
          <ac:chgData name="Ishrat Hussain (2318968)" userId="cd340a9b-5805-4ec7-83ae-ba581278b8a2" providerId="ADAL" clId="{70FA8FC8-A2D9-4D58-B19F-294165DC8ED8}" dt="2026-10-11T13:39:19.892" v="0" actId="207"/>
          <ac:spMkLst>
            <pc:docMk/>
            <pc:sldMk cId="1654717471" sldId="261"/>
            <ac:spMk id="14" creationId="{557B7F88-DDF6-4BAA-B151-4EAF289F64EA}"/>
          </ac:spMkLst>
        </pc:spChg>
        <pc:spChg chg="mod">
          <ac:chgData name="Ishrat Hussain (2318968)" userId="cd340a9b-5805-4ec7-83ae-ba581278b8a2" providerId="ADAL" clId="{70FA8FC8-A2D9-4D58-B19F-294165DC8ED8}" dt="2026-10-11T13:52:58.667" v="41" actId="207"/>
          <ac:spMkLst>
            <pc:docMk/>
            <pc:sldMk cId="1654717471" sldId="261"/>
            <ac:spMk id="17" creationId="{6E1204B3-24B7-4CBC-9ABA-DBD595160D5B}"/>
          </ac:spMkLst>
        </pc:spChg>
        <pc:spChg chg="add del mod">
          <ac:chgData name="Ishrat Hussain (2318968)" userId="cd340a9b-5805-4ec7-83ae-ba581278b8a2" providerId="ADAL" clId="{70FA8FC8-A2D9-4D58-B19F-294165DC8ED8}" dt="2026-10-11T13:50:21.805" v="19"/>
          <ac:spMkLst>
            <pc:docMk/>
            <pc:sldMk cId="1654717471" sldId="261"/>
            <ac:spMk id="27" creationId="{B083D8B3-69C8-5538-A47C-1C00C4182885}"/>
          </ac:spMkLst>
        </pc:spChg>
        <pc:spChg chg="add del mod">
          <ac:chgData name="Ishrat Hussain (2318968)" userId="cd340a9b-5805-4ec7-83ae-ba581278b8a2" providerId="ADAL" clId="{70FA8FC8-A2D9-4D58-B19F-294165DC8ED8}" dt="2026-10-11T13:50:21.805" v="21"/>
          <ac:spMkLst>
            <pc:docMk/>
            <pc:sldMk cId="1654717471" sldId="261"/>
            <ac:spMk id="28" creationId="{8736419F-937C-274F-AB36-51CAB4EC634A}"/>
          </ac:spMkLst>
        </pc:spChg>
        <pc:spChg chg="add del mod">
          <ac:chgData name="Ishrat Hussain (2318968)" userId="cd340a9b-5805-4ec7-83ae-ba581278b8a2" providerId="ADAL" clId="{70FA8FC8-A2D9-4D58-B19F-294165DC8ED8}" dt="2026-10-11T13:52:20.932" v="36"/>
          <ac:spMkLst>
            <pc:docMk/>
            <pc:sldMk cId="1654717471" sldId="261"/>
            <ac:spMk id="29" creationId="{BB4AB9CE-2677-F196-871C-5B5EF43CE939}"/>
          </ac:spMkLst>
        </pc:spChg>
        <pc:spChg chg="add del mod">
          <ac:chgData name="Ishrat Hussain (2318968)" userId="cd340a9b-5805-4ec7-83ae-ba581278b8a2" providerId="ADAL" clId="{70FA8FC8-A2D9-4D58-B19F-294165DC8ED8}" dt="2026-10-11T13:52:20.936" v="38"/>
          <ac:spMkLst>
            <pc:docMk/>
            <pc:sldMk cId="1654717471" sldId="261"/>
            <ac:spMk id="30" creationId="{BC15EFD5-17E7-E9B2-3CC6-EA273B2AEA1F}"/>
          </ac:spMkLst>
        </pc:spChg>
        <pc:spChg chg="add mod">
          <ac:chgData name="Ishrat Hussain (2318968)" userId="cd340a9b-5805-4ec7-83ae-ba581278b8a2" providerId="ADAL" clId="{70FA8FC8-A2D9-4D58-B19F-294165DC8ED8}" dt="2026-10-11T13:55:06.674" v="44" actId="207"/>
          <ac:spMkLst>
            <pc:docMk/>
            <pc:sldMk cId="1654717471" sldId="261"/>
            <ac:spMk id="31" creationId="{E992CC80-9676-66E5-580B-FC6B87B77C18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GB"/>
  <c:roundedCorners val="1"/>
  <c:style val="2"/>
  <c:chart>
    <c:autoTitleDeleted val="1"/>
    <c:plotArea>
      <c:layout/>
      <c:doughnutChart>
        <c:varyColors val="1"/>
        <c:ser>
          <c:idx val="0"/>
          <c:order val="0"/>
          <c:tx>
            <c:v>Participants</c:v>
          </c:tx>
          <c:cat>
            <c:strRef>
              <c:f>'Chart Data'!$A$2:$A$3</c:f>
              <c:strCache>
                <c:ptCount val="2"/>
                <c:pt idx="0">
                  <c:v>Completed</c:v>
                </c:pt>
                <c:pt idx="1">
                  <c:v>Did not complete</c:v>
                </c:pt>
              </c:strCache>
            </c:strRef>
          </c:cat>
          <c:val>
            <c:numRef>
              <c:f>'Chart Data'!$B$2:$B$3</c:f>
              <c:numCache>
                <c:formatCode>General</c:formatCode>
                <c:ptCount val="2"/>
                <c:pt idx="0">
                  <c:v>53</c:v>
                </c:pt>
                <c:pt idx="1">
                  <c:v>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7F4-4BBE-B717-4DE7F9158C0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62"/>
      </c:doughnutChart>
    </c:plotArea>
    <c:legend>
      <c:legendPos val="b"/>
      <c:overlay val="0"/>
      <c:txPr>
        <a:bodyPr anchorCtr="1"/>
        <a:lstStyle/>
        <a:p>
          <a:pPr>
            <a:defRPr>
              <a:latin typeface="DejaVu Sans"/>
              <a:ea typeface="DejaVu Sans"/>
              <a:cs typeface="DejaVu Sans"/>
            </a:defRPr>
          </a:pPr>
          <a:endParaRPr lang="en-US"/>
        </a:p>
      </c:txPr>
    </c:legend>
    <c:plotVisOnly val="1"/>
    <c:dispBlanksAs val="zero"/>
    <c:showDLblsOverMax val="1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GB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v>Mean weight loss (kg)</c:v>
          </c:tx>
          <c:spPr>
            <a:solidFill>
              <a:srgbClr val="2D6D8C"/>
            </a:solidFill>
          </c:spPr>
          <c:invertIfNegative val="1"/>
          <c:dLbls>
            <c:spPr>
              <a:noFill/>
              <a:ln>
                <a:noFill/>
              </a:ln>
              <a:effectLst/>
            </c:spPr>
            <c:txPr>
              <a:bodyPr anchorCtr="1"/>
              <a:lstStyle/>
              <a:p>
                <a:pPr>
                  <a:defRPr>
                    <a:latin typeface="DejaVu Sans"/>
                    <a:ea typeface="DejaVu Sans"/>
                    <a:cs typeface="DejaVu San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'Chart Data'!$A$2:$A$3</c:f>
              <c:strCache>
                <c:ptCount val="2"/>
                <c:pt idx="0">
                  <c:v>All starters</c:v>
                </c:pt>
                <c:pt idx="1">
                  <c:v>Completers</c:v>
                </c:pt>
              </c:strCache>
            </c:strRef>
          </c:cat>
          <c:val>
            <c:numRef>
              <c:f>'Chart Data'!$B$2:$B$3</c:f>
              <c:numCache>
                <c:formatCode>General</c:formatCode>
                <c:ptCount val="2"/>
                <c:pt idx="0">
                  <c:v>2.2999999999999998</c:v>
                </c:pt>
                <c:pt idx="1">
                  <c:v>3.3</c:v>
                </c:pt>
              </c:numCache>
            </c:numRef>
          </c:val>
          <c:extLst>
            <c:ext xmlns:c14="http://schemas.microsoft.com/office/drawing/2007/8/2/chart" uri="{6F2FDCE9-48DA-4B69-8628-5D25D57E5C99}">
              <c14:invertSolidFillFmt>
                <c14:spPr xmlns:c14="http://schemas.microsoft.com/office/drawing/2007/8/2/chart">
                  <a:solidFill>
                    <a:srgbClr val="FFFFFF"/>
                  </a:solidFill>
                </c14:spPr>
              </c14:invertSolidFillFmt>
            </c:ext>
            <c:ext xmlns:c16="http://schemas.microsoft.com/office/drawing/2014/chart" uri="{C3380CC4-5D6E-409C-BE32-E72D297353CC}">
              <c16:uniqueId val="{00000000-1C42-4507-8494-75EB9EEF32ED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48650112"/>
        <c:axId val="48672768"/>
      </c:barChart>
      <c:catAx>
        <c:axId val="48650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ln w="9525">
            <a:solidFill>
              <a:srgbClr val="D4D4D4"/>
            </a:solidFill>
            <a:prstDash val="solid"/>
          </a:ln>
        </c:spPr>
        <c:txPr>
          <a:bodyPr anchorCtr="1"/>
          <a:lstStyle/>
          <a:p>
            <a:pPr>
              <a:defRPr>
                <a:solidFill>
                  <a:srgbClr val="666666"/>
                </a:solidFill>
                <a:latin typeface="DejaVu Sans"/>
                <a:ea typeface="DejaVu Sans"/>
                <a:cs typeface="DejaVu Sans"/>
              </a:defRPr>
            </a:pPr>
            <a:endParaRPr lang="en-US"/>
          </a:p>
        </c:txPr>
        <c:crossAx val="48672768"/>
        <c:crosses val="autoZero"/>
        <c:auto val="1"/>
        <c:lblAlgn val="ctr"/>
        <c:lblOffset val="100"/>
        <c:noMultiLvlLbl val="1"/>
      </c:catAx>
      <c:valAx>
        <c:axId val="48672768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48650112"/>
        <c:crosses val="autoZero"/>
        <c:crossBetween val="between"/>
      </c:valAx>
    </c:plotArea>
    <c:plotVisOnly val="1"/>
    <c:dispBlanksAs val="zero"/>
    <c:showDLblsOverMax val="1"/>
  </c:chart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ccent rule">
            <a:extLst>
              <a:ext uri="{FF2B5EF4-FFF2-40B4-BE49-F238E27FC236}">
                <a16:creationId xmlns:a16="http://schemas.microsoft.com/office/drawing/2014/main" id="{C394DA06-8CF1-4C49-9407-CBAA019A2669}"/>
              </a:ext>
            </a:extLst>
          </p:cNvPr>
          <p:cNvSpPr>
            <a:spLocks noGrp="1"/>
          </p:cNvSpPr>
          <p:nvPr/>
        </p:nvSpPr>
        <p:spPr>
          <a:xfrm>
            <a:off x="5791200" y="2209800"/>
            <a:ext cx="609600" cy="381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8F76927F-8A01-429E-BD95-9D0A77F50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590800"/>
            <a:ext cx="9753600" cy="9906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3" name="Subtitle">
            <a:extLst>
              <a:ext uri="{FF2B5EF4-FFF2-40B4-BE49-F238E27FC236}">
                <a16:creationId xmlns:a16="http://schemas.microsoft.com/office/drawing/2014/main" id="{A2ED0DB2-22DD-4C15-A008-4788F60522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771900"/>
            <a:ext cx="8534400" cy="762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ccent rule">
            <a:extLst>
              <a:ext uri="{FF2B5EF4-FFF2-40B4-BE49-F238E27FC236}">
                <a16:creationId xmlns:a16="http://schemas.microsoft.com/office/drawing/2014/main" id="{832C0EA0-6CA4-4B06-A729-34C47F6C136C}"/>
              </a:ext>
            </a:extLst>
          </p:cNvPr>
          <p:cNvSpPr>
            <a:spLocks noGrp="1"/>
          </p:cNvSpPr>
          <p:nvPr/>
        </p:nvSpPr>
        <p:spPr>
          <a:xfrm>
            <a:off x="5791200" y="2476500"/>
            <a:ext cx="609600" cy="381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ection title">
            <a:extLst>
              <a:ext uri="{FF2B5EF4-FFF2-40B4-BE49-F238E27FC236}">
                <a16:creationId xmlns:a16="http://schemas.microsoft.com/office/drawing/2014/main" id="{3DDEC916-C97C-4AE5-A2E3-9CC9F9F0B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857500"/>
            <a:ext cx="9753600" cy="1143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ccent rule">
            <a:extLst>
              <a:ext uri="{FF2B5EF4-FFF2-40B4-BE49-F238E27FC236}">
                <a16:creationId xmlns:a16="http://schemas.microsoft.com/office/drawing/2014/main" id="{F9278521-9947-4014-A25A-4E07650A4340}"/>
              </a:ext>
            </a:extLst>
          </p:cNvPr>
          <p:cNvSpPr>
            <a:spLocks noGrp="1"/>
          </p:cNvSpPr>
          <p:nvPr/>
        </p:nvSpPr>
        <p:spPr>
          <a:xfrm>
            <a:off x="685800" y="1524000"/>
            <a:ext cx="609600" cy="381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F8BC6244-915F-4FF7-AC9F-59397DEB9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3" name="Body">
            <a:extLst>
              <a:ext uri="{FF2B5EF4-FFF2-40B4-BE49-F238E27FC236}">
                <a16:creationId xmlns:a16="http://schemas.microsoft.com/office/drawing/2014/main" id="{476D4A38-CDD2-4927-973C-30AF2092A5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108204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ccent rule">
            <a:extLst>
              <a:ext uri="{FF2B5EF4-FFF2-40B4-BE49-F238E27FC236}">
                <a16:creationId xmlns:a16="http://schemas.microsoft.com/office/drawing/2014/main" id="{334CC3E4-B9EA-4F75-B4D1-5F14CEA75A2D}"/>
              </a:ext>
            </a:extLst>
          </p:cNvPr>
          <p:cNvSpPr>
            <a:spLocks noGrp="1"/>
          </p:cNvSpPr>
          <p:nvPr/>
        </p:nvSpPr>
        <p:spPr>
          <a:xfrm>
            <a:off x="685800" y="1524000"/>
            <a:ext cx="609600" cy="381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2EDA07F6-023B-43E0-A0F9-09ECCC765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3" name="Left column">
            <a:extLst>
              <a:ext uri="{FF2B5EF4-FFF2-40B4-BE49-F238E27FC236}">
                <a16:creationId xmlns:a16="http://schemas.microsoft.com/office/drawing/2014/main" id="{CCC2E770-F649-41FB-BEC8-466BD9C82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  <p:sp>
        <p:nvSpPr>
          <p:cNvPr id="4" name="Right column">
            <a:extLst>
              <a:ext uri="{FF2B5EF4-FFF2-40B4-BE49-F238E27FC236}">
                <a16:creationId xmlns:a16="http://schemas.microsoft.com/office/drawing/2014/main" id="{5A43F336-B12A-491C-80FF-DCF7D80ADE52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4770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ccent rule">
            <a:extLst>
              <a:ext uri="{FF2B5EF4-FFF2-40B4-BE49-F238E27FC236}">
                <a16:creationId xmlns:a16="http://schemas.microsoft.com/office/drawing/2014/main" id="{590F15EB-56F0-4E74-B50B-250162FD0FB6}"/>
              </a:ext>
            </a:extLst>
          </p:cNvPr>
          <p:cNvSpPr>
            <a:spLocks noGrp="1"/>
          </p:cNvSpPr>
          <p:nvPr/>
        </p:nvSpPr>
        <p:spPr>
          <a:xfrm>
            <a:off x="685800" y="1524000"/>
            <a:ext cx="609600" cy="381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E6BD1246-6FE9-4499-8742-974E441AF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3" name="Left column">
            <a:extLst>
              <a:ext uri="{FF2B5EF4-FFF2-40B4-BE49-F238E27FC236}">
                <a16:creationId xmlns:a16="http://schemas.microsoft.com/office/drawing/2014/main" id="{35E68F78-9A8E-445E-BAD7-AD1311CED8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chart" Target="../charts/char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36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05D1530-53E0-87D4-4361-743D6819845F}"/>
              </a:ext>
            </a:extLst>
          </p:cNvPr>
          <p:cNvSpPr/>
          <p:nvPr/>
        </p:nvSpPr>
        <p:spPr>
          <a:xfrm>
            <a:off x="348712" y="710338"/>
            <a:ext cx="6083084" cy="205352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D66C475-CA6E-4D78-8896-8A47E24EC73D}"/>
              </a:ext>
            </a:extLst>
          </p:cNvPr>
          <p:cNvSpPr>
            <a:spLocks noGrp="1"/>
          </p:cNvSpPr>
          <p:nvPr/>
        </p:nvSpPr>
        <p:spPr>
          <a:xfrm>
            <a:off x="342900" y="704088"/>
            <a:ext cx="6086475" cy="2058162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32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3200" b="1" i="0" u="sng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Integrating Health, Wellbeing</a:t>
            </a:r>
            <a:endParaRPr lang="en-US" sz="3200" b="1" i="0" u="sng" dirty="0">
              <a:solidFill>
                <a:srgbClr val="FFFFF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32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3200" b="1" i="0" u="sng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and Sustainable Development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99ADFDD-DA08-4BAA-9F57-33AB14CFF765}"/>
              </a:ext>
            </a:extLst>
          </p:cNvPr>
          <p:cNvSpPr>
            <a:spLocks noGrp="1"/>
          </p:cNvSpPr>
          <p:nvPr/>
        </p:nvSpPr>
        <p:spPr>
          <a:xfrm>
            <a:off x="342900" y="2636064"/>
            <a:ext cx="6994850" cy="13905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1650" b="0" i="0">
                <a:solidFill>
                  <a:srgbClr val="D7E9E5"/>
                </a:solidFill>
                <a:latin typeface="DejaVu Sans"/>
                <a:ea typeface="DejaVu Sans"/>
                <a:cs typeface="DejaVu Sans"/>
              </a:defRPr>
            </a:pPr>
            <a:r>
              <a:rPr b="0" i="0" dirty="0">
                <a:solidFill>
                  <a:srgbClr val="D7E9E5"/>
                </a:solidFill>
                <a:latin typeface="Arial"/>
                <a:ea typeface="DejaVu Sans"/>
                <a:cs typeface="Arial"/>
              </a:rPr>
              <a:t>Critical influences on health and social care service delivery</a:t>
            </a:r>
            <a:endParaRPr lang="en-US" b="0" i="0">
              <a:solidFill>
                <a:srgbClr val="D7E9E5"/>
              </a:solidFill>
              <a:latin typeface="Arial"/>
              <a:ea typeface="DejaVu Sans"/>
              <a:cs typeface="Arial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C445795-1A31-4779-BE85-460BDA031D23}"/>
              </a:ext>
            </a:extLst>
          </p:cNvPr>
          <p:cNvSpPr>
            <a:spLocks noGrp="1"/>
          </p:cNvSpPr>
          <p:nvPr/>
        </p:nvSpPr>
        <p:spPr>
          <a:xfrm>
            <a:off x="342900" y="3905250"/>
            <a:ext cx="5181600" cy="29527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00" b="0" i="0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Student: </a:t>
            </a: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ea typeface="DejaVu Sans"/>
                <a:cs typeface="Arial" panose="020B0604020202020204" pitchFamily="34" charset="0"/>
              </a:rPr>
              <a:t>Ishrat Hussain</a:t>
            </a:r>
            <a:endParaRPr sz="1600" b="0" i="0" dirty="0">
              <a:solidFill>
                <a:srgbClr val="FFFFFF"/>
              </a:solidFill>
              <a:latin typeface="Arial" panose="020B0604020202020204" pitchFamily="34" charset="0"/>
              <a:ea typeface="DejaVu Sans"/>
              <a:cs typeface="Arial" panose="020B0604020202020204" pitchFamily="34" charset="0"/>
            </a:endParaRPr>
          </a:p>
          <a:p>
            <a:pPr>
              <a:defRPr sz="135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00" b="0" i="0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Student</a:t>
            </a:r>
            <a:r>
              <a:rPr lang="en-GB" sz="1600" b="0" i="0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 ID: 2318968</a:t>
            </a:r>
            <a:endParaRPr sz="1600" b="0" i="0" dirty="0">
              <a:solidFill>
                <a:srgbClr val="FFFFF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35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00" b="0" i="0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Module code: BMHP6030</a:t>
            </a:r>
          </a:p>
          <a:p>
            <a:pPr>
              <a:defRPr sz="135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lang="en-US" sz="1600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Module Title : Health, Wellbeing and Sustainable Development</a:t>
            </a:r>
            <a:endParaRPr sz="1600" b="0" i="0" dirty="0">
              <a:solidFill>
                <a:srgbClr val="FFFFF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35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00" b="0" i="0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Lecturer: </a:t>
            </a:r>
            <a:r>
              <a:rPr lang="en-US" sz="1600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Zakiyah Ahmed</a:t>
            </a:r>
            <a:endParaRPr sz="1600" b="0" i="0" dirty="0">
              <a:solidFill>
                <a:srgbClr val="FFFFFF"/>
              </a:solidFill>
              <a:latin typeface="DejaVu Sans"/>
              <a:ea typeface="DejaVu Sans"/>
              <a:cs typeface="DejaVu Sans"/>
            </a:endParaRPr>
          </a:p>
        </p:txBody>
      </p:sp>
      <p:pic>
        <p:nvPicPr>
          <p:cNvPr id="4" name="Picture 3" title="Hands holding heart">
            <a:extLst>
              <a:ext uri="{FF2B5EF4-FFF2-40B4-BE49-F238E27FC236}">
                <a16:creationId xmlns:a16="http://schemas.microsoft.com/office/drawing/2014/main" id="{A3CF7F28-9A2C-F30B-76B2-1DE7D13339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6233"/>
          <a:stretch>
            <a:fillRect/>
          </a:stretch>
        </p:blipFill>
        <p:spPr>
          <a:xfrm>
            <a:off x="7264759" y="0"/>
            <a:ext cx="4059568" cy="4239847"/>
          </a:xfrm>
          <a:prstGeom prst="rect">
            <a:avLst/>
          </a:prstGeom>
        </p:spPr>
      </p:pic>
      <p:pic>
        <p:nvPicPr>
          <p:cNvPr id="9" name="Picture 8" title="Person doing relaxing exercises on a mat">
            <a:extLst>
              <a:ext uri="{FF2B5EF4-FFF2-40B4-BE49-F238E27FC236}">
                <a16:creationId xmlns:a16="http://schemas.microsoft.com/office/drawing/2014/main" id="{C8A0215F-25A9-441A-E745-D96C11895B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3290" y="4226482"/>
            <a:ext cx="4079678" cy="2631179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7CCB960-F372-472C-9BAD-5465BB032539}"/>
              </a:ext>
            </a:extLst>
          </p:cNvPr>
          <p:cNvCxnSpPr/>
          <p:nvPr/>
        </p:nvCxnSpPr>
        <p:spPr>
          <a:xfrm>
            <a:off x="7240616" y="0"/>
            <a:ext cx="32674" cy="6884272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4385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A5D20EB4-69F4-4118-8E09-DF8C4794AB44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2E241A8-95F0-4E9B-881D-805EF4C2F097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Introduction and key concepts</a:t>
            </a:r>
            <a:endParaRPr lang="en-US" sz="2550" b="1" i="0" u="sng" dirty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8C30943-4258-4A0A-87E6-1CA4A95964D2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endParaRPr sz="1650" b="0" i="0" dirty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61CB553-AF8D-4558-8AE7-2EBEB35F8980}"/>
              </a:ext>
            </a:extLst>
          </p:cNvPr>
          <p:cNvSpPr>
            <a:spLocks noGrp="1"/>
          </p:cNvSpPr>
          <p:nvPr/>
        </p:nvSpPr>
        <p:spPr>
          <a:xfrm>
            <a:off x="619125" y="1476375"/>
            <a:ext cx="3476625" cy="2428875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A16610E-D213-4E76-8DB4-A4CD1E62C3A6}"/>
              </a:ext>
            </a:extLst>
          </p:cNvPr>
          <p:cNvSpPr>
            <a:spLocks noGrp="1"/>
          </p:cNvSpPr>
          <p:nvPr/>
        </p:nvSpPr>
        <p:spPr>
          <a:xfrm>
            <a:off x="885825" y="1695450"/>
            <a:ext cx="2943225" cy="361950"/>
          </a:xfrm>
          <a:prstGeom prst="roundRect">
            <a:avLst>
              <a:gd name="adj" fmla="val 21053"/>
            </a:avLst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A3B67F-DA4C-4493-8F82-0318697DA26A}"/>
              </a:ext>
            </a:extLst>
          </p:cNvPr>
          <p:cNvSpPr>
            <a:spLocks noGrp="1"/>
          </p:cNvSpPr>
          <p:nvPr/>
        </p:nvSpPr>
        <p:spPr>
          <a:xfrm>
            <a:off x="981075" y="1724025"/>
            <a:ext cx="2752725" cy="2952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HEALTH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0B5B3B4-B821-40F2-A8AE-58E1ED50833E}"/>
              </a:ext>
            </a:extLst>
          </p:cNvPr>
          <p:cNvSpPr>
            <a:spLocks noGrp="1"/>
          </p:cNvSpPr>
          <p:nvPr/>
        </p:nvSpPr>
        <p:spPr>
          <a:xfrm>
            <a:off x="952500" y="2266950"/>
            <a:ext cx="2809875" cy="11906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Physical, mental and social wellbeing</a:t>
            </a:r>
          </a:p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More than absence of disease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D0B8633-6961-4E7D-8B23-B94F742A6736}"/>
              </a:ext>
            </a:extLst>
          </p:cNvPr>
          <p:cNvSpPr>
            <a:spLocks noGrp="1"/>
          </p:cNvSpPr>
          <p:nvPr/>
        </p:nvSpPr>
        <p:spPr>
          <a:xfrm>
            <a:off x="4476750" y="1476375"/>
            <a:ext cx="3476625" cy="2428875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15997BE-A2AD-4890-B0C1-BFFC0BF143D5}"/>
              </a:ext>
            </a:extLst>
          </p:cNvPr>
          <p:cNvSpPr>
            <a:spLocks noGrp="1"/>
          </p:cNvSpPr>
          <p:nvPr/>
        </p:nvSpPr>
        <p:spPr>
          <a:xfrm>
            <a:off x="4743450" y="1695450"/>
            <a:ext cx="2943225" cy="361950"/>
          </a:xfrm>
          <a:prstGeom prst="roundRect">
            <a:avLst>
              <a:gd name="adj" fmla="val 21053"/>
            </a:avLst>
          </a:prstGeom>
          <a:solidFill>
            <a:srgbClr val="2D6D8C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96438D-8389-417B-8F3A-F48B13DFC47B}"/>
              </a:ext>
            </a:extLst>
          </p:cNvPr>
          <p:cNvSpPr>
            <a:spLocks noGrp="1"/>
          </p:cNvSpPr>
          <p:nvPr/>
        </p:nvSpPr>
        <p:spPr>
          <a:xfrm>
            <a:off x="4838700" y="1724025"/>
            <a:ext cx="2752725" cy="2952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WELLBEING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7E7CB23-7A4C-433F-B4D6-AAED31C863E0}"/>
              </a:ext>
            </a:extLst>
          </p:cNvPr>
          <p:cNvSpPr>
            <a:spLocks noGrp="1"/>
          </p:cNvSpPr>
          <p:nvPr/>
        </p:nvSpPr>
        <p:spPr>
          <a:xfrm>
            <a:off x="4810125" y="2266950"/>
            <a:ext cx="2809875" cy="11906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Subjective: life satisfaction and feelings</a:t>
            </a:r>
          </a:p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Objective: health, income, relationships and participation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8D20723-4188-4CDB-9823-877831A0BF08}"/>
              </a:ext>
            </a:extLst>
          </p:cNvPr>
          <p:cNvSpPr>
            <a:spLocks noGrp="1"/>
          </p:cNvSpPr>
          <p:nvPr/>
        </p:nvSpPr>
        <p:spPr>
          <a:xfrm>
            <a:off x="8334375" y="1476375"/>
            <a:ext cx="3476625" cy="2428875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97C89E0-EB42-4D2C-A2E7-881C118AE59F}"/>
              </a:ext>
            </a:extLst>
          </p:cNvPr>
          <p:cNvSpPr>
            <a:spLocks noGrp="1"/>
          </p:cNvSpPr>
          <p:nvPr/>
        </p:nvSpPr>
        <p:spPr>
          <a:xfrm>
            <a:off x="8601075" y="1695450"/>
            <a:ext cx="2943225" cy="361950"/>
          </a:xfrm>
          <a:prstGeom prst="roundRect">
            <a:avLst>
              <a:gd name="adj" fmla="val 21053"/>
            </a:avLst>
          </a:prstGeom>
          <a:solidFill>
            <a:srgbClr val="5E8B5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F26D902-E0D0-49EC-9E0E-C011EAE1EF6D}"/>
              </a:ext>
            </a:extLst>
          </p:cNvPr>
          <p:cNvSpPr>
            <a:spLocks noGrp="1"/>
          </p:cNvSpPr>
          <p:nvPr/>
        </p:nvSpPr>
        <p:spPr>
          <a:xfrm>
            <a:off x="8696325" y="1724025"/>
            <a:ext cx="2752725" cy="2952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SUSTAINABLE DEVELOPMENT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AE18BA-B746-4759-B7A1-CD9F05759B95}"/>
              </a:ext>
            </a:extLst>
          </p:cNvPr>
          <p:cNvSpPr>
            <a:spLocks noGrp="1"/>
          </p:cNvSpPr>
          <p:nvPr/>
        </p:nvSpPr>
        <p:spPr>
          <a:xfrm>
            <a:off x="8667750" y="2266950"/>
            <a:ext cx="2809875" cy="11906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Meet present needs while protecting future generations</a:t>
            </a:r>
          </a:p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Social, economic and environmental dimensions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86BBC9F-EDAB-4BC8-8DAC-7155D11DD2C1}"/>
              </a:ext>
            </a:extLst>
          </p:cNvPr>
          <p:cNvSpPr>
            <a:spLocks noGrp="1"/>
          </p:cNvSpPr>
          <p:nvPr/>
        </p:nvSpPr>
        <p:spPr>
          <a:xfrm>
            <a:off x="952500" y="4305300"/>
            <a:ext cx="1714500" cy="36195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18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850" b="1" i="0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Purpose</a:t>
            </a:r>
            <a:endParaRPr lang="en-US" sz="1850" b="1" i="0" dirty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F44434E-E645-4DE2-9728-165007A91056}"/>
              </a:ext>
            </a:extLst>
          </p:cNvPr>
          <p:cNvSpPr>
            <a:spLocks noGrp="1"/>
          </p:cNvSpPr>
          <p:nvPr/>
        </p:nvSpPr>
        <p:spPr>
          <a:xfrm>
            <a:off x="762000" y="4762500"/>
            <a:ext cx="7239000" cy="123825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dirty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Explain how the concepts shape policy and service design.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dirty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Evaluate benefits, limits and unequal effects.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dirty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Apply the analysis to a national prevention </a:t>
            </a:r>
            <a:r>
              <a:rPr sz="1500" dirty="0" err="1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programme</a:t>
            </a:r>
            <a:r>
              <a:rPr sz="1500" dirty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.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D4EFED6A-7A87-4FFD-817E-B47B59A2A07F}"/>
              </a:ext>
            </a:extLst>
          </p:cNvPr>
          <p:cNvSpPr>
            <a:spLocks noGrp="1"/>
          </p:cNvSpPr>
          <p:nvPr/>
        </p:nvSpPr>
        <p:spPr>
          <a:xfrm>
            <a:off x="8373617" y="4371975"/>
            <a:ext cx="3476625" cy="1800225"/>
          </a:xfrm>
          <a:prstGeom prst="roundRect">
            <a:avLst>
              <a:gd name="adj" fmla="val 6154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F6628A0-A036-46D0-A646-E968B4723E2A}"/>
              </a:ext>
            </a:extLst>
          </p:cNvPr>
          <p:cNvSpPr>
            <a:spLocks noGrp="1"/>
          </p:cNvSpPr>
          <p:nvPr/>
        </p:nvSpPr>
        <p:spPr>
          <a:xfrm>
            <a:off x="8667751" y="4305300"/>
            <a:ext cx="2933700" cy="20097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00" b="1" i="0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Central judgement</a:t>
            </a:r>
          </a:p>
          <a:p>
            <a:pPr>
              <a:defRPr sz="14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00" b="1" i="0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Integration improves outcomes only when access, workforce capacity and accountability are addressed together.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142951C-5177-4A43-BE79-448ECD627857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WHO (1948); WCED (1987); Dodge et al. (2012)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7C38029-AC30-445E-8BB9-C289C607D989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02</a:t>
            </a:r>
          </a:p>
        </p:txBody>
      </p:sp>
    </p:spTree>
    <p:extLst>
      <p:ext uri="{BB962C8B-B14F-4D97-AF65-F5344CB8AC3E}">
        <p14:creationId xmlns:p14="http://schemas.microsoft.com/office/powerpoint/2010/main" val="2057215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744A3AD7-CBF7-4103-A997-127B46F5F1CA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B20185E-0142-4AAD-B5A1-E4CB0C2F722A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Theories that shape integrated care</a:t>
            </a:r>
            <a:endParaRPr lang="en-US" sz="2550" b="1" i="0" u="sng" dirty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5F4476-CB6C-4E78-9461-641A9378B221}"/>
              </a:ext>
            </a:extLst>
          </p:cNvPr>
          <p:cNvSpPr>
            <a:spLocks noGrp="1"/>
          </p:cNvSpPr>
          <p:nvPr/>
        </p:nvSpPr>
        <p:spPr>
          <a:xfrm>
            <a:off x="685800" y="1381125"/>
            <a:ext cx="23336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Biomedical model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2CD45F5-DF8C-452D-B68F-CAE276903F08}"/>
              </a:ext>
            </a:extLst>
          </p:cNvPr>
          <p:cNvSpPr>
            <a:spLocks noGrp="1"/>
          </p:cNvSpPr>
          <p:nvPr/>
        </p:nvSpPr>
        <p:spPr>
          <a:xfrm>
            <a:off x="3143250" y="1381125"/>
            <a:ext cx="30480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Disease, diagnosis and treatment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2B6727E-9889-44A9-AD97-AC9E451C4281}"/>
              </a:ext>
            </a:extLst>
          </p:cNvPr>
          <p:cNvSpPr>
            <a:spLocks noGrp="1"/>
          </p:cNvSpPr>
          <p:nvPr/>
        </p:nvSpPr>
        <p:spPr>
          <a:xfrm>
            <a:off x="6477000" y="1381125"/>
            <a:ext cx="25241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Strong for acute clinical decisions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580AAF-0DB3-412B-9CDC-B6CD669FB993}"/>
              </a:ext>
            </a:extLst>
          </p:cNvPr>
          <p:cNvSpPr>
            <a:spLocks noGrp="1"/>
          </p:cNvSpPr>
          <p:nvPr/>
        </p:nvSpPr>
        <p:spPr>
          <a:xfrm>
            <a:off x="9191625" y="1381125"/>
            <a:ext cx="238125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rPr>
              <a:t>Can understate context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72A7F47-A090-422B-AC3B-3609E16FFA9B}"/>
              </a:ext>
            </a:extLst>
          </p:cNvPr>
          <p:cNvSpPr>
            <a:spLocks noGrp="1"/>
          </p:cNvSpPr>
          <p:nvPr/>
        </p:nvSpPr>
        <p:spPr>
          <a:xfrm>
            <a:off x="666750" y="2257425"/>
            <a:ext cx="10858500" cy="9525"/>
          </a:xfrm>
          <a:prstGeom prst="rect">
            <a:avLst/>
          </a:prstGeom>
          <a:solidFill>
            <a:srgbClr val="CDD9D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93B235-49C2-4E93-B995-D9D6381A33F2}"/>
              </a:ext>
            </a:extLst>
          </p:cNvPr>
          <p:cNvSpPr>
            <a:spLocks noGrp="1"/>
          </p:cNvSpPr>
          <p:nvPr/>
        </p:nvSpPr>
        <p:spPr>
          <a:xfrm>
            <a:off x="685800" y="2447925"/>
            <a:ext cx="23336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Biopsychosocial model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7985B-928F-400F-B290-7EDD7B81C73C}"/>
              </a:ext>
            </a:extLst>
          </p:cNvPr>
          <p:cNvSpPr>
            <a:spLocks noGrp="1"/>
          </p:cNvSpPr>
          <p:nvPr/>
        </p:nvSpPr>
        <p:spPr>
          <a:xfrm>
            <a:off x="3143250" y="2447925"/>
            <a:ext cx="30480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Biology, psychology and social relationships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F48EBF-8147-4B26-B8FC-8F6C6C8A2B95}"/>
              </a:ext>
            </a:extLst>
          </p:cNvPr>
          <p:cNvSpPr>
            <a:spLocks noGrp="1"/>
          </p:cNvSpPr>
          <p:nvPr/>
        </p:nvSpPr>
        <p:spPr>
          <a:xfrm>
            <a:off x="6477000" y="2447925"/>
            <a:ext cx="25241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Supports multidisciplinary care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84E5039-038C-4874-890B-03D21B1543B8}"/>
              </a:ext>
            </a:extLst>
          </p:cNvPr>
          <p:cNvSpPr>
            <a:spLocks noGrp="1"/>
          </p:cNvSpPr>
          <p:nvPr/>
        </p:nvSpPr>
        <p:spPr>
          <a:xfrm>
            <a:off x="9191625" y="2447925"/>
            <a:ext cx="238125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rPr>
              <a:t>Broad assessment needs real referral options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68D4F7-A274-4739-86A7-4B5DF0DADD4C}"/>
              </a:ext>
            </a:extLst>
          </p:cNvPr>
          <p:cNvSpPr>
            <a:spLocks noGrp="1"/>
          </p:cNvSpPr>
          <p:nvPr/>
        </p:nvSpPr>
        <p:spPr>
          <a:xfrm>
            <a:off x="666750" y="3324225"/>
            <a:ext cx="10858500" cy="9525"/>
          </a:xfrm>
          <a:prstGeom prst="rect">
            <a:avLst/>
          </a:prstGeom>
          <a:solidFill>
            <a:srgbClr val="CDD9D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04D325-7304-4020-B0C6-46593FDC0A31}"/>
              </a:ext>
            </a:extLst>
          </p:cNvPr>
          <p:cNvSpPr>
            <a:spLocks noGrp="1"/>
          </p:cNvSpPr>
          <p:nvPr/>
        </p:nvSpPr>
        <p:spPr>
          <a:xfrm>
            <a:off x="685800" y="3514725"/>
            <a:ext cx="23336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Ecological model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4AFCF06-6962-40F5-925C-9FAC836A5274}"/>
              </a:ext>
            </a:extLst>
          </p:cNvPr>
          <p:cNvSpPr>
            <a:spLocks noGrp="1"/>
          </p:cNvSpPr>
          <p:nvPr/>
        </p:nvSpPr>
        <p:spPr>
          <a:xfrm>
            <a:off x="3143250" y="3514725"/>
            <a:ext cx="30480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Individual, community and wider determinants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FDA39C-AD3E-41D6-ACA2-E64A7412A2BB}"/>
              </a:ext>
            </a:extLst>
          </p:cNvPr>
          <p:cNvSpPr>
            <a:spLocks noGrp="1"/>
          </p:cNvSpPr>
          <p:nvPr/>
        </p:nvSpPr>
        <p:spPr>
          <a:xfrm>
            <a:off x="6477000" y="3514725"/>
            <a:ext cx="25241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Explains patterned inequality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5FBC4E1-2B6E-4647-8333-54DC0326E212}"/>
              </a:ext>
            </a:extLst>
          </p:cNvPr>
          <p:cNvSpPr>
            <a:spLocks noGrp="1"/>
          </p:cNvSpPr>
          <p:nvPr/>
        </p:nvSpPr>
        <p:spPr>
          <a:xfrm>
            <a:off x="9191625" y="3514725"/>
            <a:ext cx="238125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rPr>
              <a:t>Responsibility can become diffuse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DACDF95-2D64-49F1-8EF7-5112A572265E}"/>
              </a:ext>
            </a:extLst>
          </p:cNvPr>
          <p:cNvSpPr>
            <a:spLocks noGrp="1"/>
          </p:cNvSpPr>
          <p:nvPr/>
        </p:nvSpPr>
        <p:spPr>
          <a:xfrm>
            <a:off x="666750" y="4391025"/>
            <a:ext cx="10858500" cy="9525"/>
          </a:xfrm>
          <a:prstGeom prst="rect">
            <a:avLst/>
          </a:prstGeom>
          <a:solidFill>
            <a:srgbClr val="CDD9D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412AE94-BE34-4C7A-879A-41005C23F163}"/>
              </a:ext>
            </a:extLst>
          </p:cNvPr>
          <p:cNvSpPr>
            <a:spLocks noGrp="1"/>
          </p:cNvSpPr>
          <p:nvPr/>
        </p:nvSpPr>
        <p:spPr>
          <a:xfrm>
            <a:off x="685800" y="4581525"/>
            <a:ext cx="23336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Holistic practice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55163D4-4346-4CA5-B2F1-3E371EE49ABA}"/>
              </a:ext>
            </a:extLst>
          </p:cNvPr>
          <p:cNvSpPr>
            <a:spLocks noGrp="1"/>
          </p:cNvSpPr>
          <p:nvPr/>
        </p:nvSpPr>
        <p:spPr>
          <a:xfrm>
            <a:off x="3143250" y="4581525"/>
            <a:ext cx="30480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The person’s goals, identity and lived experience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725E52E-9D2F-4230-8A60-A617FD6B87F4}"/>
              </a:ext>
            </a:extLst>
          </p:cNvPr>
          <p:cNvSpPr>
            <a:spLocks noGrp="1"/>
          </p:cNvSpPr>
          <p:nvPr/>
        </p:nvSpPr>
        <p:spPr>
          <a:xfrm>
            <a:off x="6477000" y="4581525"/>
            <a:ext cx="25241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Supports person-centred planning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9F0B4B5-D614-4F97-B297-2370FBD3FE6D}"/>
              </a:ext>
            </a:extLst>
          </p:cNvPr>
          <p:cNvSpPr>
            <a:spLocks noGrp="1"/>
          </p:cNvSpPr>
          <p:nvPr/>
        </p:nvSpPr>
        <p:spPr>
          <a:xfrm>
            <a:off x="9191625" y="4581525"/>
            <a:ext cx="238125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rPr>
              <a:t>Risks becoming rhetorical without resources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62FFE9B-2796-4799-A369-E54E6941549D}"/>
              </a:ext>
            </a:extLst>
          </p:cNvPr>
          <p:cNvSpPr>
            <a:spLocks noGrp="1"/>
          </p:cNvSpPr>
          <p:nvPr/>
        </p:nvSpPr>
        <p:spPr>
          <a:xfrm>
            <a:off x="666750" y="5457825"/>
            <a:ext cx="10858500" cy="9525"/>
          </a:xfrm>
          <a:prstGeom prst="rect">
            <a:avLst/>
          </a:prstGeom>
          <a:solidFill>
            <a:srgbClr val="CDD9D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3F69FA76-C518-4E88-B550-84DA29910138}"/>
              </a:ext>
            </a:extLst>
          </p:cNvPr>
          <p:cNvSpPr>
            <a:spLocks noGrp="1"/>
          </p:cNvSpPr>
          <p:nvPr/>
        </p:nvSpPr>
        <p:spPr>
          <a:xfrm>
            <a:off x="597598" y="5729287"/>
            <a:ext cx="10139553" cy="676275"/>
          </a:xfrm>
          <a:prstGeom prst="roundRect">
            <a:avLst>
              <a:gd name="adj" fmla="val 17778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7FE5DF4-E27A-4CC5-B8EF-0642D72FC51F}"/>
              </a:ext>
            </a:extLst>
          </p:cNvPr>
          <p:cNvSpPr>
            <a:spLocks noGrp="1"/>
          </p:cNvSpPr>
          <p:nvPr/>
        </p:nvSpPr>
        <p:spPr>
          <a:xfrm>
            <a:off x="1714500" y="5867400"/>
            <a:ext cx="8763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Best fit for practice: clinical evidence + personal goals + action on social determinants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525F17C-1B11-4835-97C5-1EE0A2688261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Engel (1977); Dahlgren and Whitehead (1991); Care Act 2014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42414BF-9C63-4122-B54F-3D23E7A63DAC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03</a:t>
            </a:r>
          </a:p>
        </p:txBody>
      </p:sp>
    </p:spTree>
    <p:extLst>
      <p:ext uri="{BB962C8B-B14F-4D97-AF65-F5344CB8AC3E}">
        <p14:creationId xmlns:p14="http://schemas.microsoft.com/office/powerpoint/2010/main" val="840555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C744ADF3-01DA-4658-A7CE-7482B0EE5D24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8C9EE69-7A01-4B3A-994D-7A2191C7FADC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Sustainable Development Goals in UK care</a:t>
            </a:r>
            <a:endParaRPr lang="en-US" sz="2550" b="1" i="0" u="sng" dirty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80AD69D-B6E2-4B68-89DE-C85DEDC6FA35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70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DAAFC6B-3422-4BB8-ADDC-FCA4F10F8EBF}"/>
              </a:ext>
            </a:extLst>
          </p:cNvPr>
          <p:cNvSpPr>
            <a:spLocks noGrp="1"/>
          </p:cNvSpPr>
          <p:nvPr/>
        </p:nvSpPr>
        <p:spPr>
          <a:xfrm>
            <a:off x="714375" y="1428750"/>
            <a:ext cx="2428875" cy="1047750"/>
          </a:xfrm>
          <a:prstGeom prst="roundRect">
            <a:avLst>
              <a:gd name="adj" fmla="val 7273"/>
            </a:avLst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E0D2EFB-A836-4514-B58E-9FF75F72F670}"/>
              </a:ext>
            </a:extLst>
          </p:cNvPr>
          <p:cNvSpPr>
            <a:spLocks noGrp="1"/>
          </p:cNvSpPr>
          <p:nvPr/>
        </p:nvSpPr>
        <p:spPr>
          <a:xfrm>
            <a:off x="885825" y="1571625"/>
            <a:ext cx="2047875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SDG 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D495DF-1C4F-4256-90FE-FFCAD96871C8}"/>
              </a:ext>
            </a:extLst>
          </p:cNvPr>
          <p:cNvSpPr>
            <a:spLocks noGrp="1"/>
          </p:cNvSpPr>
          <p:nvPr/>
        </p:nvSpPr>
        <p:spPr>
          <a:xfrm>
            <a:off x="885825" y="1952625"/>
            <a:ext cx="2047875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Good health and wellbeing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E5F2F3D-D900-4597-98CC-C2A859670230}"/>
              </a:ext>
            </a:extLst>
          </p:cNvPr>
          <p:cNvSpPr>
            <a:spLocks noGrp="1"/>
          </p:cNvSpPr>
          <p:nvPr/>
        </p:nvSpPr>
        <p:spPr>
          <a:xfrm>
            <a:off x="3552825" y="1428750"/>
            <a:ext cx="2428875" cy="1047750"/>
          </a:xfrm>
          <a:prstGeom prst="roundRect">
            <a:avLst>
              <a:gd name="adj" fmla="val 7273"/>
            </a:avLst>
          </a:prstGeom>
          <a:solidFill>
            <a:srgbClr val="ED752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2478D34-DF4A-425B-A3B9-02486DF85A88}"/>
              </a:ext>
            </a:extLst>
          </p:cNvPr>
          <p:cNvSpPr>
            <a:spLocks noGrp="1"/>
          </p:cNvSpPr>
          <p:nvPr/>
        </p:nvSpPr>
        <p:spPr>
          <a:xfrm>
            <a:off x="3724275" y="1571625"/>
            <a:ext cx="2047875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SDG 10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8CE653B-005E-45DB-AA59-6EFBDE98A05D}"/>
              </a:ext>
            </a:extLst>
          </p:cNvPr>
          <p:cNvSpPr>
            <a:spLocks noGrp="1"/>
          </p:cNvSpPr>
          <p:nvPr/>
        </p:nvSpPr>
        <p:spPr>
          <a:xfrm>
            <a:off x="3724275" y="1952625"/>
            <a:ext cx="2047875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Reduced inequalities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1EC17C5-E2FE-4490-86BE-ECB77C66D35E}"/>
              </a:ext>
            </a:extLst>
          </p:cNvPr>
          <p:cNvSpPr>
            <a:spLocks noGrp="1"/>
          </p:cNvSpPr>
          <p:nvPr/>
        </p:nvSpPr>
        <p:spPr>
          <a:xfrm>
            <a:off x="6391275" y="1428750"/>
            <a:ext cx="2428875" cy="1047750"/>
          </a:xfrm>
          <a:prstGeom prst="roundRect">
            <a:avLst>
              <a:gd name="adj" fmla="val 7273"/>
            </a:avLst>
          </a:prstGeom>
          <a:solidFill>
            <a:srgbClr val="A85A4D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B7FB2B-7088-467E-A016-C5E659893062}"/>
              </a:ext>
            </a:extLst>
          </p:cNvPr>
          <p:cNvSpPr>
            <a:spLocks noGrp="1"/>
          </p:cNvSpPr>
          <p:nvPr/>
        </p:nvSpPr>
        <p:spPr>
          <a:xfrm>
            <a:off x="6562725" y="1571625"/>
            <a:ext cx="2047875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SDG 11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03A978-3CA5-4589-902B-E448A9EEFB22}"/>
              </a:ext>
            </a:extLst>
          </p:cNvPr>
          <p:cNvSpPr>
            <a:spLocks noGrp="1"/>
          </p:cNvSpPr>
          <p:nvPr/>
        </p:nvSpPr>
        <p:spPr>
          <a:xfrm>
            <a:off x="6562725" y="1952625"/>
            <a:ext cx="2047875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Sustainable communities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4E649B9-1936-4028-AF77-5ED6B19CECE7}"/>
              </a:ext>
            </a:extLst>
          </p:cNvPr>
          <p:cNvSpPr>
            <a:spLocks noGrp="1"/>
          </p:cNvSpPr>
          <p:nvPr/>
        </p:nvSpPr>
        <p:spPr>
          <a:xfrm>
            <a:off x="9229725" y="1428750"/>
            <a:ext cx="2428875" cy="1047750"/>
          </a:xfrm>
          <a:prstGeom prst="roundRect">
            <a:avLst>
              <a:gd name="adj" fmla="val 7273"/>
            </a:avLst>
          </a:prstGeom>
          <a:solidFill>
            <a:srgbClr val="5E8B5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6F220D-F91A-4400-8F68-66A699124568}"/>
              </a:ext>
            </a:extLst>
          </p:cNvPr>
          <p:cNvSpPr>
            <a:spLocks noGrp="1"/>
          </p:cNvSpPr>
          <p:nvPr/>
        </p:nvSpPr>
        <p:spPr>
          <a:xfrm>
            <a:off x="9401175" y="1571625"/>
            <a:ext cx="2047875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SDG 13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9067507-28C3-4BEC-9125-70463B04327F}"/>
              </a:ext>
            </a:extLst>
          </p:cNvPr>
          <p:cNvSpPr>
            <a:spLocks noGrp="1"/>
          </p:cNvSpPr>
          <p:nvPr/>
        </p:nvSpPr>
        <p:spPr>
          <a:xfrm>
            <a:off x="9401175" y="1952625"/>
            <a:ext cx="2047875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Climate action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537AB0-7557-4EA7-87C5-C52D25BA3B54}"/>
              </a:ext>
            </a:extLst>
          </p:cNvPr>
          <p:cNvSpPr>
            <a:spLocks noGrp="1"/>
          </p:cNvSpPr>
          <p:nvPr/>
        </p:nvSpPr>
        <p:spPr>
          <a:xfrm>
            <a:off x="1005840" y="2990850"/>
            <a:ext cx="4880610" cy="4572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1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150" i="0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How integration changes service design</a:t>
            </a:r>
            <a:r>
              <a:rPr lang="en-US" sz="2150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:</a:t>
            </a:r>
            <a:endParaRPr lang="en-US" sz="2150" i="0" dirty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D4B6DD8-EE2D-4E6F-8AE9-10A7C2444ACC}"/>
              </a:ext>
            </a:extLst>
          </p:cNvPr>
          <p:cNvSpPr>
            <a:spLocks noGrp="1"/>
          </p:cNvSpPr>
          <p:nvPr/>
        </p:nvSpPr>
        <p:spPr>
          <a:xfrm>
            <a:off x="809625" y="3619500"/>
            <a:ext cx="5238750" cy="1762125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 marL="228600" indent="-114300">
              <a:spcAft>
                <a:spcPts val="800"/>
              </a:spcAft>
              <a:buChar char="•"/>
              <a:def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Prevention reduces avoidable illness and demand.</a:t>
            </a:r>
          </a:p>
          <a:p>
            <a:pPr marL="228600" indent="-114300">
              <a:spcAft>
                <a:spcPts val="800"/>
              </a:spcAft>
              <a:buChar char="•"/>
              <a:def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Community delivery connects care with local support.</a:t>
            </a:r>
          </a:p>
          <a:p>
            <a:pPr marL="228600" indent="-114300">
              <a:spcAft>
                <a:spcPts val="800"/>
              </a:spcAft>
              <a:buChar char="•"/>
              <a:def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Equity measures ask who benefits and who is excluded.</a:t>
            </a:r>
          </a:p>
          <a:p>
            <a:pPr marL="228600" indent="-114300">
              <a:spcAft>
                <a:spcPts val="800"/>
              </a:spcAft>
              <a:buChar char="•"/>
              <a:def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Low-carbon pathways reduce travel, waste and pollution.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6EE178A9-1AF5-4705-9B7C-FD1CC4CD946C}"/>
              </a:ext>
            </a:extLst>
          </p:cNvPr>
          <p:cNvSpPr>
            <a:spLocks noGrp="1"/>
          </p:cNvSpPr>
          <p:nvPr/>
        </p:nvSpPr>
        <p:spPr>
          <a:xfrm>
            <a:off x="6762750" y="3048000"/>
            <a:ext cx="4572000" cy="2333625"/>
          </a:xfrm>
          <a:prstGeom prst="roundRect">
            <a:avLst>
              <a:gd name="adj" fmla="val 3265"/>
            </a:avLst>
          </a:prstGeom>
          <a:solidFill>
            <a:srgbClr val="E4F3F1"/>
          </a:solidFill>
          <a:ln w="0">
            <a:solidFill>
              <a:srgbClr val="457D79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8E801A0-E388-42FB-B1BB-3B281F1BB07B}"/>
              </a:ext>
            </a:extLst>
          </p:cNvPr>
          <p:cNvSpPr>
            <a:spLocks noGrp="1"/>
          </p:cNvSpPr>
          <p:nvPr/>
        </p:nvSpPr>
        <p:spPr>
          <a:xfrm>
            <a:off x="7096125" y="3257550"/>
            <a:ext cx="390525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8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Critical perspective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E80CDE-B903-4C12-9390-D2AB65B51C26}"/>
              </a:ext>
            </a:extLst>
          </p:cNvPr>
          <p:cNvSpPr>
            <a:spLocks noGrp="1"/>
          </p:cNvSpPr>
          <p:nvPr/>
        </p:nvSpPr>
        <p:spPr>
          <a:xfrm>
            <a:off x="7096125" y="3762375"/>
            <a:ext cx="3905250" cy="1285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The SDGs provide direction, but they do not allocate budgets or resolve conflicts between immediate demand and long-term prevention. UK organisations still need shared outcomes, named responsibility and evaluation.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FE714A2-EE88-4E9E-9205-15CC80A33836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United Nations (2015); WHO (2014); Marmot et al. (2020)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6C50297-B919-4644-AF5F-BE2277B113AC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04</a:t>
            </a:r>
          </a:p>
        </p:txBody>
      </p:sp>
    </p:spTree>
    <p:extLst>
      <p:ext uri="{BB962C8B-B14F-4D97-AF65-F5344CB8AC3E}">
        <p14:creationId xmlns:p14="http://schemas.microsoft.com/office/powerpoint/2010/main" val="114733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2D445DB0-5244-427F-83EA-0C05337C273C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A90E8D2-223C-4CA1-ADEE-5831EED1FA0D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Policy and </a:t>
            </a:r>
            <a:r>
              <a:rPr lang="en-US" sz="2550" b="1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G</a:t>
            </a:r>
            <a:r>
              <a:rPr sz="2550" b="1" i="0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overnance</a:t>
            </a:r>
            <a:endParaRPr lang="en-US" sz="2550" b="1" i="0" u="sng" dirty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40BCABA-7745-409C-A7CD-37B1D7F10905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70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24CDFA6-B96F-4A57-9AC8-FAE171667395}"/>
              </a:ext>
            </a:extLst>
          </p:cNvPr>
          <p:cNvSpPr>
            <a:spLocks noGrp="1"/>
          </p:cNvSpPr>
          <p:nvPr/>
        </p:nvSpPr>
        <p:spPr>
          <a:xfrm>
            <a:off x="714375" y="1285875"/>
            <a:ext cx="285750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WHO Health in</a:t>
            </a:r>
            <a:r>
              <a:rPr lang="en-US" sz="1575" b="1" i="0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 </a:t>
            </a:r>
            <a:r>
              <a:rPr lang="en-US" sz="1575" b="1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a</a:t>
            </a:r>
            <a:r>
              <a:rPr sz="1575" b="1" i="0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ll Policies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FDC14B1-E617-4CC6-A339-B3656DD3E339}"/>
              </a:ext>
            </a:extLst>
          </p:cNvPr>
          <p:cNvSpPr>
            <a:spLocks noGrp="1"/>
          </p:cNvSpPr>
          <p:nvPr/>
        </p:nvSpPr>
        <p:spPr>
          <a:xfrm>
            <a:off x="3810000" y="1285875"/>
            <a:ext cx="485775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Health effects considered across housing, transport and employment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C4491D2-6F2E-4AD3-AC76-FF20C6CAE578}"/>
              </a:ext>
            </a:extLst>
          </p:cNvPr>
          <p:cNvSpPr>
            <a:spLocks noGrp="1"/>
          </p:cNvSpPr>
          <p:nvPr/>
        </p:nvSpPr>
        <p:spPr>
          <a:xfrm>
            <a:off x="9239250" y="1285875"/>
            <a:ext cx="20955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00" b="1" i="0">
                <a:solidFill>
                  <a:srgbClr val="2D6D8C"/>
                </a:solidFill>
                <a:latin typeface="DejaVu Sans"/>
                <a:ea typeface="DejaVu Sans"/>
                <a:cs typeface="DejaVu Sans"/>
              </a:defRPr>
            </a:pPr>
            <a:r>
              <a:rPr sz="1200" b="1" i="0">
                <a:solidFill>
                  <a:srgbClr val="2D6D8C"/>
                </a:solidFill>
                <a:latin typeface="DejaVu Sans"/>
                <a:ea typeface="DejaVu Sans"/>
                <a:cs typeface="DejaVu Sans"/>
              </a:rPr>
              <a:t>International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BBF697-7293-4A3F-9A74-D133E4648DD0}"/>
              </a:ext>
            </a:extLst>
          </p:cNvPr>
          <p:cNvSpPr>
            <a:spLocks noGrp="1"/>
          </p:cNvSpPr>
          <p:nvPr/>
        </p:nvSpPr>
        <p:spPr>
          <a:xfrm>
            <a:off x="685800" y="1971675"/>
            <a:ext cx="10668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FE30BA7-EBC7-4419-894C-8A002F573FA8}"/>
              </a:ext>
            </a:extLst>
          </p:cNvPr>
          <p:cNvSpPr>
            <a:spLocks noGrp="1"/>
          </p:cNvSpPr>
          <p:nvPr/>
        </p:nvSpPr>
        <p:spPr>
          <a:xfrm>
            <a:off x="714375" y="2162175"/>
            <a:ext cx="285750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NHS Long Term Plan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F14E01D-8812-4DF0-A421-8B50EC8096BC}"/>
              </a:ext>
            </a:extLst>
          </p:cNvPr>
          <p:cNvSpPr>
            <a:spLocks noGrp="1"/>
          </p:cNvSpPr>
          <p:nvPr/>
        </p:nvSpPr>
        <p:spPr>
          <a:xfrm>
            <a:off x="3810000" y="2162175"/>
            <a:ext cx="485775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Prevention, personalised care and digitally enabled services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6966E32-DED3-486F-B172-AA680D160CC6}"/>
              </a:ext>
            </a:extLst>
          </p:cNvPr>
          <p:cNvSpPr>
            <a:spLocks noGrp="1"/>
          </p:cNvSpPr>
          <p:nvPr/>
        </p:nvSpPr>
        <p:spPr>
          <a:xfrm>
            <a:off x="9239250" y="2162175"/>
            <a:ext cx="20955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2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System level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B77016B-AE51-491E-ADBD-1E59D278D218}"/>
              </a:ext>
            </a:extLst>
          </p:cNvPr>
          <p:cNvSpPr>
            <a:spLocks noGrp="1"/>
          </p:cNvSpPr>
          <p:nvPr/>
        </p:nvSpPr>
        <p:spPr>
          <a:xfrm>
            <a:off x="685800" y="2847975"/>
            <a:ext cx="10668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F6964D1-94A9-47A3-AB77-53C1F71CAC7A}"/>
              </a:ext>
            </a:extLst>
          </p:cNvPr>
          <p:cNvSpPr>
            <a:spLocks noGrp="1"/>
          </p:cNvSpPr>
          <p:nvPr/>
        </p:nvSpPr>
        <p:spPr>
          <a:xfrm>
            <a:off x="714375" y="3038475"/>
            <a:ext cx="285750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Health and Care Act 2022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0F98081-DF76-48CE-A52A-E515B151EFD4}"/>
              </a:ext>
            </a:extLst>
          </p:cNvPr>
          <p:cNvSpPr>
            <a:spLocks noGrp="1"/>
          </p:cNvSpPr>
          <p:nvPr/>
        </p:nvSpPr>
        <p:spPr>
          <a:xfrm>
            <a:off x="3810000" y="3038475"/>
            <a:ext cx="485775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Integrated care systems and duties to address inequality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1F11654-2F06-430E-9386-8164084C6916}"/>
              </a:ext>
            </a:extLst>
          </p:cNvPr>
          <p:cNvSpPr>
            <a:spLocks noGrp="1"/>
          </p:cNvSpPr>
          <p:nvPr/>
        </p:nvSpPr>
        <p:spPr>
          <a:xfrm>
            <a:off x="9239250" y="3038475"/>
            <a:ext cx="20955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2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System level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4359551-044E-445C-88C3-731B65B72777}"/>
              </a:ext>
            </a:extLst>
          </p:cNvPr>
          <p:cNvSpPr>
            <a:spLocks noGrp="1"/>
          </p:cNvSpPr>
          <p:nvPr/>
        </p:nvSpPr>
        <p:spPr>
          <a:xfrm>
            <a:off x="685800" y="3724275"/>
            <a:ext cx="10668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F285F0B-8997-41A3-AF1B-7BC79A132C93}"/>
              </a:ext>
            </a:extLst>
          </p:cNvPr>
          <p:cNvSpPr>
            <a:spLocks noGrp="1"/>
          </p:cNvSpPr>
          <p:nvPr/>
        </p:nvSpPr>
        <p:spPr>
          <a:xfrm>
            <a:off x="714375" y="3914775"/>
            <a:ext cx="285750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Care Act 2014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C0DEBAA-EB6D-4B31-986F-1A3CECA94B93}"/>
              </a:ext>
            </a:extLst>
          </p:cNvPr>
          <p:cNvSpPr>
            <a:spLocks noGrp="1"/>
          </p:cNvSpPr>
          <p:nvPr/>
        </p:nvSpPr>
        <p:spPr>
          <a:xfrm>
            <a:off x="3810000" y="3914775"/>
            <a:ext cx="485775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Wellbeing, prevention and person-centred social care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20AE0A-F39E-4798-8642-D27A3BD835DD}"/>
              </a:ext>
            </a:extLst>
          </p:cNvPr>
          <p:cNvSpPr>
            <a:spLocks noGrp="1"/>
          </p:cNvSpPr>
          <p:nvPr/>
        </p:nvSpPr>
        <p:spPr>
          <a:xfrm>
            <a:off x="9239250" y="3914775"/>
            <a:ext cx="20955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00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defRPr>
            </a:pPr>
            <a:r>
              <a:rPr sz="1200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rPr>
              <a:t>Rights and practice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2D67129-1591-429C-B565-A2E1467696ED}"/>
              </a:ext>
            </a:extLst>
          </p:cNvPr>
          <p:cNvSpPr>
            <a:spLocks noGrp="1"/>
          </p:cNvSpPr>
          <p:nvPr/>
        </p:nvSpPr>
        <p:spPr>
          <a:xfrm>
            <a:off x="685800" y="4600575"/>
            <a:ext cx="10668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58585EC-8DE4-4A99-AC47-C1C215C3B046}"/>
              </a:ext>
            </a:extLst>
          </p:cNvPr>
          <p:cNvSpPr>
            <a:spLocks noGrp="1"/>
          </p:cNvSpPr>
          <p:nvPr/>
        </p:nvSpPr>
        <p:spPr>
          <a:xfrm>
            <a:off x="714375" y="4791075"/>
            <a:ext cx="285750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Equality Act 2010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ADB5BC0-2CBB-40EB-A189-7152B26FBE9F}"/>
              </a:ext>
            </a:extLst>
          </p:cNvPr>
          <p:cNvSpPr>
            <a:spLocks noGrp="1"/>
          </p:cNvSpPr>
          <p:nvPr/>
        </p:nvSpPr>
        <p:spPr>
          <a:xfrm>
            <a:off x="3810000" y="4791075"/>
            <a:ext cx="485775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Protection from discrimination and reasonable adjustments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CB5AACA-BE82-4F15-86F1-817D6F85DCCD}"/>
              </a:ext>
            </a:extLst>
          </p:cNvPr>
          <p:cNvSpPr>
            <a:spLocks noGrp="1"/>
          </p:cNvSpPr>
          <p:nvPr/>
        </p:nvSpPr>
        <p:spPr>
          <a:xfrm>
            <a:off x="9239250" y="4791075"/>
            <a:ext cx="20955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00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defRPr>
            </a:pPr>
            <a:r>
              <a:rPr sz="1200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rPr>
              <a:t>Rights and practice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D719BF7-F6B6-4187-813D-361747DA0CC8}"/>
              </a:ext>
            </a:extLst>
          </p:cNvPr>
          <p:cNvSpPr>
            <a:spLocks noGrp="1"/>
          </p:cNvSpPr>
          <p:nvPr/>
        </p:nvSpPr>
        <p:spPr>
          <a:xfrm>
            <a:off x="685800" y="5476875"/>
            <a:ext cx="10668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55D9F951-B4B8-42B8-A89E-9AD725233041}"/>
              </a:ext>
            </a:extLst>
          </p:cNvPr>
          <p:cNvSpPr>
            <a:spLocks noGrp="1"/>
          </p:cNvSpPr>
          <p:nvPr/>
        </p:nvSpPr>
        <p:spPr>
          <a:xfrm>
            <a:off x="1047750" y="5810250"/>
            <a:ext cx="10096500" cy="457200"/>
          </a:xfrm>
          <a:prstGeom prst="roundRect">
            <a:avLst>
              <a:gd name="adj" fmla="val 16667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CBE6617-3F6F-4DF9-A19C-991602A5F483}"/>
              </a:ext>
            </a:extLst>
          </p:cNvPr>
          <p:cNvSpPr>
            <a:spLocks noGrp="1"/>
          </p:cNvSpPr>
          <p:nvPr/>
        </p:nvSpPr>
        <p:spPr>
          <a:xfrm>
            <a:off x="1285875" y="5867400"/>
            <a:ext cx="962025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0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50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Governance test: who funds the intervention, who receives the benefit, and who is accountable for unequal outcomes?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6DBEE4C-3F52-4BE3-957B-042796CF727C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WHO (2014); NHS England (2019); Health and Care Act 2022; Care Act 2014; Equality Act 2010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483C372-3A34-4B61-81CA-5BE1BCD26C24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900" b="1" i="0" dirty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05</a:t>
            </a:r>
            <a:endParaRPr sz="900" b="1" i="0" dirty="0">
              <a:solidFill>
                <a:srgbClr val="087F7A"/>
              </a:solidFill>
              <a:latin typeface="DejaVu Sans"/>
              <a:ea typeface="DejaVu Sans"/>
              <a:cs typeface="DejaVu Sans"/>
            </a:endParaRPr>
          </a:p>
        </p:txBody>
      </p:sp>
    </p:spTree>
    <p:extLst>
      <p:ext uri="{BB962C8B-B14F-4D97-AF65-F5344CB8AC3E}">
        <p14:creationId xmlns:p14="http://schemas.microsoft.com/office/powerpoint/2010/main" val="1952652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2AD1AB5-5CA4-4C30-B56F-AFAEB78377C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1C40E7E-6570-4403-864F-1E8A088B3B25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UK case study: Healthier You NHS Diabetes Prevention </a:t>
            </a:r>
            <a:r>
              <a:rPr sz="2550" b="1" i="0" u="sng" dirty="0" err="1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Programme</a:t>
            </a:r>
            <a:endParaRPr lang="en-US" sz="2550" b="1" i="0" u="sng" dirty="0" err="1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3822E1D-A5FD-4709-8D42-BFC0231E27CF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70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E1AD2BB-4312-43E1-8A4C-FA0763AE424B}"/>
              </a:ext>
            </a:extLst>
          </p:cNvPr>
          <p:cNvSpPr>
            <a:spLocks noGrp="1"/>
          </p:cNvSpPr>
          <p:nvPr/>
        </p:nvSpPr>
        <p:spPr>
          <a:xfrm>
            <a:off x="619125" y="1619250"/>
            <a:ext cx="2571750" cy="1666875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B9755A5-FC2A-48C6-BDE3-E55E3E1033E3}"/>
              </a:ext>
            </a:extLst>
          </p:cNvPr>
          <p:cNvSpPr>
            <a:spLocks noGrp="1"/>
          </p:cNvSpPr>
          <p:nvPr/>
        </p:nvSpPr>
        <p:spPr>
          <a:xfrm>
            <a:off x="809625" y="1781175"/>
            <a:ext cx="361950" cy="361950"/>
          </a:xfrm>
          <a:prstGeom prst="rect">
            <a:avLst/>
          </a:prstGeom>
          <a:solidFill>
            <a:srgbClr val="457D79"/>
          </a:solidFill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0D3146-8EF0-46E5-B162-74F26CA4556F}"/>
              </a:ext>
            </a:extLst>
          </p:cNvPr>
          <p:cNvSpPr>
            <a:spLocks noGrp="1"/>
          </p:cNvSpPr>
          <p:nvPr/>
        </p:nvSpPr>
        <p:spPr>
          <a:xfrm>
            <a:off x="1238250" y="1762125"/>
            <a:ext cx="1714500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Identify risk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D61E37-4B9E-4F69-B2E2-717DF6D68D02}"/>
              </a:ext>
            </a:extLst>
          </p:cNvPr>
          <p:cNvSpPr>
            <a:spLocks noGrp="1"/>
          </p:cNvSpPr>
          <p:nvPr/>
        </p:nvSpPr>
        <p:spPr>
          <a:xfrm>
            <a:off x="847725" y="2333625"/>
            <a:ext cx="20955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NHS Health Check, blood test or primary-care record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AE81976-3A84-4DB9-8A53-828529311C9C}"/>
              </a:ext>
            </a:extLst>
          </p:cNvPr>
          <p:cNvSpPr>
            <a:spLocks noGrp="1"/>
          </p:cNvSpPr>
          <p:nvPr/>
        </p:nvSpPr>
        <p:spPr>
          <a:xfrm>
            <a:off x="3495675" y="1619250"/>
            <a:ext cx="2571750" cy="1666875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69FCE5-8F1A-4363-9336-0232A354B84F}"/>
              </a:ext>
            </a:extLst>
          </p:cNvPr>
          <p:cNvSpPr>
            <a:spLocks noGrp="1"/>
          </p:cNvSpPr>
          <p:nvPr/>
        </p:nvSpPr>
        <p:spPr>
          <a:xfrm>
            <a:off x="3686175" y="1781175"/>
            <a:ext cx="361950" cy="361950"/>
          </a:xfrm>
          <a:prstGeom prst="rect">
            <a:avLst/>
          </a:prstGeom>
          <a:solidFill>
            <a:srgbClr val="457D79"/>
          </a:solidFill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2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EDC9066-D644-42B6-80E9-DADFFE0BFF34}"/>
              </a:ext>
            </a:extLst>
          </p:cNvPr>
          <p:cNvSpPr>
            <a:spLocks noGrp="1"/>
          </p:cNvSpPr>
          <p:nvPr/>
        </p:nvSpPr>
        <p:spPr>
          <a:xfrm>
            <a:off x="4114800" y="1762125"/>
            <a:ext cx="1714500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Refer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6D1F70-0CF5-4CBE-8950-EE6214CE3AB4}"/>
              </a:ext>
            </a:extLst>
          </p:cNvPr>
          <p:cNvSpPr>
            <a:spLocks noGrp="1"/>
          </p:cNvSpPr>
          <p:nvPr/>
        </p:nvSpPr>
        <p:spPr>
          <a:xfrm>
            <a:off x="3724275" y="2333625"/>
            <a:ext cx="20955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Primary care referral for non-diabetic hyperglycaemia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909E209-A629-491F-850F-F522259D93E8}"/>
              </a:ext>
            </a:extLst>
          </p:cNvPr>
          <p:cNvSpPr>
            <a:spLocks noGrp="1"/>
          </p:cNvSpPr>
          <p:nvPr/>
        </p:nvSpPr>
        <p:spPr>
          <a:xfrm>
            <a:off x="6448424" y="1647825"/>
            <a:ext cx="2524125" cy="1609725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9525">
            <a:solidFill>
              <a:schemeClr val="bg1"/>
            </a:solidFill>
          </a:ln>
        </p:spPr>
        <p:txBody>
          <a:bodyPr lIns="91440" tIns="45720" rIns="91440" bIns="45720" anchor="t"/>
          <a:lstStyle/>
          <a:p>
            <a:r>
              <a:rPr lang="en-GB" dirty="0">
                <a:solidFill>
                  <a:srgbClr val="FFFFFF"/>
                </a:solidFill>
              </a:rPr>
              <a:t>3</a:t>
            </a:r>
            <a:endParaRPr lang="en-GB" dirty="0">
              <a:solidFill>
                <a:schemeClr val="accent1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7B7F88-DDF6-4BAA-B151-4EAF289F64EA}"/>
              </a:ext>
            </a:extLst>
          </p:cNvPr>
          <p:cNvSpPr>
            <a:spLocks noGrp="1"/>
          </p:cNvSpPr>
          <p:nvPr/>
        </p:nvSpPr>
        <p:spPr>
          <a:xfrm>
            <a:off x="6991350" y="1762125"/>
            <a:ext cx="1714500" cy="400050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txBody>
          <a:bodyPr anchor="ctr">
            <a:noAutofit/>
          </a:bodyPr>
          <a:lstStyle/>
          <a:p>
            <a:pPr>
              <a:def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725" b="1" i="0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Support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5317221-8F77-4A07-9B7A-BDA3299C1F70}"/>
              </a:ext>
            </a:extLst>
          </p:cNvPr>
          <p:cNvSpPr>
            <a:spLocks noGrp="1"/>
          </p:cNvSpPr>
          <p:nvPr/>
        </p:nvSpPr>
        <p:spPr>
          <a:xfrm>
            <a:off x="6600825" y="2333625"/>
            <a:ext cx="2095500" cy="685800"/>
          </a:xfrm>
          <a:prstGeom prst="rect">
            <a:avLst/>
          </a:prstGeom>
          <a:solidFill>
            <a:schemeClr val="bg1"/>
          </a:solidFill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Nine-month group, remote or digital lifestyle programme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092E3FF-008A-434F-8FC8-ACDFC884D741}"/>
              </a:ext>
            </a:extLst>
          </p:cNvPr>
          <p:cNvSpPr>
            <a:spLocks noGrp="1"/>
          </p:cNvSpPr>
          <p:nvPr/>
        </p:nvSpPr>
        <p:spPr>
          <a:xfrm>
            <a:off x="9248775" y="1619250"/>
            <a:ext cx="2571750" cy="1666875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E1204B3-24B7-4CBC-9ABA-DBD595160D5B}"/>
              </a:ext>
            </a:extLst>
          </p:cNvPr>
          <p:cNvSpPr>
            <a:spLocks noGrp="1"/>
          </p:cNvSpPr>
          <p:nvPr/>
        </p:nvSpPr>
        <p:spPr>
          <a:xfrm>
            <a:off x="9439275" y="1781175"/>
            <a:ext cx="361950" cy="361950"/>
          </a:xfrm>
          <a:prstGeom prst="rect">
            <a:avLst/>
          </a:prstGeom>
          <a:solidFill>
            <a:srgbClr val="457D79"/>
          </a:solidFill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4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A5BF394-7D8E-4BDA-93A8-42A0E3898178}"/>
              </a:ext>
            </a:extLst>
          </p:cNvPr>
          <p:cNvSpPr>
            <a:spLocks noGrp="1"/>
          </p:cNvSpPr>
          <p:nvPr/>
        </p:nvSpPr>
        <p:spPr>
          <a:xfrm>
            <a:off x="9867900" y="1762125"/>
            <a:ext cx="1714500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Maintain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06D546E-CE07-4F55-BD86-A66385E67073}"/>
              </a:ext>
            </a:extLst>
          </p:cNvPr>
          <p:cNvSpPr>
            <a:spLocks noGrp="1"/>
          </p:cNvSpPr>
          <p:nvPr/>
        </p:nvSpPr>
        <p:spPr>
          <a:xfrm>
            <a:off x="9477375" y="2333625"/>
            <a:ext cx="20955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Diet, activity, weight management and self-efficacy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832036D-240C-49BE-B9D0-2FA564283C52}"/>
              </a:ext>
            </a:extLst>
          </p:cNvPr>
          <p:cNvSpPr>
            <a:spLocks noGrp="1"/>
          </p:cNvSpPr>
          <p:nvPr/>
        </p:nvSpPr>
        <p:spPr>
          <a:xfrm>
            <a:off x="1033273" y="3733799"/>
            <a:ext cx="3877056" cy="3143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210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 i="0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Why </a:t>
            </a:r>
            <a:r>
              <a:rPr lang="en-US" sz="2100" b="1" i="0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does </a:t>
            </a:r>
            <a:r>
              <a:rPr sz="2100" b="1" i="0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it integrate the assignment themes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6C1BA12-4255-483B-8014-73EDA813C411}"/>
              </a:ext>
            </a:extLst>
          </p:cNvPr>
          <p:cNvSpPr>
            <a:spLocks noGrp="1"/>
          </p:cNvSpPr>
          <p:nvPr/>
        </p:nvSpPr>
        <p:spPr>
          <a:xfrm>
            <a:off x="809625" y="4429125"/>
            <a:ext cx="6048375" cy="1571625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Health: reduces progression to type 2 diabetes.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Wellbeing: coaching supports confidence and daily functioning.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Sustainability: prevention may avoid future treatment burden.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Service delivery: national standards with local and digital routes.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BF0EB9A-8E8A-4AF1-AB6C-E115896D6F11}"/>
              </a:ext>
            </a:extLst>
          </p:cNvPr>
          <p:cNvSpPr>
            <a:spLocks noGrp="1"/>
          </p:cNvSpPr>
          <p:nvPr/>
        </p:nvSpPr>
        <p:spPr>
          <a:xfrm>
            <a:off x="7524750" y="4000500"/>
            <a:ext cx="3762375" cy="1571625"/>
          </a:xfrm>
          <a:prstGeom prst="roundRect">
            <a:avLst>
              <a:gd name="adj" fmla="val 4848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FFB0F34-EEA7-407B-8779-42077A139F16}"/>
              </a:ext>
            </a:extLst>
          </p:cNvPr>
          <p:cNvSpPr>
            <a:spLocks noGrp="1"/>
          </p:cNvSpPr>
          <p:nvPr/>
        </p:nvSpPr>
        <p:spPr>
          <a:xfrm>
            <a:off x="7858125" y="4267200"/>
            <a:ext cx="3095625" cy="1000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8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Critical question</a:t>
            </a:r>
          </a:p>
          <a:p>
            <a:pPr>
              <a:defRPr sz="18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Does national availability produce equitable uptake and completion?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D50EC81-39A1-4FC7-A063-B80B04E1B9EF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NHS England (2025); Barron et al. (2018); Valabhji et al. (2020)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389196-D239-4196-8A97-BCDB2F9703BF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06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992CC80-9676-66E5-580B-FC6B87B77C18}"/>
              </a:ext>
            </a:extLst>
          </p:cNvPr>
          <p:cNvSpPr txBox="1"/>
          <p:nvPr/>
        </p:nvSpPr>
        <p:spPr>
          <a:xfrm>
            <a:off x="6600825" y="1831086"/>
            <a:ext cx="389489" cy="369332"/>
          </a:xfrm>
          <a:prstGeom prst="rect">
            <a:avLst/>
          </a:prstGeom>
          <a:solidFill>
            <a:srgbClr val="457D79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654717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72A01DC9-A5D1-4401-AD72-C2ACFA0DD162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58E7F78-1A4B-40BC-B0DA-1CF3F6F1C405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Health Belief Model applied to Healthier You</a:t>
            </a:r>
            <a:endParaRPr lang="en-US" sz="2550" b="1" i="0" u="sng" dirty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8601F72-D28E-423B-8A99-9F5465C4B48F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70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59F14E1-0812-4C07-8E63-E7B61DE4763A}"/>
              </a:ext>
            </a:extLst>
          </p:cNvPr>
          <p:cNvSpPr>
            <a:spLocks noGrp="1"/>
          </p:cNvSpPr>
          <p:nvPr/>
        </p:nvSpPr>
        <p:spPr>
          <a:xfrm>
            <a:off x="666750" y="1333500"/>
            <a:ext cx="5191125" cy="1066800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C949ADD-597D-4F8A-836F-6FBD969D9435}"/>
              </a:ext>
            </a:extLst>
          </p:cNvPr>
          <p:cNvSpPr>
            <a:spLocks noGrp="1"/>
          </p:cNvSpPr>
          <p:nvPr/>
        </p:nvSpPr>
        <p:spPr>
          <a:xfrm>
            <a:off x="876300" y="1476375"/>
            <a:ext cx="171450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 dirty="0">
                <a:solidFill>
                  <a:schemeClr val="accent1"/>
                </a:solidFill>
                <a:latin typeface="DejaVu Sans"/>
                <a:ea typeface="DejaVu Sans"/>
                <a:cs typeface="DejaVu Sans"/>
              </a:rPr>
              <a:t>Susceptibility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6BA15DE-03B9-4940-835B-E37BBCD5EA37}"/>
              </a:ext>
            </a:extLst>
          </p:cNvPr>
          <p:cNvSpPr>
            <a:spLocks noGrp="1"/>
          </p:cNvSpPr>
          <p:nvPr/>
        </p:nvSpPr>
        <p:spPr>
          <a:xfrm>
            <a:off x="2714625" y="1466850"/>
            <a:ext cx="28575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Blood results show personal diabetes risk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108907C-9756-47EB-B1AF-DB10D691A3D2}"/>
              </a:ext>
            </a:extLst>
          </p:cNvPr>
          <p:cNvSpPr>
            <a:spLocks noGrp="1"/>
          </p:cNvSpPr>
          <p:nvPr/>
        </p:nvSpPr>
        <p:spPr>
          <a:xfrm>
            <a:off x="6334125" y="1333500"/>
            <a:ext cx="5191125" cy="1066800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449FF9C-6133-45CA-BB60-83184F67C037}"/>
              </a:ext>
            </a:extLst>
          </p:cNvPr>
          <p:cNvSpPr>
            <a:spLocks noGrp="1"/>
          </p:cNvSpPr>
          <p:nvPr/>
        </p:nvSpPr>
        <p:spPr>
          <a:xfrm>
            <a:off x="6543675" y="1476375"/>
            <a:ext cx="171450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 dirty="0">
                <a:solidFill>
                  <a:schemeClr val="accent4">
                    <a:lumMod val="50000"/>
                  </a:schemeClr>
                </a:solidFill>
                <a:latin typeface="DejaVu Sans"/>
                <a:ea typeface="DejaVu Sans"/>
                <a:cs typeface="DejaVu Sans"/>
              </a:rPr>
              <a:t>Severity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64AE519-B202-479E-A55C-31A49AB692BE}"/>
              </a:ext>
            </a:extLst>
          </p:cNvPr>
          <p:cNvSpPr>
            <a:spLocks noGrp="1"/>
          </p:cNvSpPr>
          <p:nvPr/>
        </p:nvSpPr>
        <p:spPr>
          <a:xfrm>
            <a:off x="8382000" y="1466850"/>
            <a:ext cx="28575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Information explains complications and long-term impact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6C1E314-8276-4588-969E-52F4A5455419}"/>
              </a:ext>
            </a:extLst>
          </p:cNvPr>
          <p:cNvSpPr>
            <a:spLocks noGrp="1"/>
          </p:cNvSpPr>
          <p:nvPr/>
        </p:nvSpPr>
        <p:spPr>
          <a:xfrm>
            <a:off x="666750" y="2638425"/>
            <a:ext cx="5191125" cy="1066800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B38F239-3DA8-41D5-BCDA-7FB84A4997D0}"/>
              </a:ext>
            </a:extLst>
          </p:cNvPr>
          <p:cNvSpPr>
            <a:spLocks noGrp="1"/>
          </p:cNvSpPr>
          <p:nvPr/>
        </p:nvSpPr>
        <p:spPr>
          <a:xfrm>
            <a:off x="876300" y="2857500"/>
            <a:ext cx="171450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 dirty="0">
                <a:solidFill>
                  <a:schemeClr val="accent1"/>
                </a:solidFill>
                <a:latin typeface="DejaVu Sans"/>
                <a:ea typeface="DejaVu Sans"/>
                <a:cs typeface="DejaVu Sans"/>
              </a:rPr>
              <a:t>Benefits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F8F9A2-4E1D-4CAF-BAA4-AD4DEE9A9CB0}"/>
              </a:ext>
            </a:extLst>
          </p:cNvPr>
          <p:cNvSpPr>
            <a:spLocks noGrp="1"/>
          </p:cNvSpPr>
          <p:nvPr/>
        </p:nvSpPr>
        <p:spPr>
          <a:xfrm>
            <a:off x="2714625" y="2847975"/>
            <a:ext cx="28575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Lifestyle change may delay or prevent diabetes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CE4B89D-121E-40C0-A83F-DBBDAE8AC611}"/>
              </a:ext>
            </a:extLst>
          </p:cNvPr>
          <p:cNvSpPr>
            <a:spLocks noGrp="1"/>
          </p:cNvSpPr>
          <p:nvPr/>
        </p:nvSpPr>
        <p:spPr>
          <a:xfrm>
            <a:off x="6361938" y="2714625"/>
            <a:ext cx="5191125" cy="1066800"/>
          </a:xfrm>
          <a:prstGeom prst="roundRect">
            <a:avLst>
              <a:gd name="adj" fmla="val 7143"/>
            </a:avLst>
          </a:prstGeom>
          <a:noFill/>
          <a:ln w="9525">
            <a:solidFill>
              <a:srgbClr val="CAD9D6"/>
            </a:solidFill>
          </a:ln>
        </p:spPr>
        <p:txBody>
          <a:bodyPr/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F186E84-EE45-49BD-BB8F-822BCBB2A355}"/>
              </a:ext>
            </a:extLst>
          </p:cNvPr>
          <p:cNvSpPr>
            <a:spLocks noGrp="1"/>
          </p:cNvSpPr>
          <p:nvPr/>
        </p:nvSpPr>
        <p:spPr>
          <a:xfrm>
            <a:off x="6629400" y="2876550"/>
            <a:ext cx="1735836" cy="328612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 dirty="0">
                <a:solidFill>
                  <a:schemeClr val="accent1"/>
                </a:solidFill>
                <a:latin typeface="DejaVu Sans"/>
                <a:ea typeface="DejaVu Sans"/>
                <a:cs typeface="DejaVu Sans"/>
              </a:rPr>
              <a:t>Barriers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8C74E77-E0AD-457E-A8DD-0E96ADB75E08}"/>
              </a:ext>
            </a:extLst>
          </p:cNvPr>
          <p:cNvSpPr>
            <a:spLocks noGrp="1"/>
          </p:cNvSpPr>
          <p:nvPr/>
        </p:nvSpPr>
        <p:spPr>
          <a:xfrm>
            <a:off x="8382000" y="2847975"/>
            <a:ext cx="28575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Time, transport, culture, caring, cost and digital access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F9C0904-07D3-424B-B4C7-469D0FF61E2E}"/>
              </a:ext>
            </a:extLst>
          </p:cNvPr>
          <p:cNvSpPr>
            <a:spLocks noGrp="1"/>
          </p:cNvSpPr>
          <p:nvPr/>
        </p:nvSpPr>
        <p:spPr>
          <a:xfrm>
            <a:off x="647700" y="4116134"/>
            <a:ext cx="5191125" cy="1066800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E2B3B39-9D76-4F1A-85C7-ED7018676D13}"/>
              </a:ext>
            </a:extLst>
          </p:cNvPr>
          <p:cNvSpPr>
            <a:spLocks noGrp="1"/>
          </p:cNvSpPr>
          <p:nvPr/>
        </p:nvSpPr>
        <p:spPr>
          <a:xfrm>
            <a:off x="876300" y="4238625"/>
            <a:ext cx="171450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 dirty="0">
                <a:solidFill>
                  <a:schemeClr val="accent1"/>
                </a:solidFill>
                <a:latin typeface="DejaVu Sans"/>
                <a:ea typeface="DejaVu Sans"/>
                <a:cs typeface="DejaVu Sans"/>
              </a:rPr>
              <a:t>Cues to action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96AD6FE-D327-4DCB-B895-58DB396360D3}"/>
              </a:ext>
            </a:extLst>
          </p:cNvPr>
          <p:cNvSpPr>
            <a:spLocks noGrp="1"/>
          </p:cNvSpPr>
          <p:nvPr/>
        </p:nvSpPr>
        <p:spPr>
          <a:xfrm>
            <a:off x="2714625" y="4229100"/>
            <a:ext cx="28575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GP referral, NHS Health Check and reminders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AAFDF49D-D1DA-45A9-A02E-EA031FE1278C}"/>
              </a:ext>
            </a:extLst>
          </p:cNvPr>
          <p:cNvSpPr>
            <a:spLocks noGrp="1"/>
          </p:cNvSpPr>
          <p:nvPr/>
        </p:nvSpPr>
        <p:spPr>
          <a:xfrm>
            <a:off x="6334125" y="4095750"/>
            <a:ext cx="5191125" cy="1066800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350A420-BF9B-4809-B5C8-8E07B13DB9E3}"/>
              </a:ext>
            </a:extLst>
          </p:cNvPr>
          <p:cNvSpPr>
            <a:spLocks noGrp="1"/>
          </p:cNvSpPr>
          <p:nvPr/>
        </p:nvSpPr>
        <p:spPr>
          <a:xfrm>
            <a:off x="6543675" y="4238625"/>
            <a:ext cx="171450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 dirty="0">
                <a:solidFill>
                  <a:schemeClr val="accent1"/>
                </a:solidFill>
                <a:latin typeface="DejaVu Sans"/>
                <a:ea typeface="DejaVu Sans"/>
                <a:cs typeface="DejaVu Sans"/>
              </a:rPr>
              <a:t>Self-efficacy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BCF6CF9-CBF6-45B6-AFC5-59B1D810F49F}"/>
              </a:ext>
            </a:extLst>
          </p:cNvPr>
          <p:cNvSpPr>
            <a:spLocks noGrp="1"/>
          </p:cNvSpPr>
          <p:nvPr/>
        </p:nvSpPr>
        <p:spPr>
          <a:xfrm>
            <a:off x="8382000" y="4229100"/>
            <a:ext cx="28575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Goal setting, coaching and achievable progress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978622C-437D-4FA6-970C-BBBD21CEBD9E}"/>
              </a:ext>
            </a:extLst>
          </p:cNvPr>
          <p:cNvSpPr>
            <a:spLocks noGrp="1"/>
          </p:cNvSpPr>
          <p:nvPr/>
        </p:nvSpPr>
        <p:spPr>
          <a:xfrm>
            <a:off x="1047750" y="5619750"/>
            <a:ext cx="10096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Limitation: HBM focuses on individual beliefs and can understate food affordability, insecure work, disability and neighbourhood conditions.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9F45B93-6BE4-4855-8429-7AEB82018916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Rosenstock, Strecher and Becker (1988); Marmot et al. (2020)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D425535-CDEF-446D-9251-2AC6489A784A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07</a:t>
            </a:r>
          </a:p>
        </p:txBody>
      </p:sp>
    </p:spTree>
    <p:extLst>
      <p:ext uri="{BB962C8B-B14F-4D97-AF65-F5344CB8AC3E}">
        <p14:creationId xmlns:p14="http://schemas.microsoft.com/office/powerpoint/2010/main" val="868755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A3117D3-269B-44B8-9937-179FE7777F2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B030917-6229-4AA2-B107-A6D21EC420F6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 u="sng" dirty="0" err="1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Programme</a:t>
            </a:r>
            <a:r>
              <a:rPr sz="2550" b="1" i="0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 outcomes</a:t>
            </a:r>
            <a:endParaRPr lang="en-US" sz="2550" b="1" i="0" u="sng" dirty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11E729D-1C16-4FEA-B260-6EDC9AB4E66F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70</a:t>
            </a:r>
          </a:p>
        </p:txBody>
      </p:sp>
      <p:graphicFrame>
        <p:nvGraphicFramePr>
          <p:cNvPr id="16" name="Chart"/>
          <p:cNvGraphicFramePr/>
          <p:nvPr/>
        </p:nvGraphicFramePr>
        <p:xfrm>
          <a:off x="666750" y="1524000"/>
          <a:ext cx="3429000" cy="30003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7" name="Chart"/>
          <p:cNvGraphicFramePr/>
          <p:nvPr/>
        </p:nvGraphicFramePr>
        <p:xfrm>
          <a:off x="4524375" y="1524000"/>
          <a:ext cx="4000500" cy="30003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960CDC3-F884-4DB2-B944-7FBAF9E167B4}"/>
              </a:ext>
            </a:extLst>
          </p:cNvPr>
          <p:cNvSpPr>
            <a:spLocks noGrp="1"/>
          </p:cNvSpPr>
          <p:nvPr/>
        </p:nvSpPr>
        <p:spPr>
          <a:xfrm>
            <a:off x="8953500" y="1619250"/>
            <a:ext cx="2524125" cy="2667000"/>
          </a:xfrm>
          <a:prstGeom prst="roundRect">
            <a:avLst>
              <a:gd name="adj" fmla="val 3019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9D0E1B0-9642-4FFE-81F5-00A68C3B5EF4}"/>
              </a:ext>
            </a:extLst>
          </p:cNvPr>
          <p:cNvSpPr>
            <a:spLocks noGrp="1"/>
          </p:cNvSpPr>
          <p:nvPr/>
        </p:nvSpPr>
        <p:spPr>
          <a:xfrm>
            <a:off x="9191625" y="1952625"/>
            <a:ext cx="2047875" cy="714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37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37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37%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57425A0-21FD-4133-A039-B4B92B9B6D58}"/>
              </a:ext>
            </a:extLst>
          </p:cNvPr>
          <p:cNvSpPr>
            <a:spLocks noGrp="1"/>
          </p:cNvSpPr>
          <p:nvPr/>
        </p:nvSpPr>
        <p:spPr>
          <a:xfrm>
            <a:off x="9239250" y="2809875"/>
            <a:ext cx="1952625" cy="10477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lower chance of developing type 2 diabetes among programme completers in a later review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B2B048E-85B9-43BA-B013-322466CB0335}"/>
              </a:ext>
            </a:extLst>
          </p:cNvPr>
          <p:cNvSpPr>
            <a:spLocks noGrp="1"/>
          </p:cNvSpPr>
          <p:nvPr/>
        </p:nvSpPr>
        <p:spPr>
          <a:xfrm>
            <a:off x="762000" y="4953000"/>
            <a:ext cx="2381250" cy="3429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8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Interpretation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38EF5DC-B335-4F99-9FC8-8B1A0D089CBE}"/>
              </a:ext>
            </a:extLst>
          </p:cNvPr>
          <p:cNvSpPr>
            <a:spLocks noGrp="1"/>
          </p:cNvSpPr>
          <p:nvPr/>
        </p:nvSpPr>
        <p:spPr>
          <a:xfrm>
            <a:off x="2952750" y="4857750"/>
            <a:ext cx="8191500" cy="6667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Weight and HbA1c improved, but completer results may overestimate effectiveness because people who remain engaged differ from those who leave.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3094BA8-E204-4F13-9A6B-79C45AFDF3F4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Valabhji et al. (2020); McManus et al. (2022); NHS England (2025)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7F4CA2-01F0-4D68-AD64-D5D656E2F0C3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08</a:t>
            </a:r>
          </a:p>
        </p:txBody>
      </p:sp>
    </p:spTree>
    <p:extLst>
      <p:ext uri="{BB962C8B-B14F-4D97-AF65-F5344CB8AC3E}">
        <p14:creationId xmlns:p14="http://schemas.microsoft.com/office/powerpoint/2010/main" val="2118804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174843C-1694-4557-A7B5-CFDB06690AD7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2240281-3C37-4772-AFBB-686244EA4E2D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Critical evaluation of Healthier You</a:t>
            </a:r>
            <a:endParaRPr lang="en-US" sz="2550" b="1" i="0" u="sng" dirty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18A8E9A-4552-40BD-AC67-A88A5425CEEA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endParaRPr sz="1650" b="0" i="0" dirty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4142F2-1FD4-4972-8B46-3CD841A984BF}"/>
              </a:ext>
            </a:extLst>
          </p:cNvPr>
          <p:cNvSpPr>
            <a:spLocks noGrp="1"/>
          </p:cNvSpPr>
          <p:nvPr/>
        </p:nvSpPr>
        <p:spPr>
          <a:xfrm>
            <a:off x="762000" y="1428750"/>
            <a:ext cx="3905250" cy="381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21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Evidence of success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FF63137-DC6D-44B8-AFEB-57E221F4206E}"/>
              </a:ext>
            </a:extLst>
          </p:cNvPr>
          <p:cNvSpPr>
            <a:spLocks noGrp="1"/>
          </p:cNvSpPr>
          <p:nvPr/>
        </p:nvSpPr>
        <p:spPr>
          <a:xfrm>
            <a:off x="809625" y="1952625"/>
            <a:ext cx="4572000" cy="200025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Universal population coverage achieved.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Clinically meaningful weight and HbA1c reductions.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Face-to-face, remote and digital delivery options.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Prevention aligns with NHS and SDG 3 priorities.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A2DA6B7-4843-4647-8D4D-CE07B4B9EC0C}"/>
              </a:ext>
            </a:extLst>
          </p:cNvPr>
          <p:cNvSpPr>
            <a:spLocks noGrp="1"/>
          </p:cNvSpPr>
          <p:nvPr/>
        </p:nvSpPr>
        <p:spPr>
          <a:xfrm>
            <a:off x="6477000" y="1428750"/>
            <a:ext cx="4476750" cy="381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2100" b="1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 i="0" dirty="0">
                <a:solidFill>
                  <a:schemeClr val="tx1">
                    <a:lumMod val="95000"/>
                    <a:lumOff val="5000"/>
                  </a:schemeClr>
                </a:solidFill>
                <a:latin typeface="DejaVu Sans"/>
                <a:ea typeface="DejaVu Sans"/>
                <a:cs typeface="DejaVu Sans"/>
              </a:rPr>
              <a:t>Limitations and inequality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E9A9D4-A488-4D63-91AB-7EF1E335D246}"/>
              </a:ext>
            </a:extLst>
          </p:cNvPr>
          <p:cNvSpPr>
            <a:spLocks noGrp="1"/>
          </p:cNvSpPr>
          <p:nvPr/>
        </p:nvSpPr>
        <p:spPr>
          <a:xfrm>
            <a:off x="6524625" y="1952625"/>
            <a:ext cx="4762500" cy="219075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Only 53% completed in the early evaluation.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Provider and site variation affects engagement.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Younger, disabled, deprived and some minority groups face higher attrition.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Individual behaviour support cannot remove structural causes of risk.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4C065CB-6248-42A4-A04F-1AF322B99014}"/>
              </a:ext>
            </a:extLst>
          </p:cNvPr>
          <p:cNvSpPr>
            <a:spLocks noGrp="1"/>
          </p:cNvSpPr>
          <p:nvPr/>
        </p:nvSpPr>
        <p:spPr>
          <a:xfrm>
            <a:off x="904875" y="4667250"/>
            <a:ext cx="10382250" cy="1000125"/>
          </a:xfrm>
          <a:prstGeom prst="roundRect">
            <a:avLst>
              <a:gd name="adj" fmla="val 7619"/>
            </a:avLst>
          </a:prstGeom>
          <a:solidFill>
            <a:srgbClr val="E4F3F1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DB7C0FA-11DB-4C2C-B34D-0A9EAFED1000}"/>
              </a:ext>
            </a:extLst>
          </p:cNvPr>
          <p:cNvSpPr>
            <a:spLocks noGrp="1"/>
          </p:cNvSpPr>
          <p:nvPr/>
        </p:nvSpPr>
        <p:spPr>
          <a:xfrm>
            <a:off x="1190625" y="4791075"/>
            <a:ext cx="247650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Balanced judgement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805AA4-2934-4947-9EEC-1F99890D1E3A}"/>
              </a:ext>
            </a:extLst>
          </p:cNvPr>
          <p:cNvSpPr>
            <a:spLocks noGrp="1"/>
          </p:cNvSpPr>
          <p:nvPr/>
        </p:nvSpPr>
        <p:spPr>
          <a:xfrm>
            <a:off x="3667125" y="4762500"/>
            <a:ext cx="7239000" cy="714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The programme improves prevention at scale, but equitable effectiveness requires targeted outreach, flexible delivery, culturally appropriate support and reporting outcomes by deprivation, ethnicity, disability and age.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9673BC-8BC4-47B9-AA3A-84581DE4B7CA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Howarth et al. (2020); Lacey et al. (2023); Barron et al. (2023)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0EA34-1794-4A91-92DB-D5BE39521D8E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09</a:t>
            </a:r>
          </a:p>
        </p:txBody>
      </p:sp>
    </p:spTree>
    <p:extLst>
      <p:ext uri="{BB962C8B-B14F-4D97-AF65-F5344CB8AC3E}">
        <p14:creationId xmlns:p14="http://schemas.microsoft.com/office/powerpoint/2010/main" val="10100331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E00FA43F-191D-4993-8DCA-70EE96FF95C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FA8F06F-659D-498A-8890-691E2D2CD267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Impact on service delivery</a:t>
            </a:r>
            <a:endParaRPr lang="en-US" sz="2550" b="1" i="0" u="sng" dirty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09632AE-BDD4-4EB1-9D3B-D8BA031C0C08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70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0A5DFD1-D177-4C40-BF91-1C6EE4F579FF}"/>
              </a:ext>
            </a:extLst>
          </p:cNvPr>
          <p:cNvSpPr>
            <a:spLocks noGrp="1"/>
          </p:cNvSpPr>
          <p:nvPr/>
        </p:nvSpPr>
        <p:spPr>
          <a:xfrm>
            <a:off x="762000" y="1381125"/>
            <a:ext cx="26670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Earlier identification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94B2FA4-AC37-40CB-8C88-BFCE23931AC5}"/>
              </a:ext>
            </a:extLst>
          </p:cNvPr>
          <p:cNvSpPr>
            <a:spLocks noGrp="1"/>
          </p:cNvSpPr>
          <p:nvPr/>
        </p:nvSpPr>
        <p:spPr>
          <a:xfrm>
            <a:off x="3667125" y="1381125"/>
            <a:ext cx="733425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Primary care searches and NHS Health Checks identify risk before diagnosis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6C5E217-2544-47D0-83C0-863F1D411E32}"/>
              </a:ext>
            </a:extLst>
          </p:cNvPr>
          <p:cNvSpPr>
            <a:spLocks noGrp="1"/>
          </p:cNvSpPr>
          <p:nvPr/>
        </p:nvSpPr>
        <p:spPr>
          <a:xfrm>
            <a:off x="742950" y="2190750"/>
            <a:ext cx="10287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CBF0F77-F3F3-4B05-A8A0-B1178E9A89C4}"/>
              </a:ext>
            </a:extLst>
          </p:cNvPr>
          <p:cNvSpPr>
            <a:spLocks noGrp="1"/>
          </p:cNvSpPr>
          <p:nvPr/>
        </p:nvSpPr>
        <p:spPr>
          <a:xfrm>
            <a:off x="762000" y="2428875"/>
            <a:ext cx="26670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Multi-professional support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AEFD447-E0BF-41FB-B2D9-FB9BD7166658}"/>
              </a:ext>
            </a:extLst>
          </p:cNvPr>
          <p:cNvSpPr>
            <a:spLocks noGrp="1"/>
          </p:cNvSpPr>
          <p:nvPr/>
        </p:nvSpPr>
        <p:spPr>
          <a:xfrm>
            <a:off x="3667125" y="2428875"/>
            <a:ext cx="733425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GPs, nurses, coaches, dietetic expertise and community partners contribute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EE10314-BEAB-484C-A361-1372666E8375}"/>
              </a:ext>
            </a:extLst>
          </p:cNvPr>
          <p:cNvSpPr>
            <a:spLocks noGrp="1"/>
          </p:cNvSpPr>
          <p:nvPr/>
        </p:nvSpPr>
        <p:spPr>
          <a:xfrm>
            <a:off x="742950" y="3238500"/>
            <a:ext cx="10287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9215DC8-0E06-4EDA-A317-FE967E464E76}"/>
              </a:ext>
            </a:extLst>
          </p:cNvPr>
          <p:cNvSpPr>
            <a:spLocks noGrp="1"/>
          </p:cNvSpPr>
          <p:nvPr/>
        </p:nvSpPr>
        <p:spPr>
          <a:xfrm>
            <a:off x="762000" y="3476625"/>
            <a:ext cx="26670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Hybrid access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CFE8C1-7753-49F9-A1EF-E26B767721CA}"/>
              </a:ext>
            </a:extLst>
          </p:cNvPr>
          <p:cNvSpPr>
            <a:spLocks noGrp="1"/>
          </p:cNvSpPr>
          <p:nvPr/>
        </p:nvSpPr>
        <p:spPr>
          <a:xfrm>
            <a:off x="3667125" y="3476625"/>
            <a:ext cx="733425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 dirty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Face-to-face, remote and digital delivery can improve flexibility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260ECFE-1B5B-4ADA-97EC-D1DC248622E6}"/>
              </a:ext>
            </a:extLst>
          </p:cNvPr>
          <p:cNvSpPr>
            <a:spLocks noGrp="1"/>
          </p:cNvSpPr>
          <p:nvPr/>
        </p:nvSpPr>
        <p:spPr>
          <a:xfrm>
            <a:off x="742950" y="4286250"/>
            <a:ext cx="10287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4639A5-1297-40EB-B8BB-567DFB71F305}"/>
              </a:ext>
            </a:extLst>
          </p:cNvPr>
          <p:cNvSpPr>
            <a:spLocks noGrp="1"/>
          </p:cNvSpPr>
          <p:nvPr/>
        </p:nvSpPr>
        <p:spPr>
          <a:xfrm>
            <a:off x="762000" y="4524375"/>
            <a:ext cx="26670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New workload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189C042-69E2-4D63-807A-56336E92F1F6}"/>
              </a:ext>
            </a:extLst>
          </p:cNvPr>
          <p:cNvSpPr>
            <a:spLocks noGrp="1"/>
          </p:cNvSpPr>
          <p:nvPr/>
        </p:nvSpPr>
        <p:spPr>
          <a:xfrm>
            <a:off x="3667125" y="4524375"/>
            <a:ext cx="733425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0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r>
              <a:rPr sz="1600" i="0" dirty="0">
                <a:solidFill>
                  <a:schemeClr val="tx1">
                    <a:lumMod val="95000"/>
                    <a:lumOff val="5000"/>
                  </a:schemeClr>
                </a:solidFill>
                <a:latin typeface="DejaVu Sans"/>
                <a:ea typeface="DejaVu Sans"/>
                <a:cs typeface="DejaVu Sans"/>
              </a:rPr>
              <a:t>Referral, follow-up, data sharing and non-attendance require protected capacity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3C2F06-2DF0-4B3A-9180-D28499FDF5A6}"/>
              </a:ext>
            </a:extLst>
          </p:cNvPr>
          <p:cNvSpPr>
            <a:spLocks noGrp="1"/>
          </p:cNvSpPr>
          <p:nvPr/>
        </p:nvSpPr>
        <p:spPr>
          <a:xfrm>
            <a:off x="742950" y="5334000"/>
            <a:ext cx="10287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AA7E028-C72A-4100-B6F6-E1CCADD25482}"/>
              </a:ext>
            </a:extLst>
          </p:cNvPr>
          <p:cNvSpPr>
            <a:spLocks noGrp="1"/>
          </p:cNvSpPr>
          <p:nvPr/>
        </p:nvSpPr>
        <p:spPr>
          <a:xfrm>
            <a:off x="1238250" y="5667375"/>
            <a:ext cx="9715500" cy="523875"/>
          </a:xfrm>
          <a:prstGeom prst="roundRect">
            <a:avLst>
              <a:gd name="adj" fmla="val 14545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5D6AAAA-9083-41BC-89B0-7B78EAA57DFF}"/>
              </a:ext>
            </a:extLst>
          </p:cNvPr>
          <p:cNvSpPr>
            <a:spLocks noGrp="1"/>
          </p:cNvSpPr>
          <p:nvPr/>
        </p:nvSpPr>
        <p:spPr>
          <a:xfrm>
            <a:off x="1476375" y="5743575"/>
            <a:ext cx="923925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Success should include prevention, experience, equity, staff workload, cost and environmental impact.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FFC10B5-E4C1-407F-B283-F4B9DFFA115A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NHS England (2019); NICE (2022); Barron et al. (2023)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4795F8D-2CEA-4F1A-9BCC-6EFF4998E0FD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786610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5B0F099E-81F2-406A-9BC6-9CA9CE712757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31089EF-6E5E-4BBE-81C5-1A58659419E8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Equity and access</a:t>
            </a:r>
            <a:endParaRPr lang="en-US" sz="2550" b="1" i="0" u="sng" dirty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FCB1D72-F045-4107-BD4A-C69F3A690C1C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endParaRPr sz="1650" b="0" i="0" dirty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5850364-F0C2-4797-8DB2-897757FE1851}"/>
              </a:ext>
            </a:extLst>
          </p:cNvPr>
          <p:cNvSpPr>
            <a:spLocks noGrp="1"/>
          </p:cNvSpPr>
          <p:nvPr/>
        </p:nvSpPr>
        <p:spPr>
          <a:xfrm>
            <a:off x="666750" y="1285875"/>
            <a:ext cx="5095875" cy="904875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AF6251-B2CE-463F-938D-EFBB6795734B}"/>
              </a:ext>
            </a:extLst>
          </p:cNvPr>
          <p:cNvSpPr>
            <a:spLocks noGrp="1"/>
          </p:cNvSpPr>
          <p:nvPr/>
        </p:nvSpPr>
        <p:spPr>
          <a:xfrm>
            <a:off x="857250" y="1419225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Financial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73385E9-A43D-44A8-AF6A-26819ADE99CF}"/>
              </a:ext>
            </a:extLst>
          </p:cNvPr>
          <p:cNvSpPr>
            <a:spLocks noGrp="1"/>
          </p:cNvSpPr>
          <p:nvPr/>
        </p:nvSpPr>
        <p:spPr>
          <a:xfrm>
            <a:off x="2476500" y="1400175"/>
            <a:ext cx="3000375" cy="5524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Food affordability, transport and insecure work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32F2CFA-4390-4F64-B18E-9A242D063BD2}"/>
              </a:ext>
            </a:extLst>
          </p:cNvPr>
          <p:cNvSpPr>
            <a:spLocks noGrp="1"/>
          </p:cNvSpPr>
          <p:nvPr/>
        </p:nvSpPr>
        <p:spPr>
          <a:xfrm>
            <a:off x="6286500" y="1285875"/>
            <a:ext cx="5095875" cy="904875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DDD07D8-3050-4DD4-9236-D3E47276A8C0}"/>
              </a:ext>
            </a:extLst>
          </p:cNvPr>
          <p:cNvSpPr>
            <a:spLocks noGrp="1"/>
          </p:cNvSpPr>
          <p:nvPr/>
        </p:nvSpPr>
        <p:spPr>
          <a:xfrm>
            <a:off x="6477000" y="1419225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Digital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DFA2B43-09D3-40F4-857E-A6715F496856}"/>
              </a:ext>
            </a:extLst>
          </p:cNvPr>
          <p:cNvSpPr>
            <a:spLocks noGrp="1"/>
          </p:cNvSpPr>
          <p:nvPr/>
        </p:nvSpPr>
        <p:spPr>
          <a:xfrm>
            <a:off x="8096250" y="1400175"/>
            <a:ext cx="3000375" cy="5524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Devices, data, confidence and privacy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3F3B251-5B40-4D28-9BE2-E30CF01B5BA2}"/>
              </a:ext>
            </a:extLst>
          </p:cNvPr>
          <p:cNvSpPr>
            <a:spLocks noGrp="1"/>
          </p:cNvSpPr>
          <p:nvPr/>
        </p:nvSpPr>
        <p:spPr>
          <a:xfrm>
            <a:off x="666750" y="2476500"/>
            <a:ext cx="5095875" cy="904875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DEB6A19-6BFF-42ED-A6F8-A9C6EF151A38}"/>
              </a:ext>
            </a:extLst>
          </p:cNvPr>
          <p:cNvSpPr>
            <a:spLocks noGrp="1"/>
          </p:cNvSpPr>
          <p:nvPr/>
        </p:nvSpPr>
        <p:spPr>
          <a:xfrm>
            <a:off x="857250" y="2609850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Cultural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5B58E6-4E28-4D81-99C5-BCE6C806FC66}"/>
              </a:ext>
            </a:extLst>
          </p:cNvPr>
          <p:cNvSpPr>
            <a:spLocks noGrp="1"/>
          </p:cNvSpPr>
          <p:nvPr/>
        </p:nvSpPr>
        <p:spPr>
          <a:xfrm>
            <a:off x="2476500" y="2590800"/>
            <a:ext cx="3000375" cy="5524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Language, trust and programme relevance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C4BFD62-21C2-44E6-92DC-E6CF884C787F}"/>
              </a:ext>
            </a:extLst>
          </p:cNvPr>
          <p:cNvSpPr>
            <a:spLocks noGrp="1"/>
          </p:cNvSpPr>
          <p:nvPr/>
        </p:nvSpPr>
        <p:spPr>
          <a:xfrm>
            <a:off x="6286500" y="2476500"/>
            <a:ext cx="5095875" cy="904875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84AEAFC-F444-4C2D-972F-060822448B08}"/>
              </a:ext>
            </a:extLst>
          </p:cNvPr>
          <p:cNvSpPr>
            <a:spLocks noGrp="1"/>
          </p:cNvSpPr>
          <p:nvPr/>
        </p:nvSpPr>
        <p:spPr>
          <a:xfrm>
            <a:off x="6477000" y="2609850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Disability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6C5F5E4-34C1-4EE0-A90A-9D68292B62D5}"/>
              </a:ext>
            </a:extLst>
          </p:cNvPr>
          <p:cNvSpPr>
            <a:spLocks noGrp="1"/>
          </p:cNvSpPr>
          <p:nvPr/>
        </p:nvSpPr>
        <p:spPr>
          <a:xfrm>
            <a:off x="8096250" y="2590800"/>
            <a:ext cx="3000375" cy="5524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Accessible venues, reasonable adjustments and flexible pace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B641B096-1511-402A-817E-DD5A7EC63A89}"/>
              </a:ext>
            </a:extLst>
          </p:cNvPr>
          <p:cNvSpPr>
            <a:spLocks noGrp="1"/>
          </p:cNvSpPr>
          <p:nvPr/>
        </p:nvSpPr>
        <p:spPr>
          <a:xfrm>
            <a:off x="666750" y="3667125"/>
            <a:ext cx="5095875" cy="904875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75E282E-D265-4E15-AFF9-04A937D1B348}"/>
              </a:ext>
            </a:extLst>
          </p:cNvPr>
          <p:cNvSpPr>
            <a:spLocks noGrp="1"/>
          </p:cNvSpPr>
          <p:nvPr/>
        </p:nvSpPr>
        <p:spPr>
          <a:xfrm>
            <a:off x="857250" y="3800475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Geographical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0BC1914-64FF-45A6-87CD-512C8A3EA5C4}"/>
              </a:ext>
            </a:extLst>
          </p:cNvPr>
          <p:cNvSpPr>
            <a:spLocks noGrp="1"/>
          </p:cNvSpPr>
          <p:nvPr/>
        </p:nvSpPr>
        <p:spPr>
          <a:xfrm>
            <a:off x="2476500" y="3781425"/>
            <a:ext cx="3000375" cy="5524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Provider availability and transport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489E3C4-19CA-4091-802B-7C1BB721520C}"/>
              </a:ext>
            </a:extLst>
          </p:cNvPr>
          <p:cNvSpPr>
            <a:spLocks noGrp="1"/>
          </p:cNvSpPr>
          <p:nvPr/>
        </p:nvSpPr>
        <p:spPr>
          <a:xfrm>
            <a:off x="6286500" y="3667125"/>
            <a:ext cx="5095875" cy="904875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A11F5D-835F-4C62-BCE6-10FAFC883E72}"/>
              </a:ext>
            </a:extLst>
          </p:cNvPr>
          <p:cNvSpPr>
            <a:spLocks noGrp="1"/>
          </p:cNvSpPr>
          <p:nvPr/>
        </p:nvSpPr>
        <p:spPr>
          <a:xfrm>
            <a:off x="6477000" y="3800475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Caring roles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1383F14-CBA0-430B-B0D0-4B790667050D}"/>
              </a:ext>
            </a:extLst>
          </p:cNvPr>
          <p:cNvSpPr>
            <a:spLocks noGrp="1"/>
          </p:cNvSpPr>
          <p:nvPr/>
        </p:nvSpPr>
        <p:spPr>
          <a:xfrm>
            <a:off x="8096250" y="3781425"/>
            <a:ext cx="3000375" cy="5524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Session timing and replacement care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BD4DAF9-7B00-41A2-82B6-F054AD1B82EA}"/>
              </a:ext>
            </a:extLst>
          </p:cNvPr>
          <p:cNvSpPr>
            <a:spLocks noGrp="1"/>
          </p:cNvSpPr>
          <p:nvPr/>
        </p:nvSpPr>
        <p:spPr>
          <a:xfrm>
            <a:off x="666750" y="4572000"/>
            <a:ext cx="3978402" cy="9334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20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 i="0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Future recommendations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9273749-73FD-4979-8926-52368489ABF9}"/>
              </a:ext>
            </a:extLst>
          </p:cNvPr>
          <p:cNvSpPr>
            <a:spLocks noGrp="1"/>
          </p:cNvSpPr>
          <p:nvPr/>
        </p:nvSpPr>
        <p:spPr>
          <a:xfrm>
            <a:off x="590550" y="5295901"/>
            <a:ext cx="10220325" cy="11811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 marL="228600" indent="-114300">
              <a:spcAft>
                <a:spcPts val="5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dirty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Use Core20PLUS5 data to target outreach and monitor completion.</a:t>
            </a:r>
          </a:p>
          <a:p>
            <a:pPr marL="228600" indent="-114300">
              <a:spcAft>
                <a:spcPts val="5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dirty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Co-produce culturally appropriate support with local communities.</a:t>
            </a:r>
          </a:p>
          <a:p>
            <a:pPr marL="228600" indent="-114300">
              <a:spcAft>
                <a:spcPts val="5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dirty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Retain non-digital access and provide reasonable adjustments.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257AE25-A78C-4CE3-8E67-0BA48CF0BA4D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Equality Act 2010; Marmot et al. (2020); NHS England (2022); Lacey et al. (2023)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60D2CDC-D64D-4A50-9BF7-5C6C41394A00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1800646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B8132F51-98BA-4FD7-8A17-D412F849F8CA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BB0C727-AA07-463B-9298-6D4236C8E1EE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Sustainable health and social care</a:t>
            </a:r>
            <a:endParaRPr lang="en-US" sz="2550" b="1" i="0" u="sng" dirty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9BA837C-0A36-4579-B2D4-158AA71FA097}"/>
              </a:ext>
            </a:extLst>
          </p:cNvPr>
          <p:cNvSpPr>
            <a:spLocks noGrp="1"/>
          </p:cNvSpPr>
          <p:nvPr/>
        </p:nvSpPr>
        <p:spPr>
          <a:xfrm>
            <a:off x="666750" y="1571625"/>
            <a:ext cx="2476500" cy="1952625"/>
          </a:xfrm>
          <a:prstGeom prst="roundRect">
            <a:avLst>
              <a:gd name="adj" fmla="val 3902"/>
            </a:avLst>
          </a:prstGeom>
          <a:solidFill>
            <a:srgbClr val="E4F3F1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6A20EBD-B4A4-428F-A1F0-4544F17FEDBD}"/>
              </a:ext>
            </a:extLst>
          </p:cNvPr>
          <p:cNvSpPr>
            <a:spLocks noGrp="1"/>
          </p:cNvSpPr>
          <p:nvPr/>
        </p:nvSpPr>
        <p:spPr>
          <a:xfrm>
            <a:off x="857250" y="1809750"/>
            <a:ext cx="2095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Prevent avoidable illness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25AB552-25C9-4CBE-8B7B-EB3F519D3CD5}"/>
              </a:ext>
            </a:extLst>
          </p:cNvPr>
          <p:cNvSpPr>
            <a:spLocks noGrp="1"/>
          </p:cNvSpPr>
          <p:nvPr/>
        </p:nvSpPr>
        <p:spPr>
          <a:xfrm>
            <a:off x="904875" y="2476500"/>
            <a:ext cx="2000250" cy="762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Reduce future treatment burden and support longer healthy lives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928BB56-66F5-4616-8B33-D17FB5FB5993}"/>
              </a:ext>
            </a:extLst>
          </p:cNvPr>
          <p:cNvSpPr>
            <a:spLocks noGrp="1"/>
          </p:cNvSpPr>
          <p:nvPr/>
        </p:nvSpPr>
        <p:spPr>
          <a:xfrm>
            <a:off x="3476625" y="1571625"/>
            <a:ext cx="2476500" cy="1952625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B89B6A9-C1BE-4A6C-995A-FF3D21F01662}"/>
              </a:ext>
            </a:extLst>
          </p:cNvPr>
          <p:cNvSpPr>
            <a:spLocks noGrp="1"/>
          </p:cNvSpPr>
          <p:nvPr/>
        </p:nvSpPr>
        <p:spPr>
          <a:xfrm>
            <a:off x="3667125" y="1809750"/>
            <a:ext cx="2095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Use lean pathways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0AEF885-9DC4-4BAA-B23C-66E48D9DE9F3}"/>
              </a:ext>
            </a:extLst>
          </p:cNvPr>
          <p:cNvSpPr>
            <a:spLocks noGrp="1"/>
          </p:cNvSpPr>
          <p:nvPr/>
        </p:nvSpPr>
        <p:spPr>
          <a:xfrm>
            <a:off x="3714750" y="2476500"/>
            <a:ext cx="2000250" cy="762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Remove duplication and unnecessary appointments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20C5876-9FA7-4B4B-BCA9-AF66D040C4BE}"/>
              </a:ext>
            </a:extLst>
          </p:cNvPr>
          <p:cNvSpPr>
            <a:spLocks noGrp="1"/>
          </p:cNvSpPr>
          <p:nvPr/>
        </p:nvSpPr>
        <p:spPr>
          <a:xfrm>
            <a:off x="6286500" y="1571625"/>
            <a:ext cx="2476500" cy="1952625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2F8E17-03E0-4F33-BDC2-02794F9B8ABD}"/>
              </a:ext>
            </a:extLst>
          </p:cNvPr>
          <p:cNvSpPr>
            <a:spLocks noGrp="1"/>
          </p:cNvSpPr>
          <p:nvPr/>
        </p:nvSpPr>
        <p:spPr>
          <a:xfrm>
            <a:off x="6477000" y="1809750"/>
            <a:ext cx="2095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Choose low-carbon options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EB04E99-3834-4AA9-B0A1-E0644A481092}"/>
              </a:ext>
            </a:extLst>
          </p:cNvPr>
          <p:cNvSpPr>
            <a:spLocks noGrp="1"/>
          </p:cNvSpPr>
          <p:nvPr/>
        </p:nvSpPr>
        <p:spPr>
          <a:xfrm>
            <a:off x="6524625" y="2476500"/>
            <a:ext cx="2000250" cy="762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Use remote care when appropriate and reduce avoidable travel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34C5C6A-315B-4431-9DFB-326154BC1E81}"/>
              </a:ext>
            </a:extLst>
          </p:cNvPr>
          <p:cNvSpPr>
            <a:spLocks noGrp="1"/>
          </p:cNvSpPr>
          <p:nvPr/>
        </p:nvSpPr>
        <p:spPr>
          <a:xfrm>
            <a:off x="9096375" y="1571625"/>
            <a:ext cx="2476500" cy="1952625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E63DC6-CBDA-40B3-BEDE-4030AC2591A3}"/>
              </a:ext>
            </a:extLst>
          </p:cNvPr>
          <p:cNvSpPr>
            <a:spLocks noGrp="1"/>
          </p:cNvSpPr>
          <p:nvPr/>
        </p:nvSpPr>
        <p:spPr>
          <a:xfrm>
            <a:off x="9286875" y="1809750"/>
            <a:ext cx="2095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Improve operations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EE76FB-03DA-49D7-98F3-114B130B2537}"/>
              </a:ext>
            </a:extLst>
          </p:cNvPr>
          <p:cNvSpPr>
            <a:spLocks noGrp="1"/>
          </p:cNvSpPr>
          <p:nvPr/>
        </p:nvSpPr>
        <p:spPr>
          <a:xfrm>
            <a:off x="9334500" y="2476500"/>
            <a:ext cx="2000250" cy="762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Energy, procurement, medicines and waste management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57C6931-5DFA-48A9-BC22-89A31DA1970F}"/>
              </a:ext>
            </a:extLst>
          </p:cNvPr>
          <p:cNvSpPr>
            <a:spLocks noGrp="1"/>
          </p:cNvSpPr>
          <p:nvPr/>
        </p:nvSpPr>
        <p:spPr>
          <a:xfrm>
            <a:off x="857250" y="4095750"/>
            <a:ext cx="3714750" cy="381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210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NHS net-zero commitments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0657E9A-B538-44BB-943F-2C014034AB39}"/>
              </a:ext>
            </a:extLst>
          </p:cNvPr>
          <p:cNvSpPr>
            <a:spLocks noGrp="1"/>
          </p:cNvSpPr>
          <p:nvPr/>
        </p:nvSpPr>
        <p:spPr>
          <a:xfrm>
            <a:off x="1000125" y="4619625"/>
            <a:ext cx="161925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315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2040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75B89C-3D29-4490-B11F-D4B3745E0E2F}"/>
              </a:ext>
            </a:extLst>
          </p:cNvPr>
          <p:cNvSpPr>
            <a:spLocks noGrp="1"/>
          </p:cNvSpPr>
          <p:nvPr/>
        </p:nvSpPr>
        <p:spPr>
          <a:xfrm>
            <a:off x="904875" y="5238750"/>
            <a:ext cx="180975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00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NHS Carbon Footprint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CDACB11-24FA-4948-A7BE-CAF2A1BD3ECA}"/>
              </a:ext>
            </a:extLst>
          </p:cNvPr>
          <p:cNvSpPr>
            <a:spLocks noGrp="1"/>
          </p:cNvSpPr>
          <p:nvPr/>
        </p:nvSpPr>
        <p:spPr>
          <a:xfrm>
            <a:off x="3238500" y="4619625"/>
            <a:ext cx="161925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3150" b="1" i="0">
                <a:solidFill>
                  <a:srgbClr val="5E8B57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 i="0">
                <a:solidFill>
                  <a:srgbClr val="5E8B57"/>
                </a:solidFill>
                <a:latin typeface="DejaVu Sans"/>
                <a:ea typeface="DejaVu Sans"/>
                <a:cs typeface="DejaVu Sans"/>
              </a:rPr>
              <a:t>2045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1E6386F-68CF-412E-A352-1828FF94AAA9}"/>
              </a:ext>
            </a:extLst>
          </p:cNvPr>
          <p:cNvSpPr>
            <a:spLocks noGrp="1"/>
          </p:cNvSpPr>
          <p:nvPr/>
        </p:nvSpPr>
        <p:spPr>
          <a:xfrm>
            <a:off x="3000375" y="5238750"/>
            <a:ext cx="209550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200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NHS Carbon Footprint Plus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80D7EF00-D8A7-413F-887D-878F48761E6C}"/>
              </a:ext>
            </a:extLst>
          </p:cNvPr>
          <p:cNvSpPr>
            <a:spLocks noGrp="1"/>
          </p:cNvSpPr>
          <p:nvPr/>
        </p:nvSpPr>
        <p:spPr>
          <a:xfrm>
            <a:off x="5905500" y="4191000"/>
            <a:ext cx="5286375" cy="1428750"/>
          </a:xfrm>
          <a:prstGeom prst="roundRect">
            <a:avLst>
              <a:gd name="adj" fmla="val 5333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43B4C8E-5D31-4BD7-940F-5876D8E87D93}"/>
              </a:ext>
            </a:extLst>
          </p:cNvPr>
          <p:cNvSpPr>
            <a:spLocks noGrp="1"/>
          </p:cNvSpPr>
          <p:nvPr/>
        </p:nvSpPr>
        <p:spPr>
          <a:xfrm>
            <a:off x="6191250" y="4362450"/>
            <a:ext cx="4714875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725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defRPr>
            </a:pPr>
            <a:r>
              <a:rPr sz="1725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rPr>
              <a:t>Critical safeguard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E34D91C-40BA-43D6-90A3-07046119FFC5}"/>
              </a:ext>
            </a:extLst>
          </p:cNvPr>
          <p:cNvSpPr>
            <a:spLocks noGrp="1"/>
          </p:cNvSpPr>
          <p:nvPr/>
        </p:nvSpPr>
        <p:spPr>
          <a:xfrm>
            <a:off x="6238875" y="4762500"/>
            <a:ext cx="4619625" cy="6667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Carbon reduction must protect safety, quality and access. Digital care may reduce travel but still uses energy, devices and staff time.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D4729F5-8D56-4A2A-8FE2-650A813C8F76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NHS England (2022b); Centre for Sustainable Healthcare (2020)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462D80A-72FE-4FAD-B820-0E6F55468B8D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1850347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D4DF05CD-4D58-4782-A974-CA758EB09334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260F19F-41CA-4243-9118-55622BC4F7D5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 u="sng" dirty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Critical synthesis and recommendations</a:t>
            </a:r>
            <a:endParaRPr lang="en-US" sz="2550" b="1" i="0" u="sng" dirty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8BAD06C-C928-463A-88FC-627BD29DF80D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70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5EADACE-F626-4908-AE9C-C2E01E46DC34}"/>
              </a:ext>
            </a:extLst>
          </p:cNvPr>
          <p:cNvSpPr>
            <a:spLocks noGrp="1"/>
          </p:cNvSpPr>
          <p:nvPr/>
        </p:nvSpPr>
        <p:spPr>
          <a:xfrm>
            <a:off x="714375" y="1352550"/>
            <a:ext cx="523875" cy="523875"/>
          </a:xfrm>
          <a:prstGeom prst="roundRect">
            <a:avLst>
              <a:gd name="adj" fmla="val 14545"/>
            </a:avLst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C6630F1-9D75-4D55-BA25-FC75C2593716}"/>
              </a:ext>
            </a:extLst>
          </p:cNvPr>
          <p:cNvSpPr>
            <a:spLocks noGrp="1"/>
          </p:cNvSpPr>
          <p:nvPr/>
        </p:nvSpPr>
        <p:spPr>
          <a:xfrm>
            <a:off x="828675" y="1400175"/>
            <a:ext cx="3048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2024036-B587-4E4E-BEC6-6BF037ABDCB7}"/>
              </a:ext>
            </a:extLst>
          </p:cNvPr>
          <p:cNvSpPr>
            <a:spLocks noGrp="1"/>
          </p:cNvSpPr>
          <p:nvPr/>
        </p:nvSpPr>
        <p:spPr>
          <a:xfrm>
            <a:off x="1571625" y="1285875"/>
            <a:ext cx="3095625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Measure shared outcomes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E74198F-8C29-4993-A1A0-D773F4E38E1B}"/>
              </a:ext>
            </a:extLst>
          </p:cNvPr>
          <p:cNvSpPr>
            <a:spLocks noGrp="1"/>
          </p:cNvSpPr>
          <p:nvPr/>
        </p:nvSpPr>
        <p:spPr>
          <a:xfrm>
            <a:off x="4905375" y="1285875"/>
            <a:ext cx="6286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Health, wellbeing, equity, experience, workload and carbon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C0C07D1-708C-46FF-978C-5260DFF02A57}"/>
              </a:ext>
            </a:extLst>
          </p:cNvPr>
          <p:cNvSpPr>
            <a:spLocks noGrp="1"/>
          </p:cNvSpPr>
          <p:nvPr/>
        </p:nvSpPr>
        <p:spPr>
          <a:xfrm>
            <a:off x="714375" y="2286000"/>
            <a:ext cx="523875" cy="523875"/>
          </a:xfrm>
          <a:prstGeom prst="roundRect">
            <a:avLst>
              <a:gd name="adj" fmla="val 14545"/>
            </a:avLst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896B7A-F8DF-459B-BD43-974772F9876A}"/>
              </a:ext>
            </a:extLst>
          </p:cNvPr>
          <p:cNvSpPr>
            <a:spLocks noGrp="1"/>
          </p:cNvSpPr>
          <p:nvPr/>
        </p:nvSpPr>
        <p:spPr>
          <a:xfrm>
            <a:off x="828675" y="2333625"/>
            <a:ext cx="3048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2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FABAE5-D778-42B6-8438-1991DAEFC91B}"/>
              </a:ext>
            </a:extLst>
          </p:cNvPr>
          <p:cNvSpPr>
            <a:spLocks noGrp="1"/>
          </p:cNvSpPr>
          <p:nvPr/>
        </p:nvSpPr>
        <p:spPr>
          <a:xfrm>
            <a:off x="1571625" y="2219325"/>
            <a:ext cx="3095625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Fund prevention long term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6CE55B-6E56-4FD5-9588-D861FA52E6C6}"/>
              </a:ext>
            </a:extLst>
          </p:cNvPr>
          <p:cNvSpPr>
            <a:spLocks noGrp="1"/>
          </p:cNvSpPr>
          <p:nvPr/>
        </p:nvSpPr>
        <p:spPr>
          <a:xfrm>
            <a:off x="4905375" y="2219325"/>
            <a:ext cx="6286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Recognise benefits that occur across organisational boundaries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4A2503F-2FD2-4FD1-980F-9397A6C543C9}"/>
              </a:ext>
            </a:extLst>
          </p:cNvPr>
          <p:cNvSpPr>
            <a:spLocks noGrp="1"/>
          </p:cNvSpPr>
          <p:nvPr/>
        </p:nvSpPr>
        <p:spPr>
          <a:xfrm>
            <a:off x="714375" y="3219450"/>
            <a:ext cx="523875" cy="523875"/>
          </a:xfrm>
          <a:prstGeom prst="roundRect">
            <a:avLst>
              <a:gd name="adj" fmla="val 14545"/>
            </a:avLst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8C8D4E-9CDA-4A36-A402-A3FECF874BEF}"/>
              </a:ext>
            </a:extLst>
          </p:cNvPr>
          <p:cNvSpPr>
            <a:spLocks noGrp="1"/>
          </p:cNvSpPr>
          <p:nvPr/>
        </p:nvSpPr>
        <p:spPr>
          <a:xfrm>
            <a:off x="828675" y="3267075"/>
            <a:ext cx="3048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3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4671FFF-12DB-425D-849E-754DCBD00CC2}"/>
              </a:ext>
            </a:extLst>
          </p:cNvPr>
          <p:cNvSpPr>
            <a:spLocks noGrp="1"/>
          </p:cNvSpPr>
          <p:nvPr/>
        </p:nvSpPr>
        <p:spPr>
          <a:xfrm>
            <a:off x="1571625" y="3152775"/>
            <a:ext cx="3095625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Design with communities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708649-ED52-4504-80E8-4FCE1B7A19BD}"/>
              </a:ext>
            </a:extLst>
          </p:cNvPr>
          <p:cNvSpPr>
            <a:spLocks noGrp="1"/>
          </p:cNvSpPr>
          <p:nvPr/>
        </p:nvSpPr>
        <p:spPr>
          <a:xfrm>
            <a:off x="4905375" y="3152775"/>
            <a:ext cx="6286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Use co-production and culturally appropriate delivery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775AB67F-62CC-4D79-8FF7-73BEE50D12D3}"/>
              </a:ext>
            </a:extLst>
          </p:cNvPr>
          <p:cNvSpPr>
            <a:spLocks noGrp="1"/>
          </p:cNvSpPr>
          <p:nvPr/>
        </p:nvSpPr>
        <p:spPr>
          <a:xfrm>
            <a:off x="714375" y="4152900"/>
            <a:ext cx="523875" cy="523875"/>
          </a:xfrm>
          <a:prstGeom prst="roundRect">
            <a:avLst>
              <a:gd name="adj" fmla="val 14545"/>
            </a:avLst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63CB3C4-BEAA-4B72-90F7-10BE7D98D193}"/>
              </a:ext>
            </a:extLst>
          </p:cNvPr>
          <p:cNvSpPr>
            <a:spLocks noGrp="1"/>
          </p:cNvSpPr>
          <p:nvPr/>
        </p:nvSpPr>
        <p:spPr>
          <a:xfrm>
            <a:off x="828675" y="4200525"/>
            <a:ext cx="3048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4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4CA7DE9-057E-4CEF-A678-522B4659404D}"/>
              </a:ext>
            </a:extLst>
          </p:cNvPr>
          <p:cNvSpPr>
            <a:spLocks noGrp="1"/>
          </p:cNvSpPr>
          <p:nvPr/>
        </p:nvSpPr>
        <p:spPr>
          <a:xfrm>
            <a:off x="1571625" y="4086225"/>
            <a:ext cx="3095625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Protect inclusive access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B42EA17-8176-4BBC-ADAB-B6C8EF0B39E5}"/>
              </a:ext>
            </a:extLst>
          </p:cNvPr>
          <p:cNvSpPr>
            <a:spLocks noGrp="1"/>
          </p:cNvSpPr>
          <p:nvPr/>
        </p:nvSpPr>
        <p:spPr>
          <a:xfrm>
            <a:off x="4905375" y="4086225"/>
            <a:ext cx="6286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Maintain non-digital routes and reasonable adjustments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05A4FC2-6A71-4E84-A62F-20C769E3B0FC}"/>
              </a:ext>
            </a:extLst>
          </p:cNvPr>
          <p:cNvSpPr>
            <a:spLocks noGrp="1"/>
          </p:cNvSpPr>
          <p:nvPr/>
        </p:nvSpPr>
        <p:spPr>
          <a:xfrm>
            <a:off x="714375" y="5086350"/>
            <a:ext cx="523875" cy="523875"/>
          </a:xfrm>
          <a:prstGeom prst="roundRect">
            <a:avLst>
              <a:gd name="adj" fmla="val 14545"/>
            </a:avLst>
          </a:prstGeom>
          <a:solidFill>
            <a:srgbClr val="ED752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26A0FB6-F16C-4DF6-9738-1E6F7093E2FF}"/>
              </a:ext>
            </a:extLst>
          </p:cNvPr>
          <p:cNvSpPr>
            <a:spLocks noGrp="1"/>
          </p:cNvSpPr>
          <p:nvPr/>
        </p:nvSpPr>
        <p:spPr>
          <a:xfrm>
            <a:off x="828675" y="5133975"/>
            <a:ext cx="3048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5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1D77101-B5D9-47A7-8824-627756CFEFED}"/>
              </a:ext>
            </a:extLst>
          </p:cNvPr>
          <p:cNvSpPr>
            <a:spLocks noGrp="1"/>
          </p:cNvSpPr>
          <p:nvPr/>
        </p:nvSpPr>
        <p:spPr>
          <a:xfrm>
            <a:off x="1571625" y="5019675"/>
            <a:ext cx="3095625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Evaluate unintended effects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13328CD-4735-419E-BF10-0531FA4800B2}"/>
              </a:ext>
            </a:extLst>
          </p:cNvPr>
          <p:cNvSpPr>
            <a:spLocks noGrp="1"/>
          </p:cNvSpPr>
          <p:nvPr/>
        </p:nvSpPr>
        <p:spPr>
          <a:xfrm>
            <a:off x="4905375" y="5019675"/>
            <a:ext cx="6286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Identify who leaves, who is excluded and where workload shifts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063A7C64-222B-470D-81AC-0F3242E4B5C3}"/>
              </a:ext>
            </a:extLst>
          </p:cNvPr>
          <p:cNvSpPr>
            <a:spLocks noGrp="1"/>
          </p:cNvSpPr>
          <p:nvPr/>
        </p:nvSpPr>
        <p:spPr>
          <a:xfrm>
            <a:off x="1238250" y="5715000"/>
            <a:ext cx="9429750" cy="714375"/>
          </a:xfrm>
          <a:prstGeom prst="roundRect">
            <a:avLst>
              <a:gd name="adj" fmla="val 20000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6B04BEA-AAD9-4275-B834-80CCF4750D39}"/>
              </a:ext>
            </a:extLst>
          </p:cNvPr>
          <p:cNvSpPr>
            <a:spLocks noGrp="1"/>
          </p:cNvSpPr>
          <p:nvPr/>
        </p:nvSpPr>
        <p:spPr>
          <a:xfrm>
            <a:off x="1673352" y="5724525"/>
            <a:ext cx="8804148" cy="6381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50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lang="en-US" sz="1500" b="1" i="0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The quality of implementation </a:t>
            </a:r>
            <a:r>
              <a:rPr sz="1500" b="1" i="0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determines whether integration reduces or reproduces inequality.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490C735-BFF7-4A28-AF3E-84DEFB9577DE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WHO (2014); Marmot et al. (2020); NHS England (2022)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9172080-8EBD-47FF-BC24-92F3D0FE27DA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9337263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36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AFF264E-29D5-BCD3-B929-F59C91325FCB}"/>
              </a:ext>
            </a:extLst>
          </p:cNvPr>
          <p:cNvSpPr/>
          <p:nvPr/>
        </p:nvSpPr>
        <p:spPr>
          <a:xfrm>
            <a:off x="1098127" y="1485254"/>
            <a:ext cx="8888897" cy="89115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EEE5CE7-10EA-0947-4BC7-155F10101A8B}"/>
              </a:ext>
            </a:extLst>
          </p:cNvPr>
          <p:cNvSpPr/>
          <p:nvPr/>
        </p:nvSpPr>
        <p:spPr>
          <a:xfrm>
            <a:off x="2690408" y="3165872"/>
            <a:ext cx="6508455" cy="206819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C30F430-0B26-4F37-A334-2E1C96A53B40}"/>
              </a:ext>
            </a:extLst>
          </p:cNvPr>
          <p:cNvSpPr>
            <a:spLocks noGrp="1"/>
          </p:cNvSpPr>
          <p:nvPr/>
        </p:nvSpPr>
        <p:spPr>
          <a:xfrm>
            <a:off x="666750" y="571500"/>
            <a:ext cx="4762500" cy="5715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>
              <a:defRPr sz="29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900" b="1" i="0" u="sng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Conclusion</a:t>
            </a:r>
            <a:endParaRPr lang="en-US" sz="2900" b="1" i="0" u="sng" dirty="0">
              <a:solidFill>
                <a:srgbClr val="FFFFFF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982A213-046E-42EA-8208-415710B2CC77}"/>
              </a:ext>
            </a:extLst>
          </p:cNvPr>
          <p:cNvSpPr>
            <a:spLocks noGrp="1"/>
          </p:cNvSpPr>
          <p:nvPr/>
        </p:nvSpPr>
        <p:spPr>
          <a:xfrm>
            <a:off x="1143000" y="1619250"/>
            <a:ext cx="9906000" cy="6667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25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Health, wellbeing and sustainability are interdependent.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FFF3B3A-1FF6-49A9-A58D-95C01FC81230}"/>
              </a:ext>
            </a:extLst>
          </p:cNvPr>
          <p:cNvSpPr>
            <a:spLocks noGrp="1"/>
          </p:cNvSpPr>
          <p:nvPr/>
        </p:nvSpPr>
        <p:spPr>
          <a:xfrm>
            <a:off x="1809750" y="2667000"/>
            <a:ext cx="8572500" cy="19050"/>
          </a:xfrm>
          <a:prstGeom prst="rect">
            <a:avLst/>
          </a:prstGeom>
          <a:solidFill>
            <a:srgbClr val="ED752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15ECEE0-1116-4428-9493-471C6BB7E5A0}"/>
              </a:ext>
            </a:extLst>
          </p:cNvPr>
          <p:cNvSpPr>
            <a:spLocks noGrp="1"/>
          </p:cNvSpPr>
          <p:nvPr/>
        </p:nvSpPr>
        <p:spPr>
          <a:xfrm>
            <a:off x="2524125" y="3238500"/>
            <a:ext cx="7429500" cy="200025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 marL="228600" indent="-114300">
              <a:spcAft>
                <a:spcPts val="1000"/>
              </a:spcAft>
              <a:buChar char="•"/>
              <a:def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Whole-person models improve understanding of need.</a:t>
            </a:r>
          </a:p>
          <a:p>
            <a:pPr marL="228600" indent="-114300">
              <a:spcAft>
                <a:spcPts val="1000"/>
              </a:spcAft>
              <a:buChar char="•"/>
              <a:def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Policy supports prevention and integrated care.</a:t>
            </a:r>
          </a:p>
          <a:p>
            <a:pPr marL="228600" indent="-114300">
              <a:spcAft>
                <a:spcPts val="1000"/>
              </a:spcAft>
              <a:buChar char="•"/>
              <a:def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Healthier You demonstrates measurable benefit at scale.</a:t>
            </a:r>
          </a:p>
          <a:p>
            <a:pPr marL="228600" indent="-114300">
              <a:spcAft>
                <a:spcPts val="1000"/>
              </a:spcAft>
              <a:buChar char="•"/>
              <a:def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Unequal participation and structural barriers limit impact.</a:t>
            </a:r>
          </a:p>
          <a:p>
            <a:pPr marL="228600" indent="-114300">
              <a:spcAft>
                <a:spcPts val="1000"/>
              </a:spcAft>
              <a:buChar char="•"/>
              <a:def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Sustainable care must protect quality, equity and access.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94EE3EB-5703-4ADD-A987-0E2B6FD7777C}"/>
              </a:ext>
            </a:extLst>
          </p:cNvPr>
          <p:cNvSpPr>
            <a:spLocks noGrp="1"/>
          </p:cNvSpPr>
          <p:nvPr/>
        </p:nvSpPr>
        <p:spPr>
          <a:xfrm>
            <a:off x="1762125" y="5619750"/>
            <a:ext cx="8667750" cy="571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800" b="1" i="0">
                <a:solidFill>
                  <a:srgbClr val="D9EAE6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 i="0">
                <a:solidFill>
                  <a:srgbClr val="D9EAE6"/>
                </a:solidFill>
                <a:latin typeface="DejaVu Sans"/>
                <a:ea typeface="DejaVu Sans"/>
                <a:cs typeface="DejaVu Sans"/>
              </a:rPr>
              <a:t>Final judgement: integration is effective only when evidence, inclusion and accountability shape delivery.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4B86B0A-9B33-41CC-9912-AE5E9D32C0BD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United Nations (2015); NHS England (2019); Valabhji et al. (2020)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BF3F883-D22E-468B-885E-3165E4E29B1E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7491771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4E79E1E-7B06-4116-9E79-37BB4C0E28AC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1AA06E5-B02B-42F0-BAC4-AD8557CFE44D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A09CA47-8C85-43CE-B3E5-F9AAD2A36758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70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2BD00DA-DA87-4A87-8C49-C228AF84E137}"/>
              </a:ext>
            </a:extLst>
          </p:cNvPr>
          <p:cNvSpPr>
            <a:spLocks noGrp="1"/>
          </p:cNvSpPr>
          <p:nvPr/>
        </p:nvSpPr>
        <p:spPr>
          <a:xfrm>
            <a:off x="619125" y="1257300"/>
            <a:ext cx="5286375" cy="485775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Barron, E. et al. (2018) ‘Progress of the Healthier You NHS Diabetes Prevention Programme’, Diabetic Medicine, 35(4), pp. 513–518.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Barron, E. et al. (2023) ‘Effectiveness of digital and remote provision of the Healthier You programme’, Diabetic Medicine, 40(5), e15028.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Centre for Sustainable Healthcare (2020) Principles of sustainable healthcare. Oxford: CSH.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Dahlgren, G. and Whitehead, M. (1991) Policies and strategies to promote social equity in health. Stockholm: Institute for Futures Studies.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Dodge, R. et al. (2012) ‘The challenge of defining wellbeing’, International Journal of Wellbeing, 2(3), pp. 222–235.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Engel, G.L. (1977) ‘The need for a new medical model’, Science, 196(4286), pp. 129–136.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2A39ADB-96A8-4522-9F7E-8722F1E93681}"/>
              </a:ext>
            </a:extLst>
          </p:cNvPr>
          <p:cNvSpPr>
            <a:spLocks noGrp="1"/>
          </p:cNvSpPr>
          <p:nvPr/>
        </p:nvSpPr>
        <p:spPr>
          <a:xfrm>
            <a:off x="6286500" y="1257300"/>
            <a:ext cx="5286375" cy="485775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Howarth, E. et al. (2020) ‘Going the distance: engagement and dropout among the first 100,000 referrals’, BMC Medicine, 18, 289.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Lacey, A. et al. (2023) ‘Could diabetes prevention programmes widen sociodemographic inequalities?’, Journal of Epidemiology and Community Health, 77(9), pp. 565–572.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Marmot, M. et al. (2020) Health equity in England: The Marmot Review 10 years on. London: Institute of Health Equity.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McManus, E. et al. (2022) ‘Population level impact of the NHS Diabetes Prevention Programme’, The Lancet Regional Health – Europe, 19, 100420.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NHS England (2019) The NHS Long Term Plan. London: NHS England.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896FCFB-8750-421F-94A3-D220091B5687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2029892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BC5D567-AAB0-44D7-B245-59299D9070BD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35031D9-9AF7-4819-9E1F-347874F396BD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9C258BE-627D-400C-8E0D-8EA8D6F8354D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70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EFFF2C-451E-41F8-A82A-A64E705EF160}"/>
              </a:ext>
            </a:extLst>
          </p:cNvPr>
          <p:cNvSpPr>
            <a:spLocks noGrp="1"/>
          </p:cNvSpPr>
          <p:nvPr/>
        </p:nvSpPr>
        <p:spPr>
          <a:xfrm>
            <a:off x="619125" y="1257300"/>
            <a:ext cx="5286375" cy="485775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NHS England (2022a) Core20PLUS5: An approach to reducing health inequalities. London: NHS England.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NHS England (2022b) Delivering a “Net Zero” National Health Service. Updated edition. London: NHS England.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NHS England (2025) NHS diabetes prevention scheme helps one million people. Available at: https://www.england.nhs.uk/ (Accessed: 3 October 2026).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NICE (2022) Evidence standards framework for digital health technologies. London: NICE.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Rosenstock, I.M., Strecher, V.J. and Becker, M.H. (1988) ‘Social learning theory and the Health Belief Model’, Health Education Quarterly, 15(2), pp. 175–183.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7C75E0E-3D1F-4D09-B6E9-BF8F7D54A6F6}"/>
              </a:ext>
            </a:extLst>
          </p:cNvPr>
          <p:cNvSpPr>
            <a:spLocks noGrp="1"/>
          </p:cNvSpPr>
          <p:nvPr/>
        </p:nvSpPr>
        <p:spPr>
          <a:xfrm>
            <a:off x="6286500" y="1257300"/>
            <a:ext cx="5286375" cy="485775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/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UK Parliament (2010) Equality Act 2010. London: The Stationery Office.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UK Parliament (2014) Care Act 2014. London: The Stationery Office.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UK Parliament (2022) Health and Care Act 2022. London: The Stationery Office.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United Nations (2015) Transforming our world: the 2030 Agenda for Sustainable Development. New York: United Nations.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Valabhji, J. et al. (2020) ‘Early outcomes from the English NHS Diabetes Prevention Programme’, Diabetes Care, 43(1), pp. 152–160.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World Commission on Environment and Development (1987) Our Common Future. Oxford: Oxford University Press.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World Health Organization (1948) Constitution of the World Health Organization. Geneva: WHO.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World Health Organization (2014) Health in All Policies: Helsinki statement. Geneva: WHO.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536F862-0759-4A81-BCC0-A12EF4FB6FD9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16</a:t>
            </a:r>
          </a:p>
        </p:txBody>
      </p:sp>
    </p:spTree>
    <p:extLst>
      <p:ext uri="{BB962C8B-B14F-4D97-AF65-F5344CB8AC3E}">
        <p14:creationId xmlns:p14="http://schemas.microsoft.com/office/powerpoint/2010/main" val="615367962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1967</Words>
  <Application>Microsoft Office PowerPoint</Application>
  <DocSecurity>0</DocSecurity>
  <PresentationFormat>Widescreen</PresentationFormat>
  <Paragraphs>279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DejaVu Sans</vt:lpstr>
      <vt:lpstr>Aptos</vt:lpstr>
      <vt:lpstr>Arial</vt:lpstr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Ishrat Hussain (2318968)</cp:lastModifiedBy>
  <cp:revision>89</cp:revision>
  <dcterms:created xsi:type="dcterms:W3CDTF">2026-10-03T16:22:06Z</dcterms:created>
  <dcterms:modified xsi:type="dcterms:W3CDTF">2026-10-11T14:53:06Z</dcterms:modified>
</cp:coreProperties>
</file>