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07"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7"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FCC62A-1E00-4D60-9F5A-0263A2AC3B8E}" type="datetimeFigureOut">
              <a:rPr lang="en-US" smtClean="0"/>
              <a:t>2/10/2023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A63661-A832-44C8-A5B9-4A1EB4521B6D}" type="slidenum">
              <a:rPr lang="en-US" smtClean="0"/>
              <a:t>‹#›</a:t>
            </a:fld>
            <a:endParaRPr lang="en-US"/>
          </a:p>
        </p:txBody>
      </p:sp>
    </p:spTree>
    <p:extLst>
      <p:ext uri="{BB962C8B-B14F-4D97-AF65-F5344CB8AC3E}">
        <p14:creationId xmlns:p14="http://schemas.microsoft.com/office/powerpoint/2010/main" val="38746306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Arial" panose="020B0604020202020204" pitchFamily="34" charset="0"/>
              </a:rPr>
              <a:t>The report is considering Ritz-Carlton as the hotel brand from the portfolio of Marriott International. It has more than 30 different luxury brands operating across the world. It will also discuss the nature and the type of services and facilities that are offered to the guests of Ritz-Carlton. Report also discusses the role and function of guest services and the importance of hospitality and how a hotel is able to meet the expectation of guests.</a:t>
            </a:r>
            <a:endParaRPr lang="en-US"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43A63661-A832-44C8-A5B9-4A1EB4521B6D}" type="slidenum">
              <a:rPr lang="en-US" smtClean="0"/>
              <a:t>3</a:t>
            </a:fld>
            <a:endParaRPr lang="en-US"/>
          </a:p>
        </p:txBody>
      </p:sp>
    </p:spTree>
    <p:extLst>
      <p:ext uri="{BB962C8B-B14F-4D97-AF65-F5344CB8AC3E}">
        <p14:creationId xmlns:p14="http://schemas.microsoft.com/office/powerpoint/2010/main" val="24626248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dirty="0">
                <a:effectLst/>
                <a:latin typeface="Times New Roman" panose="02020603050405020304" pitchFamily="18" charset="0"/>
                <a:ea typeface="Arial" panose="020B0604020202020204" pitchFamily="34" charset="0"/>
              </a:rPr>
              <a:t>The main customers that Ritz-Carlton targets are the operating middle class, the business travelers and the customers who usually book the hotels for meetings and events.</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Arial" panose="020B0604020202020204" pitchFamily="34" charset="0"/>
              </a:rPr>
              <a:t>The upper and middle class customers consider the hotel as luxury and come here for the expensive price tag. The hotel offers the unique and unforgettable experience to the customers therefore they come here to enjoy the final things and enjoy the premium range of services.</a:t>
            </a:r>
            <a:endParaRPr lang="en-US"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43A63661-A832-44C8-A5B9-4A1EB4521B6D}" type="slidenum">
              <a:rPr lang="en-US" smtClean="0"/>
              <a:t>4</a:t>
            </a:fld>
            <a:endParaRPr lang="en-US"/>
          </a:p>
        </p:txBody>
      </p:sp>
    </p:spTree>
    <p:extLst>
      <p:ext uri="{BB962C8B-B14F-4D97-AF65-F5344CB8AC3E}">
        <p14:creationId xmlns:p14="http://schemas.microsoft.com/office/powerpoint/2010/main" val="8471554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Arial" panose="020B0604020202020204" pitchFamily="34" charset="0"/>
              </a:rPr>
              <a:t>These fabrics and couches offered the customers a great experience and shows that the hotel is trying to offer premium services at the price they are paying.</a:t>
            </a:r>
            <a:endParaRPr lang="en-US"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43A63661-A832-44C8-A5B9-4A1EB4521B6D}" type="slidenum">
              <a:rPr lang="en-US" smtClean="0"/>
              <a:t>5</a:t>
            </a:fld>
            <a:endParaRPr lang="en-US"/>
          </a:p>
        </p:txBody>
      </p:sp>
    </p:spTree>
    <p:extLst>
      <p:ext uri="{BB962C8B-B14F-4D97-AF65-F5344CB8AC3E}">
        <p14:creationId xmlns:p14="http://schemas.microsoft.com/office/powerpoint/2010/main" val="19768430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Arial" panose="020B0604020202020204" pitchFamily="34" charset="0"/>
              </a:rPr>
              <a:t>Ritz-Carlton is offering fresh flowers in the public areas and the welcome bouquet to honor the arrival of the customers. The government cuisine is used for facilitating the cooking methods for the best chefs in the market. The role of Ritz-Carlton is that they provide intimate experiences to the guest for whatever reason they visit and get one of the best experiences in town.</a:t>
            </a:r>
            <a:endParaRPr lang="en-US"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43A63661-A832-44C8-A5B9-4A1EB4521B6D}" type="slidenum">
              <a:rPr lang="en-US" smtClean="0"/>
              <a:t>6</a:t>
            </a:fld>
            <a:endParaRPr lang="en-US"/>
          </a:p>
        </p:txBody>
      </p:sp>
    </p:spTree>
    <p:extLst>
      <p:ext uri="{BB962C8B-B14F-4D97-AF65-F5344CB8AC3E}">
        <p14:creationId xmlns:p14="http://schemas.microsoft.com/office/powerpoint/2010/main" val="16948787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Arial" panose="020B0604020202020204" pitchFamily="34" charset="0"/>
              </a:rPr>
              <a:t>Some of the other functions of services that are provided to guests include in app customer service that simplifies a lot of extra work for the guest and provides them the flexibility to choose the time for checking and preferring housekeeping. The availability of guide books also has them in checking for online booking and the local attractions that are available in nearby locations. The digital card box also provides them information related to the emergency numbers, the Wi-Fi access and the amenities that are available in the hotel.</a:t>
            </a:r>
            <a:endParaRPr lang="en-US"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43A63661-A832-44C8-A5B9-4A1EB4521B6D}" type="slidenum">
              <a:rPr lang="en-US" smtClean="0"/>
              <a:t>7</a:t>
            </a:fld>
            <a:endParaRPr lang="en-US"/>
          </a:p>
        </p:txBody>
      </p:sp>
    </p:spTree>
    <p:extLst>
      <p:ext uri="{BB962C8B-B14F-4D97-AF65-F5344CB8AC3E}">
        <p14:creationId xmlns:p14="http://schemas.microsoft.com/office/powerpoint/2010/main" val="2802905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Arial" panose="020B0604020202020204" pitchFamily="34" charset="0"/>
              </a:rPr>
              <a:t>Hospitality is a way to show love and spend quality time by inviting guests into a hotel and presenting them with a good example which is a fantastic opportunity to build relationships with the guests. It is also helpful to gain loyal customers by satisfying them with atmosphere, experience and service. It also separates from the competitors by standing out from the crowd and presenting a unique range of hotels, bar resorts and other institutions that present a different kind of experience. This experience creates an active correlation with different aspects of a business that is valuable to build loyalty and relationships. Modern hospitality is an art of understanding the needs and expectations of a customer and exceeding them.</a:t>
            </a:r>
            <a:endParaRPr lang="en-US"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43A63661-A832-44C8-A5B9-4A1EB4521B6D}" type="slidenum">
              <a:rPr lang="en-US" smtClean="0"/>
              <a:t>8</a:t>
            </a:fld>
            <a:endParaRPr lang="en-US"/>
          </a:p>
        </p:txBody>
      </p:sp>
    </p:spTree>
    <p:extLst>
      <p:ext uri="{BB962C8B-B14F-4D97-AF65-F5344CB8AC3E}">
        <p14:creationId xmlns:p14="http://schemas.microsoft.com/office/powerpoint/2010/main" val="38430325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Arial" panose="020B0604020202020204" pitchFamily="34" charset="0"/>
              </a:rPr>
              <a:t>The potential customer is not interested in wasting time to understand the layout of the application and website for booking the services. Therefore, a hotel must provide a clear layout on the websites and does not ask to fill a lot of information. Otherwise the customer will be discharged to visit the website again and will provide bad reviews about the hotel. Many customers evaluate their satisfaction from the services that they gain from the hotel. It comes from online experience to offline expenses as well.</a:t>
            </a:r>
            <a:endParaRPr lang="en-US"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43A63661-A832-44C8-A5B9-4A1EB4521B6D}" type="slidenum">
              <a:rPr lang="en-US" smtClean="0"/>
              <a:t>9</a:t>
            </a:fld>
            <a:endParaRPr lang="en-US"/>
          </a:p>
        </p:txBody>
      </p:sp>
    </p:spTree>
    <p:extLst>
      <p:ext uri="{BB962C8B-B14F-4D97-AF65-F5344CB8AC3E}">
        <p14:creationId xmlns:p14="http://schemas.microsoft.com/office/powerpoint/2010/main" val="26816530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Arial" panose="020B0604020202020204" pitchFamily="34" charset="0"/>
              </a:rPr>
              <a:t>Excellent customer service results in a lot of loyal customers that helps the business to grow. Knowing the names of the customers and understanding what makes them come to their hotel create a bond with the customers. It is also important to improve the hospitality levels so that it provides an opportunity to the hotel in the weakest time. Customers usually expect good service and experience from a hotel therefore it becomes a responsibility to offer excellent services and facilities to them.</a:t>
            </a:r>
            <a:endParaRPr lang="en-US"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43A63661-A832-44C8-A5B9-4A1EB4521B6D}" type="slidenum">
              <a:rPr lang="en-US" smtClean="0"/>
              <a:t>10</a:t>
            </a:fld>
            <a:endParaRPr lang="en-US"/>
          </a:p>
        </p:txBody>
      </p:sp>
    </p:spTree>
    <p:extLst>
      <p:ext uri="{BB962C8B-B14F-4D97-AF65-F5344CB8AC3E}">
        <p14:creationId xmlns:p14="http://schemas.microsoft.com/office/powerpoint/2010/main" val="23507550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453DF34-A9BF-41F4-84B9-3C9043364E80}"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C3A35B-A8B4-4C68-A4EB-B471A0A748A2}" type="slidenum">
              <a:rPr lang="en-US" smtClean="0"/>
              <a:t>‹#›</a:t>
            </a:fld>
            <a:endParaRPr lang="en-US"/>
          </a:p>
        </p:txBody>
      </p:sp>
    </p:spTree>
    <p:extLst>
      <p:ext uri="{BB962C8B-B14F-4D97-AF65-F5344CB8AC3E}">
        <p14:creationId xmlns:p14="http://schemas.microsoft.com/office/powerpoint/2010/main" val="11226947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53DF34-A9BF-41F4-84B9-3C9043364E80}"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C3A35B-A8B4-4C68-A4EB-B471A0A748A2}" type="slidenum">
              <a:rPr lang="en-US" smtClean="0"/>
              <a:t>‹#›</a:t>
            </a:fld>
            <a:endParaRPr lang="en-US"/>
          </a:p>
        </p:txBody>
      </p:sp>
    </p:spTree>
    <p:extLst>
      <p:ext uri="{BB962C8B-B14F-4D97-AF65-F5344CB8AC3E}">
        <p14:creationId xmlns:p14="http://schemas.microsoft.com/office/powerpoint/2010/main" val="38749333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53DF34-A9BF-41F4-84B9-3C9043364E80}"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C3A35B-A8B4-4C68-A4EB-B471A0A748A2}" type="slidenum">
              <a:rPr lang="en-US" smtClean="0"/>
              <a:t>‹#›</a:t>
            </a:fld>
            <a:endParaRPr lang="en-US"/>
          </a:p>
        </p:txBody>
      </p:sp>
    </p:spTree>
    <p:extLst>
      <p:ext uri="{BB962C8B-B14F-4D97-AF65-F5344CB8AC3E}">
        <p14:creationId xmlns:p14="http://schemas.microsoft.com/office/powerpoint/2010/main" val="3747993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453DF34-A9BF-41F4-84B9-3C9043364E80}" type="datetimeFigureOut">
              <a:rPr lang="en-US" smtClean="0"/>
              <a:t>2/10/2023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1C3A35B-A8B4-4C68-A4EB-B471A0A748A2}" type="slidenum">
              <a:rPr lang="en-US" smtClean="0"/>
              <a:t>‹#›</a:t>
            </a:fld>
            <a:endParaRPr lang="en-US"/>
          </a:p>
        </p:txBody>
      </p:sp>
    </p:spTree>
    <p:extLst>
      <p:ext uri="{BB962C8B-B14F-4D97-AF65-F5344CB8AC3E}">
        <p14:creationId xmlns:p14="http://schemas.microsoft.com/office/powerpoint/2010/main" val="22491388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453DF34-A9BF-41F4-84B9-3C9043364E80}" type="datetimeFigureOut">
              <a:rPr lang="en-US" smtClean="0"/>
              <a:t>2/10/2023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1C3A35B-A8B4-4C68-A4EB-B471A0A748A2}" type="slidenum">
              <a:rPr lang="en-US" smtClean="0"/>
              <a:t>‹#›</a:t>
            </a:fld>
            <a:endParaRPr lang="en-US"/>
          </a:p>
        </p:txBody>
      </p:sp>
    </p:spTree>
    <p:extLst>
      <p:ext uri="{BB962C8B-B14F-4D97-AF65-F5344CB8AC3E}">
        <p14:creationId xmlns:p14="http://schemas.microsoft.com/office/powerpoint/2010/main" val="18058088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453DF34-A9BF-41F4-84B9-3C9043364E80}" type="datetimeFigureOut">
              <a:rPr lang="en-US" smtClean="0"/>
              <a:t>2/10/2023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1C3A35B-A8B4-4C68-A4EB-B471A0A748A2}" type="slidenum">
              <a:rPr lang="en-US" smtClean="0"/>
              <a:t>‹#›</a:t>
            </a:fld>
            <a:endParaRPr lang="en-US"/>
          </a:p>
        </p:txBody>
      </p:sp>
    </p:spTree>
    <p:extLst>
      <p:ext uri="{BB962C8B-B14F-4D97-AF65-F5344CB8AC3E}">
        <p14:creationId xmlns:p14="http://schemas.microsoft.com/office/powerpoint/2010/main" val="22390401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453DF34-A9BF-41F4-84B9-3C9043364E80}" type="datetimeFigureOut">
              <a:rPr lang="en-US" smtClean="0"/>
              <a:t>2/10/2023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1C3A35B-A8B4-4C68-A4EB-B471A0A748A2}" type="slidenum">
              <a:rPr lang="en-US" smtClean="0"/>
              <a:t>‹#›</a:t>
            </a:fld>
            <a:endParaRPr lang="en-US"/>
          </a:p>
        </p:txBody>
      </p:sp>
    </p:spTree>
    <p:extLst>
      <p:ext uri="{BB962C8B-B14F-4D97-AF65-F5344CB8AC3E}">
        <p14:creationId xmlns:p14="http://schemas.microsoft.com/office/powerpoint/2010/main" val="10925546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53DF34-A9BF-41F4-84B9-3C9043364E80}" type="datetimeFigureOut">
              <a:rPr lang="en-US" smtClean="0"/>
              <a:t>2/10/2023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1C3A35B-A8B4-4C68-A4EB-B471A0A748A2}" type="slidenum">
              <a:rPr lang="en-US" smtClean="0"/>
              <a:t>‹#›</a:t>
            </a:fld>
            <a:endParaRPr lang="en-US"/>
          </a:p>
        </p:txBody>
      </p:sp>
    </p:spTree>
    <p:extLst>
      <p:ext uri="{BB962C8B-B14F-4D97-AF65-F5344CB8AC3E}">
        <p14:creationId xmlns:p14="http://schemas.microsoft.com/office/powerpoint/2010/main" val="33205829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453DF34-A9BF-41F4-84B9-3C9043364E80}" type="datetimeFigureOut">
              <a:rPr lang="en-US" smtClean="0"/>
              <a:t>2/10/2023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1C3A35B-A8B4-4C68-A4EB-B471A0A748A2}" type="slidenum">
              <a:rPr lang="en-US" smtClean="0"/>
              <a:t>‹#›</a:t>
            </a:fld>
            <a:endParaRPr lang="en-US"/>
          </a:p>
        </p:txBody>
      </p:sp>
    </p:spTree>
    <p:extLst>
      <p:ext uri="{BB962C8B-B14F-4D97-AF65-F5344CB8AC3E}">
        <p14:creationId xmlns:p14="http://schemas.microsoft.com/office/powerpoint/2010/main" val="9869019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53DF34-A9BF-41F4-84B9-3C9043364E80}"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C3A35B-A8B4-4C68-A4EB-B471A0A748A2}" type="slidenum">
              <a:rPr lang="en-US" smtClean="0"/>
              <a:t>‹#›</a:t>
            </a:fld>
            <a:endParaRPr lang="en-US"/>
          </a:p>
        </p:txBody>
      </p:sp>
    </p:spTree>
    <p:extLst>
      <p:ext uri="{BB962C8B-B14F-4D97-AF65-F5344CB8AC3E}">
        <p14:creationId xmlns:p14="http://schemas.microsoft.com/office/powerpoint/2010/main" val="38531513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53DF34-A9BF-41F4-84B9-3C9043364E80}"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C3A35B-A8B4-4C68-A4EB-B471A0A748A2}"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68349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53DF34-A9BF-41F4-84B9-3C9043364E80}"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C3A35B-A8B4-4C68-A4EB-B471A0A748A2}" type="slidenum">
              <a:rPr lang="en-US" smtClean="0"/>
              <a:t>‹#›</a:t>
            </a:fld>
            <a:endParaRPr lang="en-US"/>
          </a:p>
        </p:txBody>
      </p:sp>
    </p:spTree>
    <p:extLst>
      <p:ext uri="{BB962C8B-B14F-4D97-AF65-F5344CB8AC3E}">
        <p14:creationId xmlns:p14="http://schemas.microsoft.com/office/powerpoint/2010/main" val="20725295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53DF34-A9BF-41F4-84B9-3C9043364E80}"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C3A35B-A8B4-4C68-A4EB-B471A0A748A2}"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7966862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53DF34-A9BF-41F4-84B9-3C9043364E80}"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C3A35B-A8B4-4C68-A4EB-B471A0A748A2}" type="slidenum">
              <a:rPr lang="en-US" smtClean="0"/>
              <a:t>‹#›</a:t>
            </a:fld>
            <a:endParaRPr lang="en-US"/>
          </a:p>
        </p:txBody>
      </p:sp>
    </p:spTree>
    <p:extLst>
      <p:ext uri="{BB962C8B-B14F-4D97-AF65-F5344CB8AC3E}">
        <p14:creationId xmlns:p14="http://schemas.microsoft.com/office/powerpoint/2010/main" val="9039419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53DF34-A9BF-41F4-84B9-3C9043364E80}"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C3A35B-A8B4-4C68-A4EB-B471A0A748A2}" type="slidenum">
              <a:rPr lang="en-US" smtClean="0"/>
              <a:t>‹#›</a:t>
            </a:fld>
            <a:endParaRPr lang="en-US"/>
          </a:p>
        </p:txBody>
      </p:sp>
    </p:spTree>
    <p:extLst>
      <p:ext uri="{BB962C8B-B14F-4D97-AF65-F5344CB8AC3E}">
        <p14:creationId xmlns:p14="http://schemas.microsoft.com/office/powerpoint/2010/main" val="31350981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53DF34-A9BF-41F4-84B9-3C9043364E80}" type="datetimeFigureOut">
              <a:rPr lang="en-US" smtClean="0"/>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C3A35B-A8B4-4C68-A4EB-B471A0A748A2}" type="slidenum">
              <a:rPr lang="en-US" smtClean="0"/>
              <a:t>‹#›</a:t>
            </a:fld>
            <a:endParaRPr lang="en-US"/>
          </a:p>
        </p:txBody>
      </p:sp>
    </p:spTree>
    <p:extLst>
      <p:ext uri="{BB962C8B-B14F-4D97-AF65-F5344CB8AC3E}">
        <p14:creationId xmlns:p14="http://schemas.microsoft.com/office/powerpoint/2010/main" val="32699633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453DF34-A9BF-41F4-84B9-3C9043364E80}" type="datetimeFigureOut">
              <a:rPr lang="en-US" smtClean="0"/>
              <a:t>2/10/2023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E1C3A35B-A8B4-4C68-A4EB-B471A0A748A2}" type="slidenum">
              <a:rPr lang="en-US" smtClean="0"/>
              <a:t>‹#›</a:t>
            </a:fld>
            <a:endParaRPr lang="en-US"/>
          </a:p>
        </p:txBody>
      </p:sp>
    </p:spTree>
    <p:extLst>
      <p:ext uri="{BB962C8B-B14F-4D97-AF65-F5344CB8AC3E}">
        <p14:creationId xmlns:p14="http://schemas.microsoft.com/office/powerpoint/2010/main" val="273154639"/>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 id="2147483721" r:id="rId14"/>
    <p:sldLayoutId id="2147483722" r:id="rId15"/>
    <p:sldLayoutId id="2147483723"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dotwnews.com/leaders/introducing-marriott-international-the-world-s-biggest-hotel-company"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stock.adobe.com/search?k=ritz-carlton&amp;asset_id=416351663"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Figure%20(source):%20https:/j3tourshongkong.com/blog/2013/8/2/the-absolutely-gob-smackingly-brilliant-ritz-carlton-hotel"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Figure%20(source):%20https:/www.cntraveler.com/hotels/china/shanghai/ritz-carlton-shanghai--pudongFigure"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Figure%20(source)%20https:/lanagraf.tumblr.com/page/2"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Figure%203(%20source)%20:https:/www.ritzcarlton.com/en/hotels/china/hong-kong/rooms-suites/the-ritz-carlton-suite"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Figure%202(source):%20https:/www.ritzcarlton.com/en/about"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Figure%201(source):%20https:/insideosaka.com/the-ritz-carlton-osaka/"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F6CAC-4F82-4A77-87F3-4FEF340E35BA}"/>
              </a:ext>
            </a:extLst>
          </p:cNvPr>
          <p:cNvSpPr>
            <a:spLocks noGrp="1"/>
          </p:cNvSpPr>
          <p:nvPr>
            <p:ph type="ctrTitle"/>
          </p:nvPr>
        </p:nvSpPr>
        <p:spPr/>
        <p:txBody>
          <a:bodyPr/>
          <a:lstStyle/>
          <a:p>
            <a:pPr marL="0" marR="0">
              <a:lnSpc>
                <a:spcPct val="150000"/>
              </a:lnSpc>
              <a:spcBef>
                <a:spcPts val="0"/>
              </a:spcBef>
              <a:spcAft>
                <a:spcPts val="300"/>
              </a:spcAft>
            </a:pPr>
            <a:r>
              <a:rPr lang="en-US" sz="2800" b="1" dirty="0">
                <a:effectLst/>
                <a:latin typeface="Times New Roman" panose="02020603050405020304" pitchFamily="18" charset="0"/>
                <a:ea typeface="Times New Roman" panose="02020603050405020304" pitchFamily="18" charset="0"/>
              </a:rPr>
              <a:t>HOTEL PPT</a:t>
            </a:r>
            <a:endParaRPr lang="en-US" sz="7200" dirty="0"/>
          </a:p>
        </p:txBody>
      </p:sp>
      <p:sp>
        <p:nvSpPr>
          <p:cNvPr id="3" name="Subtitle 2">
            <a:extLst>
              <a:ext uri="{FF2B5EF4-FFF2-40B4-BE49-F238E27FC236}">
                <a16:creationId xmlns:a16="http://schemas.microsoft.com/office/drawing/2014/main" id="{51D8186F-890A-4F97-A3C5-445684BAA51B}"/>
              </a:ext>
            </a:extLst>
          </p:cNvPr>
          <p:cNvSpPr>
            <a:spLocks noGrp="1"/>
          </p:cNvSpPr>
          <p:nvPr>
            <p:ph type="subTitle" idx="1"/>
          </p:nvPr>
        </p:nvSpPr>
        <p:spPr>
          <a:xfrm>
            <a:off x="1507067" y="4050833"/>
            <a:ext cx="7766936" cy="2025502"/>
          </a:xfrm>
        </p:spPr>
        <p:txBody>
          <a:bodyPr>
            <a:normAutofit fontScale="70000" lnSpcReduction="20000"/>
          </a:bodyPr>
          <a:lstStyle/>
          <a:p>
            <a:r>
              <a:rPr lang="en-US" sz="2400" b="1" dirty="0">
                <a:effectLst/>
                <a:latin typeface="Times New Roman" panose="02020603050405020304" pitchFamily="18" charset="0"/>
                <a:ea typeface="Times New Roman" panose="02020603050405020304" pitchFamily="18" charset="0"/>
              </a:rPr>
              <a:t>MARRIOTT INTERNATIONAL</a:t>
            </a:r>
          </a:p>
          <a:p>
            <a:r>
              <a:rPr lang="en-US" sz="2400" b="1" dirty="0">
                <a:effectLst/>
                <a:latin typeface="Times New Roman" panose="02020603050405020304" pitchFamily="18" charset="0"/>
                <a:ea typeface="Times New Roman" panose="02020603050405020304" pitchFamily="18" charset="0"/>
              </a:rPr>
              <a:t>Hospitality and Guest Service Management</a:t>
            </a:r>
          </a:p>
          <a:p>
            <a:r>
              <a:rPr lang="en-US" sz="2400" dirty="0"/>
              <a:t>Module code: BHIH4003</a:t>
            </a:r>
            <a:endParaRPr lang="en-US" sz="2400" b="1" dirty="0">
              <a:effectLst/>
              <a:latin typeface="Times New Roman" panose="02020603050405020304" pitchFamily="18" charset="0"/>
              <a:ea typeface="Times New Roman" panose="02020603050405020304" pitchFamily="18" charset="0"/>
            </a:endParaRPr>
          </a:p>
          <a:p>
            <a:r>
              <a:rPr lang="en-US" sz="2400" b="1" dirty="0">
                <a:latin typeface="Times New Roman" panose="02020603050405020304" pitchFamily="18" charset="0"/>
              </a:rPr>
              <a:t>Rufsana Begum</a:t>
            </a:r>
          </a:p>
          <a:p>
            <a:r>
              <a:rPr lang="en-US" sz="2400" b="1" dirty="0">
                <a:latin typeface="Times New Roman" panose="02020603050405020304" pitchFamily="18" charset="0"/>
              </a:rPr>
              <a:t>Student ID: 2208636</a:t>
            </a:r>
            <a:endParaRPr lang="en-US" sz="2400" dirty="0"/>
          </a:p>
          <a:p>
            <a:r>
              <a:rPr lang="en-US" sz="2400" dirty="0"/>
              <a:t>Tutor: Muhammad </a:t>
            </a:r>
            <a:r>
              <a:rPr lang="en-US" sz="2400" dirty="0" err="1"/>
              <a:t>Cassamo</a:t>
            </a:r>
            <a:endParaRPr lang="en-US" sz="2400" dirty="0"/>
          </a:p>
          <a:p>
            <a:endParaRPr lang="en-US" sz="2400" b="1"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11260982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7EEF2-02E2-4085-A37B-AFBD7E09A718}"/>
              </a:ext>
            </a:extLst>
          </p:cNvPr>
          <p:cNvSpPr>
            <a:spLocks noGrp="1"/>
          </p:cNvSpPr>
          <p:nvPr>
            <p:ph type="title"/>
          </p:nvPr>
        </p:nvSpPr>
        <p:spPr/>
        <p:txBody>
          <a:bodyPr>
            <a:normAutofit/>
          </a:bodyPr>
          <a:lstStyle/>
          <a:p>
            <a:pPr algn="ctr"/>
            <a:r>
              <a:rPr lang="en-US" altLang="en-US" sz="3000" b="1" dirty="0">
                <a:latin typeface="Times New Roman" panose="02020603050405020304" pitchFamily="18" charset="0"/>
              </a:rPr>
              <a:t>Table of Contents</a:t>
            </a:r>
            <a:endParaRPr lang="en-US" sz="3000" b="1" dirty="0">
              <a:latin typeface="Times New Roman" panose="02020603050405020304" pitchFamily="18" charset="0"/>
            </a:endParaRPr>
          </a:p>
        </p:txBody>
      </p:sp>
      <p:sp>
        <p:nvSpPr>
          <p:cNvPr id="4" name="Rectangle 1">
            <a:extLst>
              <a:ext uri="{FF2B5EF4-FFF2-40B4-BE49-F238E27FC236}">
                <a16:creationId xmlns:a16="http://schemas.microsoft.com/office/drawing/2014/main" id="{21D3DD3B-1530-4909-9BBD-35606656C475}"/>
              </a:ext>
            </a:extLst>
          </p:cNvPr>
          <p:cNvSpPr>
            <a:spLocks noGrp="1" noChangeArrowheads="1"/>
          </p:cNvSpPr>
          <p:nvPr>
            <p:ph idx="1"/>
          </p:nvPr>
        </p:nvSpPr>
        <p:spPr bwMode="auto">
          <a:xfrm>
            <a:off x="838199" y="2416245"/>
            <a:ext cx="7115175" cy="31700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1800" b="0"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Slide 1: Introduction</a:t>
            </a:r>
            <a:endParaRPr kumimoji="0" lang="en-US" altLang="en-US" sz="1800" b="0"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1800" b="0"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Slide 2: Ritz-Carlton’s main consumers</a:t>
            </a:r>
            <a:endParaRPr kumimoji="0" lang="en-US" altLang="en-US" sz="1800" b="0"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1800" b="0"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Slide 3: Nature of guest services and facilities</a:t>
            </a:r>
            <a:endParaRPr kumimoji="0" lang="en-US" altLang="en-US" sz="1800" b="0"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1800" b="0"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Slide 4: Contd.</a:t>
            </a:r>
            <a:endParaRPr kumimoji="0" lang="en-US" altLang="en-US" sz="1800" b="0"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1800" b="0"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Slide 5: Role and function of guest services</a:t>
            </a:r>
            <a:endParaRPr kumimoji="0" lang="en-US" altLang="en-US" sz="1800" b="0"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1800" b="0"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Slide 6: Importance of hospitality</a:t>
            </a:r>
            <a:endParaRPr kumimoji="0" lang="en-US" altLang="en-US" sz="1800" b="0"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1800" b="0"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Slide 7: Meeting guest expectations</a:t>
            </a:r>
            <a:endParaRPr kumimoji="0" lang="en-US" altLang="en-US" sz="1800" b="0"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1800" b="0"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Slide8: Conclusion</a:t>
            </a:r>
            <a:endParaRPr kumimoji="0" lang="en-US" altLang="en-US" sz="1800" b="0"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1800" b="0"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Slide 9: References</a:t>
            </a:r>
            <a:endParaRPr kumimoji="0" lang="en-US" altLang="en-US" sz="1800" b="0"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br>
              <a:rPr kumimoji="0" lang="en-US" altLang="en-US" sz="12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b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029" name="Picture 5" descr="Marriott and Starwood merge official">
            <a:extLst>
              <a:ext uri="{FF2B5EF4-FFF2-40B4-BE49-F238E27FC236}">
                <a16:creationId xmlns:a16="http://schemas.microsoft.com/office/drawing/2014/main" id="{5AAC5250-FFA5-4CD8-B6BD-53BE1ED7374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82387" y="1370985"/>
            <a:ext cx="5671414" cy="487741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0302259-9311-D69A-0944-D4D1CBEF0358}"/>
              </a:ext>
            </a:extLst>
          </p:cNvPr>
          <p:cNvSpPr txBox="1"/>
          <p:nvPr/>
        </p:nvSpPr>
        <p:spPr>
          <a:xfrm>
            <a:off x="5112774" y="6306222"/>
            <a:ext cx="6390968" cy="461665"/>
          </a:xfrm>
          <a:prstGeom prst="rect">
            <a:avLst/>
          </a:prstGeom>
          <a:noFill/>
        </p:spPr>
        <p:txBody>
          <a:bodyPr wrap="square" rtlCol="0">
            <a:spAutoFit/>
          </a:bodyPr>
          <a:lstStyle/>
          <a:p>
            <a:r>
              <a:rPr lang="en-IN" sz="1200" dirty="0"/>
              <a:t>Figure (source): </a:t>
            </a:r>
            <a:r>
              <a:rPr lang="en-IN" sz="1200" dirty="0">
                <a:hlinkClick r:id="rId3"/>
              </a:rPr>
              <a:t>https://www.dotwnews.com/leaders/introducing-marriott-international-the-world-s-biggest-hotel-company</a:t>
            </a:r>
            <a:r>
              <a:rPr lang="en-IN" sz="1200" dirty="0"/>
              <a:t> </a:t>
            </a:r>
          </a:p>
        </p:txBody>
      </p:sp>
    </p:spTree>
    <p:extLst>
      <p:ext uri="{BB962C8B-B14F-4D97-AF65-F5344CB8AC3E}">
        <p14:creationId xmlns:p14="http://schemas.microsoft.com/office/powerpoint/2010/main" val="26335275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45048-DF3F-41C9-87DA-3A9B6B145096}"/>
              </a:ext>
            </a:extLst>
          </p:cNvPr>
          <p:cNvSpPr>
            <a:spLocks noGrp="1"/>
          </p:cNvSpPr>
          <p:nvPr>
            <p:ph type="title"/>
          </p:nvPr>
        </p:nvSpPr>
        <p:spPr/>
        <p:txBody>
          <a:bodyPr>
            <a:normAutofit/>
          </a:bodyPr>
          <a:lstStyle/>
          <a:p>
            <a:pPr algn="ctr"/>
            <a:r>
              <a:rPr lang="en-US" sz="3000" b="1" dirty="0">
                <a:effectLst/>
                <a:latin typeface="Times New Roman" panose="02020603050405020304" pitchFamily="18" charset="0"/>
                <a:ea typeface="Arial" panose="020B0604020202020204" pitchFamily="34" charset="0"/>
              </a:rPr>
              <a:t>Introduction	</a:t>
            </a:r>
            <a:endParaRPr lang="en-US" sz="3000" dirty="0"/>
          </a:p>
        </p:txBody>
      </p:sp>
      <p:sp>
        <p:nvSpPr>
          <p:cNvPr id="3" name="Content Placeholder 2">
            <a:extLst>
              <a:ext uri="{FF2B5EF4-FFF2-40B4-BE49-F238E27FC236}">
                <a16:creationId xmlns:a16="http://schemas.microsoft.com/office/drawing/2014/main" id="{898E97DA-A03A-4F05-8E25-1B8C22298017}"/>
              </a:ext>
            </a:extLst>
          </p:cNvPr>
          <p:cNvSpPr>
            <a:spLocks noGrp="1"/>
          </p:cNvSpPr>
          <p:nvPr>
            <p:ph idx="1"/>
          </p:nvPr>
        </p:nvSpPr>
        <p:spPr>
          <a:xfrm>
            <a:off x="5553074" y="1722439"/>
            <a:ext cx="4463877" cy="3880773"/>
          </a:xfrm>
        </p:spPr>
        <p:txBody>
          <a:bodyPr>
            <a:normAutofit fontScale="92500"/>
          </a:bodyPr>
          <a:lstStyle/>
          <a:p>
            <a:pPr marL="342900" marR="0" lvl="0" indent="-342900" algn="just">
              <a:lnSpc>
                <a:spcPct val="150000"/>
              </a:lnSpc>
              <a:spcBef>
                <a:spcPts val="0"/>
              </a:spcBef>
              <a:spcAft>
                <a:spcPts val="0"/>
              </a:spcAft>
              <a:buFont typeface="Arial" panose="020B0604020202020204" pitchFamily="34" charset="0"/>
              <a:buChar char="●"/>
            </a:pPr>
            <a:r>
              <a:rPr lang="en-US" sz="1800" u="none" strike="noStrike" dirty="0">
                <a:effectLst/>
                <a:latin typeface="Times New Roman" panose="02020603050405020304" pitchFamily="18" charset="0"/>
                <a:ea typeface="Arial" panose="020B0604020202020204" pitchFamily="34" charset="0"/>
              </a:rPr>
              <a:t>The report focuses on the main functions of a brand built under Marriott International.</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US" sz="1800" u="none" strike="noStrike" dirty="0">
                <a:effectLst/>
                <a:latin typeface="Times New Roman" panose="02020603050405020304" pitchFamily="18" charset="0"/>
                <a:ea typeface="Arial" panose="020B0604020202020204" pitchFamily="34" charset="0"/>
              </a:rPr>
              <a:t>It is an American multinational corporation that operates multiple franchises and offers licenses for hotels and residential properties.</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US" sz="1800" u="none" strike="noStrike" dirty="0">
                <a:effectLst/>
                <a:latin typeface="Times New Roman" panose="02020603050405020304" pitchFamily="18" charset="0"/>
                <a:ea typeface="Arial" panose="020B0604020202020204" pitchFamily="34" charset="0"/>
              </a:rPr>
              <a:t>The company is headquartered in Maryland USA and was founded by JW Marriott and his wife Alice Marriott.</a:t>
            </a:r>
            <a:endParaRPr lang="en-US" sz="1800" u="none" strike="noStrike" dirty="0">
              <a:effectLst/>
              <a:latin typeface="Arial" panose="020B0604020202020204" pitchFamily="34" charset="0"/>
              <a:ea typeface="Arial" panose="020B0604020202020204" pitchFamily="34" charset="0"/>
            </a:endParaRPr>
          </a:p>
          <a:p>
            <a:pPr algn="just"/>
            <a:endParaRPr lang="en-US" dirty="0"/>
          </a:p>
        </p:txBody>
      </p:sp>
      <p:pic>
        <p:nvPicPr>
          <p:cNvPr id="7170" name="Picture 2" descr="Ritz-Carlton Founder Reveals Secrets For Success">
            <a:extLst>
              <a:ext uri="{FF2B5EF4-FFF2-40B4-BE49-F238E27FC236}">
                <a16:creationId xmlns:a16="http://schemas.microsoft.com/office/drawing/2014/main" id="{10B535F3-D665-46F8-82CC-052FE306FF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334" y="1452785"/>
            <a:ext cx="4807974" cy="488349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441B024-C190-BD65-B6F7-BBEC51A5CD5E}"/>
              </a:ext>
            </a:extLst>
          </p:cNvPr>
          <p:cNvSpPr txBox="1"/>
          <p:nvPr/>
        </p:nvSpPr>
        <p:spPr>
          <a:xfrm>
            <a:off x="864147" y="6336277"/>
            <a:ext cx="4875740" cy="461665"/>
          </a:xfrm>
          <a:prstGeom prst="rect">
            <a:avLst/>
          </a:prstGeom>
          <a:noFill/>
        </p:spPr>
        <p:txBody>
          <a:bodyPr wrap="square" rtlCol="0">
            <a:spAutoFit/>
          </a:bodyPr>
          <a:lstStyle/>
          <a:p>
            <a:r>
              <a:rPr lang="en-IN" sz="1200" dirty="0"/>
              <a:t>Figure (source): </a:t>
            </a:r>
            <a:r>
              <a:rPr lang="en-IN" sz="1200" dirty="0">
                <a:hlinkClick r:id="rId4"/>
              </a:rPr>
              <a:t>https://stock.adobe.com/search?k=ritz-carlton&amp;asset_id=416351663</a:t>
            </a:r>
            <a:r>
              <a:rPr lang="en-IN" sz="1200" dirty="0"/>
              <a:t> </a:t>
            </a:r>
          </a:p>
        </p:txBody>
      </p:sp>
    </p:spTree>
    <p:extLst>
      <p:ext uri="{BB962C8B-B14F-4D97-AF65-F5344CB8AC3E}">
        <p14:creationId xmlns:p14="http://schemas.microsoft.com/office/powerpoint/2010/main" val="40647264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239CF-F5EA-4431-AE1C-A1378B82AAF5}"/>
              </a:ext>
            </a:extLst>
          </p:cNvPr>
          <p:cNvSpPr>
            <a:spLocks noGrp="1"/>
          </p:cNvSpPr>
          <p:nvPr>
            <p:ph type="title"/>
          </p:nvPr>
        </p:nvSpPr>
        <p:spPr/>
        <p:txBody>
          <a:bodyPr>
            <a:normAutofit/>
          </a:bodyPr>
          <a:lstStyle/>
          <a:p>
            <a:pPr algn="ctr"/>
            <a:r>
              <a:rPr lang="en-US" sz="3000" b="1" dirty="0">
                <a:effectLst/>
                <a:latin typeface="Times New Roman" panose="02020603050405020304" pitchFamily="18" charset="0"/>
                <a:ea typeface="Arial" panose="020B0604020202020204" pitchFamily="34" charset="0"/>
              </a:rPr>
              <a:t>Ritz-Carlton’s main consumers</a:t>
            </a:r>
            <a:endParaRPr lang="en-US" sz="3000" dirty="0"/>
          </a:p>
        </p:txBody>
      </p:sp>
      <p:sp>
        <p:nvSpPr>
          <p:cNvPr id="3" name="Content Placeholder 2">
            <a:extLst>
              <a:ext uri="{FF2B5EF4-FFF2-40B4-BE49-F238E27FC236}">
                <a16:creationId xmlns:a16="http://schemas.microsoft.com/office/drawing/2014/main" id="{551D412C-FA32-4655-BFF9-F61CCAA4D81A}"/>
              </a:ext>
            </a:extLst>
          </p:cNvPr>
          <p:cNvSpPr>
            <a:spLocks noGrp="1"/>
          </p:cNvSpPr>
          <p:nvPr>
            <p:ph idx="1"/>
          </p:nvPr>
        </p:nvSpPr>
        <p:spPr>
          <a:xfrm>
            <a:off x="200025" y="1930400"/>
            <a:ext cx="5791200" cy="3880773"/>
          </a:xfrm>
        </p:spPr>
        <p:txBody>
          <a:bodyPr>
            <a:normAutofit fontScale="92500"/>
          </a:bodyPr>
          <a:lstStyle/>
          <a:p>
            <a:pPr marL="342900" marR="0" lvl="0" indent="-342900" algn="just">
              <a:lnSpc>
                <a:spcPct val="150000"/>
              </a:lnSpc>
              <a:spcBef>
                <a:spcPts val="0"/>
              </a:spcBef>
              <a:spcAft>
                <a:spcPts val="0"/>
              </a:spcAft>
              <a:buClr>
                <a:srgbClr val="212529"/>
              </a:buClr>
              <a:buSzPts val="1200"/>
              <a:buFont typeface="Arial" panose="020B0604020202020204" pitchFamily="34" charset="0"/>
              <a:buChar char="●"/>
            </a:pPr>
            <a:r>
              <a:rPr lang="en-US" sz="1800" u="none" strike="noStrike" dirty="0">
                <a:effectLst/>
                <a:latin typeface="Times New Roman" panose="02020603050405020304" pitchFamily="18" charset="0"/>
                <a:ea typeface="Roboto" panose="02000000000000000000" pitchFamily="2" charset="0"/>
                <a:cs typeface="Roboto" panose="02000000000000000000" pitchFamily="2" charset="0"/>
              </a:rPr>
              <a:t>The main customers that Ritz-Carlton targets are the operating middle class, business travelers, and the customers who usually book the hotels for meetings and events.</a:t>
            </a:r>
            <a:endParaRPr lang="en-US" sz="1800" u="none" strike="noStrike" dirty="0">
              <a:effectLst/>
              <a:latin typeface="Roboto" panose="02000000000000000000" pitchFamily="2" charset="0"/>
              <a:ea typeface="Roboto" panose="02000000000000000000" pitchFamily="2" charset="0"/>
              <a:cs typeface="Roboto" panose="02000000000000000000" pitchFamily="2" charset="0"/>
            </a:endParaRPr>
          </a:p>
          <a:p>
            <a:pPr marL="342900" marR="0" lvl="0" indent="-342900" algn="just">
              <a:lnSpc>
                <a:spcPct val="150000"/>
              </a:lnSpc>
              <a:spcBef>
                <a:spcPts val="0"/>
              </a:spcBef>
              <a:spcAft>
                <a:spcPts val="0"/>
              </a:spcAft>
              <a:buClr>
                <a:srgbClr val="212529"/>
              </a:buClr>
              <a:buSzPts val="1200"/>
              <a:buFont typeface="Arial" panose="020B0604020202020204" pitchFamily="34" charset="0"/>
              <a:buChar char="●"/>
            </a:pPr>
            <a:r>
              <a:rPr lang="en-US" sz="1800" u="none" strike="noStrike" dirty="0">
                <a:effectLst/>
                <a:latin typeface="Times New Roman" panose="02020603050405020304" pitchFamily="18" charset="0"/>
                <a:ea typeface="Roboto" panose="02000000000000000000" pitchFamily="2" charset="0"/>
                <a:cs typeface="Roboto" panose="02000000000000000000" pitchFamily="2" charset="0"/>
              </a:rPr>
              <a:t>The upper and middle-class customers consider the hotel a luxury and come here for the expensive price tag (</a:t>
            </a:r>
            <a:r>
              <a:rPr lang="en-US" sz="1800" u="none" strike="noStrike" dirty="0" err="1">
                <a:effectLst/>
                <a:highlight>
                  <a:srgbClr val="FFFFFF"/>
                </a:highlight>
                <a:latin typeface="Times New Roman" panose="02020603050405020304" pitchFamily="18" charset="0"/>
                <a:ea typeface="Roboto" panose="02000000000000000000" pitchFamily="2" charset="0"/>
                <a:cs typeface="Roboto" panose="02000000000000000000" pitchFamily="2" charset="0"/>
              </a:rPr>
              <a:t>Tuomi</a:t>
            </a:r>
            <a:r>
              <a:rPr lang="en-US" sz="1800" u="none" strike="noStrike" dirty="0">
                <a:effectLst/>
                <a:highlight>
                  <a:srgbClr val="FFFFFF"/>
                </a:highlight>
                <a:latin typeface="Times New Roman" panose="02020603050405020304" pitchFamily="18" charset="0"/>
                <a:ea typeface="Roboto" panose="02000000000000000000" pitchFamily="2" charset="0"/>
                <a:cs typeface="Roboto" panose="02000000000000000000" pitchFamily="2" charset="0"/>
              </a:rPr>
              <a:t>, </a:t>
            </a:r>
            <a:r>
              <a:rPr lang="en-US" sz="1800" i="1" u="none" strike="noStrike" dirty="0">
                <a:effectLst/>
                <a:highlight>
                  <a:srgbClr val="FFFFFF"/>
                </a:highlight>
                <a:latin typeface="Times New Roman" panose="02020603050405020304" pitchFamily="18" charset="0"/>
                <a:ea typeface="Roboto" panose="02000000000000000000" pitchFamily="2" charset="0"/>
                <a:cs typeface="Roboto" panose="02000000000000000000" pitchFamily="2" charset="0"/>
              </a:rPr>
              <a:t>et al</a:t>
            </a:r>
            <a:r>
              <a:rPr lang="en-US" sz="1800" u="none" strike="noStrike" dirty="0">
                <a:effectLst/>
                <a:latin typeface="Times New Roman" panose="02020603050405020304" pitchFamily="18" charset="0"/>
                <a:ea typeface="Roboto" panose="02000000000000000000" pitchFamily="2" charset="0"/>
                <a:cs typeface="Roboto" panose="02000000000000000000" pitchFamily="2" charset="0"/>
              </a:rPr>
              <a:t>. 2021).</a:t>
            </a:r>
            <a:endParaRPr lang="en-US" sz="1800" u="none" strike="noStrike" dirty="0">
              <a:effectLst/>
              <a:latin typeface="Roboto" panose="02000000000000000000" pitchFamily="2" charset="0"/>
              <a:ea typeface="Roboto" panose="02000000000000000000" pitchFamily="2" charset="0"/>
              <a:cs typeface="Roboto" panose="02000000000000000000" pitchFamily="2" charset="0"/>
            </a:endParaRPr>
          </a:p>
          <a:p>
            <a:pPr marL="342900" marR="0" lvl="0" indent="-342900" algn="just">
              <a:lnSpc>
                <a:spcPct val="150000"/>
              </a:lnSpc>
              <a:spcBef>
                <a:spcPts val="0"/>
              </a:spcBef>
              <a:spcAft>
                <a:spcPts val="0"/>
              </a:spcAft>
              <a:buClr>
                <a:srgbClr val="212529"/>
              </a:buClr>
              <a:buSzPts val="1200"/>
              <a:buFont typeface="Arial" panose="020B0604020202020204" pitchFamily="34" charset="0"/>
              <a:buChar char="●"/>
            </a:pPr>
            <a:r>
              <a:rPr lang="en-US" sz="1800" u="none" strike="noStrike" dirty="0">
                <a:effectLst/>
                <a:latin typeface="Times New Roman" panose="02020603050405020304" pitchFamily="18" charset="0"/>
                <a:ea typeface="Roboto" panose="02000000000000000000" pitchFamily="2" charset="0"/>
                <a:cs typeface="Roboto" panose="02000000000000000000" pitchFamily="2" charset="0"/>
              </a:rPr>
              <a:t>Total offers a unique and unforgettable experience to the customers therefore they come here to enjoy the final things and enjoy the premium range of services </a:t>
            </a:r>
            <a:r>
              <a:rPr lang="en-US" u="none" strike="noStrike" dirty="0">
                <a:effectLst/>
                <a:latin typeface="Times New Roman" panose="02020603050405020304" pitchFamily="18" charset="0"/>
                <a:ea typeface="Roboto" panose="02000000000000000000" pitchFamily="2" charset="0"/>
                <a:cs typeface="Times New Roman" panose="02020603050405020304" pitchFamily="18" charset="0"/>
              </a:rPr>
              <a:t>(</a:t>
            </a:r>
            <a:r>
              <a:rPr lang="en-US" b="0" i="0" dirty="0">
                <a:solidFill>
                  <a:srgbClr val="222222"/>
                </a:solidFill>
                <a:effectLst/>
                <a:latin typeface="Times New Roman" panose="02020603050405020304" pitchFamily="18" charset="0"/>
                <a:cs typeface="Times New Roman" panose="02020603050405020304" pitchFamily="18" charset="0"/>
              </a:rPr>
              <a:t>Yu et. al., 2022)</a:t>
            </a:r>
            <a:r>
              <a:rPr lang="en-US" u="none" strike="noStrike" dirty="0">
                <a:effectLst/>
                <a:latin typeface="Times New Roman" panose="02020603050405020304" pitchFamily="18" charset="0"/>
                <a:ea typeface="Roboto" panose="02000000000000000000" pitchFamily="2" charset="0"/>
                <a:cs typeface="Times New Roman" panose="02020603050405020304" pitchFamily="18" charset="0"/>
              </a:rPr>
              <a:t>.</a:t>
            </a:r>
          </a:p>
        </p:txBody>
      </p:sp>
      <p:pic>
        <p:nvPicPr>
          <p:cNvPr id="8194" name="Picture 2" descr="The Ritz-Carlton Hotel, HK | Entrance ID Signage">
            <a:extLst>
              <a:ext uri="{FF2B5EF4-FFF2-40B4-BE49-F238E27FC236}">
                <a16:creationId xmlns:a16="http://schemas.microsoft.com/office/drawing/2014/main" id="{EB6E0ACA-A789-44E7-8B5E-3092630D41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68534" y="1270000"/>
            <a:ext cx="4691763" cy="463590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D189B5D-3462-49BB-D016-4E3BB985F8AE}"/>
              </a:ext>
            </a:extLst>
          </p:cNvPr>
          <p:cNvSpPr txBox="1"/>
          <p:nvPr/>
        </p:nvSpPr>
        <p:spPr>
          <a:xfrm>
            <a:off x="5781368" y="5905909"/>
            <a:ext cx="5791200" cy="461665"/>
          </a:xfrm>
          <a:prstGeom prst="rect">
            <a:avLst/>
          </a:prstGeom>
          <a:noFill/>
        </p:spPr>
        <p:txBody>
          <a:bodyPr wrap="square" rtlCol="0">
            <a:spAutoFit/>
          </a:bodyPr>
          <a:lstStyle/>
          <a:p>
            <a:r>
              <a:rPr lang="en-IN" sz="1200" dirty="0">
                <a:hlinkClick r:id="rId4"/>
              </a:rPr>
              <a:t>Figure (source): https://j3tourshongkong.com/blog/2013/8/2/the-absolutely-gob-smackingly-brilliant-ritz-carlton-hotel</a:t>
            </a:r>
            <a:endParaRPr lang="en-IN" sz="1200" dirty="0"/>
          </a:p>
        </p:txBody>
      </p:sp>
    </p:spTree>
    <p:extLst>
      <p:ext uri="{BB962C8B-B14F-4D97-AF65-F5344CB8AC3E}">
        <p14:creationId xmlns:p14="http://schemas.microsoft.com/office/powerpoint/2010/main" val="38276997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64B6F-EF29-4756-B8C5-786FF6D2F755}"/>
              </a:ext>
            </a:extLst>
          </p:cNvPr>
          <p:cNvSpPr>
            <a:spLocks noGrp="1"/>
          </p:cNvSpPr>
          <p:nvPr>
            <p:ph type="title"/>
          </p:nvPr>
        </p:nvSpPr>
        <p:spPr/>
        <p:txBody>
          <a:bodyPr>
            <a:normAutofit/>
          </a:bodyPr>
          <a:lstStyle/>
          <a:p>
            <a:pPr algn="ctr"/>
            <a:r>
              <a:rPr lang="en-US" sz="3000" b="1" dirty="0">
                <a:effectLst/>
                <a:latin typeface="Times New Roman" panose="02020603050405020304" pitchFamily="18" charset="0"/>
                <a:ea typeface="Arial" panose="020B0604020202020204" pitchFamily="34" charset="0"/>
              </a:rPr>
              <a:t>Nature of guest services and facilities</a:t>
            </a:r>
            <a:endParaRPr lang="en-US" sz="3000" dirty="0"/>
          </a:p>
        </p:txBody>
      </p:sp>
      <p:sp>
        <p:nvSpPr>
          <p:cNvPr id="3" name="Content Placeholder 2">
            <a:extLst>
              <a:ext uri="{FF2B5EF4-FFF2-40B4-BE49-F238E27FC236}">
                <a16:creationId xmlns:a16="http://schemas.microsoft.com/office/drawing/2014/main" id="{045BECBE-00EA-4D7A-96ED-D666FF9FA844}"/>
              </a:ext>
            </a:extLst>
          </p:cNvPr>
          <p:cNvSpPr>
            <a:spLocks noGrp="1"/>
          </p:cNvSpPr>
          <p:nvPr>
            <p:ph idx="1"/>
          </p:nvPr>
        </p:nvSpPr>
        <p:spPr>
          <a:xfrm>
            <a:off x="5534025" y="1844675"/>
            <a:ext cx="4473401" cy="3880773"/>
          </a:xfrm>
        </p:spPr>
        <p:txBody>
          <a:bodyPr/>
          <a:lstStyle/>
          <a:p>
            <a:pPr marL="342900" marR="0" lvl="0" indent="-342900" algn="just">
              <a:lnSpc>
                <a:spcPct val="150000"/>
              </a:lnSpc>
              <a:spcBef>
                <a:spcPts val="0"/>
              </a:spcBef>
              <a:spcAft>
                <a:spcPts val="0"/>
              </a:spcAft>
              <a:buFont typeface="Arial" panose="020B0604020202020204" pitchFamily="34" charset="0"/>
              <a:buChar char="●"/>
            </a:pPr>
            <a:r>
              <a:rPr lang="en-US" sz="1800" u="none" strike="noStrike" dirty="0">
                <a:effectLst/>
                <a:latin typeface="Times New Roman" panose="02020603050405020304" pitchFamily="18" charset="0"/>
                <a:ea typeface="Arial" panose="020B0604020202020204" pitchFamily="34" charset="0"/>
              </a:rPr>
              <a:t>Customers desire a luxury private bath in each room (</a:t>
            </a:r>
            <a:r>
              <a:rPr lang="en-US" sz="1800" u="none" strike="noStrike" dirty="0" err="1">
                <a:effectLst/>
                <a:highlight>
                  <a:srgbClr val="FFFFFF"/>
                </a:highlight>
                <a:latin typeface="Times New Roman" panose="02020603050405020304" pitchFamily="18" charset="0"/>
                <a:ea typeface="Arial" panose="020B0604020202020204" pitchFamily="34" charset="0"/>
              </a:rPr>
              <a:t>Rhou</a:t>
            </a:r>
            <a:r>
              <a:rPr lang="en-US" sz="1800" u="none" strike="noStrike" dirty="0">
                <a:effectLst/>
                <a:highlight>
                  <a:srgbClr val="FFFFFF"/>
                </a:highlight>
                <a:latin typeface="Times New Roman" panose="02020603050405020304" pitchFamily="18" charset="0"/>
                <a:ea typeface="Arial" panose="020B0604020202020204" pitchFamily="34" charset="0"/>
              </a:rPr>
              <a:t> and </a:t>
            </a:r>
            <a:r>
              <a:rPr lang="en-US" sz="1800" u="none" strike="noStrike" dirty="0" err="1">
                <a:effectLst/>
                <a:highlight>
                  <a:srgbClr val="FFFFFF"/>
                </a:highlight>
                <a:latin typeface="Times New Roman" panose="02020603050405020304" pitchFamily="18" charset="0"/>
                <a:ea typeface="Arial" panose="020B0604020202020204" pitchFamily="34" charset="0"/>
              </a:rPr>
              <a:t>Singal</a:t>
            </a:r>
            <a:r>
              <a:rPr lang="en-US" sz="1800" u="none" strike="noStrike" dirty="0">
                <a:effectLst/>
                <a:highlight>
                  <a:srgbClr val="FFFFFF"/>
                </a:highlight>
                <a:latin typeface="Times New Roman" panose="02020603050405020304" pitchFamily="18" charset="0"/>
                <a:ea typeface="Arial" panose="020B0604020202020204" pitchFamily="34" charset="0"/>
              </a:rPr>
              <a:t>, 2020)</a:t>
            </a:r>
            <a:r>
              <a:rPr lang="en-US" sz="1800" u="none" strike="noStrike" dirty="0">
                <a:effectLst/>
                <a:latin typeface="Times New Roman" panose="02020603050405020304" pitchFamily="18" charset="0"/>
                <a:ea typeface="Arial" panose="020B0604020202020204" pitchFamily="34" charset="0"/>
              </a:rPr>
              <a:t>. The Ritz-Carlton has provided this facility to each and every room.</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US" sz="1800" u="none" strike="noStrike" dirty="0">
                <a:effectLst/>
                <a:latin typeface="Times New Roman" panose="02020603050405020304" pitchFamily="18" charset="0"/>
                <a:ea typeface="Arial" panose="020B0604020202020204" pitchFamily="34" charset="0"/>
              </a:rPr>
              <a:t>They also installed soothing fabrics with comfortable couches and a great bed.</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US" sz="1800" u="none" strike="noStrike" dirty="0">
                <a:effectLst/>
                <a:latin typeface="Times New Roman" panose="02020603050405020304" pitchFamily="18" charset="0"/>
                <a:ea typeface="Arial" panose="020B0604020202020204" pitchFamily="34" charset="0"/>
              </a:rPr>
              <a:t>They are also ready to offer extra credit for the white tie and apron uniform that is usually wanted by the waiting staff.</a:t>
            </a:r>
            <a:endParaRPr lang="en-US" sz="1800" u="none" strike="noStrike" dirty="0">
              <a:effectLst/>
              <a:latin typeface="Arial" panose="020B0604020202020204" pitchFamily="34" charset="0"/>
              <a:ea typeface="Arial" panose="020B0604020202020204" pitchFamily="34" charset="0"/>
            </a:endParaRPr>
          </a:p>
        </p:txBody>
      </p:sp>
      <p:sp>
        <p:nvSpPr>
          <p:cNvPr id="4" name="AutoShape 2" descr="Oceanfront Condo in Miami">
            <a:extLst>
              <a:ext uri="{FF2B5EF4-FFF2-40B4-BE49-F238E27FC236}">
                <a16:creationId xmlns:a16="http://schemas.microsoft.com/office/drawing/2014/main" id="{35B01C37-58F1-4CF5-ADCD-7CE44018A33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4" descr="The Gold Standard in Residential Hospitality">
            <a:extLst>
              <a:ext uri="{FF2B5EF4-FFF2-40B4-BE49-F238E27FC236}">
                <a16:creationId xmlns:a16="http://schemas.microsoft.com/office/drawing/2014/main" id="{57DAD7C4-0774-42F8-9CCF-57896BF19381}"/>
              </a:ext>
            </a:extLst>
          </p:cNvPr>
          <p:cNvSpPr>
            <a:spLocks noChangeAspect="1" noChangeArrowheads="1"/>
          </p:cNvSpPr>
          <p:nvPr/>
        </p:nvSpPr>
        <p:spPr bwMode="auto">
          <a:xfrm>
            <a:off x="4515910" y="2171170"/>
            <a:ext cx="167217" cy="167217"/>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9222" name="Picture 6" descr="The Ritz-Carlton Shanghai, Pudong | Condé Nast Traveler">
            <a:extLst>
              <a:ext uri="{FF2B5EF4-FFF2-40B4-BE49-F238E27FC236}">
                <a16:creationId xmlns:a16="http://schemas.microsoft.com/office/drawing/2014/main" id="{2BD297E3-920D-4101-94B8-942EC40CA9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700212"/>
            <a:ext cx="5016500" cy="454818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AE1619B-F455-F5F1-24A5-8024A732B371}"/>
              </a:ext>
            </a:extLst>
          </p:cNvPr>
          <p:cNvSpPr txBox="1"/>
          <p:nvPr/>
        </p:nvSpPr>
        <p:spPr>
          <a:xfrm>
            <a:off x="352869" y="6341806"/>
            <a:ext cx="5428499" cy="461665"/>
          </a:xfrm>
          <a:prstGeom prst="rect">
            <a:avLst/>
          </a:prstGeom>
          <a:noFill/>
        </p:spPr>
        <p:txBody>
          <a:bodyPr wrap="square" rtlCol="0">
            <a:spAutoFit/>
          </a:bodyPr>
          <a:lstStyle/>
          <a:p>
            <a:r>
              <a:rPr lang="en-IN" sz="1200" dirty="0">
                <a:hlinkClick r:id="rId4"/>
              </a:rPr>
              <a:t>Figure (source): https://www.cntraveler.com/hotels/china/shanghai/ritz-carlton-shanghai--pudongFigure</a:t>
            </a:r>
            <a:endParaRPr lang="en-IN" sz="1200" dirty="0"/>
          </a:p>
        </p:txBody>
      </p:sp>
    </p:spTree>
    <p:extLst>
      <p:ext uri="{BB962C8B-B14F-4D97-AF65-F5344CB8AC3E}">
        <p14:creationId xmlns:p14="http://schemas.microsoft.com/office/powerpoint/2010/main" val="2428673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69FD2-6D08-47D1-81DC-745F047E601F}"/>
              </a:ext>
            </a:extLst>
          </p:cNvPr>
          <p:cNvSpPr>
            <a:spLocks noGrp="1"/>
          </p:cNvSpPr>
          <p:nvPr>
            <p:ph type="title"/>
          </p:nvPr>
        </p:nvSpPr>
        <p:spPr/>
        <p:txBody>
          <a:bodyPr>
            <a:normAutofit/>
          </a:bodyPr>
          <a:lstStyle/>
          <a:p>
            <a:pPr algn="ctr"/>
            <a:r>
              <a:rPr lang="en-US" sz="3000" b="1" kern="0" dirty="0">
                <a:effectLst/>
                <a:latin typeface="Times New Roman" panose="02020603050405020304" pitchFamily="18" charset="0"/>
              </a:rPr>
              <a:t>Contd.</a:t>
            </a:r>
            <a:endParaRPr lang="en-US" sz="3000" dirty="0"/>
          </a:p>
        </p:txBody>
      </p:sp>
      <p:sp>
        <p:nvSpPr>
          <p:cNvPr id="3" name="Content Placeholder 2">
            <a:extLst>
              <a:ext uri="{FF2B5EF4-FFF2-40B4-BE49-F238E27FC236}">
                <a16:creationId xmlns:a16="http://schemas.microsoft.com/office/drawing/2014/main" id="{BB2C0954-6B30-4AC1-8C9A-0B959BE55579}"/>
              </a:ext>
            </a:extLst>
          </p:cNvPr>
          <p:cNvSpPr>
            <a:spLocks noGrp="1"/>
          </p:cNvSpPr>
          <p:nvPr>
            <p:ph idx="1"/>
          </p:nvPr>
        </p:nvSpPr>
        <p:spPr>
          <a:xfrm>
            <a:off x="191559" y="1930400"/>
            <a:ext cx="4313766" cy="3880773"/>
          </a:xfrm>
        </p:spPr>
        <p:txBody>
          <a:bodyPr>
            <a:normAutofit fontScale="92500"/>
          </a:bodyPr>
          <a:lstStyle/>
          <a:p>
            <a:pPr marL="342900" marR="0" lvl="0" indent="-342900" algn="just">
              <a:lnSpc>
                <a:spcPct val="150000"/>
              </a:lnSpc>
              <a:spcBef>
                <a:spcPts val="0"/>
              </a:spcBef>
              <a:spcAft>
                <a:spcPts val="0"/>
              </a:spcAft>
              <a:buFont typeface="Arial" panose="020B0604020202020204" pitchFamily="34" charset="0"/>
              <a:buChar char="●"/>
            </a:pPr>
            <a:r>
              <a:rPr lang="en-US" sz="1800" u="none" strike="noStrike" dirty="0">
                <a:effectLst/>
                <a:latin typeface="Times New Roman" panose="02020603050405020304" pitchFamily="18" charset="0"/>
                <a:ea typeface="Arial" panose="020B0604020202020204" pitchFamily="34" charset="0"/>
              </a:rPr>
              <a:t>Ritz Carlton has offered extensive and lavish flowers in their public areas and welcome bouquets to honor their guests (</a:t>
            </a:r>
            <a:r>
              <a:rPr lang="en-US" sz="1800" u="none" strike="noStrike" dirty="0">
                <a:effectLst/>
                <a:highlight>
                  <a:srgbClr val="FFFFFF"/>
                </a:highlight>
                <a:latin typeface="Times New Roman" panose="02020603050405020304" pitchFamily="18" charset="0"/>
                <a:ea typeface="Arial" panose="020B0604020202020204" pitchFamily="34" charset="0"/>
              </a:rPr>
              <a:t>Baum and Hai, 2020)</a:t>
            </a:r>
            <a:r>
              <a:rPr lang="en-US" sz="1800" u="none" strike="noStrike" dirty="0">
                <a:effectLst/>
                <a:latin typeface="Times New Roman" panose="02020603050405020304" pitchFamily="18" charset="0"/>
                <a:ea typeface="Arial" panose="020B0604020202020204" pitchFamily="34" charset="0"/>
              </a:rPr>
              <a:t>.</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US" sz="1800" u="none" strike="noStrike" dirty="0">
                <a:effectLst/>
                <a:latin typeface="Times New Roman" panose="02020603050405020304" pitchFamily="18" charset="0"/>
                <a:ea typeface="Arial" panose="020B0604020202020204" pitchFamily="34" charset="0"/>
              </a:rPr>
              <a:t>They are also offering multiple national and international cuisines with the best chef in town.</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US" sz="1800" u="none" strike="noStrike" dirty="0">
                <a:effectLst/>
                <a:latin typeface="Times New Roman" panose="02020603050405020304" pitchFamily="18" charset="0"/>
                <a:ea typeface="Arial" panose="020B0604020202020204" pitchFamily="34" charset="0"/>
              </a:rPr>
              <a:t>Hotel is providing smaller lobbies for a better guest experience (</a:t>
            </a:r>
            <a:r>
              <a:rPr lang="en-US" b="0" i="0" dirty="0">
                <a:solidFill>
                  <a:srgbClr val="222222"/>
                </a:solidFill>
                <a:effectLst/>
                <a:latin typeface="Times New Roman" panose="02020603050405020304" pitchFamily="18" charset="0"/>
                <a:cs typeface="Times New Roman" panose="02020603050405020304" pitchFamily="18" charset="0"/>
              </a:rPr>
              <a:t>Lai et. al., 2020)</a:t>
            </a:r>
            <a:r>
              <a:rPr lang="en-US" u="none" strike="noStrike" dirty="0">
                <a:effectLst/>
                <a:latin typeface="Times New Roman" panose="02020603050405020304" pitchFamily="18" charset="0"/>
                <a:ea typeface="Arial" panose="020B0604020202020204" pitchFamily="34" charset="0"/>
                <a:cs typeface="Times New Roman" panose="02020603050405020304" pitchFamily="18" charset="0"/>
              </a:rPr>
              <a:t>.</a:t>
            </a:r>
          </a:p>
        </p:txBody>
      </p:sp>
      <p:pic>
        <p:nvPicPr>
          <p:cNvPr id="10242" name="Picture 2" descr="Ritz carlton, Hotel services, Mood images">
            <a:extLst>
              <a:ext uri="{FF2B5EF4-FFF2-40B4-BE49-F238E27FC236}">
                <a16:creationId xmlns:a16="http://schemas.microsoft.com/office/drawing/2014/main" id="{6397CF02-FE1B-478A-AD9E-4E72D68313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9638" y="1581150"/>
            <a:ext cx="7000875" cy="466725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35188D1-8BB6-9618-BD0E-3FE44D338DDF}"/>
              </a:ext>
            </a:extLst>
          </p:cNvPr>
          <p:cNvSpPr txBox="1"/>
          <p:nvPr/>
        </p:nvSpPr>
        <p:spPr>
          <a:xfrm>
            <a:off x="6568410" y="6248400"/>
            <a:ext cx="5152103" cy="276999"/>
          </a:xfrm>
          <a:prstGeom prst="rect">
            <a:avLst/>
          </a:prstGeom>
          <a:noFill/>
        </p:spPr>
        <p:txBody>
          <a:bodyPr wrap="square" rtlCol="0">
            <a:spAutoFit/>
          </a:bodyPr>
          <a:lstStyle/>
          <a:p>
            <a:r>
              <a:rPr lang="en-IN" sz="1200" dirty="0">
                <a:hlinkClick r:id="rId4"/>
              </a:rPr>
              <a:t>Figure (source) https://lanagraf.tumblr.com/page/2</a:t>
            </a:r>
            <a:endParaRPr lang="en-IN" sz="1200" dirty="0"/>
          </a:p>
        </p:txBody>
      </p:sp>
    </p:spTree>
    <p:extLst>
      <p:ext uri="{BB962C8B-B14F-4D97-AF65-F5344CB8AC3E}">
        <p14:creationId xmlns:p14="http://schemas.microsoft.com/office/powerpoint/2010/main" val="568373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A886C-0214-4D83-8DBD-167DA016B62A}"/>
              </a:ext>
            </a:extLst>
          </p:cNvPr>
          <p:cNvSpPr>
            <a:spLocks noGrp="1"/>
          </p:cNvSpPr>
          <p:nvPr>
            <p:ph type="title"/>
          </p:nvPr>
        </p:nvSpPr>
        <p:spPr/>
        <p:txBody>
          <a:bodyPr>
            <a:normAutofit/>
          </a:bodyPr>
          <a:lstStyle/>
          <a:p>
            <a:pPr algn="ctr"/>
            <a:r>
              <a:rPr lang="en-US" sz="3000" b="1" dirty="0">
                <a:effectLst/>
                <a:latin typeface="Times New Roman" panose="02020603050405020304" pitchFamily="18" charset="0"/>
                <a:ea typeface="Arial" panose="020B0604020202020204" pitchFamily="34" charset="0"/>
              </a:rPr>
              <a:t>Role and function of guest services</a:t>
            </a:r>
            <a:endParaRPr lang="en-US" sz="3000" dirty="0"/>
          </a:p>
        </p:txBody>
      </p:sp>
      <p:sp>
        <p:nvSpPr>
          <p:cNvPr id="3" name="Content Placeholder 2">
            <a:extLst>
              <a:ext uri="{FF2B5EF4-FFF2-40B4-BE49-F238E27FC236}">
                <a16:creationId xmlns:a16="http://schemas.microsoft.com/office/drawing/2014/main" id="{909E82F4-3610-4EE4-9B9F-6C9743FF8414}"/>
              </a:ext>
            </a:extLst>
          </p:cNvPr>
          <p:cNvSpPr>
            <a:spLocks noGrp="1"/>
          </p:cNvSpPr>
          <p:nvPr>
            <p:ph idx="1"/>
          </p:nvPr>
        </p:nvSpPr>
        <p:spPr>
          <a:xfrm>
            <a:off x="1311992" y="1627189"/>
            <a:ext cx="7962010" cy="3880773"/>
          </a:xfrm>
        </p:spPr>
        <p:txBody>
          <a:bodyPr>
            <a:normAutofit/>
          </a:bodyPr>
          <a:lstStyle/>
          <a:p>
            <a:pPr marL="342900" marR="0" lvl="0" indent="-342900" algn="just">
              <a:lnSpc>
                <a:spcPct val="150000"/>
              </a:lnSpc>
              <a:spcBef>
                <a:spcPts val="0"/>
              </a:spcBef>
              <a:spcAft>
                <a:spcPts val="0"/>
              </a:spcAft>
              <a:buFont typeface="Arial" panose="020B0604020202020204" pitchFamily="34" charset="0"/>
              <a:buChar char="●"/>
            </a:pPr>
            <a:r>
              <a:rPr lang="en-US" sz="1800" u="none" strike="noStrike" dirty="0">
                <a:effectLst/>
                <a:latin typeface="Times New Roman" panose="02020603050405020304" pitchFamily="18" charset="0"/>
                <a:ea typeface="Arial" panose="020B0604020202020204" pitchFamily="34" charset="0"/>
              </a:rPr>
              <a:t>Hospitality provides a contactless experience in a more convenient way that is helpful to save a lot of time.</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US" sz="1800" u="none" strike="noStrike" dirty="0">
                <a:effectLst/>
                <a:latin typeface="Times New Roman" panose="02020603050405020304" pitchFamily="18" charset="0"/>
                <a:ea typeface="Arial" panose="020B0604020202020204" pitchFamily="34" charset="0"/>
              </a:rPr>
              <a:t>The guest services are used for minimizing the contact between guests and staff so that everyone can maintain a safe distance from each other (</a:t>
            </a:r>
            <a:r>
              <a:rPr lang="en-US" sz="1800" u="none" strike="noStrike" dirty="0" err="1">
                <a:effectLst/>
                <a:highlight>
                  <a:srgbClr val="FFFFFF"/>
                </a:highlight>
                <a:latin typeface="Times New Roman" panose="02020603050405020304" pitchFamily="18" charset="0"/>
                <a:ea typeface="Arial" panose="020B0604020202020204" pitchFamily="34" charset="0"/>
              </a:rPr>
              <a:t>Viglia</a:t>
            </a:r>
            <a:r>
              <a:rPr lang="en-US" sz="1800" u="none" strike="noStrike" dirty="0">
                <a:effectLst/>
                <a:highlight>
                  <a:srgbClr val="FFFFFF"/>
                </a:highlight>
                <a:latin typeface="Times New Roman" panose="02020603050405020304" pitchFamily="18" charset="0"/>
                <a:ea typeface="Arial" panose="020B0604020202020204" pitchFamily="34" charset="0"/>
              </a:rPr>
              <a:t> and </a:t>
            </a:r>
            <a:r>
              <a:rPr lang="en-US" sz="1800" u="none" strike="noStrike" dirty="0" err="1">
                <a:effectLst/>
                <a:highlight>
                  <a:srgbClr val="FFFFFF"/>
                </a:highlight>
                <a:latin typeface="Times New Roman" panose="02020603050405020304" pitchFamily="18" charset="0"/>
                <a:ea typeface="Arial" panose="020B0604020202020204" pitchFamily="34" charset="0"/>
              </a:rPr>
              <a:t>Dolnicar</a:t>
            </a:r>
            <a:r>
              <a:rPr lang="en-US" sz="1800" u="none" strike="noStrike" dirty="0">
                <a:effectLst/>
                <a:highlight>
                  <a:srgbClr val="FFFFFF"/>
                </a:highlight>
                <a:latin typeface="Times New Roman" panose="02020603050405020304" pitchFamily="18" charset="0"/>
                <a:ea typeface="Arial" panose="020B0604020202020204" pitchFamily="34" charset="0"/>
              </a:rPr>
              <a:t>, 2020)</a:t>
            </a:r>
            <a:r>
              <a:rPr lang="en-US" sz="1800" u="none" strike="noStrike" dirty="0">
                <a:effectLst/>
                <a:latin typeface="Times New Roman" panose="02020603050405020304" pitchFamily="18" charset="0"/>
                <a:ea typeface="Arial" panose="020B0604020202020204" pitchFamily="34" charset="0"/>
              </a:rPr>
              <a:t>.</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US" sz="1800" u="none" strike="noStrike" dirty="0">
                <a:effectLst/>
                <a:latin typeface="Times New Roman" panose="02020603050405020304" pitchFamily="18" charset="0"/>
                <a:ea typeface="Arial" panose="020B0604020202020204" pitchFamily="34" charset="0"/>
              </a:rPr>
              <a:t>Services such as flexible check-ins and keyless locks are used to preserve the big name in the industry by providing accessible services to hotels of all sizes and brands </a:t>
            </a:r>
            <a:r>
              <a:rPr lang="en-US" sz="1700" u="none" strike="noStrike" dirty="0">
                <a:effectLst/>
                <a:latin typeface="Times New Roman" panose="02020603050405020304" pitchFamily="18" charset="0"/>
                <a:ea typeface="Arial" panose="020B0604020202020204" pitchFamily="34" charset="0"/>
                <a:cs typeface="Times New Roman" panose="02020603050405020304" pitchFamily="18" charset="0"/>
              </a:rPr>
              <a:t>(</a:t>
            </a:r>
            <a:r>
              <a:rPr lang="en-IN" sz="1700" b="0" i="0" dirty="0" err="1">
                <a:solidFill>
                  <a:srgbClr val="222222"/>
                </a:solidFill>
                <a:effectLst/>
                <a:latin typeface="Times New Roman" panose="02020603050405020304" pitchFamily="18" charset="0"/>
                <a:cs typeface="Times New Roman" panose="02020603050405020304" pitchFamily="18" charset="0"/>
              </a:rPr>
              <a:t>Bresciani</a:t>
            </a:r>
            <a:r>
              <a:rPr lang="en-IN" sz="1700" b="0" i="0" dirty="0">
                <a:solidFill>
                  <a:srgbClr val="222222"/>
                </a:solidFill>
                <a:effectLst/>
                <a:latin typeface="Times New Roman" panose="02020603050405020304" pitchFamily="18" charset="0"/>
                <a:cs typeface="Times New Roman" panose="02020603050405020304" pitchFamily="18" charset="0"/>
              </a:rPr>
              <a:t> et. al., 2021)</a:t>
            </a:r>
            <a:r>
              <a:rPr lang="en-US" sz="1800" u="none" strike="noStrike" dirty="0">
                <a:effectLst/>
                <a:latin typeface="Times New Roman" panose="02020603050405020304" pitchFamily="18" charset="0"/>
                <a:ea typeface="Arial" panose="020B0604020202020204" pitchFamily="34" charset="0"/>
                <a:cs typeface="Times New Roman" panose="02020603050405020304" pitchFamily="18" charset="0"/>
              </a:rPr>
              <a:t>.</a:t>
            </a:r>
          </a:p>
        </p:txBody>
      </p:sp>
    </p:spTree>
    <p:extLst>
      <p:ext uri="{BB962C8B-B14F-4D97-AF65-F5344CB8AC3E}">
        <p14:creationId xmlns:p14="http://schemas.microsoft.com/office/powerpoint/2010/main" val="39916680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2B003-A048-44BF-8BBB-43A64ABF1893}"/>
              </a:ext>
            </a:extLst>
          </p:cNvPr>
          <p:cNvSpPr>
            <a:spLocks noGrp="1"/>
          </p:cNvSpPr>
          <p:nvPr>
            <p:ph type="title"/>
          </p:nvPr>
        </p:nvSpPr>
        <p:spPr/>
        <p:txBody>
          <a:bodyPr>
            <a:normAutofit/>
          </a:bodyPr>
          <a:lstStyle/>
          <a:p>
            <a:pPr algn="ctr"/>
            <a:r>
              <a:rPr lang="en-US" sz="3000" b="1" dirty="0">
                <a:effectLst/>
                <a:latin typeface="Times New Roman" panose="02020603050405020304" pitchFamily="18" charset="0"/>
                <a:ea typeface="Arial" panose="020B0604020202020204" pitchFamily="34" charset="0"/>
              </a:rPr>
              <a:t>Importance of Hospitality</a:t>
            </a:r>
            <a:endParaRPr lang="en-US" sz="3000" dirty="0"/>
          </a:p>
        </p:txBody>
      </p:sp>
      <p:sp>
        <p:nvSpPr>
          <p:cNvPr id="3" name="Content Placeholder 2">
            <a:extLst>
              <a:ext uri="{FF2B5EF4-FFF2-40B4-BE49-F238E27FC236}">
                <a16:creationId xmlns:a16="http://schemas.microsoft.com/office/drawing/2014/main" id="{681D7319-9D3F-4E25-A2AB-B263A7A79B19}"/>
              </a:ext>
            </a:extLst>
          </p:cNvPr>
          <p:cNvSpPr>
            <a:spLocks noGrp="1"/>
          </p:cNvSpPr>
          <p:nvPr>
            <p:ph idx="1"/>
          </p:nvPr>
        </p:nvSpPr>
        <p:spPr>
          <a:xfrm>
            <a:off x="334434" y="1751014"/>
            <a:ext cx="5247216" cy="3880773"/>
          </a:xfrm>
        </p:spPr>
        <p:txBody>
          <a:bodyPr>
            <a:noAutofit/>
          </a:bodyPr>
          <a:lstStyle/>
          <a:p>
            <a:pPr marL="342900" marR="0" lvl="0" indent="-342900" algn="just">
              <a:lnSpc>
                <a:spcPct val="150000"/>
              </a:lnSpc>
              <a:spcBef>
                <a:spcPts val="0"/>
              </a:spcBef>
              <a:spcAft>
                <a:spcPts val="0"/>
              </a:spcAft>
              <a:buFont typeface="Arial" panose="020B0604020202020204" pitchFamily="34" charset="0"/>
              <a:buChar char="●"/>
            </a:pPr>
            <a:r>
              <a:rPr lang="en-US" u="none" strike="noStrike" dirty="0">
                <a:effectLst/>
                <a:latin typeface="Times New Roman" panose="02020603050405020304" pitchFamily="18" charset="0"/>
                <a:ea typeface="Arial" panose="020B0604020202020204" pitchFamily="34" charset="0"/>
              </a:rPr>
              <a:t>Hospitality helps in building a better relationships with people by creating positive relationships with them.</a:t>
            </a:r>
            <a:endParaRPr lang="en-US"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US" u="none" strike="noStrike" dirty="0">
                <a:effectLst/>
                <a:latin typeface="Times New Roman" panose="02020603050405020304" pitchFamily="18" charset="0"/>
                <a:ea typeface="Arial" panose="020B0604020202020204" pitchFamily="34" charset="0"/>
              </a:rPr>
              <a:t>It also helps in seeing from a different perspective by practicing hospitality (</a:t>
            </a:r>
            <a:r>
              <a:rPr lang="en-US" u="none" strike="noStrike" dirty="0" err="1">
                <a:effectLst/>
                <a:highlight>
                  <a:srgbClr val="FFFFFF"/>
                </a:highlight>
                <a:latin typeface="Times New Roman" panose="02020603050405020304" pitchFamily="18" charset="0"/>
                <a:ea typeface="Arial" panose="020B0604020202020204" pitchFamily="34" charset="0"/>
              </a:rPr>
              <a:t>Gursoy</a:t>
            </a:r>
            <a:r>
              <a:rPr lang="en-US" u="none" strike="noStrike" dirty="0">
                <a:effectLst/>
                <a:highlight>
                  <a:srgbClr val="FFFFFF"/>
                </a:highlight>
                <a:latin typeface="Times New Roman" panose="02020603050405020304" pitchFamily="18" charset="0"/>
                <a:ea typeface="Arial" panose="020B0604020202020204" pitchFamily="34" charset="0"/>
              </a:rPr>
              <a:t>, </a:t>
            </a:r>
            <a:r>
              <a:rPr lang="en-US" i="1" u="none" strike="noStrike" dirty="0">
                <a:effectLst/>
                <a:highlight>
                  <a:srgbClr val="FFFFFF"/>
                </a:highlight>
                <a:latin typeface="Times New Roman" panose="02020603050405020304" pitchFamily="18" charset="0"/>
                <a:ea typeface="Arial" panose="020B0604020202020204" pitchFamily="34" charset="0"/>
              </a:rPr>
              <a:t>et al</a:t>
            </a:r>
            <a:r>
              <a:rPr lang="en-US" u="none" strike="noStrike" dirty="0">
                <a:effectLst/>
                <a:latin typeface="Times New Roman" panose="02020603050405020304" pitchFamily="18" charset="0"/>
                <a:ea typeface="Arial" panose="020B0604020202020204" pitchFamily="34" charset="0"/>
              </a:rPr>
              <a:t>. 2022). It helps in changing the opinion and way of thinking.</a:t>
            </a:r>
            <a:endParaRPr lang="en-US"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US" u="none" strike="noStrike" dirty="0">
                <a:effectLst/>
                <a:latin typeface="Times New Roman" panose="02020603050405020304" pitchFamily="18" charset="0"/>
                <a:ea typeface="Arial" panose="020B0604020202020204" pitchFamily="34" charset="0"/>
              </a:rPr>
              <a:t>Hospitality is also useful to build support networks and invite people to cultivate relationships and friendships </a:t>
            </a:r>
            <a:r>
              <a:rPr lang="en-US" u="none" strike="noStrike" dirty="0">
                <a:effectLst/>
                <a:latin typeface="Times New Roman" panose="02020603050405020304" pitchFamily="18" charset="0"/>
                <a:ea typeface="Arial" panose="020B0604020202020204" pitchFamily="34" charset="0"/>
                <a:cs typeface="Times New Roman" panose="02020603050405020304" pitchFamily="18" charset="0"/>
              </a:rPr>
              <a:t>(</a:t>
            </a:r>
            <a:r>
              <a:rPr lang="en-US" b="0" i="0" dirty="0" err="1">
                <a:solidFill>
                  <a:srgbClr val="222222"/>
                </a:solidFill>
                <a:effectLst/>
                <a:latin typeface="Times New Roman" panose="02020603050405020304" pitchFamily="18" charset="0"/>
                <a:cs typeface="Times New Roman" panose="02020603050405020304" pitchFamily="18" charset="0"/>
              </a:rPr>
              <a:t>Buhalis</a:t>
            </a:r>
            <a:r>
              <a:rPr lang="en-US" b="0" i="0" dirty="0">
                <a:solidFill>
                  <a:srgbClr val="222222"/>
                </a:solidFill>
                <a:effectLst/>
                <a:latin typeface="Times New Roman" panose="02020603050405020304" pitchFamily="18" charset="0"/>
                <a:cs typeface="Times New Roman" panose="02020603050405020304" pitchFamily="18" charset="0"/>
              </a:rPr>
              <a:t> et. al., 2022)</a:t>
            </a:r>
            <a:r>
              <a:rPr lang="en-US" u="none" strike="noStrike" dirty="0">
                <a:effectLst/>
                <a:latin typeface="Times New Roman" panose="02020603050405020304" pitchFamily="18" charset="0"/>
                <a:ea typeface="Arial" panose="020B0604020202020204" pitchFamily="34" charset="0"/>
                <a:cs typeface="Times New Roman" panose="02020603050405020304" pitchFamily="18" charset="0"/>
              </a:rPr>
              <a:t>.</a:t>
            </a:r>
          </a:p>
          <a:p>
            <a:pPr marL="342900" marR="0" lvl="0" indent="-342900" algn="just">
              <a:lnSpc>
                <a:spcPct val="150000"/>
              </a:lnSpc>
              <a:spcBef>
                <a:spcPts val="0"/>
              </a:spcBef>
              <a:spcAft>
                <a:spcPts val="0"/>
              </a:spcAft>
              <a:buFont typeface="Arial" panose="020B0604020202020204" pitchFamily="34" charset="0"/>
              <a:buChar char="●"/>
            </a:pPr>
            <a:r>
              <a:rPr lang="en-US" u="none" strike="noStrike" dirty="0">
                <a:effectLst/>
                <a:latin typeface="Times New Roman" panose="02020603050405020304" pitchFamily="18" charset="0"/>
                <a:ea typeface="Arial" panose="020B0604020202020204" pitchFamily="34" charset="0"/>
              </a:rPr>
              <a:t>Hospitality provides a way to set a good example by setting a role model for others.</a:t>
            </a:r>
            <a:endParaRPr lang="en-US" u="none" strike="noStrike" dirty="0">
              <a:effectLst/>
              <a:latin typeface="Arial" panose="020B0604020202020204" pitchFamily="34" charset="0"/>
              <a:ea typeface="Arial" panose="020B0604020202020204" pitchFamily="34" charset="0"/>
            </a:endParaRPr>
          </a:p>
        </p:txBody>
      </p:sp>
      <p:pic>
        <p:nvPicPr>
          <p:cNvPr id="4100" name="Picture 4" descr="The Ritz-Carlton Suite - Victoria Harbour | The Ritz-Carlton, Hong Kong">
            <a:extLst>
              <a:ext uri="{FF2B5EF4-FFF2-40B4-BE49-F238E27FC236}">
                <a16:creationId xmlns:a16="http://schemas.microsoft.com/office/drawing/2014/main" id="{ED5AA491-9752-45BF-8D9C-AE8932357E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79066" y="1542257"/>
            <a:ext cx="5778500" cy="470614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B6ACE0C-A074-3607-7E59-5B6B3D575D49}"/>
              </a:ext>
            </a:extLst>
          </p:cNvPr>
          <p:cNvSpPr txBox="1"/>
          <p:nvPr/>
        </p:nvSpPr>
        <p:spPr>
          <a:xfrm>
            <a:off x="4149211" y="6248400"/>
            <a:ext cx="7885471" cy="276999"/>
          </a:xfrm>
          <a:prstGeom prst="rect">
            <a:avLst/>
          </a:prstGeom>
          <a:noFill/>
        </p:spPr>
        <p:txBody>
          <a:bodyPr wrap="square" rtlCol="0">
            <a:spAutoFit/>
          </a:bodyPr>
          <a:lstStyle/>
          <a:p>
            <a:r>
              <a:rPr lang="en-IN" sz="1200" dirty="0">
                <a:hlinkClick r:id="rId4"/>
              </a:rPr>
              <a:t>Figure 3( source) :https://www.ritzcarlton.com/en/hotels/china/hong-kong/rooms-suites/the-ritz-carlton-suite</a:t>
            </a:r>
            <a:endParaRPr lang="en-IN" sz="1200" dirty="0"/>
          </a:p>
        </p:txBody>
      </p:sp>
    </p:spTree>
    <p:extLst>
      <p:ext uri="{BB962C8B-B14F-4D97-AF65-F5344CB8AC3E}">
        <p14:creationId xmlns:p14="http://schemas.microsoft.com/office/powerpoint/2010/main" val="39009910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C6264-960A-40FB-A7AC-A34851E842B5}"/>
              </a:ext>
            </a:extLst>
          </p:cNvPr>
          <p:cNvSpPr>
            <a:spLocks noGrp="1"/>
          </p:cNvSpPr>
          <p:nvPr>
            <p:ph type="title"/>
          </p:nvPr>
        </p:nvSpPr>
        <p:spPr/>
        <p:txBody>
          <a:bodyPr>
            <a:normAutofit/>
          </a:bodyPr>
          <a:lstStyle/>
          <a:p>
            <a:pPr algn="ctr"/>
            <a:r>
              <a:rPr lang="en-US" sz="3000" b="1" dirty="0">
                <a:effectLst/>
                <a:latin typeface="Times New Roman" panose="02020603050405020304" pitchFamily="18" charset="0"/>
                <a:ea typeface="Arial" panose="020B0604020202020204" pitchFamily="34" charset="0"/>
              </a:rPr>
              <a:t>Meeting guest expectations</a:t>
            </a:r>
            <a:endParaRPr lang="en-US" sz="3000" dirty="0"/>
          </a:p>
        </p:txBody>
      </p:sp>
      <p:sp>
        <p:nvSpPr>
          <p:cNvPr id="3" name="Content Placeholder 2">
            <a:extLst>
              <a:ext uri="{FF2B5EF4-FFF2-40B4-BE49-F238E27FC236}">
                <a16:creationId xmlns:a16="http://schemas.microsoft.com/office/drawing/2014/main" id="{527C2C56-E387-4250-84A8-43F6EADBDBE2}"/>
              </a:ext>
            </a:extLst>
          </p:cNvPr>
          <p:cNvSpPr>
            <a:spLocks noGrp="1"/>
          </p:cNvSpPr>
          <p:nvPr>
            <p:ph idx="1"/>
          </p:nvPr>
        </p:nvSpPr>
        <p:spPr>
          <a:xfrm>
            <a:off x="4975668" y="1589089"/>
            <a:ext cx="4759152" cy="4344986"/>
          </a:xfrm>
        </p:spPr>
        <p:txBody>
          <a:bodyPr>
            <a:normAutofit lnSpcReduction="10000"/>
          </a:bodyPr>
          <a:lstStyle/>
          <a:p>
            <a:pPr marL="342900" marR="0" lvl="0" indent="-342900" algn="just">
              <a:lnSpc>
                <a:spcPct val="150000"/>
              </a:lnSpc>
              <a:spcBef>
                <a:spcPts val="0"/>
              </a:spcBef>
              <a:spcAft>
                <a:spcPts val="0"/>
              </a:spcAft>
              <a:buFont typeface="Arial" panose="020B0604020202020204" pitchFamily="34" charset="0"/>
              <a:buChar char="●"/>
            </a:pPr>
            <a:r>
              <a:rPr lang="en-US" sz="1800" u="none" strike="noStrike" dirty="0">
                <a:effectLst/>
                <a:latin typeface="Times New Roman" panose="02020603050405020304" pitchFamily="18" charset="0"/>
                <a:ea typeface="Arial" panose="020B0604020202020204" pitchFamily="34" charset="0"/>
              </a:rPr>
              <a:t>Earning the trust of the guest is one of the most important factors to meet their expectations therefore it is important for the hotel staff to always tell the truth.</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US" sz="1800" u="none" strike="noStrike" dirty="0">
                <a:effectLst/>
                <a:latin typeface="Times New Roman" panose="02020603050405020304" pitchFamily="18" charset="0"/>
                <a:ea typeface="Arial" panose="020B0604020202020204" pitchFamily="34" charset="0"/>
              </a:rPr>
              <a:t>The reviews provided by guests are a powerful tool to set the expectation of the guest. It is important to share their expenses in stories in the hotel (</a:t>
            </a:r>
            <a:r>
              <a:rPr lang="en-US" sz="1800" u="none" strike="noStrike" dirty="0">
                <a:effectLst/>
                <a:highlight>
                  <a:srgbClr val="FFFFFF"/>
                </a:highlight>
                <a:latin typeface="Times New Roman" panose="02020603050405020304" pitchFamily="18" charset="0"/>
                <a:ea typeface="Arial" panose="020B0604020202020204" pitchFamily="34" charset="0"/>
              </a:rPr>
              <a:t>Ivanov, </a:t>
            </a:r>
            <a:r>
              <a:rPr lang="en-US" sz="1800" i="1" u="none" strike="noStrike" dirty="0">
                <a:effectLst/>
                <a:highlight>
                  <a:srgbClr val="FFFFFF"/>
                </a:highlight>
                <a:latin typeface="Times New Roman" panose="02020603050405020304" pitchFamily="18" charset="0"/>
                <a:ea typeface="Arial" panose="020B0604020202020204" pitchFamily="34" charset="0"/>
              </a:rPr>
              <a:t>et al</a:t>
            </a:r>
            <a:r>
              <a:rPr lang="en-US" sz="1800" u="none" strike="noStrike" dirty="0">
                <a:effectLst/>
                <a:latin typeface="Times New Roman" panose="02020603050405020304" pitchFamily="18" charset="0"/>
                <a:ea typeface="Arial" panose="020B0604020202020204" pitchFamily="34" charset="0"/>
              </a:rPr>
              <a:t>. 2019).</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US" sz="1800" u="none" strike="noStrike" dirty="0">
                <a:effectLst/>
                <a:latin typeface="Times New Roman" panose="02020603050405020304" pitchFamily="18" charset="0"/>
                <a:ea typeface="Arial" panose="020B0604020202020204" pitchFamily="34" charset="0"/>
              </a:rPr>
              <a:t>Simplifying the process of buying and not wishing the time of the customers also helps in meeting their expectations.</a:t>
            </a:r>
            <a:endParaRPr lang="en-US" sz="1800" u="none" strike="noStrike" dirty="0">
              <a:effectLst/>
              <a:latin typeface="Arial" panose="020B0604020202020204" pitchFamily="34" charset="0"/>
              <a:ea typeface="Arial" panose="020B0604020202020204" pitchFamily="34" charset="0"/>
            </a:endParaRPr>
          </a:p>
        </p:txBody>
      </p:sp>
      <p:pic>
        <p:nvPicPr>
          <p:cNvPr id="5122" name="Picture 2" descr="About">
            <a:extLst>
              <a:ext uri="{FF2B5EF4-FFF2-40B4-BE49-F238E27FC236}">
                <a16:creationId xmlns:a16="http://schemas.microsoft.com/office/drawing/2014/main" id="{FAF14F6A-681B-498E-8009-C7DCBD4EAB2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0" y="1228725"/>
            <a:ext cx="4171950" cy="501967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F60DB86-AEC5-AFC6-C303-3B149D554E6F}"/>
              </a:ext>
            </a:extLst>
          </p:cNvPr>
          <p:cNvSpPr txBox="1"/>
          <p:nvPr/>
        </p:nvSpPr>
        <p:spPr>
          <a:xfrm>
            <a:off x="540774" y="6248400"/>
            <a:ext cx="5486400" cy="307777"/>
          </a:xfrm>
          <a:prstGeom prst="rect">
            <a:avLst/>
          </a:prstGeom>
          <a:noFill/>
        </p:spPr>
        <p:txBody>
          <a:bodyPr wrap="square" rtlCol="0">
            <a:spAutoFit/>
          </a:bodyPr>
          <a:lstStyle/>
          <a:p>
            <a:r>
              <a:rPr lang="en-IN" sz="1400" dirty="0">
                <a:hlinkClick r:id="rId4"/>
              </a:rPr>
              <a:t>Figure (source</a:t>
            </a:r>
            <a:r>
              <a:rPr lang="en-IN" sz="1200" dirty="0">
                <a:hlinkClick r:id="rId4"/>
              </a:rPr>
              <a:t>): https://www.ritzcarlton.com/en/about</a:t>
            </a:r>
            <a:endParaRPr lang="en-IN" sz="1400" dirty="0"/>
          </a:p>
        </p:txBody>
      </p:sp>
    </p:spTree>
    <p:extLst>
      <p:ext uri="{BB962C8B-B14F-4D97-AF65-F5344CB8AC3E}">
        <p14:creationId xmlns:p14="http://schemas.microsoft.com/office/powerpoint/2010/main" val="37084506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EA9F6-9BF2-4C7C-8E2F-B1C19920D49C}"/>
              </a:ext>
            </a:extLst>
          </p:cNvPr>
          <p:cNvSpPr>
            <a:spLocks noGrp="1"/>
          </p:cNvSpPr>
          <p:nvPr>
            <p:ph type="title"/>
          </p:nvPr>
        </p:nvSpPr>
        <p:spPr/>
        <p:txBody>
          <a:bodyPr>
            <a:normAutofit/>
          </a:bodyPr>
          <a:lstStyle/>
          <a:p>
            <a:pPr algn="ctr"/>
            <a:r>
              <a:rPr lang="en-US" sz="3000" b="1" dirty="0">
                <a:effectLst/>
                <a:latin typeface="Times New Roman" panose="02020603050405020304" pitchFamily="18" charset="0"/>
                <a:ea typeface="Arial" panose="020B0604020202020204" pitchFamily="34" charset="0"/>
              </a:rPr>
              <a:t>Conclusion</a:t>
            </a:r>
            <a:endParaRPr lang="en-US" sz="3000" dirty="0"/>
          </a:p>
        </p:txBody>
      </p:sp>
      <p:sp>
        <p:nvSpPr>
          <p:cNvPr id="3" name="Content Placeholder 2">
            <a:extLst>
              <a:ext uri="{FF2B5EF4-FFF2-40B4-BE49-F238E27FC236}">
                <a16:creationId xmlns:a16="http://schemas.microsoft.com/office/drawing/2014/main" id="{F6B5800B-6D78-4B87-9301-BD0E7DA43681}"/>
              </a:ext>
            </a:extLst>
          </p:cNvPr>
          <p:cNvSpPr>
            <a:spLocks noGrp="1"/>
          </p:cNvSpPr>
          <p:nvPr>
            <p:ph idx="1"/>
          </p:nvPr>
        </p:nvSpPr>
        <p:spPr>
          <a:xfrm>
            <a:off x="677334" y="1751014"/>
            <a:ext cx="4037541" cy="3880773"/>
          </a:xfrm>
        </p:spPr>
        <p:txBody>
          <a:bodyPr/>
          <a:lstStyle/>
          <a:p>
            <a:pPr marL="342900" marR="0" lvl="0" indent="-342900" algn="just">
              <a:lnSpc>
                <a:spcPct val="150000"/>
              </a:lnSpc>
              <a:spcBef>
                <a:spcPts val="0"/>
              </a:spcBef>
              <a:spcAft>
                <a:spcPts val="0"/>
              </a:spcAft>
              <a:buFont typeface="Arial" panose="020B0604020202020204" pitchFamily="34" charset="0"/>
              <a:buChar char="●"/>
            </a:pPr>
            <a:r>
              <a:rPr lang="en-US" sz="1800" u="none" strike="noStrike" dirty="0">
                <a:effectLst/>
                <a:latin typeface="Times New Roman" panose="02020603050405020304" pitchFamily="18" charset="0"/>
                <a:ea typeface="Arial" panose="020B0604020202020204" pitchFamily="34" charset="0"/>
              </a:rPr>
              <a:t>Providing excellent customer service is important to gain loyal customers.</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US" sz="1800" u="none" strike="noStrike" dirty="0">
                <a:effectLst/>
                <a:latin typeface="Times New Roman" panose="02020603050405020304" pitchFamily="18" charset="0"/>
                <a:ea typeface="Arial" panose="020B0604020202020204" pitchFamily="34" charset="0"/>
              </a:rPr>
              <a:t>It also helps in building the business and changing the perspective of a customer.</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US" sz="1800" u="none" strike="noStrike" dirty="0">
                <a:effectLst/>
                <a:latin typeface="Times New Roman" panose="02020603050405020304" pitchFamily="18" charset="0"/>
                <a:ea typeface="Arial" panose="020B0604020202020204" pitchFamily="34" charset="0"/>
              </a:rPr>
              <a:t>An excellent service impacts the overall hospitality provided by a hotel.</a:t>
            </a:r>
            <a:endParaRPr lang="en-US" sz="1800" u="none" strike="noStrike" dirty="0">
              <a:effectLst/>
              <a:latin typeface="Arial" panose="020B0604020202020204" pitchFamily="34" charset="0"/>
              <a:ea typeface="Arial" panose="020B0604020202020204" pitchFamily="34" charset="0"/>
            </a:endParaRPr>
          </a:p>
        </p:txBody>
      </p:sp>
      <p:pic>
        <p:nvPicPr>
          <p:cNvPr id="3074" name="Picture 2" descr="The Ritz-Carlton, Osaka | Osaka 2020 UPDATED DEALS ₹32291, HD Photos &amp;  Reviews">
            <a:extLst>
              <a:ext uri="{FF2B5EF4-FFF2-40B4-BE49-F238E27FC236}">
                <a16:creationId xmlns:a16="http://schemas.microsoft.com/office/drawing/2014/main" id="{82543A28-1803-4B3C-998B-4F241E3986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75668" y="1751014"/>
            <a:ext cx="5818319" cy="388077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6B99F5C-5D4F-9235-7FDA-A472D37D13ED}"/>
              </a:ext>
            </a:extLst>
          </p:cNvPr>
          <p:cNvSpPr txBox="1"/>
          <p:nvPr/>
        </p:nvSpPr>
        <p:spPr>
          <a:xfrm>
            <a:off x="4886632" y="5801032"/>
            <a:ext cx="5486400" cy="307777"/>
          </a:xfrm>
          <a:prstGeom prst="rect">
            <a:avLst/>
          </a:prstGeom>
          <a:noFill/>
        </p:spPr>
        <p:txBody>
          <a:bodyPr wrap="square" rtlCol="0">
            <a:spAutoFit/>
          </a:bodyPr>
          <a:lstStyle/>
          <a:p>
            <a:r>
              <a:rPr lang="en-IN" sz="1400" dirty="0">
                <a:hlinkClick r:id="rId4"/>
              </a:rPr>
              <a:t>Figure (source</a:t>
            </a:r>
            <a:r>
              <a:rPr lang="en-IN" sz="1200" dirty="0">
                <a:hlinkClick r:id="rId4"/>
              </a:rPr>
              <a:t>):</a:t>
            </a:r>
            <a:r>
              <a:rPr lang="en-IN" sz="1400" dirty="0">
                <a:hlinkClick r:id="rId4"/>
              </a:rPr>
              <a:t> https://insideosaka.com/the-ritz-carlton-osaka/</a:t>
            </a:r>
            <a:endParaRPr lang="en-IN" sz="1400" dirty="0"/>
          </a:p>
        </p:txBody>
      </p:sp>
    </p:spTree>
    <p:extLst>
      <p:ext uri="{BB962C8B-B14F-4D97-AF65-F5344CB8AC3E}">
        <p14:creationId xmlns:p14="http://schemas.microsoft.com/office/powerpoint/2010/main" val="17302883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3CD2B-CAD3-47DA-A72B-1B55EF5E7383}"/>
              </a:ext>
            </a:extLst>
          </p:cNvPr>
          <p:cNvSpPr>
            <a:spLocks noGrp="1"/>
          </p:cNvSpPr>
          <p:nvPr>
            <p:ph type="title"/>
          </p:nvPr>
        </p:nvSpPr>
        <p:spPr/>
        <p:txBody>
          <a:bodyPr>
            <a:normAutofit/>
          </a:bodyPr>
          <a:lstStyle/>
          <a:p>
            <a:pPr algn="ctr"/>
            <a:r>
              <a:rPr lang="en-US" sz="3000" b="1" dirty="0">
                <a:effectLst/>
                <a:latin typeface="Times New Roman" panose="02020603050405020304" pitchFamily="18" charset="0"/>
                <a:ea typeface="Arial" panose="020B0604020202020204" pitchFamily="34" charset="0"/>
              </a:rPr>
              <a:t>References</a:t>
            </a:r>
            <a:endParaRPr lang="en-US" sz="3000" dirty="0"/>
          </a:p>
        </p:txBody>
      </p:sp>
      <p:sp>
        <p:nvSpPr>
          <p:cNvPr id="3" name="Content Placeholder 2">
            <a:extLst>
              <a:ext uri="{FF2B5EF4-FFF2-40B4-BE49-F238E27FC236}">
                <a16:creationId xmlns:a16="http://schemas.microsoft.com/office/drawing/2014/main" id="{F948AC34-9B2B-4A51-81A1-598F2387351C}"/>
              </a:ext>
            </a:extLst>
          </p:cNvPr>
          <p:cNvSpPr>
            <a:spLocks noGrp="1"/>
          </p:cNvSpPr>
          <p:nvPr>
            <p:ph idx="1"/>
          </p:nvPr>
        </p:nvSpPr>
        <p:spPr>
          <a:xfrm>
            <a:off x="677334" y="1393672"/>
            <a:ext cx="8596668" cy="3880773"/>
          </a:xfrm>
        </p:spPr>
        <p:txBody>
          <a:bodyPr>
            <a:normAutofit fontScale="55000" lnSpcReduction="20000"/>
          </a:bodyPr>
          <a:lstStyle/>
          <a:p>
            <a:pPr marL="0" marR="0" algn="just">
              <a:lnSpc>
                <a:spcPct val="150000"/>
              </a:lnSpc>
              <a:spcBef>
                <a:spcPts val="0"/>
              </a:spcBef>
              <a:spcAft>
                <a:spcPts val="0"/>
              </a:spcAft>
            </a:pPr>
            <a:r>
              <a:rPr lang="en-US" sz="1800" dirty="0">
                <a:effectLst/>
                <a:highlight>
                  <a:srgbClr val="FFFFFF"/>
                </a:highlight>
                <a:latin typeface="Times New Roman" panose="02020603050405020304" pitchFamily="18" charset="0"/>
                <a:ea typeface="Arial" panose="020B0604020202020204" pitchFamily="34" charset="0"/>
              </a:rPr>
              <a:t>Baum, T. and Hai, N.T.T., 2020. Hospitality, tourism, human rights and the impact of COVID-19. </a:t>
            </a:r>
            <a:r>
              <a:rPr lang="en-US" sz="1800" i="1" dirty="0">
                <a:effectLst/>
                <a:highlight>
                  <a:srgbClr val="FFFFFF"/>
                </a:highlight>
                <a:latin typeface="Times New Roman" panose="02020603050405020304" pitchFamily="18" charset="0"/>
                <a:ea typeface="Arial" panose="020B0604020202020204" pitchFamily="34" charset="0"/>
              </a:rPr>
              <a:t>International Journal of Contemporary Hospitality Management</a:t>
            </a:r>
            <a:r>
              <a:rPr lang="en-US" sz="1800" dirty="0">
                <a:effectLst/>
                <a:highlight>
                  <a:srgbClr val="FFFFFF"/>
                </a:highlight>
                <a:latin typeface="Times New Roman" panose="02020603050405020304" pitchFamily="18" charset="0"/>
                <a:ea typeface="Arial" panose="020B0604020202020204" pitchFamily="34" charset="0"/>
              </a:rPr>
              <a:t>, </a:t>
            </a:r>
            <a:r>
              <a:rPr lang="en-US" sz="1800" i="1" dirty="0">
                <a:effectLst/>
                <a:highlight>
                  <a:srgbClr val="FFFFFF"/>
                </a:highlight>
                <a:latin typeface="Times New Roman" panose="02020603050405020304" pitchFamily="18" charset="0"/>
                <a:ea typeface="Arial" panose="020B0604020202020204" pitchFamily="34" charset="0"/>
              </a:rPr>
              <a:t>32</a:t>
            </a:r>
            <a:r>
              <a:rPr lang="en-US" sz="1800" dirty="0">
                <a:effectLst/>
                <a:highlight>
                  <a:srgbClr val="FFFFFF"/>
                </a:highlight>
                <a:latin typeface="Times New Roman" panose="02020603050405020304" pitchFamily="18" charset="0"/>
                <a:ea typeface="Arial" panose="020B0604020202020204" pitchFamily="34" charset="0"/>
              </a:rPr>
              <a:t>(7), pp.2397-2407.</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US" sz="1800" dirty="0" err="1">
                <a:effectLst/>
                <a:highlight>
                  <a:srgbClr val="FFFFFF"/>
                </a:highlight>
                <a:latin typeface="Times New Roman" panose="02020603050405020304" pitchFamily="18" charset="0"/>
                <a:ea typeface="Arial" panose="020B0604020202020204" pitchFamily="34" charset="0"/>
              </a:rPr>
              <a:t>Gursoy</a:t>
            </a:r>
            <a:r>
              <a:rPr lang="en-US" sz="1800" dirty="0">
                <a:effectLst/>
                <a:highlight>
                  <a:srgbClr val="FFFFFF"/>
                </a:highlight>
                <a:latin typeface="Times New Roman" panose="02020603050405020304" pitchFamily="18" charset="0"/>
                <a:ea typeface="Arial" panose="020B0604020202020204" pitchFamily="34" charset="0"/>
              </a:rPr>
              <a:t>, D., </a:t>
            </a:r>
            <a:r>
              <a:rPr lang="en-US" sz="1800" dirty="0" err="1">
                <a:effectLst/>
                <a:highlight>
                  <a:srgbClr val="FFFFFF"/>
                </a:highlight>
                <a:latin typeface="Times New Roman" panose="02020603050405020304" pitchFamily="18" charset="0"/>
                <a:ea typeface="Arial" panose="020B0604020202020204" pitchFamily="34" charset="0"/>
              </a:rPr>
              <a:t>Malodia</a:t>
            </a:r>
            <a:r>
              <a:rPr lang="en-US" sz="1800" dirty="0">
                <a:effectLst/>
                <a:highlight>
                  <a:srgbClr val="FFFFFF"/>
                </a:highlight>
                <a:latin typeface="Times New Roman" panose="02020603050405020304" pitchFamily="18" charset="0"/>
                <a:ea typeface="Arial" panose="020B0604020202020204" pitchFamily="34" charset="0"/>
              </a:rPr>
              <a:t>, S. and </a:t>
            </a:r>
            <a:r>
              <a:rPr lang="en-US" sz="1800" dirty="0" err="1">
                <a:effectLst/>
                <a:highlight>
                  <a:srgbClr val="FFFFFF"/>
                </a:highlight>
                <a:latin typeface="Times New Roman" panose="02020603050405020304" pitchFamily="18" charset="0"/>
                <a:ea typeface="Arial" panose="020B0604020202020204" pitchFamily="34" charset="0"/>
              </a:rPr>
              <a:t>Dhir</a:t>
            </a:r>
            <a:r>
              <a:rPr lang="en-US" sz="1800" dirty="0">
                <a:effectLst/>
                <a:highlight>
                  <a:srgbClr val="FFFFFF"/>
                </a:highlight>
                <a:latin typeface="Times New Roman" panose="02020603050405020304" pitchFamily="18" charset="0"/>
                <a:ea typeface="Arial" panose="020B0604020202020204" pitchFamily="34" charset="0"/>
              </a:rPr>
              <a:t>, A., 2022. The metaverse in the hospitality and tourism industry: An overview of current trends and future research directions. </a:t>
            </a:r>
            <a:r>
              <a:rPr lang="en-US" sz="1800" i="1" dirty="0">
                <a:effectLst/>
                <a:highlight>
                  <a:srgbClr val="FFFFFF"/>
                </a:highlight>
                <a:latin typeface="Times New Roman" panose="02020603050405020304" pitchFamily="18" charset="0"/>
                <a:ea typeface="Arial" panose="020B0604020202020204" pitchFamily="34" charset="0"/>
              </a:rPr>
              <a:t>Journal of Hospitality Marketing &amp; Management</a:t>
            </a:r>
            <a:r>
              <a:rPr lang="en-US" sz="1800" dirty="0">
                <a:effectLst/>
                <a:highlight>
                  <a:srgbClr val="FFFFFF"/>
                </a:highlight>
                <a:latin typeface="Times New Roman" panose="02020603050405020304" pitchFamily="18" charset="0"/>
                <a:ea typeface="Arial" panose="020B0604020202020204" pitchFamily="34" charset="0"/>
              </a:rPr>
              <a:t>, </a:t>
            </a:r>
            <a:r>
              <a:rPr lang="en-US" sz="1800" i="1" dirty="0">
                <a:effectLst/>
                <a:highlight>
                  <a:srgbClr val="FFFFFF"/>
                </a:highlight>
                <a:latin typeface="Times New Roman" panose="02020603050405020304" pitchFamily="18" charset="0"/>
                <a:ea typeface="Arial" panose="020B0604020202020204" pitchFamily="34" charset="0"/>
              </a:rPr>
              <a:t>31</a:t>
            </a:r>
            <a:r>
              <a:rPr lang="en-US" sz="1800" dirty="0">
                <a:effectLst/>
                <a:highlight>
                  <a:srgbClr val="FFFFFF"/>
                </a:highlight>
                <a:latin typeface="Times New Roman" panose="02020603050405020304" pitchFamily="18" charset="0"/>
                <a:ea typeface="Arial" panose="020B0604020202020204" pitchFamily="34" charset="0"/>
              </a:rPr>
              <a:t>(5), pp.527-534.</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US" sz="1800" dirty="0">
                <a:effectLst/>
                <a:highlight>
                  <a:srgbClr val="FFFFFF"/>
                </a:highlight>
                <a:latin typeface="Times New Roman" panose="02020603050405020304" pitchFamily="18" charset="0"/>
                <a:ea typeface="Arial" panose="020B0604020202020204" pitchFamily="34" charset="0"/>
              </a:rPr>
              <a:t>Ivanov, S., </a:t>
            </a:r>
            <a:r>
              <a:rPr lang="en-US" sz="1800" dirty="0" err="1">
                <a:effectLst/>
                <a:highlight>
                  <a:srgbClr val="FFFFFF"/>
                </a:highlight>
                <a:latin typeface="Times New Roman" panose="02020603050405020304" pitchFamily="18" charset="0"/>
                <a:ea typeface="Arial" panose="020B0604020202020204" pitchFamily="34" charset="0"/>
              </a:rPr>
              <a:t>Gretzel</a:t>
            </a:r>
            <a:r>
              <a:rPr lang="en-US" sz="1800" dirty="0">
                <a:effectLst/>
                <a:highlight>
                  <a:srgbClr val="FFFFFF"/>
                </a:highlight>
                <a:latin typeface="Times New Roman" panose="02020603050405020304" pitchFamily="18" charset="0"/>
                <a:ea typeface="Arial" panose="020B0604020202020204" pitchFamily="34" charset="0"/>
              </a:rPr>
              <a:t>, U., Berezina, K., </a:t>
            </a:r>
            <a:r>
              <a:rPr lang="en-US" sz="1800" dirty="0" err="1">
                <a:effectLst/>
                <a:highlight>
                  <a:srgbClr val="FFFFFF"/>
                </a:highlight>
                <a:latin typeface="Times New Roman" panose="02020603050405020304" pitchFamily="18" charset="0"/>
                <a:ea typeface="Arial" panose="020B0604020202020204" pitchFamily="34" charset="0"/>
              </a:rPr>
              <a:t>Sigala</a:t>
            </a:r>
            <a:r>
              <a:rPr lang="en-US" sz="1800" dirty="0">
                <a:effectLst/>
                <a:highlight>
                  <a:srgbClr val="FFFFFF"/>
                </a:highlight>
                <a:latin typeface="Times New Roman" panose="02020603050405020304" pitchFamily="18" charset="0"/>
                <a:ea typeface="Arial" panose="020B0604020202020204" pitchFamily="34" charset="0"/>
              </a:rPr>
              <a:t>, M. and Webster, C., 2019. Progress on robotics in hospitality and tourism: a review of the literature. </a:t>
            </a:r>
            <a:r>
              <a:rPr lang="en-US" sz="1800" i="1" dirty="0">
                <a:effectLst/>
                <a:highlight>
                  <a:srgbClr val="FFFFFF"/>
                </a:highlight>
                <a:latin typeface="Times New Roman" panose="02020603050405020304" pitchFamily="18" charset="0"/>
                <a:ea typeface="Arial" panose="020B0604020202020204" pitchFamily="34" charset="0"/>
              </a:rPr>
              <a:t>Journal of Hospitality and Tourism Technology</a:t>
            </a:r>
            <a:r>
              <a:rPr lang="en-US" sz="1800" dirty="0">
                <a:effectLst/>
                <a:highlight>
                  <a:srgbClr val="FFFFFF"/>
                </a:highlight>
                <a:latin typeface="Times New Roman" panose="02020603050405020304" pitchFamily="18" charset="0"/>
                <a:ea typeface="Arial" panose="020B0604020202020204" pitchFamily="34" charset="0"/>
              </a:rPr>
              <a:t>, </a:t>
            </a:r>
            <a:r>
              <a:rPr lang="en-US" sz="1800" i="1" dirty="0">
                <a:effectLst/>
                <a:highlight>
                  <a:srgbClr val="FFFFFF"/>
                </a:highlight>
                <a:latin typeface="Times New Roman" panose="02020603050405020304" pitchFamily="18" charset="0"/>
                <a:ea typeface="Arial" panose="020B0604020202020204" pitchFamily="34" charset="0"/>
              </a:rPr>
              <a:t>10</a:t>
            </a:r>
            <a:r>
              <a:rPr lang="en-US" sz="1800" dirty="0">
                <a:effectLst/>
                <a:highlight>
                  <a:srgbClr val="FFFFFF"/>
                </a:highlight>
                <a:latin typeface="Times New Roman" panose="02020603050405020304" pitchFamily="18" charset="0"/>
                <a:ea typeface="Arial" panose="020B0604020202020204" pitchFamily="34" charset="0"/>
              </a:rPr>
              <a:t>(4), pp.489-521.</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US" sz="1800" dirty="0" err="1">
                <a:effectLst/>
                <a:highlight>
                  <a:srgbClr val="FFFFFF"/>
                </a:highlight>
                <a:latin typeface="Times New Roman" panose="02020603050405020304" pitchFamily="18" charset="0"/>
                <a:ea typeface="Arial" panose="020B0604020202020204" pitchFamily="34" charset="0"/>
              </a:rPr>
              <a:t>Rhou</a:t>
            </a:r>
            <a:r>
              <a:rPr lang="en-US" sz="1800" dirty="0">
                <a:effectLst/>
                <a:highlight>
                  <a:srgbClr val="FFFFFF"/>
                </a:highlight>
                <a:latin typeface="Times New Roman" panose="02020603050405020304" pitchFamily="18" charset="0"/>
                <a:ea typeface="Arial" panose="020B0604020202020204" pitchFamily="34" charset="0"/>
              </a:rPr>
              <a:t>, Y. and </a:t>
            </a:r>
            <a:r>
              <a:rPr lang="en-US" sz="1800" dirty="0" err="1">
                <a:effectLst/>
                <a:highlight>
                  <a:srgbClr val="FFFFFF"/>
                </a:highlight>
                <a:latin typeface="Times New Roman" panose="02020603050405020304" pitchFamily="18" charset="0"/>
                <a:ea typeface="Arial" panose="020B0604020202020204" pitchFamily="34" charset="0"/>
              </a:rPr>
              <a:t>Singal</a:t>
            </a:r>
            <a:r>
              <a:rPr lang="en-US" sz="1800" dirty="0">
                <a:effectLst/>
                <a:highlight>
                  <a:srgbClr val="FFFFFF"/>
                </a:highlight>
                <a:latin typeface="Times New Roman" panose="02020603050405020304" pitchFamily="18" charset="0"/>
                <a:ea typeface="Arial" panose="020B0604020202020204" pitchFamily="34" charset="0"/>
              </a:rPr>
              <a:t>, M., 2020. A review of the business case for CSR in the hospitality industry. </a:t>
            </a:r>
            <a:r>
              <a:rPr lang="en-US" sz="1800" i="1" dirty="0">
                <a:effectLst/>
                <a:highlight>
                  <a:srgbClr val="FFFFFF"/>
                </a:highlight>
                <a:latin typeface="Times New Roman" panose="02020603050405020304" pitchFamily="18" charset="0"/>
                <a:ea typeface="Arial" panose="020B0604020202020204" pitchFamily="34" charset="0"/>
              </a:rPr>
              <a:t>International Journal of Hospitality Management</a:t>
            </a:r>
            <a:r>
              <a:rPr lang="en-US" sz="1800" dirty="0">
                <a:effectLst/>
                <a:highlight>
                  <a:srgbClr val="FFFFFF"/>
                </a:highlight>
                <a:latin typeface="Times New Roman" panose="02020603050405020304" pitchFamily="18" charset="0"/>
                <a:ea typeface="Arial" panose="020B0604020202020204" pitchFamily="34" charset="0"/>
              </a:rPr>
              <a:t>, </a:t>
            </a:r>
            <a:r>
              <a:rPr lang="en-US" sz="1800" i="1" dirty="0">
                <a:effectLst/>
                <a:highlight>
                  <a:srgbClr val="FFFFFF"/>
                </a:highlight>
                <a:latin typeface="Times New Roman" panose="02020603050405020304" pitchFamily="18" charset="0"/>
                <a:ea typeface="Arial" panose="020B0604020202020204" pitchFamily="34" charset="0"/>
              </a:rPr>
              <a:t>84</a:t>
            </a:r>
            <a:r>
              <a:rPr lang="en-US" sz="1800" dirty="0">
                <a:effectLst/>
                <a:highlight>
                  <a:srgbClr val="FFFFFF"/>
                </a:highlight>
                <a:latin typeface="Times New Roman" panose="02020603050405020304" pitchFamily="18" charset="0"/>
                <a:ea typeface="Arial" panose="020B0604020202020204" pitchFamily="34" charset="0"/>
              </a:rPr>
              <a:t>, p.102330.</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US" sz="1800" dirty="0" err="1">
                <a:effectLst/>
                <a:highlight>
                  <a:srgbClr val="FFFFFF"/>
                </a:highlight>
                <a:latin typeface="Times New Roman" panose="02020603050405020304" pitchFamily="18" charset="0"/>
                <a:ea typeface="Arial" panose="020B0604020202020204" pitchFamily="34" charset="0"/>
              </a:rPr>
              <a:t>Tuomi</a:t>
            </a:r>
            <a:r>
              <a:rPr lang="en-US" sz="1800" dirty="0">
                <a:effectLst/>
                <a:highlight>
                  <a:srgbClr val="FFFFFF"/>
                </a:highlight>
                <a:latin typeface="Times New Roman" panose="02020603050405020304" pitchFamily="18" charset="0"/>
                <a:ea typeface="Arial" panose="020B0604020202020204" pitchFamily="34" charset="0"/>
              </a:rPr>
              <a:t>, A., </a:t>
            </a:r>
            <a:r>
              <a:rPr lang="en-US" sz="1800" dirty="0" err="1">
                <a:effectLst/>
                <a:highlight>
                  <a:srgbClr val="FFFFFF"/>
                </a:highlight>
                <a:latin typeface="Times New Roman" panose="02020603050405020304" pitchFamily="18" charset="0"/>
                <a:ea typeface="Arial" panose="020B0604020202020204" pitchFamily="34" charset="0"/>
              </a:rPr>
              <a:t>Tussyadiah</a:t>
            </a:r>
            <a:r>
              <a:rPr lang="en-US" sz="1800" dirty="0">
                <a:effectLst/>
                <a:highlight>
                  <a:srgbClr val="FFFFFF"/>
                </a:highlight>
                <a:latin typeface="Times New Roman" panose="02020603050405020304" pitchFamily="18" charset="0"/>
                <a:ea typeface="Arial" panose="020B0604020202020204" pitchFamily="34" charset="0"/>
              </a:rPr>
              <a:t>, I.P. and </a:t>
            </a:r>
            <a:r>
              <a:rPr lang="en-US" sz="1800" dirty="0" err="1">
                <a:effectLst/>
                <a:highlight>
                  <a:srgbClr val="FFFFFF"/>
                </a:highlight>
                <a:latin typeface="Times New Roman" panose="02020603050405020304" pitchFamily="18" charset="0"/>
                <a:ea typeface="Arial" panose="020B0604020202020204" pitchFamily="34" charset="0"/>
              </a:rPr>
              <a:t>Stienmetz</a:t>
            </a:r>
            <a:r>
              <a:rPr lang="en-US" sz="1800" dirty="0">
                <a:effectLst/>
                <a:highlight>
                  <a:srgbClr val="FFFFFF"/>
                </a:highlight>
                <a:latin typeface="Times New Roman" panose="02020603050405020304" pitchFamily="18" charset="0"/>
                <a:ea typeface="Arial" panose="020B0604020202020204" pitchFamily="34" charset="0"/>
              </a:rPr>
              <a:t>, J., 2021. Applications and implications of service robots in hospitality. </a:t>
            </a:r>
            <a:r>
              <a:rPr lang="en-US" sz="1800" i="1" dirty="0">
                <a:effectLst/>
                <a:highlight>
                  <a:srgbClr val="FFFFFF"/>
                </a:highlight>
                <a:latin typeface="Times New Roman" panose="02020603050405020304" pitchFamily="18" charset="0"/>
                <a:ea typeface="Arial" panose="020B0604020202020204" pitchFamily="34" charset="0"/>
              </a:rPr>
              <a:t>Cornell Hospitality Quarterly</a:t>
            </a:r>
            <a:r>
              <a:rPr lang="en-US" sz="1800" dirty="0">
                <a:effectLst/>
                <a:highlight>
                  <a:srgbClr val="FFFFFF"/>
                </a:highlight>
                <a:latin typeface="Times New Roman" panose="02020603050405020304" pitchFamily="18" charset="0"/>
                <a:ea typeface="Arial" panose="020B0604020202020204" pitchFamily="34" charset="0"/>
              </a:rPr>
              <a:t>, </a:t>
            </a:r>
            <a:r>
              <a:rPr lang="en-US" sz="1800" i="1" dirty="0">
                <a:effectLst/>
                <a:highlight>
                  <a:srgbClr val="FFFFFF"/>
                </a:highlight>
                <a:latin typeface="Times New Roman" panose="02020603050405020304" pitchFamily="18" charset="0"/>
                <a:ea typeface="Arial" panose="020B0604020202020204" pitchFamily="34" charset="0"/>
              </a:rPr>
              <a:t>62</a:t>
            </a:r>
            <a:r>
              <a:rPr lang="en-US" sz="1800" dirty="0">
                <a:effectLst/>
                <a:highlight>
                  <a:srgbClr val="FFFFFF"/>
                </a:highlight>
                <a:latin typeface="Times New Roman" panose="02020603050405020304" pitchFamily="18" charset="0"/>
                <a:ea typeface="Arial" panose="020B0604020202020204" pitchFamily="34" charset="0"/>
              </a:rPr>
              <a:t>(2), pp.232-247.</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US" sz="1800" dirty="0" err="1">
                <a:effectLst/>
                <a:highlight>
                  <a:srgbClr val="FFFFFF"/>
                </a:highlight>
                <a:latin typeface="Times New Roman" panose="02020603050405020304" pitchFamily="18" charset="0"/>
                <a:ea typeface="Arial" panose="020B0604020202020204" pitchFamily="34" charset="0"/>
              </a:rPr>
              <a:t>Viglia</a:t>
            </a:r>
            <a:r>
              <a:rPr lang="en-US" sz="1800" dirty="0">
                <a:effectLst/>
                <a:highlight>
                  <a:srgbClr val="FFFFFF"/>
                </a:highlight>
                <a:latin typeface="Times New Roman" panose="02020603050405020304" pitchFamily="18" charset="0"/>
                <a:ea typeface="Arial" panose="020B0604020202020204" pitchFamily="34" charset="0"/>
              </a:rPr>
              <a:t>, G. and </a:t>
            </a:r>
            <a:r>
              <a:rPr lang="en-US" sz="1800" dirty="0" err="1">
                <a:effectLst/>
                <a:highlight>
                  <a:srgbClr val="FFFFFF"/>
                </a:highlight>
                <a:latin typeface="Times New Roman" panose="02020603050405020304" pitchFamily="18" charset="0"/>
                <a:ea typeface="Arial" panose="020B0604020202020204" pitchFamily="34" charset="0"/>
              </a:rPr>
              <a:t>Dolnicar</a:t>
            </a:r>
            <a:r>
              <a:rPr lang="en-US" sz="1800" dirty="0">
                <a:effectLst/>
                <a:highlight>
                  <a:srgbClr val="FFFFFF"/>
                </a:highlight>
                <a:latin typeface="Times New Roman" panose="02020603050405020304" pitchFamily="18" charset="0"/>
                <a:ea typeface="Arial" panose="020B0604020202020204" pitchFamily="34" charset="0"/>
              </a:rPr>
              <a:t>, S., 2020. A review of experiments in tourism and hospitality. </a:t>
            </a:r>
            <a:r>
              <a:rPr lang="en-US" sz="1800" i="1" dirty="0">
                <a:effectLst/>
                <a:highlight>
                  <a:srgbClr val="FFFFFF"/>
                </a:highlight>
                <a:latin typeface="Times New Roman" panose="02020603050405020304" pitchFamily="18" charset="0"/>
                <a:ea typeface="Arial" panose="020B0604020202020204" pitchFamily="34" charset="0"/>
              </a:rPr>
              <a:t>Annals of Tourism Research</a:t>
            </a:r>
            <a:r>
              <a:rPr lang="en-US" sz="1800" dirty="0">
                <a:effectLst/>
                <a:highlight>
                  <a:srgbClr val="FFFFFF"/>
                </a:highlight>
                <a:latin typeface="Times New Roman" panose="02020603050405020304" pitchFamily="18" charset="0"/>
                <a:ea typeface="Arial" panose="020B0604020202020204" pitchFamily="34" charset="0"/>
              </a:rPr>
              <a:t>, </a:t>
            </a:r>
            <a:r>
              <a:rPr lang="en-US" sz="1800" i="1" dirty="0">
                <a:effectLst/>
                <a:highlight>
                  <a:srgbClr val="FFFFFF"/>
                </a:highlight>
                <a:latin typeface="Times New Roman" panose="02020603050405020304" pitchFamily="18" charset="0"/>
                <a:ea typeface="Arial" panose="020B0604020202020204" pitchFamily="34" charset="0"/>
              </a:rPr>
              <a:t>80</a:t>
            </a:r>
            <a:r>
              <a:rPr lang="en-US" sz="1800" dirty="0">
                <a:effectLst/>
                <a:highlight>
                  <a:srgbClr val="FFFFFF"/>
                </a:highlight>
                <a:latin typeface="Times New Roman" panose="02020603050405020304" pitchFamily="18" charset="0"/>
                <a:ea typeface="Arial" panose="020B0604020202020204" pitchFamily="34" charset="0"/>
              </a:rPr>
              <a:t>, p.102858.</a:t>
            </a:r>
          </a:p>
          <a:p>
            <a:pPr marL="0" marR="0" algn="just">
              <a:lnSpc>
                <a:spcPct val="150000"/>
              </a:lnSpc>
              <a:spcBef>
                <a:spcPts val="0"/>
              </a:spcBef>
              <a:spcAft>
                <a:spcPts val="0"/>
              </a:spcAft>
            </a:pPr>
            <a:r>
              <a:rPr lang="en-US" b="0" i="0" dirty="0">
                <a:solidFill>
                  <a:srgbClr val="222222"/>
                </a:solidFill>
                <a:effectLst/>
                <a:latin typeface="Arial" panose="020B0604020202020204" pitchFamily="34" charset="0"/>
              </a:rPr>
              <a:t>Lai, I.K.W. and Wong, J.W.C., 2020. Comparing crisis management practices in the hotel industry between initial and pandemic stages of COVID-19. </a:t>
            </a:r>
            <a:r>
              <a:rPr lang="en-US" b="0" i="1" dirty="0">
                <a:solidFill>
                  <a:srgbClr val="222222"/>
                </a:solidFill>
                <a:effectLst/>
                <a:latin typeface="Arial" panose="020B0604020202020204" pitchFamily="34" charset="0"/>
              </a:rPr>
              <a:t>International Journal of Contemporary Hospitality Management</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32</a:t>
            </a:r>
            <a:r>
              <a:rPr lang="en-US" b="0" i="0" dirty="0">
                <a:solidFill>
                  <a:srgbClr val="222222"/>
                </a:solidFill>
                <a:effectLst/>
                <a:latin typeface="Arial" panose="020B0604020202020204" pitchFamily="34" charset="0"/>
              </a:rPr>
              <a:t>(10), pp.3135-3156.</a:t>
            </a:r>
          </a:p>
          <a:p>
            <a:pPr marL="0" marR="0" algn="just">
              <a:lnSpc>
                <a:spcPct val="150000"/>
              </a:lnSpc>
              <a:spcBef>
                <a:spcPts val="0"/>
              </a:spcBef>
              <a:spcAft>
                <a:spcPts val="0"/>
              </a:spcAft>
            </a:pPr>
            <a:r>
              <a:rPr lang="en-US" b="0" i="0" dirty="0" err="1">
                <a:solidFill>
                  <a:srgbClr val="222222"/>
                </a:solidFill>
                <a:effectLst/>
                <a:latin typeface="Arial" panose="020B0604020202020204" pitchFamily="34" charset="0"/>
              </a:rPr>
              <a:t>Buhalis</a:t>
            </a:r>
            <a:r>
              <a:rPr lang="en-US" b="0" i="0" dirty="0">
                <a:solidFill>
                  <a:srgbClr val="222222"/>
                </a:solidFill>
                <a:effectLst/>
                <a:latin typeface="Arial" panose="020B0604020202020204" pitchFamily="34" charset="0"/>
              </a:rPr>
              <a:t>, D., Lin, M.S. and Leung, D., 2022. Metaverse as a driver for customer experience and value co-creation: implications for hospitality and tourism management and marketing. </a:t>
            </a:r>
            <a:r>
              <a:rPr lang="en-US" b="0" i="1" dirty="0">
                <a:solidFill>
                  <a:srgbClr val="222222"/>
                </a:solidFill>
                <a:effectLst/>
                <a:latin typeface="Arial" panose="020B0604020202020204" pitchFamily="34" charset="0"/>
              </a:rPr>
              <a:t>International Journal of Contemporary Hospitality Management</a:t>
            </a:r>
            <a:r>
              <a:rPr lang="en-US" b="0" i="0" dirty="0">
                <a:solidFill>
                  <a:srgbClr val="222222"/>
                </a:solidFill>
                <a:effectLst/>
                <a:latin typeface="Arial" panose="020B0604020202020204" pitchFamily="34" charset="0"/>
              </a:rPr>
              <a:t>, (ahead-of-print).</a:t>
            </a:r>
          </a:p>
          <a:p>
            <a:pPr marL="0" marR="0" algn="just">
              <a:lnSpc>
                <a:spcPct val="150000"/>
              </a:lnSpc>
              <a:spcBef>
                <a:spcPts val="0"/>
              </a:spcBef>
              <a:spcAft>
                <a:spcPts val="0"/>
              </a:spcAft>
            </a:pPr>
            <a:r>
              <a:rPr lang="en-US" b="0" i="0" dirty="0">
                <a:solidFill>
                  <a:srgbClr val="222222"/>
                </a:solidFill>
                <a:effectLst/>
                <a:latin typeface="Arial" panose="020B0604020202020204" pitchFamily="34" charset="0"/>
              </a:rPr>
              <a:t>Yu, H., Shum, C., Alcorn, M., Sun, J. and He, Z., 2022. Robots can’t take my job: antecedents and outcomes of Gen Z employees’ service robot risk awareness. </a:t>
            </a:r>
            <a:r>
              <a:rPr lang="en-US" b="0" i="1" dirty="0">
                <a:solidFill>
                  <a:srgbClr val="222222"/>
                </a:solidFill>
                <a:effectLst/>
                <a:latin typeface="Arial" panose="020B0604020202020204" pitchFamily="34" charset="0"/>
              </a:rPr>
              <a:t>International Journal of Contemporary Hospitality Management</a:t>
            </a:r>
            <a:r>
              <a:rPr lang="en-US" b="0" i="0" dirty="0">
                <a:solidFill>
                  <a:srgbClr val="222222"/>
                </a:solidFill>
                <a:effectLst/>
                <a:latin typeface="Arial" panose="020B0604020202020204" pitchFamily="34" charset="0"/>
              </a:rPr>
              <a:t>.</a:t>
            </a:r>
          </a:p>
          <a:p>
            <a:pPr marL="0" marR="0" algn="just">
              <a:lnSpc>
                <a:spcPct val="150000"/>
              </a:lnSpc>
              <a:spcBef>
                <a:spcPts val="0"/>
              </a:spcBef>
              <a:spcAft>
                <a:spcPts val="0"/>
              </a:spcAft>
            </a:pPr>
            <a:r>
              <a:rPr lang="en-IN" b="0" i="0" dirty="0" err="1">
                <a:solidFill>
                  <a:srgbClr val="222222"/>
                </a:solidFill>
                <a:effectLst/>
                <a:latin typeface="Arial" panose="020B0604020202020204" pitchFamily="34" charset="0"/>
              </a:rPr>
              <a:t>Bresciani</a:t>
            </a:r>
            <a:r>
              <a:rPr lang="en-IN" b="0" i="0" dirty="0">
                <a:solidFill>
                  <a:srgbClr val="222222"/>
                </a:solidFill>
                <a:effectLst/>
                <a:latin typeface="Arial" panose="020B0604020202020204" pitchFamily="34" charset="0"/>
              </a:rPr>
              <a:t>, S., Ferraris, A., Santoro, G., </a:t>
            </a:r>
            <a:r>
              <a:rPr lang="en-IN" b="0" i="0" dirty="0" err="1">
                <a:solidFill>
                  <a:srgbClr val="222222"/>
                </a:solidFill>
                <a:effectLst/>
                <a:latin typeface="Arial" panose="020B0604020202020204" pitchFamily="34" charset="0"/>
              </a:rPr>
              <a:t>Premazzi</a:t>
            </a:r>
            <a:r>
              <a:rPr lang="en-IN" b="0" i="0" dirty="0">
                <a:solidFill>
                  <a:srgbClr val="222222"/>
                </a:solidFill>
                <a:effectLst/>
                <a:latin typeface="Arial" panose="020B0604020202020204" pitchFamily="34" charset="0"/>
              </a:rPr>
              <a:t>, K., </a:t>
            </a:r>
            <a:r>
              <a:rPr lang="en-IN" b="0" i="0" dirty="0" err="1">
                <a:solidFill>
                  <a:srgbClr val="222222"/>
                </a:solidFill>
                <a:effectLst/>
                <a:latin typeface="Arial" panose="020B0604020202020204" pitchFamily="34" charset="0"/>
              </a:rPr>
              <a:t>Quaglia</a:t>
            </a:r>
            <a:r>
              <a:rPr lang="en-IN" b="0" i="0" dirty="0">
                <a:solidFill>
                  <a:srgbClr val="222222"/>
                </a:solidFill>
                <a:effectLst/>
                <a:latin typeface="Arial" panose="020B0604020202020204" pitchFamily="34" charset="0"/>
              </a:rPr>
              <a:t>, R., </a:t>
            </a:r>
            <a:r>
              <a:rPr lang="en-IN" b="0" i="0" dirty="0" err="1">
                <a:solidFill>
                  <a:srgbClr val="222222"/>
                </a:solidFill>
                <a:effectLst/>
                <a:latin typeface="Arial" panose="020B0604020202020204" pitchFamily="34" charset="0"/>
              </a:rPr>
              <a:t>Yahiaoui</a:t>
            </a:r>
            <a:r>
              <a:rPr lang="en-IN" b="0" i="0" dirty="0">
                <a:solidFill>
                  <a:srgbClr val="222222"/>
                </a:solidFill>
                <a:effectLst/>
                <a:latin typeface="Arial" panose="020B0604020202020204" pitchFamily="34" charset="0"/>
              </a:rPr>
              <a:t>, D. and </a:t>
            </a:r>
            <a:r>
              <a:rPr lang="en-IN" b="0" i="0" dirty="0" err="1">
                <a:solidFill>
                  <a:srgbClr val="222222"/>
                </a:solidFill>
                <a:effectLst/>
                <a:latin typeface="Arial" panose="020B0604020202020204" pitchFamily="34" charset="0"/>
              </a:rPr>
              <a:t>Viglia</a:t>
            </a:r>
            <a:r>
              <a:rPr lang="en-IN" b="0" i="0" dirty="0">
                <a:solidFill>
                  <a:srgbClr val="222222"/>
                </a:solidFill>
                <a:effectLst/>
                <a:latin typeface="Arial" panose="020B0604020202020204" pitchFamily="34" charset="0"/>
              </a:rPr>
              <a:t>, G., 2021. The seven lives of Airbnb. The role of accommodation types. </a:t>
            </a:r>
            <a:r>
              <a:rPr lang="en-IN" b="0" i="1" dirty="0">
                <a:solidFill>
                  <a:srgbClr val="222222"/>
                </a:solidFill>
                <a:effectLst/>
                <a:latin typeface="Arial" panose="020B0604020202020204" pitchFamily="34" charset="0"/>
              </a:rPr>
              <a:t>Annals of Tourism Research</a:t>
            </a:r>
            <a:r>
              <a:rPr lang="en-IN" b="0" i="0" dirty="0">
                <a:solidFill>
                  <a:srgbClr val="222222"/>
                </a:solidFill>
                <a:effectLst/>
                <a:latin typeface="Arial" panose="020B0604020202020204" pitchFamily="34" charset="0"/>
              </a:rPr>
              <a:t>, </a:t>
            </a:r>
            <a:r>
              <a:rPr lang="en-IN" b="0" i="1" dirty="0">
                <a:solidFill>
                  <a:srgbClr val="222222"/>
                </a:solidFill>
                <a:effectLst/>
                <a:latin typeface="Arial" panose="020B0604020202020204" pitchFamily="34" charset="0"/>
              </a:rPr>
              <a:t>88</a:t>
            </a:r>
            <a:r>
              <a:rPr lang="en-IN" b="0" i="0" dirty="0">
                <a:solidFill>
                  <a:srgbClr val="222222"/>
                </a:solidFill>
                <a:effectLst/>
                <a:latin typeface="Arial" panose="020B0604020202020204" pitchFamily="34" charset="0"/>
              </a:rPr>
              <a:t>, p.103170.</a:t>
            </a:r>
            <a:endParaRPr lang="en-US" sz="1800" dirty="0">
              <a:effectLst/>
              <a:highlight>
                <a:srgbClr val="FFFFFF"/>
              </a:highlight>
              <a:latin typeface="Times New Roman" panose="02020603050405020304" pitchFamily="18" charset="0"/>
              <a:ea typeface="Arial" panose="020B0604020202020204" pitchFamily="34" charset="0"/>
            </a:endParaRPr>
          </a:p>
          <a:p>
            <a:pPr marL="0" marR="0" algn="just">
              <a:lnSpc>
                <a:spcPct val="150000"/>
              </a:lnSpc>
              <a:spcBef>
                <a:spcPts val="0"/>
              </a:spcBef>
              <a:spcAft>
                <a:spcPts val="0"/>
              </a:spcAft>
            </a:pPr>
            <a:endParaRPr lang="en-US" sz="1800" dirty="0">
              <a:effectLst/>
              <a:highlight>
                <a:srgbClr val="FFFFFF"/>
              </a:highlight>
              <a:latin typeface="Times New Roman" panose="02020603050405020304" pitchFamily="18" charset="0"/>
              <a:ea typeface="Arial" panose="020B0604020202020204" pitchFamily="34" charset="0"/>
            </a:endParaRPr>
          </a:p>
          <a:p>
            <a:pPr marL="0" marR="0" algn="just">
              <a:lnSpc>
                <a:spcPct val="150000"/>
              </a:lnSpc>
              <a:spcBef>
                <a:spcPts val="0"/>
              </a:spcBef>
              <a:spcAft>
                <a:spcPts val="0"/>
              </a:spcAft>
            </a:pPr>
            <a:endParaRPr lang="en-US" sz="18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0740651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149B1-7F34-4682-A00C-4910D711EB54}"/>
              </a:ext>
            </a:extLst>
          </p:cNvPr>
          <p:cNvSpPr>
            <a:spLocks noGrp="1"/>
          </p:cNvSpPr>
          <p:nvPr>
            <p:ph type="title"/>
          </p:nvPr>
        </p:nvSpPr>
        <p:spPr/>
        <p:txBody>
          <a:bodyPr/>
          <a:lstStyle/>
          <a:p>
            <a:endParaRPr lang="en-US"/>
          </a:p>
        </p:txBody>
      </p:sp>
      <p:pic>
        <p:nvPicPr>
          <p:cNvPr id="2050" name="Picture 2" descr="The 30 Best Thank You Messages For Boss">
            <a:extLst>
              <a:ext uri="{FF2B5EF4-FFF2-40B4-BE49-F238E27FC236}">
                <a16:creationId xmlns:a16="http://schemas.microsoft.com/office/drawing/2014/main" id="{7BC22127-96CD-4954-ABA3-723BD6F9593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1"/>
            <a:ext cx="12225914" cy="6858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27607"/>
      </p:ext>
    </p:extLst>
  </p:cSld>
  <p:clrMapOvr>
    <a:masterClrMapping/>
  </p:clrMapOvr>
</p:sld>
</file>

<file path=ppt/theme/theme1.xml><?xml version="1.0" encoding="utf-8"?>
<a:theme xmlns:a="http://schemas.openxmlformats.org/drawingml/2006/main" name="Facet">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1909</Words>
  <Application>Microsoft Office PowerPoint</Application>
  <PresentationFormat>Widescreen</PresentationFormat>
  <Paragraphs>87</Paragraphs>
  <Slides>12</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Roboto</vt:lpstr>
      <vt:lpstr>Times New Roman</vt:lpstr>
      <vt:lpstr>Trebuchet MS</vt:lpstr>
      <vt:lpstr>Wingdings 3</vt:lpstr>
      <vt:lpstr>Facet</vt:lpstr>
      <vt:lpstr>HOTEL PPT</vt:lpstr>
      <vt:lpstr>Table of Contents</vt:lpstr>
      <vt:lpstr>Introduction </vt:lpstr>
      <vt:lpstr>Ritz-Carlton’s main consumers</vt:lpstr>
      <vt:lpstr>Nature of guest services and facilities</vt:lpstr>
      <vt:lpstr>Contd.</vt:lpstr>
      <vt:lpstr>Role and function of guest services</vt:lpstr>
      <vt:lpstr>Importance of Hospitality</vt:lpstr>
      <vt:lpstr>Meeting guest expectations</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2023-01-30T07:00:50Z</dcterms:created>
  <dcterms:modified xsi:type="dcterms:W3CDTF">2023-02-10T15:40:56Z</dcterms:modified>
</cp:coreProperties>
</file>