
<file path=[Content_Types].xml><?xml version="1.0" encoding="utf-8"?>
<Types xmlns="http://schemas.openxmlformats.org/package/2006/content-types">
  <Default Extension="xml" ContentType="application/xml"/>
  <Default Extension="tiff" ContentType="image/tiff"/>
  <Default Extension="jpeg" ContentType="image/jpeg"/>
  <Default Extension="png" ContentType="image/png"/>
  <Default Extension="rels" ContentType="application/vnd.openxmlformats-package.relationships+xml"/>
  <Default Extension="m4a" ContentType="audi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260" r:id="rId3"/>
    <p:sldId id="259" r:id="rId4"/>
    <p:sldId id="262" r:id="rId5"/>
    <p:sldId id="265" r:id="rId6"/>
    <p:sldId id="257" r:id="rId7"/>
    <p:sldId id="266" r:id="rId8"/>
    <p:sldId id="261" r:id="rId9"/>
    <p:sldId id="267" r:id="rId10"/>
    <p:sldId id="275" r:id="rId11"/>
    <p:sldId id="274" r:id="rId12"/>
    <p:sldId id="263" r:id="rId13"/>
    <p:sldId id="268" r:id="rId14"/>
    <p:sldId id="264" r:id="rId15"/>
    <p:sldId id="271" r:id="rId16"/>
    <p:sldId id="272" r:id="rId17"/>
    <p:sldId id="269" r:id="rId18"/>
    <p:sldId id="270" r:id="rId19"/>
    <p:sldId id="273" r:id="rId20"/>
    <p:sldId id="258"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97"/>
    <p:restoredTop sz="94715"/>
  </p:normalViewPr>
  <p:slideViewPr>
    <p:cSldViewPr snapToGrid="0" snapToObjects="1">
      <p:cViewPr>
        <p:scale>
          <a:sx n="89" d="100"/>
          <a:sy n="89" d="100"/>
        </p:scale>
        <p:origin x="416" y="8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C713F4-8F0E-834D-8214-159954CA52E5}" type="datetimeFigureOut">
              <a:rPr lang="en-US" smtClean="0"/>
              <a:t>11/17/20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60C073-3361-4041-9A12-441E312D3E2A}" type="slidenum">
              <a:rPr lang="en-US" smtClean="0"/>
              <a:t>‹#›</a:t>
            </a:fld>
            <a:endParaRPr lang="en-US"/>
          </a:p>
        </p:txBody>
      </p:sp>
    </p:spTree>
    <p:extLst>
      <p:ext uri="{BB962C8B-B14F-4D97-AF65-F5344CB8AC3E}">
        <p14:creationId xmlns:p14="http://schemas.microsoft.com/office/powerpoint/2010/main" val="20057649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5400" dirty="0"/>
          </a:p>
        </p:txBody>
      </p:sp>
      <p:sp>
        <p:nvSpPr>
          <p:cNvPr id="4" name="Slide Number Placeholder 3"/>
          <p:cNvSpPr>
            <a:spLocks noGrp="1"/>
          </p:cNvSpPr>
          <p:nvPr>
            <p:ph type="sldNum" sz="quarter" idx="10"/>
          </p:nvPr>
        </p:nvSpPr>
        <p:spPr/>
        <p:txBody>
          <a:bodyPr/>
          <a:lstStyle/>
          <a:p>
            <a:fld id="{C560C073-3361-4041-9A12-441E312D3E2A}" type="slidenum">
              <a:rPr lang="en-US" smtClean="0"/>
              <a:t>1</a:t>
            </a:fld>
            <a:endParaRPr lang="en-US"/>
          </a:p>
        </p:txBody>
      </p:sp>
    </p:spTree>
    <p:extLst>
      <p:ext uri="{BB962C8B-B14F-4D97-AF65-F5344CB8AC3E}">
        <p14:creationId xmlns:p14="http://schemas.microsoft.com/office/powerpoint/2010/main" val="8389305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560C073-3361-4041-9A12-441E312D3E2A}" type="slidenum">
              <a:rPr lang="en-US" smtClean="0"/>
              <a:t>4</a:t>
            </a:fld>
            <a:endParaRPr lang="en-US"/>
          </a:p>
        </p:txBody>
      </p:sp>
    </p:spTree>
    <p:extLst>
      <p:ext uri="{BB962C8B-B14F-4D97-AF65-F5344CB8AC3E}">
        <p14:creationId xmlns:p14="http://schemas.microsoft.com/office/powerpoint/2010/main" val="18400858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560C073-3361-4041-9A12-441E312D3E2A}" type="slidenum">
              <a:rPr lang="en-US" smtClean="0"/>
              <a:t>6</a:t>
            </a:fld>
            <a:endParaRPr lang="en-US"/>
          </a:p>
        </p:txBody>
      </p:sp>
    </p:spTree>
    <p:extLst>
      <p:ext uri="{BB962C8B-B14F-4D97-AF65-F5344CB8AC3E}">
        <p14:creationId xmlns:p14="http://schemas.microsoft.com/office/powerpoint/2010/main" val="198490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GB"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11/13/20</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11/13/20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GB"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11/13/20</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GB"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11/13/20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GB"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11/13/20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11/13/20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11/13/20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GB"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11/13/20</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GB"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11/13/20</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11/13/20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GB"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11/13/20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GB"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11/13/20</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4" Type="http://schemas.openxmlformats.org/officeDocument/2006/relationships/notesSlide" Target="../notesSlides/notesSlide1.xml"/><Relationship Id="rId5" Type="http://schemas.openxmlformats.org/officeDocument/2006/relationships/image" Target="../media/image1.png"/><Relationship Id="rId1" Type="http://schemas.microsoft.com/office/2007/relationships/media" Target="../media/media1.m4a"/><Relationship Id="rId2" Type="http://schemas.openxmlformats.org/officeDocument/2006/relationships/audio" Target="../media/media1.m4a"/></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tif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tif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tif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5.tif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8.tiff"/></Relationships>
</file>

<file path=ppt/slides/_rels/slide20.xml.rels><?xml version="1.0" encoding="UTF-8" standalone="yes"?>
<Relationships xmlns="http://schemas.openxmlformats.org/package/2006/relationships"><Relationship Id="rId11" Type="http://schemas.openxmlformats.org/officeDocument/2006/relationships/hyperlink" Target="https://www.classcraft.com/blog/features/why-is-curriculum-important/" TargetMode="External"/><Relationship Id="rId12" Type="http://schemas.openxmlformats.org/officeDocument/2006/relationships/hyperlink" Target="https://gov.wales/sites/default/files/publications/2018-02/foundation-phase-framework-revised-2015.pdf" TargetMode="External"/><Relationship Id="rId1" Type="http://schemas.openxmlformats.org/officeDocument/2006/relationships/slideLayout" Target="../slideLayouts/slideLayout6.xml"/><Relationship Id="rId2" Type="http://schemas.openxmlformats.org/officeDocument/2006/relationships/hyperlink" Target="https://www.bbc.co.uk/news/uk-wales-politics-14898083" TargetMode="External"/><Relationship Id="rId3" Type="http://schemas.openxmlformats.org/officeDocument/2006/relationships/hyperlink" Target="https://onlinenotebank.wordpress.com/2020/03/09/curriculum-development-meaning-needs-and-importance-of-curriculum-development/" TargetMode="External"/><Relationship Id="rId4" Type="http://schemas.openxmlformats.org/officeDocument/2006/relationships/hyperlink" Target="https://www.edglossary.org/curriculum/" TargetMode="External"/><Relationship Id="rId5" Type="http://schemas.openxmlformats.org/officeDocument/2006/relationships/hyperlink" Target="https://www.childforum.com/education/teaching-learning-curriculum/curriculum/1058-te-whariki-should-the-nz-ece-curriculum-be-reviewed-and-how-it-compares-to-the-early-years-framework-for-australia.html" TargetMode="External"/><Relationship Id="rId6" Type="http://schemas.openxmlformats.org/officeDocument/2006/relationships/hyperlink" Target="https://www.tes.com/news/what-is-pedagogy-definition" TargetMode="External"/><Relationship Id="rId7" Type="http://schemas.openxmlformats.org/officeDocument/2006/relationships/hyperlink" Target="https://famly.co/blog/management/te-whariki-new-zealand-early-years-curriculum/" TargetMode="External"/><Relationship Id="rId8" Type="http://schemas.openxmlformats.org/officeDocument/2006/relationships/hyperlink" Target="https://www.tandfonline.com/doi/abs/10.1080/09585176.2014.902526?journalCode=rcjo20" TargetMode="External"/><Relationship Id="rId9" Type="http://schemas.openxmlformats.org/officeDocument/2006/relationships/hyperlink" Target="https://gov.wales/current-school-curriculum-guide" TargetMode="External"/><Relationship Id="rId10" Type="http://schemas.openxmlformats.org/officeDocument/2006/relationships/hyperlink" Target="https://hwb.gov.wales/api/storage/f9d85dba-85a4-4e87-bb58-a24730ad7e57/foundation-phase-profile-handbook-revised-september-2017.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10198" y="1244182"/>
            <a:ext cx="8361229" cy="4261435"/>
          </a:xfrm>
        </p:spPr>
        <p:txBody>
          <a:bodyPr/>
          <a:lstStyle/>
          <a:p>
            <a:r>
              <a:rPr lang="en-US" sz="6000" dirty="0" smtClean="0"/>
              <a:t>Foundation phase in wales compression to the </a:t>
            </a:r>
            <a:br>
              <a:rPr lang="en-US" sz="6000" dirty="0" smtClean="0"/>
            </a:br>
            <a:r>
              <a:rPr lang="en-US" sz="6000" dirty="0" smtClean="0"/>
              <a:t>new Zealand pedagogy curriculum  </a:t>
            </a:r>
            <a:endParaRPr lang="en-US" sz="6000" dirty="0"/>
          </a:p>
        </p:txBody>
      </p:sp>
      <p:sp>
        <p:nvSpPr>
          <p:cNvPr id="4" name="TextBox 3"/>
          <p:cNvSpPr txBox="1"/>
          <p:nvPr/>
        </p:nvSpPr>
        <p:spPr>
          <a:xfrm>
            <a:off x="9677635" y="106502"/>
            <a:ext cx="2514365" cy="707886"/>
          </a:xfrm>
          <a:prstGeom prst="rect">
            <a:avLst/>
          </a:prstGeom>
          <a:noFill/>
        </p:spPr>
        <p:txBody>
          <a:bodyPr wrap="square" rtlCol="0">
            <a:spAutoFit/>
          </a:bodyPr>
          <a:lstStyle/>
          <a:p>
            <a:pPr algn="just"/>
            <a:r>
              <a:rPr lang="en-US" sz="2000" dirty="0" err="1" smtClean="0"/>
              <a:t>Wroud</a:t>
            </a:r>
            <a:r>
              <a:rPr lang="en-US" sz="2000" dirty="0" smtClean="0"/>
              <a:t> Al </a:t>
            </a:r>
            <a:r>
              <a:rPr lang="en-US" sz="2000" dirty="0" err="1" smtClean="0"/>
              <a:t>Roshoq</a:t>
            </a:r>
            <a:endParaRPr lang="en-US" sz="2000" dirty="0" smtClean="0"/>
          </a:p>
          <a:p>
            <a:pPr algn="just"/>
            <a:r>
              <a:rPr lang="en-US" sz="2000" dirty="0" smtClean="0"/>
              <a:t>Student ID: 1809194 </a:t>
            </a:r>
            <a:endParaRPr lang="en-US" sz="2000" dirty="0"/>
          </a:p>
        </p:txBody>
      </p:sp>
      <p:pic>
        <p:nvPicPr>
          <p:cNvPr id="6" name="Final presentation">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63650" y="5505617"/>
            <a:ext cx="693738" cy="693738"/>
          </a:xfrm>
          <a:prstGeom prst="rect">
            <a:avLst/>
          </a:prstGeom>
        </p:spPr>
      </p:pic>
    </p:spTree>
    <p:extLst>
      <p:ext uri="{BB962C8B-B14F-4D97-AF65-F5344CB8AC3E}">
        <p14:creationId xmlns:p14="http://schemas.microsoft.com/office/powerpoint/2010/main" val="10394476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21818"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27992"/>
            <a:ext cx="9601200" cy="904460"/>
          </a:xfrm>
        </p:spPr>
        <p:txBody>
          <a:bodyPr>
            <a:normAutofit/>
          </a:bodyPr>
          <a:lstStyle/>
          <a:p>
            <a:r>
              <a:rPr lang="en-US" dirty="0" smtClean="0"/>
              <a:t>Aims and objectives </a:t>
            </a:r>
            <a:endParaRPr lang="en-US" dirty="0"/>
          </a:p>
        </p:txBody>
      </p:sp>
      <p:sp>
        <p:nvSpPr>
          <p:cNvPr id="3" name="TextBox 2"/>
          <p:cNvSpPr txBox="1"/>
          <p:nvPr/>
        </p:nvSpPr>
        <p:spPr>
          <a:xfrm>
            <a:off x="1034321" y="1232452"/>
            <a:ext cx="10178321" cy="2677656"/>
          </a:xfrm>
          <a:prstGeom prst="rect">
            <a:avLst/>
          </a:prstGeom>
          <a:noFill/>
        </p:spPr>
        <p:txBody>
          <a:bodyPr wrap="square" rtlCol="0">
            <a:spAutoFit/>
          </a:bodyPr>
          <a:lstStyle/>
          <a:p>
            <a:pPr marL="342900" indent="-342900">
              <a:buFont typeface="Wingdings" charset="2"/>
              <a:buChar char="v"/>
            </a:pPr>
            <a:r>
              <a:rPr lang="en-US" sz="2400" dirty="0" smtClean="0"/>
              <a:t>Understand the meaning of Curriculum and pedagogy </a:t>
            </a:r>
          </a:p>
          <a:p>
            <a:endParaRPr lang="en-US" sz="2400" dirty="0" smtClean="0"/>
          </a:p>
          <a:p>
            <a:pPr marL="342900" indent="-342900">
              <a:buFont typeface="Wingdings" charset="2"/>
              <a:buChar char="v"/>
            </a:pPr>
            <a:r>
              <a:rPr lang="en-US" sz="2400" dirty="0" smtClean="0"/>
              <a:t>have a clear understanding of both countries Curriculum </a:t>
            </a:r>
          </a:p>
          <a:p>
            <a:endParaRPr lang="en-US" sz="2400" dirty="0" smtClean="0"/>
          </a:p>
          <a:p>
            <a:pPr marL="342900" indent="-342900">
              <a:buFont typeface="Wingdings" charset="2"/>
              <a:buChar char="v"/>
            </a:pPr>
            <a:r>
              <a:rPr lang="en-US" sz="2400" dirty="0" smtClean="0"/>
              <a:t>Have a clear understanding of the benefits and draw backs that both Curriculums might have</a:t>
            </a:r>
          </a:p>
          <a:p>
            <a:endParaRPr lang="en-US" sz="2400" dirty="0"/>
          </a:p>
        </p:txBody>
      </p:sp>
    </p:spTree>
    <p:extLst>
      <p:ext uri="{BB962C8B-B14F-4D97-AF65-F5344CB8AC3E}">
        <p14:creationId xmlns:p14="http://schemas.microsoft.com/office/powerpoint/2010/main" val="3309362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0016" y="401914"/>
            <a:ext cx="9601200" cy="844826"/>
          </a:xfrm>
        </p:spPr>
        <p:txBody>
          <a:bodyPr/>
          <a:lstStyle/>
          <a:p>
            <a:r>
              <a:rPr lang="en-US" dirty="0" smtClean="0"/>
              <a:t>Introduction </a:t>
            </a:r>
            <a:endParaRPr lang="en-US" dirty="0"/>
          </a:p>
        </p:txBody>
      </p:sp>
      <p:sp>
        <p:nvSpPr>
          <p:cNvPr id="3" name="TextBox 2"/>
          <p:cNvSpPr txBox="1"/>
          <p:nvPr/>
        </p:nvSpPr>
        <p:spPr>
          <a:xfrm>
            <a:off x="1120016" y="1381885"/>
            <a:ext cx="8949127" cy="2308324"/>
          </a:xfrm>
          <a:prstGeom prst="rect">
            <a:avLst/>
          </a:prstGeom>
          <a:noFill/>
        </p:spPr>
        <p:txBody>
          <a:bodyPr wrap="square" rtlCol="0">
            <a:spAutoFit/>
          </a:bodyPr>
          <a:lstStyle/>
          <a:p>
            <a:pPr algn="just"/>
            <a:r>
              <a:rPr lang="en-US" sz="2400" dirty="0" smtClean="0"/>
              <a:t>Quick brief, </a:t>
            </a:r>
            <a:endParaRPr lang="en-US" sz="2400" dirty="0"/>
          </a:p>
          <a:p>
            <a:pPr algn="just"/>
            <a:r>
              <a:rPr lang="en-US" sz="2400" dirty="0" smtClean="0"/>
              <a:t>Focusing on the Foundation Phase Wales framework </a:t>
            </a:r>
          </a:p>
          <a:p>
            <a:pPr algn="just"/>
            <a:r>
              <a:rPr lang="en-US" sz="2400" dirty="0" smtClean="0"/>
              <a:t>New Zealand's Curriculum pedagogy ‘Te Whariki’ </a:t>
            </a:r>
          </a:p>
          <a:p>
            <a:pPr algn="just"/>
            <a:r>
              <a:rPr lang="en-US" sz="2400" dirty="0" smtClean="0"/>
              <a:t>Similarities and differences between both curriculums </a:t>
            </a:r>
          </a:p>
          <a:p>
            <a:pPr algn="just"/>
            <a:r>
              <a:rPr lang="en-US" sz="2400" dirty="0" smtClean="0"/>
              <a:t>Benefits and drawbacks</a:t>
            </a:r>
          </a:p>
          <a:p>
            <a:pPr algn="just"/>
            <a:r>
              <a:rPr lang="en-US" sz="2400" dirty="0" smtClean="0"/>
              <a:t>Conclusion, gathering all my findings  </a:t>
            </a:r>
            <a:endParaRPr lang="en-US" sz="2400" dirty="0"/>
          </a:p>
        </p:txBody>
      </p:sp>
    </p:spTree>
    <p:extLst>
      <p:ext uri="{BB962C8B-B14F-4D97-AF65-F5344CB8AC3E}">
        <p14:creationId xmlns:p14="http://schemas.microsoft.com/office/powerpoint/2010/main" val="19429983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68857" y="172362"/>
            <a:ext cx="8361229" cy="2098226"/>
          </a:xfrm>
        </p:spPr>
        <p:txBody>
          <a:bodyPr/>
          <a:lstStyle/>
          <a:p>
            <a:r>
              <a:rPr lang="en-US" dirty="0" smtClean="0"/>
              <a:t>What is a curriculum? </a:t>
            </a:r>
            <a:endParaRPr lang="en-US" dirty="0"/>
          </a:p>
        </p:txBody>
      </p:sp>
      <p:sp>
        <p:nvSpPr>
          <p:cNvPr id="3" name="Subtitle 2"/>
          <p:cNvSpPr>
            <a:spLocks noGrp="1"/>
          </p:cNvSpPr>
          <p:nvPr>
            <p:ph type="subTitle" idx="1"/>
          </p:nvPr>
        </p:nvSpPr>
        <p:spPr>
          <a:xfrm>
            <a:off x="1498026" y="2113425"/>
            <a:ext cx="9117588" cy="2329987"/>
          </a:xfrm>
        </p:spPr>
        <p:txBody>
          <a:bodyPr>
            <a:normAutofit fontScale="47500" lnSpcReduction="20000"/>
          </a:bodyPr>
          <a:lstStyle/>
          <a:p>
            <a:pPr algn="just"/>
            <a:r>
              <a:rPr lang="en-US" sz="5100" dirty="0" smtClean="0"/>
              <a:t>A curriculum is a chain of different taught sessions that is taught in a school that consists of a package of ideas/ thoughts. </a:t>
            </a:r>
          </a:p>
          <a:p>
            <a:pPr algn="just"/>
            <a:r>
              <a:rPr lang="en-US" sz="5100" dirty="0" smtClean="0"/>
              <a:t>A Curriculum is also something that is made up with sets of materials that sets out the learning experiences for children (Young, 2014). </a:t>
            </a:r>
          </a:p>
          <a:p>
            <a:endParaRPr lang="en-US" dirty="0" smtClean="0"/>
          </a:p>
          <a:p>
            <a:endParaRPr lang="en-US" dirty="0"/>
          </a:p>
        </p:txBody>
      </p:sp>
      <p:sp>
        <p:nvSpPr>
          <p:cNvPr id="4" name="TextBox 3"/>
          <p:cNvSpPr txBox="1"/>
          <p:nvPr/>
        </p:nvSpPr>
        <p:spPr>
          <a:xfrm>
            <a:off x="1498026" y="4211651"/>
            <a:ext cx="9117588" cy="1569660"/>
          </a:xfrm>
          <a:prstGeom prst="rect">
            <a:avLst/>
          </a:prstGeom>
          <a:noFill/>
        </p:spPr>
        <p:txBody>
          <a:bodyPr wrap="square" rtlCol="0">
            <a:spAutoFit/>
          </a:bodyPr>
          <a:lstStyle/>
          <a:p>
            <a:pPr algn="just"/>
            <a:r>
              <a:rPr lang="en-US" sz="2400" dirty="0"/>
              <a:t>Franklin </a:t>
            </a:r>
            <a:r>
              <a:rPr lang="en-US" sz="2400" dirty="0" smtClean="0"/>
              <a:t>Bobbitt suggested that, </a:t>
            </a:r>
            <a:endParaRPr lang="en-US" sz="2400" dirty="0"/>
          </a:p>
          <a:p>
            <a:pPr algn="just"/>
            <a:r>
              <a:rPr lang="en-US" sz="2400" dirty="0" smtClean="0"/>
              <a:t>‘’A Curriculum </a:t>
            </a:r>
            <a:r>
              <a:rPr lang="en-US" sz="2400" dirty="0"/>
              <a:t>is the entire range of experiences, both directed and undirected, concerned in unfolding the abilities of the </a:t>
            </a:r>
            <a:r>
              <a:rPr lang="en-US" sz="2400" dirty="0" smtClean="0"/>
              <a:t>individual’’. </a:t>
            </a:r>
            <a:r>
              <a:rPr lang="en-US" sz="2400" dirty="0"/>
              <a:t>(p. 43) </a:t>
            </a:r>
            <a:endParaRPr lang="en-US" sz="2400" dirty="0"/>
          </a:p>
        </p:txBody>
      </p:sp>
    </p:spTree>
    <p:extLst>
      <p:ext uri="{BB962C8B-B14F-4D97-AF65-F5344CB8AC3E}">
        <p14:creationId xmlns:p14="http://schemas.microsoft.com/office/powerpoint/2010/main" val="9740062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6925" y="348522"/>
            <a:ext cx="9601200" cy="813216"/>
          </a:xfrm>
        </p:spPr>
        <p:txBody>
          <a:bodyPr/>
          <a:lstStyle/>
          <a:p>
            <a:r>
              <a:rPr lang="en-US" dirty="0" smtClean="0"/>
              <a:t>Importance of a Curriculum </a:t>
            </a:r>
            <a:endParaRPr lang="en-US" dirty="0"/>
          </a:p>
        </p:txBody>
      </p:sp>
      <p:sp>
        <p:nvSpPr>
          <p:cNvPr id="3" name="Content Placeholder 2"/>
          <p:cNvSpPr>
            <a:spLocks noGrp="1"/>
          </p:cNvSpPr>
          <p:nvPr>
            <p:ph idx="1"/>
          </p:nvPr>
        </p:nvSpPr>
        <p:spPr>
          <a:xfrm>
            <a:off x="876924" y="1161738"/>
            <a:ext cx="10485619" cy="4267512"/>
          </a:xfrm>
        </p:spPr>
        <p:txBody>
          <a:bodyPr>
            <a:normAutofit/>
          </a:bodyPr>
          <a:lstStyle/>
          <a:p>
            <a:pPr marL="0" indent="0" algn="ctr">
              <a:buNone/>
            </a:pPr>
            <a:r>
              <a:rPr lang="en-US" sz="2400" dirty="0" smtClean="0"/>
              <a:t>‘</a:t>
            </a:r>
            <a:r>
              <a:rPr lang="en-US" sz="2400" dirty="0"/>
              <a:t>’Curriculum is often defined as the courses offered by a school’’ (</a:t>
            </a:r>
            <a:r>
              <a:rPr lang="en-US" sz="2400" dirty="0" smtClean="0"/>
              <a:t>Curriculum et al, </a:t>
            </a:r>
            <a:r>
              <a:rPr lang="en-US" sz="2400" dirty="0"/>
              <a:t>2015</a:t>
            </a:r>
            <a:r>
              <a:rPr lang="en-US" sz="2400" dirty="0" smtClean="0"/>
              <a:t>)</a:t>
            </a:r>
            <a:endParaRPr lang="en-US" sz="2400" dirty="0"/>
          </a:p>
          <a:p>
            <a:pPr marL="0" indent="0" algn="just">
              <a:buNone/>
            </a:pPr>
            <a:endParaRPr lang="en-US" sz="2400" dirty="0" smtClean="0"/>
          </a:p>
          <a:p>
            <a:pPr marL="0" indent="0" algn="just">
              <a:buNone/>
            </a:pPr>
            <a:r>
              <a:rPr lang="en-US" sz="2400" dirty="0" smtClean="0"/>
              <a:t>A curriculum is a type of management tool, it helps teachers in the school identity the child’s progress as well as recognizing any set backs (Williams, 2019). </a:t>
            </a:r>
          </a:p>
          <a:p>
            <a:pPr marL="0" indent="0" algn="just">
              <a:buNone/>
            </a:pPr>
            <a:r>
              <a:rPr lang="en-US" sz="2400" dirty="0" smtClean="0"/>
              <a:t>It also provides clear guidelines for both teachers and children on what the teachers has to teach and what pattern the child learns. The nature of the Curriculum is that it lays out the base ground for the developing knowledge, skills, attitude and creative ability </a:t>
            </a:r>
            <a:r>
              <a:rPr lang="en-US" sz="2400" dirty="0"/>
              <a:t>(Williams, 2019). </a:t>
            </a:r>
            <a:endParaRPr lang="en-US" sz="2400" dirty="0" smtClean="0"/>
          </a:p>
          <a:p>
            <a:pPr marL="0" indent="0" algn="just">
              <a:buNone/>
            </a:pPr>
            <a:endParaRPr lang="en-US" sz="2400" dirty="0"/>
          </a:p>
        </p:txBody>
      </p:sp>
      <p:pic>
        <p:nvPicPr>
          <p:cNvPr id="4" name="Picture 3"/>
          <p:cNvPicPr>
            <a:picLocks noChangeAspect="1"/>
          </p:cNvPicPr>
          <p:nvPr/>
        </p:nvPicPr>
        <p:blipFill rotWithShape="1">
          <a:blip r:embed="rId2"/>
          <a:srcRect l="13667" r="19334" b="16883"/>
          <a:stretch/>
        </p:blipFill>
        <p:spPr>
          <a:xfrm>
            <a:off x="7869839" y="4829175"/>
            <a:ext cx="1635423" cy="2028825"/>
          </a:xfrm>
          <a:prstGeom prst="rect">
            <a:avLst/>
          </a:prstGeom>
        </p:spPr>
      </p:pic>
    </p:spTree>
    <p:extLst>
      <p:ext uri="{BB962C8B-B14F-4D97-AF65-F5344CB8AC3E}">
        <p14:creationId xmlns:p14="http://schemas.microsoft.com/office/powerpoint/2010/main" val="11772791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8596" y="257603"/>
            <a:ext cx="9601200" cy="904461"/>
          </a:xfrm>
        </p:spPr>
        <p:txBody>
          <a:bodyPr/>
          <a:lstStyle/>
          <a:p>
            <a:r>
              <a:rPr lang="en-US" dirty="0" smtClean="0"/>
              <a:t>Current school Curriculum in Wales </a:t>
            </a:r>
            <a:endParaRPr lang="en-US" dirty="0"/>
          </a:p>
        </p:txBody>
      </p:sp>
      <p:sp>
        <p:nvSpPr>
          <p:cNvPr id="3" name="TextBox 2"/>
          <p:cNvSpPr txBox="1"/>
          <p:nvPr/>
        </p:nvSpPr>
        <p:spPr>
          <a:xfrm>
            <a:off x="978596" y="1162064"/>
            <a:ext cx="11049001" cy="5262979"/>
          </a:xfrm>
          <a:prstGeom prst="rect">
            <a:avLst/>
          </a:prstGeom>
          <a:noFill/>
        </p:spPr>
        <p:txBody>
          <a:bodyPr wrap="square" rtlCol="0">
            <a:spAutoFit/>
          </a:bodyPr>
          <a:lstStyle/>
          <a:p>
            <a:r>
              <a:rPr lang="en-US" sz="2400" dirty="0" smtClean="0"/>
              <a:t>The school Curriculum for Wales is currently made up of: </a:t>
            </a:r>
          </a:p>
          <a:p>
            <a:pPr marL="571500" indent="-571500">
              <a:buFont typeface="Wingdings" charset="2"/>
              <a:buChar char="v"/>
            </a:pPr>
            <a:r>
              <a:rPr lang="en-US" sz="2400" u="sng" dirty="0" smtClean="0"/>
              <a:t>The Foundation Phase </a:t>
            </a:r>
          </a:p>
          <a:p>
            <a:pPr marL="571500" indent="-571500">
              <a:buFont typeface="Wingdings" charset="2"/>
              <a:buChar char="v"/>
            </a:pPr>
            <a:r>
              <a:rPr lang="en-US" sz="2400" dirty="0" smtClean="0"/>
              <a:t>The National Curriculum </a:t>
            </a:r>
          </a:p>
          <a:p>
            <a:pPr marL="571500" indent="-571500">
              <a:buFont typeface="Wingdings" charset="2"/>
              <a:buChar char="v"/>
            </a:pPr>
            <a:r>
              <a:rPr lang="en-US" sz="2400" dirty="0" smtClean="0"/>
              <a:t>The literacy and numeracy framework </a:t>
            </a:r>
          </a:p>
          <a:p>
            <a:pPr marL="571500" indent="-571500">
              <a:buFont typeface="Wingdings" charset="2"/>
              <a:buChar char="v"/>
            </a:pPr>
            <a:r>
              <a:rPr lang="en-US" sz="2400" dirty="0" smtClean="0"/>
              <a:t>Personal and social education </a:t>
            </a:r>
          </a:p>
          <a:p>
            <a:pPr marL="571500" indent="-571500">
              <a:buFont typeface="Wingdings" charset="2"/>
              <a:buChar char="v"/>
            </a:pPr>
            <a:r>
              <a:rPr lang="en-US" sz="2400" dirty="0" smtClean="0"/>
              <a:t>Sex and relationships education </a:t>
            </a:r>
          </a:p>
          <a:p>
            <a:pPr marL="571500" indent="-571500">
              <a:buFont typeface="Wingdings" charset="2"/>
              <a:buChar char="v"/>
            </a:pPr>
            <a:r>
              <a:rPr lang="en-US" sz="2400" dirty="0" smtClean="0"/>
              <a:t>Careers and the world of work </a:t>
            </a:r>
          </a:p>
          <a:p>
            <a:pPr marL="571500" indent="-571500">
              <a:buFont typeface="Wingdings" charset="2"/>
              <a:buChar char="v"/>
            </a:pPr>
            <a:r>
              <a:rPr lang="en-US" sz="2400" dirty="0" smtClean="0"/>
              <a:t>Religious education </a:t>
            </a:r>
          </a:p>
          <a:p>
            <a:pPr marL="571500" indent="-571500">
              <a:buFont typeface="Wingdings" charset="2"/>
              <a:buChar char="v"/>
            </a:pPr>
            <a:r>
              <a:rPr lang="en-US" sz="2400" dirty="0" smtClean="0"/>
              <a:t>The digital competence framework (Welsh Government, 2008). </a:t>
            </a:r>
          </a:p>
          <a:p>
            <a:pPr marL="571500" indent="-571500">
              <a:buFont typeface="Wingdings" charset="2"/>
              <a:buChar char="v"/>
            </a:pPr>
            <a:endParaRPr lang="en-US" sz="2400" dirty="0"/>
          </a:p>
          <a:p>
            <a:r>
              <a:rPr lang="en-US" sz="2400" dirty="0" smtClean="0"/>
              <a:t>I will be focusing mainly on </a:t>
            </a:r>
            <a:r>
              <a:rPr lang="en-US" sz="2400" u="sng" dirty="0" smtClean="0"/>
              <a:t>The Foundation Phase </a:t>
            </a:r>
          </a:p>
          <a:p>
            <a:endParaRPr lang="en-US" sz="2400" u="sng" dirty="0"/>
          </a:p>
          <a:p>
            <a:endParaRPr lang="en-US" sz="2400" u="sng" dirty="0" smtClean="0"/>
          </a:p>
          <a:p>
            <a:r>
              <a:rPr lang="en-US" sz="2400" dirty="0" smtClean="0"/>
              <a:t>(Welsh Government, 2015). </a:t>
            </a:r>
          </a:p>
        </p:txBody>
      </p:sp>
    </p:spTree>
    <p:extLst>
      <p:ext uri="{BB962C8B-B14F-4D97-AF65-F5344CB8AC3E}">
        <p14:creationId xmlns:p14="http://schemas.microsoft.com/office/powerpoint/2010/main" val="1827181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899175" y="194637"/>
            <a:ext cx="9601200" cy="918148"/>
          </a:xfrm>
        </p:spPr>
        <p:txBody>
          <a:bodyPr/>
          <a:lstStyle/>
          <a:p>
            <a:r>
              <a:rPr lang="en-US" dirty="0" smtClean="0"/>
              <a:t>The Foundation Phase (Wales)</a:t>
            </a:r>
            <a:endParaRPr lang="en-US" dirty="0"/>
          </a:p>
        </p:txBody>
      </p:sp>
      <p:sp>
        <p:nvSpPr>
          <p:cNvPr id="4" name="TextBox 3"/>
          <p:cNvSpPr txBox="1"/>
          <p:nvPr/>
        </p:nvSpPr>
        <p:spPr>
          <a:xfrm>
            <a:off x="899175" y="1112785"/>
            <a:ext cx="10745138" cy="4524315"/>
          </a:xfrm>
          <a:prstGeom prst="rect">
            <a:avLst/>
          </a:prstGeom>
          <a:noFill/>
        </p:spPr>
        <p:txBody>
          <a:bodyPr wrap="square" rtlCol="0">
            <a:spAutoFit/>
          </a:bodyPr>
          <a:lstStyle/>
          <a:p>
            <a:pPr algn="just"/>
            <a:r>
              <a:rPr lang="en-US" sz="2400" u="sng" dirty="0" smtClean="0"/>
              <a:t>What is the Foundation Phase? </a:t>
            </a:r>
          </a:p>
          <a:p>
            <a:pPr algn="just"/>
            <a:r>
              <a:rPr lang="en-US" sz="2400" dirty="0" smtClean="0"/>
              <a:t>The Foundation </a:t>
            </a:r>
            <a:r>
              <a:rPr lang="en-US" sz="2400" dirty="0"/>
              <a:t>P</a:t>
            </a:r>
            <a:r>
              <a:rPr lang="en-US" sz="2400" dirty="0" smtClean="0"/>
              <a:t>hase is the legal Curriculum for all three to seven year olds living in Wales, which was first introduced in September 2010 </a:t>
            </a:r>
            <a:r>
              <a:rPr lang="en-US" sz="2400" dirty="0"/>
              <a:t>(Foundation phase handbook, 2017). </a:t>
            </a:r>
          </a:p>
          <a:p>
            <a:pPr algn="just"/>
            <a:endParaRPr lang="en-US" sz="2400" dirty="0" smtClean="0"/>
          </a:p>
          <a:p>
            <a:pPr algn="just"/>
            <a:r>
              <a:rPr lang="en-US" sz="2400" dirty="0" smtClean="0"/>
              <a:t>The main aim of this Curriculum is to motivate all children to be imaginative and creative that also makes learning more exciting, stimulating and effective. </a:t>
            </a:r>
          </a:p>
          <a:p>
            <a:pPr algn="just"/>
            <a:r>
              <a:rPr lang="en-US" sz="2400" dirty="0" smtClean="0"/>
              <a:t>The Foundation phase is all about the child learning through play and experiencing for themselves. It is mainly created to assess the child’s skills while using observations as well as formal assessments. The child’s skills are observed and monitored across the range of experiences and all the foundation phase areas of learning (Foundation phase handbook, 2017).  </a:t>
            </a:r>
          </a:p>
        </p:txBody>
      </p:sp>
    </p:spTree>
    <p:extLst>
      <p:ext uri="{BB962C8B-B14F-4D97-AF65-F5344CB8AC3E}">
        <p14:creationId xmlns:p14="http://schemas.microsoft.com/office/powerpoint/2010/main" val="13693255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34235" y="715292"/>
            <a:ext cx="10609778" cy="6247864"/>
          </a:xfrm>
          <a:prstGeom prst="rect">
            <a:avLst/>
          </a:prstGeom>
          <a:noFill/>
        </p:spPr>
        <p:txBody>
          <a:bodyPr wrap="square" rtlCol="0">
            <a:spAutoFit/>
          </a:bodyPr>
          <a:lstStyle/>
          <a:p>
            <a:pPr algn="just"/>
            <a:r>
              <a:rPr lang="en-US" sz="2400" dirty="0" smtClean="0"/>
              <a:t>The areas of learning in The Foundation phase is split into 7 areas of learning that are delivered to children through practical activities both indoors and outdoors.</a:t>
            </a:r>
          </a:p>
          <a:p>
            <a:pPr marL="457200" indent="-457200" algn="just">
              <a:buFont typeface="Wingdings" charset="2"/>
              <a:buChar char="v"/>
            </a:pPr>
            <a:r>
              <a:rPr lang="en-US" sz="2400" dirty="0" smtClean="0"/>
              <a:t>Personal and social development, well being and cultural diversity </a:t>
            </a:r>
          </a:p>
          <a:p>
            <a:pPr marL="457200" indent="-457200" algn="just">
              <a:buFont typeface="Wingdings" charset="2"/>
              <a:buChar char="v"/>
            </a:pPr>
            <a:r>
              <a:rPr lang="en-US" sz="2400" dirty="0" smtClean="0"/>
              <a:t>Language, literacy and communication skills </a:t>
            </a:r>
          </a:p>
          <a:p>
            <a:pPr marL="457200" indent="-457200" algn="just">
              <a:buFont typeface="Wingdings" charset="2"/>
              <a:buChar char="v"/>
            </a:pPr>
            <a:r>
              <a:rPr lang="en-US" sz="2400" dirty="0" smtClean="0"/>
              <a:t>Mathematical development </a:t>
            </a:r>
          </a:p>
          <a:p>
            <a:pPr marL="457200" indent="-457200" algn="just">
              <a:buFont typeface="Wingdings" charset="2"/>
              <a:buChar char="v"/>
            </a:pPr>
            <a:r>
              <a:rPr lang="en-US" sz="2400" dirty="0" smtClean="0"/>
              <a:t>Welsh language development </a:t>
            </a:r>
          </a:p>
          <a:p>
            <a:pPr marL="457200" indent="-457200" algn="just">
              <a:buFont typeface="Wingdings" charset="2"/>
              <a:buChar char="v"/>
            </a:pPr>
            <a:r>
              <a:rPr lang="en-US" sz="2400" dirty="0" smtClean="0"/>
              <a:t>Knowledge and understanding of the world </a:t>
            </a:r>
          </a:p>
          <a:p>
            <a:pPr marL="457200" indent="-457200" algn="just">
              <a:buFont typeface="Wingdings" charset="2"/>
              <a:buChar char="v"/>
            </a:pPr>
            <a:r>
              <a:rPr lang="en-US" sz="2400" dirty="0" smtClean="0"/>
              <a:t>Physical development </a:t>
            </a:r>
          </a:p>
          <a:p>
            <a:pPr marL="457200" indent="-457200" algn="just">
              <a:buFont typeface="Wingdings" charset="2"/>
              <a:buChar char="v"/>
            </a:pPr>
            <a:r>
              <a:rPr lang="en-US" sz="2400" dirty="0" smtClean="0"/>
              <a:t>Creative development </a:t>
            </a:r>
            <a:r>
              <a:rPr lang="en-US" sz="2400" dirty="0"/>
              <a:t>(Foundation phase </a:t>
            </a:r>
            <a:r>
              <a:rPr lang="en-US" sz="2400" dirty="0" smtClean="0"/>
              <a:t>handbook et al, 2017</a:t>
            </a:r>
            <a:r>
              <a:rPr lang="en-US" sz="2400" dirty="0"/>
              <a:t>). </a:t>
            </a:r>
          </a:p>
          <a:p>
            <a:pPr marL="457200" indent="-457200" algn="just">
              <a:buFont typeface="Wingdings" charset="2"/>
              <a:buChar char="v"/>
            </a:pPr>
            <a:endParaRPr lang="en-US" sz="2400" dirty="0" smtClean="0"/>
          </a:p>
          <a:p>
            <a:pPr algn="just"/>
            <a:r>
              <a:rPr lang="en-US" sz="2400" dirty="0" smtClean="0"/>
              <a:t>All of the above areas of learning are mainly set for children to have an idea to what they should be taught and the outcomes set the child’s expected performances to have a goal to reach </a:t>
            </a:r>
            <a:r>
              <a:rPr lang="en-US" sz="2400" dirty="0"/>
              <a:t>(Foundation phase handbook, 2017).</a:t>
            </a:r>
            <a:r>
              <a:rPr lang="en-US" sz="2400" dirty="0" smtClean="0"/>
              <a:t>     </a:t>
            </a:r>
          </a:p>
          <a:p>
            <a:pPr marL="457200" indent="-457200">
              <a:buFont typeface="Wingdings" charset="2"/>
              <a:buChar char="v"/>
            </a:pPr>
            <a:endParaRPr lang="en-US" sz="2800" dirty="0" smtClean="0"/>
          </a:p>
          <a:p>
            <a:r>
              <a:rPr lang="en-US" sz="3600" dirty="0" smtClean="0"/>
              <a:t>  </a:t>
            </a:r>
            <a:endParaRPr lang="en-US" sz="3600" dirty="0"/>
          </a:p>
        </p:txBody>
      </p:sp>
    </p:spTree>
    <p:extLst>
      <p:ext uri="{BB962C8B-B14F-4D97-AF65-F5344CB8AC3E}">
        <p14:creationId xmlns:p14="http://schemas.microsoft.com/office/powerpoint/2010/main" val="8160503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62869" y="280362"/>
            <a:ext cx="10738579" cy="4154984"/>
          </a:xfrm>
          <a:prstGeom prst="rect">
            <a:avLst/>
          </a:prstGeom>
          <a:noFill/>
        </p:spPr>
        <p:txBody>
          <a:bodyPr wrap="square" rtlCol="0">
            <a:spAutoFit/>
          </a:bodyPr>
          <a:lstStyle/>
          <a:p>
            <a:pPr algn="just"/>
            <a:r>
              <a:rPr lang="en-US" sz="2400" dirty="0" smtClean="0"/>
              <a:t>The Foundation Phase covers the child’s developmental needs as well as their holistic development. Through play children are able to </a:t>
            </a:r>
          </a:p>
          <a:p>
            <a:pPr marL="342900" indent="-342900" algn="just">
              <a:buFont typeface="Wingdings" charset="2"/>
              <a:buChar char="v"/>
            </a:pPr>
            <a:r>
              <a:rPr lang="en-US" sz="2400" dirty="0" smtClean="0"/>
              <a:t>practice,</a:t>
            </a:r>
          </a:p>
          <a:p>
            <a:pPr marL="342900" indent="-342900" algn="just">
              <a:buFont typeface="Wingdings" charset="2"/>
              <a:buChar char="v"/>
            </a:pPr>
            <a:r>
              <a:rPr lang="en-US" sz="2400" dirty="0" smtClean="0"/>
              <a:t>play with ideas </a:t>
            </a:r>
          </a:p>
          <a:p>
            <a:pPr marL="342900" indent="-342900" algn="just">
              <a:buFont typeface="Wingdings" charset="2"/>
              <a:buChar char="v"/>
            </a:pPr>
            <a:r>
              <a:rPr lang="en-US" sz="2400" dirty="0" smtClean="0"/>
              <a:t>experiment,</a:t>
            </a:r>
          </a:p>
          <a:p>
            <a:pPr marL="342900" indent="-342900" algn="just">
              <a:buFont typeface="Wingdings" charset="2"/>
              <a:buChar char="v"/>
            </a:pPr>
            <a:r>
              <a:rPr lang="en-US" sz="2400" dirty="0" smtClean="0"/>
              <a:t>take risks</a:t>
            </a:r>
          </a:p>
          <a:p>
            <a:pPr marL="342900" indent="-342900" algn="just">
              <a:buFont typeface="Wingdings" charset="2"/>
              <a:buChar char="v"/>
            </a:pPr>
            <a:r>
              <a:rPr lang="en-US" sz="2400" dirty="0" smtClean="0"/>
              <a:t>solve problems </a:t>
            </a:r>
          </a:p>
          <a:p>
            <a:pPr marL="342900" indent="-342900" algn="just">
              <a:buFont typeface="Wingdings" charset="2"/>
              <a:buChar char="v"/>
            </a:pPr>
            <a:r>
              <a:rPr lang="en-US" sz="2400" dirty="0" smtClean="0"/>
              <a:t>help take decisions individually, or in small/ large groups. </a:t>
            </a:r>
          </a:p>
          <a:p>
            <a:pPr algn="just"/>
            <a:r>
              <a:rPr lang="en-US" sz="2400" dirty="0" smtClean="0"/>
              <a:t>First hand experiences plays a big part in a child’s development, it enables children to grow a further understanding of themselves as well as the world they live in </a:t>
            </a:r>
            <a:r>
              <a:rPr lang="en-US" sz="2400" dirty="0"/>
              <a:t>(Foundation phase handbook, 2017). </a:t>
            </a:r>
          </a:p>
        </p:txBody>
      </p:sp>
      <p:pic>
        <p:nvPicPr>
          <p:cNvPr id="6" name="Picture 5"/>
          <p:cNvPicPr>
            <a:picLocks noChangeAspect="1"/>
          </p:cNvPicPr>
          <p:nvPr/>
        </p:nvPicPr>
        <p:blipFill>
          <a:blip r:embed="rId2"/>
          <a:stretch>
            <a:fillRect/>
          </a:stretch>
        </p:blipFill>
        <p:spPr>
          <a:xfrm>
            <a:off x="4086226" y="4435346"/>
            <a:ext cx="4560520" cy="2371470"/>
          </a:xfrm>
          <a:prstGeom prst="rect">
            <a:avLst/>
          </a:prstGeom>
        </p:spPr>
      </p:pic>
    </p:spTree>
    <p:extLst>
      <p:ext uri="{BB962C8B-B14F-4D97-AF65-F5344CB8AC3E}">
        <p14:creationId xmlns:p14="http://schemas.microsoft.com/office/powerpoint/2010/main" val="18342782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71536" y="585789"/>
            <a:ext cx="6615113" cy="4524315"/>
          </a:xfrm>
          <a:prstGeom prst="rect">
            <a:avLst/>
          </a:prstGeom>
          <a:noFill/>
        </p:spPr>
        <p:txBody>
          <a:bodyPr wrap="square" rtlCol="0">
            <a:spAutoFit/>
          </a:bodyPr>
          <a:lstStyle/>
          <a:p>
            <a:pPr algn="just"/>
            <a:r>
              <a:rPr lang="en-US" sz="2400" u="sng" dirty="0" smtClean="0"/>
              <a:t>Frobel</a:t>
            </a:r>
            <a:r>
              <a:rPr lang="en-US" sz="2400" dirty="0" smtClean="0"/>
              <a:t> </a:t>
            </a:r>
          </a:p>
          <a:p>
            <a:pPr marL="342900" indent="-342900" algn="just">
              <a:buFont typeface="Wingdings" charset="2"/>
              <a:buChar char="v"/>
            </a:pPr>
            <a:r>
              <a:rPr lang="en-US" sz="2400" dirty="0" smtClean="0"/>
              <a:t>German educator</a:t>
            </a:r>
          </a:p>
          <a:p>
            <a:pPr marL="342900" indent="-342900" algn="just">
              <a:buFont typeface="Wingdings" charset="2"/>
              <a:buChar char="v"/>
            </a:pPr>
            <a:r>
              <a:rPr lang="en-US" sz="2400" dirty="0" smtClean="0"/>
              <a:t>created the concept of kindergarten. </a:t>
            </a:r>
          </a:p>
          <a:p>
            <a:pPr algn="just"/>
            <a:r>
              <a:rPr lang="en-US" sz="2400" dirty="0" smtClean="0"/>
              <a:t>Frobel’s work worked closely on promoting the importance of play, as strongly believed that play enables children to have a clear understanding of the world by experiencing it first hand.  </a:t>
            </a:r>
          </a:p>
          <a:p>
            <a:pPr algn="just"/>
            <a:endParaRPr lang="en-US" sz="2400" dirty="0" smtClean="0"/>
          </a:p>
          <a:p>
            <a:pPr algn="just"/>
            <a:r>
              <a:rPr lang="en-US" sz="2400" dirty="0" smtClean="0"/>
              <a:t>His principles were that: </a:t>
            </a:r>
          </a:p>
          <a:p>
            <a:pPr marL="457200" indent="-457200" algn="just">
              <a:buFont typeface="Wingdings" charset="2"/>
              <a:buChar char="v"/>
            </a:pPr>
            <a:r>
              <a:rPr lang="en-US" sz="2400" dirty="0" smtClean="0"/>
              <a:t>Childhood is a preparation for adulthood </a:t>
            </a:r>
          </a:p>
          <a:p>
            <a:pPr marL="457200" indent="-457200" algn="just">
              <a:buFont typeface="Wingdings" charset="2"/>
              <a:buChar char="v"/>
            </a:pPr>
            <a:r>
              <a:rPr lang="en-US" sz="2400" dirty="0"/>
              <a:t>L</a:t>
            </a:r>
            <a:r>
              <a:rPr lang="en-US" sz="2400" dirty="0" smtClean="0"/>
              <a:t>earning is linked, different area of learning can impact others </a:t>
            </a:r>
          </a:p>
        </p:txBody>
      </p:sp>
      <p:pic>
        <p:nvPicPr>
          <p:cNvPr id="4" name="Picture 3"/>
          <p:cNvPicPr>
            <a:picLocks noChangeAspect="1"/>
          </p:cNvPicPr>
          <p:nvPr/>
        </p:nvPicPr>
        <p:blipFill>
          <a:blip r:embed="rId2"/>
          <a:stretch>
            <a:fillRect/>
          </a:stretch>
        </p:blipFill>
        <p:spPr>
          <a:xfrm>
            <a:off x="8168065" y="1449318"/>
            <a:ext cx="2860298" cy="3508444"/>
          </a:xfrm>
          <a:prstGeom prst="rect">
            <a:avLst/>
          </a:prstGeom>
        </p:spPr>
      </p:pic>
    </p:spTree>
    <p:extLst>
      <p:ext uri="{BB962C8B-B14F-4D97-AF65-F5344CB8AC3E}">
        <p14:creationId xmlns:p14="http://schemas.microsoft.com/office/powerpoint/2010/main" val="18472011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5825" y="71439"/>
            <a:ext cx="9601200" cy="728663"/>
          </a:xfrm>
        </p:spPr>
        <p:txBody>
          <a:bodyPr/>
          <a:lstStyle/>
          <a:p>
            <a:r>
              <a:rPr lang="en-US" dirty="0" smtClean="0"/>
              <a:t>Early years Pedagogy </a:t>
            </a:r>
            <a:endParaRPr lang="en-US" dirty="0"/>
          </a:p>
        </p:txBody>
      </p:sp>
      <p:sp>
        <p:nvSpPr>
          <p:cNvPr id="3" name="TextBox 2"/>
          <p:cNvSpPr txBox="1"/>
          <p:nvPr/>
        </p:nvSpPr>
        <p:spPr>
          <a:xfrm>
            <a:off x="885825" y="800102"/>
            <a:ext cx="10815638" cy="4154984"/>
          </a:xfrm>
          <a:prstGeom prst="rect">
            <a:avLst/>
          </a:prstGeom>
          <a:noFill/>
        </p:spPr>
        <p:txBody>
          <a:bodyPr wrap="square" rtlCol="0">
            <a:spAutoFit/>
          </a:bodyPr>
          <a:lstStyle/>
          <a:p>
            <a:pPr algn="just"/>
            <a:r>
              <a:rPr lang="en-US" sz="2400" u="sng" dirty="0"/>
              <a:t>What is an early years pedagogy? </a:t>
            </a:r>
          </a:p>
          <a:p>
            <a:pPr algn="just"/>
            <a:r>
              <a:rPr lang="en-US" sz="2400" dirty="0" smtClean="0"/>
              <a:t>Pedagogy </a:t>
            </a:r>
            <a:r>
              <a:rPr lang="en-US" sz="2400" dirty="0"/>
              <a:t>is simply how we educate children and help their development. </a:t>
            </a:r>
            <a:endParaRPr lang="en-US" sz="2400" dirty="0" smtClean="0"/>
          </a:p>
          <a:p>
            <a:pPr algn="just"/>
            <a:r>
              <a:rPr lang="en-US" sz="2400" dirty="0" smtClean="0"/>
              <a:t>Its </a:t>
            </a:r>
            <a:r>
              <a:rPr lang="en-US" sz="2400" dirty="0"/>
              <a:t>combined by both techniques and strategies that help provide plenty of opportunities for development and how our interactions affect a child’s development and </a:t>
            </a:r>
            <a:r>
              <a:rPr lang="en-US" sz="2400" dirty="0" smtClean="0"/>
              <a:t>well-being</a:t>
            </a:r>
            <a:r>
              <a:rPr lang="en-US" sz="2400" dirty="0"/>
              <a:t> </a:t>
            </a:r>
            <a:r>
              <a:rPr lang="en-US" sz="2400" dirty="0" smtClean="0"/>
              <a:t>(Editorial, 2018).</a:t>
            </a:r>
          </a:p>
          <a:p>
            <a:pPr algn="just"/>
            <a:r>
              <a:rPr lang="en-US" sz="2400" dirty="0" smtClean="0"/>
              <a:t>Early years pedagogy can sometimes be many things, but in my opinion it</a:t>
            </a:r>
            <a:r>
              <a:rPr lang="fr-FR" sz="2400" dirty="0" smtClean="0"/>
              <a:t>’</a:t>
            </a:r>
            <a:r>
              <a:rPr lang="en-US" sz="2400" dirty="0" smtClean="0"/>
              <a:t>s a combination of </a:t>
            </a:r>
          </a:p>
          <a:p>
            <a:pPr marL="342900" indent="-342900" algn="just">
              <a:buFont typeface="Wingdings" charset="2"/>
              <a:buChar char="v"/>
            </a:pPr>
            <a:r>
              <a:rPr lang="en-US" sz="2400" dirty="0" smtClean="0"/>
              <a:t>Development</a:t>
            </a:r>
          </a:p>
          <a:p>
            <a:pPr marL="342900" indent="-342900" algn="just">
              <a:buFont typeface="Wingdings" charset="2"/>
              <a:buChar char="v"/>
            </a:pPr>
            <a:r>
              <a:rPr lang="en-US" sz="2400" dirty="0" smtClean="0"/>
              <a:t>Behavior</a:t>
            </a:r>
          </a:p>
          <a:p>
            <a:pPr marL="342900" indent="-342900" algn="just">
              <a:buFont typeface="Wingdings" charset="2"/>
              <a:buChar char="v"/>
            </a:pPr>
            <a:r>
              <a:rPr lang="en-US" sz="2400" dirty="0" smtClean="0"/>
              <a:t>Culture</a:t>
            </a:r>
          </a:p>
          <a:p>
            <a:pPr marL="342900" indent="-342900" algn="just">
              <a:buFont typeface="Wingdings" charset="2"/>
              <a:buChar char="v"/>
            </a:pPr>
            <a:r>
              <a:rPr lang="en-US" sz="2400" dirty="0" smtClean="0"/>
              <a:t>Relationships </a:t>
            </a:r>
            <a:r>
              <a:rPr lang="en-US" sz="2400" dirty="0"/>
              <a:t>(</a:t>
            </a:r>
            <a:r>
              <a:rPr lang="en-US" sz="2400" dirty="0" smtClean="0"/>
              <a:t>Veazey, 2018</a:t>
            </a:r>
            <a:r>
              <a:rPr lang="en-US" sz="2400" dirty="0"/>
              <a:t>). </a:t>
            </a:r>
          </a:p>
        </p:txBody>
      </p:sp>
      <p:pic>
        <p:nvPicPr>
          <p:cNvPr id="4" name="Picture 3"/>
          <p:cNvPicPr>
            <a:picLocks noChangeAspect="1"/>
          </p:cNvPicPr>
          <p:nvPr/>
        </p:nvPicPr>
        <p:blipFill rotWithShape="1">
          <a:blip r:embed="rId2"/>
          <a:srcRect l="8397" t="3655" r="5776" b="8887"/>
          <a:stretch/>
        </p:blipFill>
        <p:spPr>
          <a:xfrm>
            <a:off x="7543800" y="3100592"/>
            <a:ext cx="3943349" cy="3676271"/>
          </a:xfrm>
          <a:prstGeom prst="rect">
            <a:avLst/>
          </a:prstGeom>
        </p:spPr>
      </p:pic>
    </p:spTree>
    <p:extLst>
      <p:ext uri="{BB962C8B-B14F-4D97-AF65-F5344CB8AC3E}">
        <p14:creationId xmlns:p14="http://schemas.microsoft.com/office/powerpoint/2010/main" val="1779498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1653" y="57772"/>
            <a:ext cx="9601200" cy="1485900"/>
          </a:xfrm>
        </p:spPr>
        <p:txBody>
          <a:bodyPr>
            <a:normAutofit/>
          </a:bodyPr>
          <a:lstStyle/>
          <a:p>
            <a:pPr algn="ctr"/>
            <a:r>
              <a:rPr lang="en-US" dirty="0" smtClean="0"/>
              <a:t>The New Zealand based pedagogy and Curriculum (Te Whariki) </a:t>
            </a:r>
            <a:endParaRPr lang="en-US" dirty="0"/>
          </a:p>
        </p:txBody>
      </p:sp>
      <p:sp>
        <p:nvSpPr>
          <p:cNvPr id="4" name="TextBox 3"/>
          <p:cNvSpPr txBox="1"/>
          <p:nvPr/>
        </p:nvSpPr>
        <p:spPr>
          <a:xfrm>
            <a:off x="836066" y="2528510"/>
            <a:ext cx="11075233" cy="461665"/>
          </a:xfrm>
          <a:prstGeom prst="rect">
            <a:avLst/>
          </a:prstGeom>
          <a:noFill/>
        </p:spPr>
        <p:txBody>
          <a:bodyPr wrap="square" rtlCol="0">
            <a:spAutoFit/>
          </a:bodyPr>
          <a:lstStyle/>
          <a:p>
            <a:pPr algn="ctr"/>
            <a:r>
              <a:rPr lang="en-US" sz="2400" i="1" dirty="0" smtClean="0"/>
              <a:t>‘</a:t>
            </a:r>
            <a:r>
              <a:rPr lang="en-US" sz="2400" i="1" dirty="0"/>
              <a:t>’A child is a treasure, </a:t>
            </a:r>
            <a:r>
              <a:rPr lang="en-US" sz="2400" i="1" dirty="0" smtClean="0"/>
              <a:t>to be </a:t>
            </a:r>
            <a:r>
              <a:rPr lang="en-US" sz="2400" i="1" dirty="0"/>
              <a:t>nurtured, to grow, to </a:t>
            </a:r>
            <a:r>
              <a:rPr lang="en-US" sz="2400" i="1"/>
              <a:t>flourish</a:t>
            </a:r>
            <a:r>
              <a:rPr lang="en-US" sz="2400" i="1" smtClean="0"/>
              <a:t>’’.</a:t>
            </a:r>
            <a:endParaRPr lang="en-US" sz="2400" dirty="0" smtClean="0"/>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1517" t="6390" r="4068" b="7628"/>
          <a:stretch/>
        </p:blipFill>
        <p:spPr>
          <a:xfrm>
            <a:off x="8879377" y="788736"/>
            <a:ext cx="3031922" cy="1509872"/>
          </a:xfrm>
          <a:prstGeom prst="rect">
            <a:avLst/>
          </a:prstGeom>
        </p:spPr>
      </p:pic>
      <p:sp>
        <p:nvSpPr>
          <p:cNvPr id="6" name="TextBox 5"/>
          <p:cNvSpPr txBox="1"/>
          <p:nvPr/>
        </p:nvSpPr>
        <p:spPr>
          <a:xfrm>
            <a:off x="976858" y="3283446"/>
            <a:ext cx="10645308" cy="1938992"/>
          </a:xfrm>
          <a:prstGeom prst="rect">
            <a:avLst/>
          </a:prstGeom>
          <a:noFill/>
        </p:spPr>
        <p:txBody>
          <a:bodyPr wrap="square" rtlCol="0">
            <a:spAutoFit/>
          </a:bodyPr>
          <a:lstStyle/>
          <a:p>
            <a:pPr algn="just"/>
            <a:r>
              <a:rPr lang="en-US" sz="2400" dirty="0" smtClean="0"/>
              <a:t>Te </a:t>
            </a:r>
            <a:r>
              <a:rPr lang="en-US" sz="2400" dirty="0"/>
              <a:t>Whariki curriculum was first published in 1996.  </a:t>
            </a:r>
          </a:p>
          <a:p>
            <a:pPr algn="just"/>
            <a:r>
              <a:rPr lang="en-US" sz="2400" dirty="0"/>
              <a:t>This Curriculum </a:t>
            </a:r>
            <a:r>
              <a:rPr lang="en-US" sz="2400" dirty="0" smtClean="0"/>
              <a:t>focused on children from </a:t>
            </a:r>
            <a:r>
              <a:rPr lang="en-US" sz="2400" dirty="0"/>
              <a:t>birth to school entry, New Zealand highlights the important role of social and cultural learning, as well as relationships. This curriculum encourages and motivates all children to effectively learn in their own ways and </a:t>
            </a:r>
            <a:r>
              <a:rPr lang="en-US" sz="2400" dirty="0" smtClean="0"/>
              <a:t>pace</a:t>
            </a:r>
            <a:r>
              <a:rPr lang="en-US" sz="2400" dirty="0"/>
              <a:t> (Veazey, 2018). </a:t>
            </a:r>
          </a:p>
        </p:txBody>
      </p:sp>
    </p:spTree>
    <p:extLst>
      <p:ext uri="{BB962C8B-B14F-4D97-AF65-F5344CB8AC3E}">
        <p14:creationId xmlns:p14="http://schemas.microsoft.com/office/powerpoint/2010/main" val="12623906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53849" y="1304144"/>
            <a:ext cx="9129010" cy="4524315"/>
          </a:xfrm>
          <a:prstGeom prst="rect">
            <a:avLst/>
          </a:prstGeom>
          <a:noFill/>
        </p:spPr>
        <p:txBody>
          <a:bodyPr wrap="square" rtlCol="0">
            <a:spAutoFit/>
          </a:bodyPr>
          <a:lstStyle/>
          <a:p>
            <a:r>
              <a:rPr lang="en-US" sz="3600" i="1" dirty="0" smtClean="0"/>
              <a:t>The value that carries the Te Whariki curriculum, is that children should be </a:t>
            </a:r>
          </a:p>
          <a:p>
            <a:endParaRPr lang="en-US" sz="3600" i="1" dirty="0"/>
          </a:p>
          <a:p>
            <a:r>
              <a:rPr lang="en-US" sz="3600" i="1" dirty="0" smtClean="0"/>
              <a:t>“Competent </a:t>
            </a:r>
            <a:r>
              <a:rPr lang="en-US" sz="3600" i="1" dirty="0"/>
              <a:t>and confident learners and communicators, healthy in mind, body and spirit, secure in their sense of belonging and in the knowledge that they make a valued contribution to society</a:t>
            </a:r>
            <a:r>
              <a:rPr lang="en-US" sz="3600" i="1" dirty="0" smtClean="0"/>
              <a:t>.” </a:t>
            </a:r>
            <a:r>
              <a:rPr lang="en-US" sz="3600" dirty="0"/>
              <a:t>(</a:t>
            </a:r>
            <a:r>
              <a:rPr lang="en-US" sz="3600" dirty="0" smtClean="0"/>
              <a:t>Veazey et al, 2018</a:t>
            </a:r>
            <a:r>
              <a:rPr lang="en-US" sz="3600" dirty="0"/>
              <a:t>). </a:t>
            </a:r>
          </a:p>
        </p:txBody>
      </p:sp>
    </p:spTree>
    <p:extLst>
      <p:ext uri="{BB962C8B-B14F-4D97-AF65-F5344CB8AC3E}">
        <p14:creationId xmlns:p14="http://schemas.microsoft.com/office/powerpoint/2010/main" val="1738438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33618" y="627842"/>
            <a:ext cx="10553545" cy="3231654"/>
          </a:xfrm>
          <a:prstGeom prst="rect">
            <a:avLst/>
          </a:prstGeom>
          <a:noFill/>
        </p:spPr>
        <p:txBody>
          <a:bodyPr wrap="square" rtlCol="0">
            <a:spAutoFit/>
          </a:bodyPr>
          <a:lstStyle/>
          <a:p>
            <a:pPr algn="just"/>
            <a:r>
              <a:rPr lang="en-US" sz="2800" u="sng" dirty="0" smtClean="0"/>
              <a:t>Principles</a:t>
            </a:r>
          </a:p>
          <a:p>
            <a:pPr algn="just"/>
            <a:r>
              <a:rPr lang="en-US" sz="2800" dirty="0" smtClean="0"/>
              <a:t>New Zealand's ‘</a:t>
            </a:r>
            <a:r>
              <a:rPr lang="en-US" sz="2800" dirty="0" err="1" smtClean="0"/>
              <a:t>Te</a:t>
            </a:r>
            <a:r>
              <a:rPr lang="en-US" sz="2800" dirty="0" smtClean="0"/>
              <a:t> Whariki’ Curriculum is mainly build around four main principles which are: </a:t>
            </a:r>
          </a:p>
          <a:p>
            <a:pPr marL="514350" indent="-514350" algn="just">
              <a:buAutoNum type="arabicPeriod"/>
            </a:pPr>
            <a:r>
              <a:rPr lang="en-US" sz="2800" dirty="0" smtClean="0"/>
              <a:t>Empowerment</a:t>
            </a:r>
          </a:p>
          <a:p>
            <a:pPr marL="514350" indent="-514350" algn="just">
              <a:buAutoNum type="arabicPeriod"/>
            </a:pPr>
            <a:r>
              <a:rPr lang="en-US" sz="2800" dirty="0" smtClean="0"/>
              <a:t>Holistic development</a:t>
            </a:r>
          </a:p>
          <a:p>
            <a:pPr marL="514350" indent="-514350" algn="just">
              <a:buAutoNum type="arabicPeriod"/>
            </a:pPr>
            <a:r>
              <a:rPr lang="en-US" sz="2800" dirty="0" smtClean="0"/>
              <a:t>Family and community</a:t>
            </a:r>
          </a:p>
          <a:p>
            <a:pPr marL="514350" indent="-514350" algn="just">
              <a:buAutoNum type="arabicPeriod"/>
            </a:pPr>
            <a:r>
              <a:rPr lang="en-US" sz="2800" dirty="0" smtClean="0"/>
              <a:t>Relationships </a:t>
            </a:r>
            <a:r>
              <a:rPr lang="en-US" sz="2800" dirty="0"/>
              <a:t>(Veazey et al, 2018). </a:t>
            </a:r>
            <a:endParaRPr lang="en-US" sz="2800" dirty="0" smtClean="0"/>
          </a:p>
        </p:txBody>
      </p:sp>
    </p:spTree>
    <p:extLst>
      <p:ext uri="{BB962C8B-B14F-4D97-AF65-F5344CB8AC3E}">
        <p14:creationId xmlns:p14="http://schemas.microsoft.com/office/powerpoint/2010/main" val="19334825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66865" y="449705"/>
            <a:ext cx="10470630" cy="3539430"/>
          </a:xfrm>
          <a:prstGeom prst="rect">
            <a:avLst/>
          </a:prstGeom>
          <a:noFill/>
        </p:spPr>
        <p:txBody>
          <a:bodyPr wrap="square" rtlCol="0">
            <a:spAutoFit/>
          </a:bodyPr>
          <a:lstStyle/>
          <a:p>
            <a:pPr algn="just"/>
            <a:r>
              <a:rPr lang="en-US" sz="2800" dirty="0"/>
              <a:t>From this, there are 5 different strands of a child development which form </a:t>
            </a:r>
            <a:r>
              <a:rPr lang="en-US" sz="2800" dirty="0" smtClean="0"/>
              <a:t>the developmental</a:t>
            </a:r>
            <a:r>
              <a:rPr lang="en-US" sz="2800" dirty="0"/>
              <a:t>, cultural and learning </a:t>
            </a:r>
            <a:r>
              <a:rPr lang="en-US" sz="2800" dirty="0" smtClean="0"/>
              <a:t>goals. </a:t>
            </a:r>
          </a:p>
          <a:p>
            <a:pPr algn="just"/>
            <a:r>
              <a:rPr lang="en-US" sz="2800" dirty="0" smtClean="0"/>
              <a:t>Which are:</a:t>
            </a:r>
          </a:p>
          <a:p>
            <a:pPr marL="514350" indent="-514350" algn="just">
              <a:buAutoNum type="arabicPeriod"/>
            </a:pPr>
            <a:r>
              <a:rPr lang="en-US" sz="2800" dirty="0" smtClean="0"/>
              <a:t>Strand 1. well-being </a:t>
            </a:r>
          </a:p>
          <a:p>
            <a:pPr marL="514350" indent="-514350" algn="just">
              <a:buAutoNum type="arabicPeriod"/>
            </a:pPr>
            <a:r>
              <a:rPr lang="en-US" sz="2800" dirty="0" smtClean="0"/>
              <a:t>Strand 2. belonging </a:t>
            </a:r>
          </a:p>
          <a:p>
            <a:pPr marL="514350" indent="-514350" algn="just">
              <a:buAutoNum type="arabicPeriod"/>
            </a:pPr>
            <a:r>
              <a:rPr lang="en-US" sz="2800" dirty="0" smtClean="0"/>
              <a:t>Strand 3. contribution </a:t>
            </a:r>
          </a:p>
          <a:p>
            <a:pPr marL="514350" indent="-514350" algn="just">
              <a:buAutoNum type="arabicPeriod"/>
            </a:pPr>
            <a:r>
              <a:rPr lang="en-US" sz="2800" dirty="0" smtClean="0"/>
              <a:t>Strand 4. communication </a:t>
            </a:r>
          </a:p>
          <a:p>
            <a:pPr marL="514350" indent="-514350" algn="just">
              <a:buAutoNum type="arabicPeriod"/>
            </a:pPr>
            <a:r>
              <a:rPr lang="en-US" sz="2800" dirty="0" smtClean="0"/>
              <a:t>Strand 5. Exploration </a:t>
            </a:r>
            <a:r>
              <a:rPr lang="en-US" sz="2800" dirty="0"/>
              <a:t>(Veazey et al, 2018). </a:t>
            </a:r>
            <a:endParaRPr lang="en-US" sz="2800" dirty="0" smtClean="0"/>
          </a:p>
        </p:txBody>
      </p:sp>
    </p:spTree>
    <p:extLst>
      <p:ext uri="{BB962C8B-B14F-4D97-AF65-F5344CB8AC3E}">
        <p14:creationId xmlns:p14="http://schemas.microsoft.com/office/powerpoint/2010/main" val="20881172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90574" y="684281"/>
            <a:ext cx="5114925" cy="2677656"/>
          </a:xfrm>
          <a:prstGeom prst="rect">
            <a:avLst/>
          </a:prstGeom>
          <a:noFill/>
        </p:spPr>
        <p:txBody>
          <a:bodyPr wrap="square" rtlCol="0">
            <a:spAutoFit/>
          </a:bodyPr>
          <a:lstStyle/>
          <a:p>
            <a:pPr algn="just"/>
            <a:r>
              <a:rPr lang="en-US" sz="2400" dirty="0" smtClean="0"/>
              <a:t>The name ‘Te Whariki’ originally comes from the Maori language ‘woven mat’ this can be seen as a learning and development being woven from the principles, strands and goals. </a:t>
            </a:r>
          </a:p>
          <a:p>
            <a:pPr algn="just"/>
            <a:r>
              <a:rPr lang="en-US" sz="2400" dirty="0" smtClean="0"/>
              <a:t>(Veazey, 2018).  </a:t>
            </a:r>
            <a:endParaRPr lang="en-US" sz="2400"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6836" t="6158" r="6058" b="4598"/>
          <a:stretch/>
        </p:blipFill>
        <p:spPr>
          <a:xfrm>
            <a:off x="5905499" y="0"/>
            <a:ext cx="6286502" cy="6858000"/>
          </a:xfrm>
          <a:prstGeom prst="rect">
            <a:avLst/>
          </a:prstGeom>
        </p:spPr>
      </p:pic>
    </p:spTree>
    <p:extLst>
      <p:ext uri="{BB962C8B-B14F-4D97-AF65-F5344CB8AC3E}">
        <p14:creationId xmlns:p14="http://schemas.microsoft.com/office/powerpoint/2010/main" val="678830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9267" y="161097"/>
            <a:ext cx="9601200" cy="809703"/>
          </a:xfrm>
        </p:spPr>
        <p:txBody>
          <a:bodyPr>
            <a:normAutofit/>
          </a:bodyPr>
          <a:lstStyle/>
          <a:p>
            <a:r>
              <a:rPr lang="en-US" dirty="0" smtClean="0"/>
              <a:t>Drawbacks </a:t>
            </a:r>
            <a:endParaRPr lang="en-US" dirty="0"/>
          </a:p>
        </p:txBody>
      </p:sp>
      <p:sp>
        <p:nvSpPr>
          <p:cNvPr id="4" name="TextBox 3"/>
          <p:cNvSpPr txBox="1"/>
          <p:nvPr/>
        </p:nvSpPr>
        <p:spPr>
          <a:xfrm>
            <a:off x="939814" y="1256051"/>
            <a:ext cx="6297158" cy="6001643"/>
          </a:xfrm>
          <a:prstGeom prst="rect">
            <a:avLst/>
          </a:prstGeom>
          <a:noFill/>
        </p:spPr>
        <p:txBody>
          <a:bodyPr wrap="square" rtlCol="0">
            <a:spAutoFit/>
          </a:bodyPr>
          <a:lstStyle/>
          <a:p>
            <a:pPr algn="just"/>
            <a:r>
              <a:rPr lang="en-US" sz="2400" u="sng" dirty="0" smtClean="0"/>
              <a:t>The Foundation Phase </a:t>
            </a:r>
          </a:p>
          <a:p>
            <a:pPr algn="just"/>
            <a:r>
              <a:rPr lang="en-US" sz="2400" dirty="0" smtClean="0"/>
              <a:t>Although the Foundation Phase is having a huge impact on a child’s wellbeing some children are not learning enough as they should because some activities are seen as not challenging enough for children. This can be seen as a lack of planning from the practitioners at the setting (BBC NEWS, 2011). </a:t>
            </a:r>
            <a:r>
              <a:rPr lang="en-US" sz="2400" u="sng" dirty="0"/>
              <a:t>The Te Whariki pedagogy and Curriculum </a:t>
            </a:r>
          </a:p>
          <a:p>
            <a:pPr algn="just"/>
            <a:r>
              <a:rPr lang="en-US" sz="2400" dirty="0"/>
              <a:t>One of the main drawbacks that Te Whariki </a:t>
            </a:r>
            <a:r>
              <a:rPr lang="en-US" sz="2400" dirty="0" smtClean="0"/>
              <a:t>Curriculum pedagogy has </a:t>
            </a:r>
            <a:r>
              <a:rPr lang="en-US" sz="2400" dirty="0"/>
              <a:t>is that it has lacked its attention to subject-based knowledge as well as the working theories of the Te Whariki curriculum haven’t been fully explored (child forum, 2013)</a:t>
            </a:r>
          </a:p>
          <a:p>
            <a:pPr algn="just"/>
            <a:endParaRPr lang="en-US" sz="2400" dirty="0"/>
          </a:p>
        </p:txBody>
      </p:sp>
      <p:sp>
        <p:nvSpPr>
          <p:cNvPr id="6" name="TextBox 5"/>
          <p:cNvSpPr txBox="1"/>
          <p:nvPr/>
        </p:nvSpPr>
        <p:spPr>
          <a:xfrm>
            <a:off x="904680" y="794386"/>
            <a:ext cx="8486775" cy="461665"/>
          </a:xfrm>
          <a:prstGeom prst="rect">
            <a:avLst/>
          </a:prstGeom>
          <a:noFill/>
        </p:spPr>
        <p:txBody>
          <a:bodyPr wrap="square" rtlCol="0">
            <a:spAutoFit/>
          </a:bodyPr>
          <a:lstStyle/>
          <a:p>
            <a:r>
              <a:rPr lang="en-US" sz="2400" dirty="0" smtClean="0"/>
              <a:t>Some drawbacks that both Curriculums have is that:  </a:t>
            </a:r>
            <a:endParaRPr lang="en-US" sz="2400" dirty="0"/>
          </a:p>
        </p:txBody>
      </p:sp>
      <p:sp>
        <p:nvSpPr>
          <p:cNvPr id="7" name="TextBox 6"/>
          <p:cNvSpPr txBox="1"/>
          <p:nvPr/>
        </p:nvSpPr>
        <p:spPr>
          <a:xfrm>
            <a:off x="7761861" y="1604089"/>
            <a:ext cx="4153914" cy="5170646"/>
          </a:xfrm>
          <a:prstGeom prst="rect">
            <a:avLst/>
          </a:prstGeom>
          <a:noFill/>
        </p:spPr>
        <p:txBody>
          <a:bodyPr wrap="square" rtlCol="0">
            <a:spAutoFit/>
          </a:bodyPr>
          <a:lstStyle/>
          <a:p>
            <a:r>
              <a:rPr lang="en-US" sz="2400" dirty="0" smtClean="0"/>
              <a:t>Pros </a:t>
            </a:r>
          </a:p>
          <a:p>
            <a:pPr marL="342900" indent="-342900">
              <a:buFont typeface="Wingdings" charset="2"/>
              <a:buChar char="v"/>
            </a:pPr>
            <a:r>
              <a:rPr lang="en-US" sz="2400" dirty="0" smtClean="0"/>
              <a:t>children are able to play, learn and interact with </a:t>
            </a:r>
            <a:r>
              <a:rPr lang="en-US" sz="2400" dirty="0"/>
              <a:t>other </a:t>
            </a:r>
            <a:r>
              <a:rPr lang="en-US" sz="2400" dirty="0" smtClean="0"/>
              <a:t>children</a:t>
            </a:r>
          </a:p>
          <a:p>
            <a:r>
              <a:rPr lang="en-US" sz="2400" dirty="0" smtClean="0"/>
              <a:t>Curriculum </a:t>
            </a:r>
          </a:p>
          <a:p>
            <a:pPr marL="342900" indent="-342900">
              <a:buFont typeface="Wingdings" charset="2"/>
              <a:buChar char="v"/>
            </a:pPr>
            <a:r>
              <a:rPr lang="en-US" sz="2400" dirty="0" smtClean="0"/>
              <a:t>Promotes both Indoor and outdoor</a:t>
            </a:r>
          </a:p>
          <a:p>
            <a:pPr marL="342900" indent="-342900">
              <a:buFont typeface="Wingdings" charset="2"/>
              <a:buChar char="v"/>
            </a:pPr>
            <a:r>
              <a:rPr lang="en-US" sz="2400" dirty="0" smtClean="0"/>
              <a:t>Develops thinking and problem solving skills </a:t>
            </a:r>
          </a:p>
          <a:p>
            <a:pPr marL="342900" indent="-342900">
              <a:buFont typeface="Wingdings" charset="2"/>
              <a:buChar char="v"/>
            </a:pPr>
            <a:r>
              <a:rPr lang="en-US" sz="2400" dirty="0" smtClean="0"/>
              <a:t>Develops a child’s confidence and self esteem  </a:t>
            </a:r>
          </a:p>
          <a:p>
            <a:pPr marL="342900" indent="-342900">
              <a:buFont typeface="Wingdings" charset="2"/>
              <a:buChar char="v"/>
            </a:pPr>
            <a:r>
              <a:rPr lang="en-US" sz="2400" dirty="0" smtClean="0"/>
              <a:t>Develops positive attitude to learning and the world  </a:t>
            </a:r>
          </a:p>
          <a:p>
            <a:pPr marL="342900" indent="-342900">
              <a:buFont typeface="Wingdings" charset="2"/>
              <a:buChar char="v"/>
            </a:pPr>
            <a:endParaRPr lang="en-US" dirty="0"/>
          </a:p>
        </p:txBody>
      </p:sp>
    </p:spTree>
    <p:extLst>
      <p:ext uri="{BB962C8B-B14F-4D97-AF65-F5344CB8AC3E}">
        <p14:creationId xmlns:p14="http://schemas.microsoft.com/office/powerpoint/2010/main" val="16449968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1875" y="280363"/>
            <a:ext cx="9601200" cy="858187"/>
          </a:xfrm>
        </p:spPr>
        <p:txBody>
          <a:bodyPr/>
          <a:lstStyle/>
          <a:p>
            <a:r>
              <a:rPr lang="en-US" dirty="0" smtClean="0"/>
              <a:t>Comparison </a:t>
            </a:r>
            <a:endParaRPr lang="en-US" dirty="0"/>
          </a:p>
        </p:txBody>
      </p:sp>
      <p:sp>
        <p:nvSpPr>
          <p:cNvPr id="3" name="Content Placeholder 2"/>
          <p:cNvSpPr>
            <a:spLocks noGrp="1"/>
          </p:cNvSpPr>
          <p:nvPr>
            <p:ph idx="1"/>
          </p:nvPr>
        </p:nvSpPr>
        <p:spPr>
          <a:xfrm>
            <a:off x="951875" y="1124262"/>
            <a:ext cx="10035214" cy="5433701"/>
          </a:xfrm>
        </p:spPr>
        <p:txBody>
          <a:bodyPr>
            <a:noAutofit/>
          </a:bodyPr>
          <a:lstStyle/>
          <a:p>
            <a:pPr marL="0" indent="0" algn="just">
              <a:buNone/>
            </a:pPr>
            <a:r>
              <a:rPr lang="en-US" sz="2400" dirty="0" smtClean="0"/>
              <a:t>Comparing The Foundation Phase Curriculum for Wales to </a:t>
            </a:r>
            <a:r>
              <a:rPr lang="en-US" sz="2400" dirty="0"/>
              <a:t>t</a:t>
            </a:r>
            <a:r>
              <a:rPr lang="en-US" sz="2400" dirty="0" smtClean="0"/>
              <a:t>he New Zealand's curriculum pedagogy.  </a:t>
            </a:r>
            <a:endParaRPr lang="en-US" sz="2400" dirty="0"/>
          </a:p>
          <a:p>
            <a:pPr algn="just">
              <a:buFont typeface="Wingdings" charset="2"/>
              <a:buChar char="v"/>
            </a:pPr>
            <a:r>
              <a:rPr lang="en-US" sz="2400" dirty="0"/>
              <a:t>B</a:t>
            </a:r>
            <a:r>
              <a:rPr lang="en-US" sz="2400" dirty="0" smtClean="0"/>
              <a:t>elieve and work closely on developing a child’s holistic of learning and needs of each and every child.</a:t>
            </a:r>
          </a:p>
          <a:p>
            <a:pPr algn="just">
              <a:buFont typeface="Wingdings" charset="2"/>
              <a:buChar char="v"/>
            </a:pPr>
            <a:r>
              <a:rPr lang="en-US" sz="2400" dirty="0"/>
              <a:t>F</a:t>
            </a:r>
            <a:r>
              <a:rPr lang="en-US" sz="2400" dirty="0" smtClean="0"/>
              <a:t>ollow the same principle of allowing children to learn and explore freely without limitations if safe to do so. </a:t>
            </a:r>
          </a:p>
          <a:p>
            <a:pPr algn="just">
              <a:buFont typeface="Wingdings" charset="2"/>
              <a:buChar char="v"/>
            </a:pPr>
            <a:r>
              <a:rPr lang="en-US" sz="2400" dirty="0" smtClean="0"/>
              <a:t>In both Curriculum frameworks first </a:t>
            </a:r>
            <a:r>
              <a:rPr lang="en-US" sz="2400" dirty="0"/>
              <a:t>hand experiences </a:t>
            </a:r>
            <a:r>
              <a:rPr lang="en-US" sz="2400" dirty="0" smtClean="0"/>
              <a:t>is the main key to an effective learning, </a:t>
            </a:r>
          </a:p>
          <a:p>
            <a:pPr marL="0" indent="0" algn="just">
              <a:buNone/>
            </a:pPr>
            <a:r>
              <a:rPr lang="en-US" sz="2400" dirty="0" smtClean="0"/>
              <a:t>On comparison that both Curriculums didn't</a:t>
            </a:r>
            <a:r>
              <a:rPr lang="fr-FR" sz="2400" dirty="0" smtClean="0"/>
              <a:t>’</a:t>
            </a:r>
            <a:r>
              <a:rPr lang="en-US" sz="2400" dirty="0" smtClean="0"/>
              <a:t>t have is that although the Foundation </a:t>
            </a:r>
            <a:r>
              <a:rPr lang="en-US" sz="2400" dirty="0"/>
              <a:t>P</a:t>
            </a:r>
            <a:r>
              <a:rPr lang="en-US" sz="2400" dirty="0" smtClean="0"/>
              <a:t>hase </a:t>
            </a:r>
            <a:r>
              <a:rPr lang="en-US" sz="2400" dirty="0"/>
              <a:t>curriculum </a:t>
            </a:r>
            <a:r>
              <a:rPr lang="en-US" sz="2400" dirty="0" smtClean="0"/>
              <a:t>have strands in their curriculum same to New Zealand's Curriculum pedagogy, it is seen that the Foundation Phase for Wales has a longer strand process that is also gone into depth </a:t>
            </a:r>
            <a:r>
              <a:rPr lang="en-US" sz="2400" dirty="0"/>
              <a:t>more. </a:t>
            </a:r>
          </a:p>
          <a:p>
            <a:pPr marL="0" indent="0" algn="just">
              <a:buNone/>
            </a:pPr>
            <a:endParaRPr lang="en-US" sz="2400" dirty="0"/>
          </a:p>
        </p:txBody>
      </p:sp>
    </p:spTree>
    <p:extLst>
      <p:ext uri="{BB962C8B-B14F-4D97-AF65-F5344CB8AC3E}">
        <p14:creationId xmlns:p14="http://schemas.microsoft.com/office/powerpoint/2010/main" val="7527123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895" y="326036"/>
            <a:ext cx="9601200" cy="828207"/>
          </a:xfrm>
        </p:spPr>
        <p:txBody>
          <a:bodyPr/>
          <a:lstStyle/>
          <a:p>
            <a:r>
              <a:rPr lang="en-US" dirty="0" smtClean="0"/>
              <a:t>Conclusion  </a:t>
            </a:r>
            <a:endParaRPr lang="en-US" dirty="0"/>
          </a:p>
        </p:txBody>
      </p:sp>
      <p:pic>
        <p:nvPicPr>
          <p:cNvPr id="3" name="Picture 2"/>
          <p:cNvPicPr>
            <a:picLocks noChangeAspect="1"/>
          </p:cNvPicPr>
          <p:nvPr/>
        </p:nvPicPr>
        <p:blipFill rotWithShape="1">
          <a:blip r:embed="rId2"/>
          <a:srcRect l="18920" r="21794"/>
          <a:stretch/>
        </p:blipFill>
        <p:spPr>
          <a:xfrm>
            <a:off x="10523095" y="4627417"/>
            <a:ext cx="1259175" cy="2230583"/>
          </a:xfrm>
          <a:prstGeom prst="rect">
            <a:avLst/>
          </a:prstGeom>
        </p:spPr>
      </p:pic>
      <p:sp>
        <p:nvSpPr>
          <p:cNvPr id="4" name="TextBox 3"/>
          <p:cNvSpPr txBox="1"/>
          <p:nvPr/>
        </p:nvSpPr>
        <p:spPr>
          <a:xfrm>
            <a:off x="921895" y="1179773"/>
            <a:ext cx="11136755" cy="3908762"/>
          </a:xfrm>
          <a:prstGeom prst="rect">
            <a:avLst/>
          </a:prstGeom>
          <a:noFill/>
        </p:spPr>
        <p:txBody>
          <a:bodyPr wrap="square" rtlCol="0">
            <a:spAutoFit/>
          </a:bodyPr>
          <a:lstStyle/>
          <a:p>
            <a:pPr algn="just"/>
            <a:r>
              <a:rPr lang="en-US" sz="2400" dirty="0" smtClean="0"/>
              <a:t>Gathering all my findings</a:t>
            </a:r>
          </a:p>
          <a:p>
            <a:pPr algn="just"/>
            <a:r>
              <a:rPr lang="en-US" sz="2400" dirty="0" smtClean="0"/>
              <a:t>Through the effective management of a curriculum, children are able to have a fun and enjoyable learning phase.   </a:t>
            </a:r>
          </a:p>
          <a:p>
            <a:pPr algn="just"/>
            <a:endParaRPr lang="en-US" sz="2400" dirty="0"/>
          </a:p>
          <a:p>
            <a:pPr algn="just"/>
            <a:r>
              <a:rPr lang="en-US" sz="2400" dirty="0" smtClean="0"/>
              <a:t>Both curriculum document go into detail on how the curriculum in practice will look and what practitioners will see children developing and exploring while having a hands on experiences achieving their outcomes and set goals. Practitioners at the setting are clearly made aware of the framework and regulations. </a:t>
            </a:r>
            <a:endParaRPr lang="en-US" sz="2400" dirty="0"/>
          </a:p>
          <a:p>
            <a:pPr algn="just"/>
            <a:endParaRPr lang="en-US" sz="2800" dirty="0" smtClean="0"/>
          </a:p>
          <a:p>
            <a:pPr algn="just"/>
            <a:r>
              <a:rPr lang="en-US" sz="2800" dirty="0" smtClean="0"/>
              <a:t>Thank you for listening! Any questions?    </a:t>
            </a:r>
            <a:endParaRPr lang="en-US" sz="2800" dirty="0"/>
          </a:p>
        </p:txBody>
      </p:sp>
    </p:spTree>
    <p:extLst>
      <p:ext uri="{BB962C8B-B14F-4D97-AF65-F5344CB8AC3E}">
        <p14:creationId xmlns:p14="http://schemas.microsoft.com/office/powerpoint/2010/main" val="10593442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7933" y="155604"/>
            <a:ext cx="9601200" cy="658784"/>
          </a:xfrm>
        </p:spPr>
        <p:txBody>
          <a:bodyPr>
            <a:normAutofit/>
          </a:bodyPr>
          <a:lstStyle/>
          <a:p>
            <a:r>
              <a:rPr lang="en-US" sz="3600" dirty="0" smtClean="0"/>
              <a:t>Reference list </a:t>
            </a:r>
            <a:endParaRPr lang="en-US" sz="3600" dirty="0"/>
          </a:p>
        </p:txBody>
      </p:sp>
      <p:sp>
        <p:nvSpPr>
          <p:cNvPr id="4" name="TextBox 3"/>
          <p:cNvSpPr txBox="1"/>
          <p:nvPr/>
        </p:nvSpPr>
        <p:spPr>
          <a:xfrm>
            <a:off x="847933" y="814388"/>
            <a:ext cx="10621617" cy="5539978"/>
          </a:xfrm>
          <a:prstGeom prst="rect">
            <a:avLst/>
          </a:prstGeom>
          <a:noFill/>
        </p:spPr>
        <p:txBody>
          <a:bodyPr wrap="square" rtlCol="0">
            <a:spAutoFit/>
          </a:bodyPr>
          <a:lstStyle/>
          <a:p>
            <a:pPr algn="just"/>
            <a:r>
              <a:rPr lang="en-US" sz="1400" dirty="0"/>
              <a:t>BBC NEWS (2011) ‘some welsh foundation phase </a:t>
            </a:r>
            <a:r>
              <a:rPr lang="en-US" sz="1400" dirty="0" err="1"/>
              <a:t>childrne</a:t>
            </a:r>
            <a:r>
              <a:rPr lang="en-US" sz="1400" dirty="0"/>
              <a:t> don</a:t>
            </a:r>
            <a:r>
              <a:rPr lang="fr-FR" sz="1400" dirty="0"/>
              <a:t>’</a:t>
            </a:r>
            <a:r>
              <a:rPr lang="en-US" sz="1400" dirty="0"/>
              <a:t>t learn enough’ [online] Available at: </a:t>
            </a:r>
            <a:r>
              <a:rPr lang="en-US" sz="1400" dirty="0">
                <a:hlinkClick r:id="rId2"/>
              </a:rPr>
              <a:t>https://www.bbc.co.uk/news/uk-wales-politics-14898083</a:t>
            </a:r>
            <a:r>
              <a:rPr lang="en-US" sz="1400" dirty="0"/>
              <a:t> (Accessed on: 12th Nov 2020)</a:t>
            </a:r>
          </a:p>
          <a:p>
            <a:pPr algn="just"/>
            <a:r>
              <a:rPr lang="en-US" sz="1400" dirty="0"/>
              <a:t>Bobbitt, F. (1918). </a:t>
            </a:r>
            <a:r>
              <a:rPr lang="en-US" sz="1400" i="1" dirty="0"/>
              <a:t>The curriculum. </a:t>
            </a:r>
            <a:r>
              <a:rPr lang="en-US" sz="1400" dirty="0"/>
              <a:t>Boston: Houghton Mifflin (Accessed on: 10</a:t>
            </a:r>
            <a:r>
              <a:rPr lang="en-US" sz="1400" baseline="30000" dirty="0"/>
              <a:t>th</a:t>
            </a:r>
            <a:r>
              <a:rPr lang="en-US" sz="1400" dirty="0"/>
              <a:t> Nov 2020) </a:t>
            </a:r>
          </a:p>
          <a:p>
            <a:pPr algn="just"/>
            <a:r>
              <a:rPr lang="en-US" sz="1400" dirty="0" err="1"/>
              <a:t>Chakma</a:t>
            </a:r>
            <a:r>
              <a:rPr lang="en-US" sz="1400" dirty="0"/>
              <a:t>,. D (2020) ‘Needs and Importance of Curriculum Development’ [online] Available at: </a:t>
            </a:r>
            <a:r>
              <a:rPr lang="en-US" sz="1400" dirty="0">
                <a:hlinkClick r:id="rId3"/>
              </a:rPr>
              <a:t>https://onlinenotebank.wordpress.com/2020/03/09/curriculum-development-meaning-needs-and-importance-of-curriculum-development/</a:t>
            </a:r>
            <a:r>
              <a:rPr lang="en-US" sz="1400" dirty="0"/>
              <a:t> (Accessed on: 10</a:t>
            </a:r>
            <a:r>
              <a:rPr lang="en-US" sz="1400" baseline="30000" dirty="0"/>
              <a:t>th</a:t>
            </a:r>
            <a:r>
              <a:rPr lang="en-US" sz="1400" dirty="0"/>
              <a:t> Nov 2020)</a:t>
            </a:r>
          </a:p>
          <a:p>
            <a:pPr algn="just"/>
            <a:r>
              <a:rPr lang="en-US" sz="1400" dirty="0"/>
              <a:t>Curriculum (2015) ‘Importance of curriculum’ [Online] Available at: </a:t>
            </a:r>
            <a:r>
              <a:rPr lang="en-US" sz="1400" dirty="0">
                <a:hlinkClick r:id="rId4"/>
              </a:rPr>
              <a:t>https://www.edglossary.org/curriculum/</a:t>
            </a:r>
            <a:r>
              <a:rPr lang="en-US" sz="1400" dirty="0"/>
              <a:t> (Accessed on: 15</a:t>
            </a:r>
            <a:r>
              <a:rPr lang="en-US" sz="1400" baseline="30000" dirty="0"/>
              <a:t>th</a:t>
            </a:r>
            <a:r>
              <a:rPr lang="en-US" sz="1400" dirty="0"/>
              <a:t> Nov 2020)</a:t>
            </a:r>
          </a:p>
          <a:p>
            <a:pPr algn="just"/>
            <a:r>
              <a:rPr lang="en-US" sz="1400" dirty="0"/>
              <a:t>Child forum (2013) ‘Te Whariki early childhood curriculum’ [Online] Available at: </a:t>
            </a:r>
            <a:r>
              <a:rPr lang="en-US" sz="1400" dirty="0">
                <a:hlinkClick r:id="rId5"/>
              </a:rPr>
              <a:t>https://www.childforum.com/education/teaching-learning-curriculum/curriculum/1058-te-whariki-should-the-nz-ece-curriculum-be-reviewed-and-how-it-compares-to-the-early-years-framework-for-australia.html</a:t>
            </a:r>
            <a:r>
              <a:rPr lang="en-US" sz="1400" dirty="0"/>
              <a:t> (Accessed on: 14th Nov 2020)</a:t>
            </a:r>
          </a:p>
          <a:p>
            <a:pPr algn="just"/>
            <a:r>
              <a:rPr lang="en-US" sz="1400" dirty="0" smtClean="0"/>
              <a:t>Editorial,. T. (2018) ‘what is pedagogy’ [Online</a:t>
            </a:r>
            <a:r>
              <a:rPr lang="en-US" sz="1400" dirty="0"/>
              <a:t>] Available at: </a:t>
            </a:r>
            <a:r>
              <a:rPr lang="en-US" sz="1400" dirty="0">
                <a:hlinkClick r:id="rId6"/>
              </a:rPr>
              <a:t>https://</a:t>
            </a:r>
            <a:r>
              <a:rPr lang="en-US" sz="1400" dirty="0" smtClean="0">
                <a:hlinkClick r:id="rId6"/>
              </a:rPr>
              <a:t>www.tes.com/news/what-is-pedagogy-definition</a:t>
            </a:r>
            <a:r>
              <a:rPr lang="en-US" sz="1400" dirty="0" smtClean="0"/>
              <a:t> (Accessed on: 13th Nov 2020)</a:t>
            </a:r>
            <a:endParaRPr lang="en-US" sz="1400" dirty="0"/>
          </a:p>
          <a:p>
            <a:pPr algn="just"/>
            <a:r>
              <a:rPr lang="en-US" sz="1400" dirty="0" smtClean="0"/>
              <a:t>Veazey</a:t>
            </a:r>
            <a:r>
              <a:rPr lang="en-US" sz="1400" dirty="0"/>
              <a:t>,. R. (2018) ‘what is New </a:t>
            </a:r>
            <a:r>
              <a:rPr lang="en-US" sz="1400" dirty="0" err="1"/>
              <a:t>Zeallnd’s</a:t>
            </a:r>
            <a:r>
              <a:rPr lang="en-US" sz="1400" dirty="0"/>
              <a:t> early years Curriculum’ [Online] Available at: </a:t>
            </a:r>
            <a:r>
              <a:rPr lang="en-US" sz="1400" dirty="0">
                <a:hlinkClick r:id="rId7"/>
              </a:rPr>
              <a:t>https://famly.co/blog/management/te-whariki-new-zealand-early-years-curriculum/</a:t>
            </a:r>
            <a:r>
              <a:rPr lang="en-US" sz="1400" dirty="0"/>
              <a:t> (Accessed on: 14</a:t>
            </a:r>
            <a:r>
              <a:rPr lang="en-US" sz="1400" baseline="30000" dirty="0"/>
              <a:t>th</a:t>
            </a:r>
            <a:r>
              <a:rPr lang="en-US" sz="1400" dirty="0"/>
              <a:t> Nov 2020)</a:t>
            </a:r>
          </a:p>
          <a:p>
            <a:pPr algn="just"/>
            <a:r>
              <a:rPr lang="en-US" sz="1400" dirty="0"/>
              <a:t>Young,. M. (2014) ‘what is a Curriculum’ [online] Available at: </a:t>
            </a:r>
            <a:r>
              <a:rPr lang="en-US" sz="1400" dirty="0">
                <a:hlinkClick r:id="rId8"/>
              </a:rPr>
              <a:t>https://www.tandfonline.com/doi/abs/10.1080/09585176.2014.902526?journalCode=rcjo20</a:t>
            </a:r>
            <a:r>
              <a:rPr lang="en-US" sz="1400" dirty="0"/>
              <a:t> (Accessed on: 12</a:t>
            </a:r>
            <a:r>
              <a:rPr lang="en-US" sz="1400" baseline="30000" dirty="0"/>
              <a:t>th</a:t>
            </a:r>
            <a:r>
              <a:rPr lang="en-US" sz="1400" dirty="0"/>
              <a:t> Nov 2020)</a:t>
            </a:r>
          </a:p>
          <a:p>
            <a:pPr algn="just"/>
            <a:r>
              <a:rPr lang="en-US" sz="1400" dirty="0" smtClean="0"/>
              <a:t>Welsh Government (2008) ‘current school Curriculum’ [online] Available at</a:t>
            </a:r>
            <a:r>
              <a:rPr lang="en-US" sz="1400" dirty="0"/>
              <a:t>: </a:t>
            </a:r>
            <a:r>
              <a:rPr lang="en-US" sz="1400" dirty="0">
                <a:hlinkClick r:id="rId9"/>
              </a:rPr>
              <a:t>https://</a:t>
            </a:r>
            <a:r>
              <a:rPr lang="en-US" sz="1400" dirty="0" smtClean="0">
                <a:hlinkClick r:id="rId9"/>
              </a:rPr>
              <a:t>gov.wales/current-school-curriculum-guide</a:t>
            </a:r>
            <a:r>
              <a:rPr lang="en-US" sz="1400" dirty="0" smtClean="0"/>
              <a:t> (Accessed on: 10th Nov 2020)</a:t>
            </a:r>
          </a:p>
          <a:p>
            <a:r>
              <a:rPr lang="en-US" sz="1400" dirty="0" smtClean="0"/>
              <a:t>Welsh Government (2017) ‘Foundation </a:t>
            </a:r>
            <a:r>
              <a:rPr lang="en-US" sz="1400" dirty="0"/>
              <a:t>phase </a:t>
            </a:r>
            <a:r>
              <a:rPr lang="en-US" sz="1400" dirty="0" smtClean="0"/>
              <a:t>handbook’ [online</a:t>
            </a:r>
            <a:r>
              <a:rPr lang="en-US" sz="1400" dirty="0"/>
              <a:t>] Available at: </a:t>
            </a:r>
            <a:r>
              <a:rPr lang="en-US" sz="1400" dirty="0">
                <a:hlinkClick r:id="rId10"/>
              </a:rPr>
              <a:t>https://</a:t>
            </a:r>
            <a:r>
              <a:rPr lang="en-US" sz="1400" dirty="0" smtClean="0">
                <a:hlinkClick r:id="rId10"/>
              </a:rPr>
              <a:t>hwb.gov.wales/api/storage/f9d85dba-85a4-4e87-bb58-a24730ad7e57/foundation-phase-profile-handbook-revised-september-2017.pdf</a:t>
            </a:r>
            <a:r>
              <a:rPr lang="en-US" sz="1400" dirty="0" smtClean="0"/>
              <a:t> (Accessed on: 12th Nov 2020)</a:t>
            </a:r>
          </a:p>
          <a:p>
            <a:r>
              <a:rPr lang="en-US" sz="1400" dirty="0" smtClean="0"/>
              <a:t>William,. M. (2019) ‘Why is Curriculum important?’ [online] Available </a:t>
            </a:r>
            <a:r>
              <a:rPr lang="en-US" sz="1400" dirty="0"/>
              <a:t>at: </a:t>
            </a:r>
            <a:r>
              <a:rPr lang="en-US" sz="1400" dirty="0">
                <a:hlinkClick r:id="rId11"/>
              </a:rPr>
              <a:t>https://www.classcraft.com/blog/features/why-is-curriculum-important</a:t>
            </a:r>
            <a:r>
              <a:rPr lang="en-US" sz="1400" dirty="0" smtClean="0">
                <a:hlinkClick r:id="rId11"/>
              </a:rPr>
              <a:t>/</a:t>
            </a:r>
            <a:r>
              <a:rPr lang="en-US" sz="1400" dirty="0" smtClean="0"/>
              <a:t> (Accessed on: 12</a:t>
            </a:r>
            <a:r>
              <a:rPr lang="en-US" sz="1400" baseline="30000" dirty="0" smtClean="0"/>
              <a:t>th</a:t>
            </a:r>
            <a:r>
              <a:rPr lang="en-US" sz="1400" dirty="0" smtClean="0"/>
              <a:t> Nov 2020)</a:t>
            </a:r>
          </a:p>
          <a:p>
            <a:r>
              <a:rPr lang="en-US" sz="1400" dirty="0" smtClean="0"/>
              <a:t>Welsh Government (2015) ‘Foundation Phase Framework’ [Online</a:t>
            </a:r>
            <a:r>
              <a:rPr lang="en-US" sz="1400" dirty="0"/>
              <a:t>] Available at: </a:t>
            </a:r>
            <a:r>
              <a:rPr lang="en-US" sz="1400" dirty="0">
                <a:hlinkClick r:id="rId12"/>
              </a:rPr>
              <a:t>https://</a:t>
            </a:r>
            <a:r>
              <a:rPr lang="en-US" sz="1400" dirty="0" smtClean="0">
                <a:hlinkClick r:id="rId12"/>
              </a:rPr>
              <a:t>gov.wales/sites/default/files/publications/2018-02/foundation-phase-framework-revised-2015.pdf</a:t>
            </a:r>
            <a:r>
              <a:rPr lang="en-US" sz="1400" dirty="0" smtClean="0"/>
              <a:t> (Accessed on: 12th Nov 2020)</a:t>
            </a:r>
          </a:p>
          <a:p>
            <a:endParaRPr lang="en-US" dirty="0" smtClean="0"/>
          </a:p>
        </p:txBody>
      </p:sp>
    </p:spTree>
    <p:extLst>
      <p:ext uri="{BB962C8B-B14F-4D97-AF65-F5344CB8AC3E}">
        <p14:creationId xmlns:p14="http://schemas.microsoft.com/office/powerpoint/2010/main" val="1920950880"/>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Crop</Template>
  <TotalTime>14587</TotalTime>
  <Words>1692</Words>
  <Application>Microsoft Macintosh PowerPoint</Application>
  <PresentationFormat>Widescreen</PresentationFormat>
  <Paragraphs>147</Paragraphs>
  <Slides>20</Slides>
  <Notes>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Calibri</vt:lpstr>
      <vt:lpstr>Franklin Gothic Book</vt:lpstr>
      <vt:lpstr>Wingdings</vt:lpstr>
      <vt:lpstr>Crop</vt:lpstr>
      <vt:lpstr>Foundation phase in wales compression to the  new Zealand pedagogy curriculum  </vt:lpstr>
      <vt:lpstr>Aims and objectives </vt:lpstr>
      <vt:lpstr>Introduction </vt:lpstr>
      <vt:lpstr>What is a curriculum? </vt:lpstr>
      <vt:lpstr>Importance of a Curriculum </vt:lpstr>
      <vt:lpstr>Current school Curriculum in Wales </vt:lpstr>
      <vt:lpstr>The Foundation Phase (Wales)</vt:lpstr>
      <vt:lpstr>PowerPoint Presentation</vt:lpstr>
      <vt:lpstr>PowerPoint Presentation</vt:lpstr>
      <vt:lpstr>PowerPoint Presentation</vt:lpstr>
      <vt:lpstr>Early years Pedagogy </vt:lpstr>
      <vt:lpstr>The New Zealand based pedagogy and Curriculum (Te Whariki) </vt:lpstr>
      <vt:lpstr>PowerPoint Presentation</vt:lpstr>
      <vt:lpstr>PowerPoint Presentation</vt:lpstr>
      <vt:lpstr>PowerPoint Presentation</vt:lpstr>
      <vt:lpstr>PowerPoint Presentation</vt:lpstr>
      <vt:lpstr>Drawbacks </vt:lpstr>
      <vt:lpstr>Comparison </vt:lpstr>
      <vt:lpstr>Conclusion  </vt:lpstr>
      <vt:lpstr>Reference list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HANAN AL-ROSHOQ</dc:creator>
  <cp:lastModifiedBy>HANAN AL-ROSHOQ</cp:lastModifiedBy>
  <cp:revision>72</cp:revision>
  <dcterms:created xsi:type="dcterms:W3CDTF">2020-11-13T00:50:16Z</dcterms:created>
  <dcterms:modified xsi:type="dcterms:W3CDTF">2020-11-23T03:57:33Z</dcterms:modified>
</cp:coreProperties>
</file>