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1"/>
  </p:sldMasterIdLst>
  <p:notesMasterIdLst>
    <p:notesMasterId r:id="rId21"/>
  </p:notesMasterIdLst>
  <p:sldIdLst>
    <p:sldId id="256" r:id="rId2"/>
    <p:sldId id="257" r:id="rId3"/>
    <p:sldId id="263" r:id="rId4"/>
    <p:sldId id="264" r:id="rId5"/>
    <p:sldId id="258" r:id="rId6"/>
    <p:sldId id="265" r:id="rId7"/>
    <p:sldId id="271" r:id="rId8"/>
    <p:sldId id="272" r:id="rId9"/>
    <p:sldId id="273" r:id="rId10"/>
    <p:sldId id="274" r:id="rId11"/>
    <p:sldId id="275" r:id="rId12"/>
    <p:sldId id="266" r:id="rId13"/>
    <p:sldId id="267" r:id="rId14"/>
    <p:sldId id="268" r:id="rId15"/>
    <p:sldId id="269" r:id="rId16"/>
    <p:sldId id="270" r:id="rId17"/>
    <p:sldId id="262" r:id="rId18"/>
    <p:sldId id="276"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91"/>
    <p:restoredTop sz="69180" autoAdjust="0"/>
  </p:normalViewPr>
  <p:slideViewPr>
    <p:cSldViewPr snapToGrid="0" snapToObjects="1">
      <p:cViewPr>
        <p:scale>
          <a:sx n="50" d="100"/>
          <a:sy n="50" d="100"/>
        </p:scale>
        <p:origin x="-1290"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BC519-2483-9A4D-AA5C-CAFA821442CA}" type="datetimeFigureOut">
              <a:rPr lang="en-GB" smtClean="0"/>
              <a:t>09/05/2026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CBC4BA-A77E-9646-A6A3-204159D2B682}" type="slidenum">
              <a:rPr lang="en-GB" smtClean="0"/>
              <a:t>‹#›</a:t>
            </a:fld>
            <a:endParaRPr lang="en-GB"/>
          </a:p>
        </p:txBody>
      </p:sp>
    </p:spTree>
    <p:extLst>
      <p:ext uri="{BB962C8B-B14F-4D97-AF65-F5344CB8AC3E}">
        <p14:creationId xmlns:p14="http://schemas.microsoft.com/office/powerpoint/2010/main" val="2985012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a:t>
            </a:r>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1</a:t>
            </a:fld>
            <a:endParaRPr lang="en-GB" dirty="0"/>
          </a:p>
        </p:txBody>
      </p:sp>
    </p:spTree>
    <p:extLst>
      <p:ext uri="{BB962C8B-B14F-4D97-AF65-F5344CB8AC3E}">
        <p14:creationId xmlns:p14="http://schemas.microsoft.com/office/powerpoint/2010/main" val="3528104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This work forms a qualitative research proposal that has been tailored to explore a select and justified topic area within the field of health and social care. This initial section provides the background context for the proposal, inclusive of its justification, which is followed by the aims and objectives, and a background literature review to understand what is already known and published in the topic area. Further, the methodology to address the proposed research aims and objectives is described and justified, along with the key ethical considerations.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2</a:t>
            </a:fld>
            <a:endParaRPr lang="en-GB" dirty="0"/>
          </a:p>
        </p:txBody>
      </p:sp>
    </p:spTree>
    <p:extLst>
      <p:ext uri="{BB962C8B-B14F-4D97-AF65-F5344CB8AC3E}">
        <p14:creationId xmlns:p14="http://schemas.microsoft.com/office/powerpoint/2010/main" val="853080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212529"/>
                </a:solidFill>
                <a:effectLst/>
                <a:latin typeface="Baskerville" panose="02020502070401020303" pitchFamily="18" charset="0"/>
                <a:ea typeface="Calibri" panose="020F0502020204030204" pitchFamily="34" charset="0"/>
                <a:cs typeface="Times New Roman" panose="02020603050405020304" pitchFamily="18" charset="0"/>
              </a:rPr>
              <a:t>Language is a crucial and influential aspect of communication. However, terminology can shape how information is perceived or understood, which can affect care experiences and overall well-being (Blanton, 2021). Language is often intentionally or unconsciously altered or modified to express different meanings, but this can sometimes lead to implicit biases, negative judgments, discrimination, or verbal abuse (Warr et al., 2024). Implicit bias refers to attitudes or thoughts that operate outside of conscious awareness and favour certain individuals or groups, often causing harm unknowingly (Rogerson et al., 2022). These biases can become ingrained over time, normalising in routine communication without feedback or reflection (Alspach, 2018). </a:t>
            </a:r>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3</a:t>
            </a:fld>
            <a:endParaRPr lang="en-GB" dirty="0"/>
          </a:p>
        </p:txBody>
      </p:sp>
    </p:spTree>
    <p:extLst>
      <p:ext uri="{BB962C8B-B14F-4D97-AF65-F5344CB8AC3E}">
        <p14:creationId xmlns:p14="http://schemas.microsoft.com/office/powerpoint/2010/main" val="2958716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12529"/>
                </a:solidFill>
                <a:effectLst/>
                <a:latin typeface="Baskerville" panose="02020502070401020303" pitchFamily="18" charset="0"/>
                <a:ea typeface="Calibri" panose="020F0502020204030204" pitchFamily="34" charset="0"/>
                <a:cs typeface="Times New Roman" panose="02020603050405020304" pitchFamily="18" charset="0"/>
              </a:rPr>
              <a:t>It is recognised that the terminology used to refer to ‘looked after children’ or youths in care can adversely influence their well-being, reaffirming wider research findings (NSPCC, 2023). Children in care, or ‘looked after children’ typically describes individuals who have been in local authority custody for more than 24 hours due to concerns such as safety risks, parental or guardian absence, respite arrangements, or involvement in criminal activity (NSPCC, 2024). In the United Kingdom (UK), more than 80,000 children are in such care at any given time, with an additional 30,000 entering annually. This underscores a substantial and troubling demand for social services and implies that many of these children are exposed to negative language, implicit biases, and the stigma that accompanies them (Department for Education, 2024). Approximately 50% of all ‘looked after children’ access mental health services, highlighting the complex challenges faced by this group, compounded by their vulnerable status and the likelihood of suffering negative effects from exposure to harmful language (Children’s Social Care, 2020; Department for Education, 2018).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4</a:t>
            </a:fld>
            <a:endParaRPr lang="en-GB" dirty="0"/>
          </a:p>
        </p:txBody>
      </p:sp>
    </p:spTree>
    <p:extLst>
      <p:ext uri="{BB962C8B-B14F-4D97-AF65-F5344CB8AC3E}">
        <p14:creationId xmlns:p14="http://schemas.microsoft.com/office/powerpoint/2010/main" val="344562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To address the evidence gap that emerges in the following background review, the proposed research aims to explore how professionals in children’s health and social care perceive and interpret the language culture within their daily practice. The central research question will ask: </a:t>
            </a:r>
            <a:r>
              <a:rPr lang="en-GB" sz="1800" b="1" i="1" dirty="0">
                <a:effectLst/>
                <a:latin typeface="Baskerville" panose="02020502070401020303" pitchFamily="18" charset="0"/>
                <a:ea typeface="Calibri" panose="020F0502020204030204" pitchFamily="34" charset="0"/>
                <a:cs typeface="Times New Roman" panose="02020603050405020304" pitchFamily="18" charset="0"/>
              </a:rPr>
              <a:t>how do these professionals use, view, and understand language and its cultural context in their everyday work when interacting with children and in relation to discussions about children with colleagues? </a:t>
            </a:r>
            <a:r>
              <a:rPr lang="en-GB" sz="1800" dirty="0">
                <a:effectLst/>
                <a:latin typeface="Baskerville" panose="02020502070401020303" pitchFamily="18" charset="0"/>
                <a:ea typeface="Calibri" panose="020F0502020204030204" pitchFamily="34" charset="0"/>
                <a:cs typeface="Times New Roman" panose="02020603050405020304" pitchFamily="18" charset="0"/>
              </a:rPr>
              <a:t>This question was formed using the population, concept and context (PCC) framework, which was feasible in view of the nature of the topic area and the proposed qualitative methodology, as described further in the methodology section (Chan et al., 2024). This is in contrast to the population, exposure and outcomes (PEO) and population, intervention, comparator and outcomes (PICO) frameworks, which are often used to guide research with different constructs (Aveyard, 2023). PEO is suited to qualitative studies that aim to examine experiences regarding exposures or treatments on valued outcomes, while PICO is often conducive to comparative studies, such as randomised trials, which were not feasible for the proposed research herein (Aveyard, 2023). In the proposed study, the population is health and social care workers, the concept is language use and the context is working with children. </a:t>
            </a:r>
            <a:r>
              <a:rPr lang="en-GB" sz="1800" dirty="0">
                <a:effectLst/>
                <a:latin typeface="Baskerville" panose="02020502070401020303" pitchFamily="18" charset="0"/>
                <a:ea typeface="Calibri" panose="020F0502020204030204" pitchFamily="34" charset="0"/>
                <a:cs typeface="Arial" panose="020B0604020202020204" pitchFamily="34" charset="0"/>
              </a:rPr>
              <a:t>Finally, the objectives of the research are to gain an in-depth understanding of how health and social care professionals interpret and respond to the language used in children’s services, and how such language influences their perceptions, relationships, and professional identity.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5</a:t>
            </a:fld>
            <a:endParaRPr lang="en-GB" dirty="0"/>
          </a:p>
        </p:txBody>
      </p:sp>
    </p:spTree>
    <p:extLst>
      <p:ext uri="{BB962C8B-B14F-4D97-AF65-F5344CB8AC3E}">
        <p14:creationId xmlns:p14="http://schemas.microsoft.com/office/powerpoint/2010/main" val="3839465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12529"/>
                </a:solidFill>
                <a:effectLst/>
                <a:latin typeface="Baskerville" panose="02020502070401020303" pitchFamily="18" charset="0"/>
                <a:ea typeface="Calibri" panose="020F0502020204030204" pitchFamily="34" charset="0"/>
                <a:cs typeface="Times New Roman" panose="02020603050405020304" pitchFamily="18" charset="0"/>
              </a:rPr>
              <a:t>Numerous studies have examined problematic language use within health and social care, uncovering insights into how it affects users of children’s services in variable ways. Language has been employed to label individuals and categorise them into groups, often reflecting underlying biases and perceptions that view children in care as ‘different’ from those not in care. Interviews with ‘looked after’ or children and young people known to authorities in the UK showed that users experienced both direct and indirect forms of labelling, which fostered feelings of being different and even ‘anomalous' compared to their friends who were not known to authorities (Mannay et al., 2017). Similar findings have been reported in two other research studies, where children in care and their foster parents described the language used by social workers as labelling and as a consequence, this was perceived as harmful to mental health, as well as a factor perpetuating and reinforcing stigma (Carey, 2023; Cooper, 2011). Further exploration of the data showed that the language conveyed in messages and information participants received or interpreted from workers implied that those in care were unwanted by society, suggesting they had flaws or issues requiring correction before being accepted by others. Consequently, this language depicted individuals in care as belonging to a separate, taboo group within society (Carey, 2023; Cooper, 2011).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6</a:t>
            </a:fld>
            <a:endParaRPr lang="en-GB" dirty="0"/>
          </a:p>
        </p:txBody>
      </p:sp>
    </p:spTree>
    <p:extLst>
      <p:ext uri="{BB962C8B-B14F-4D97-AF65-F5344CB8AC3E}">
        <p14:creationId xmlns:p14="http://schemas.microsoft.com/office/powerpoint/2010/main" val="547532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Carey (2023) cited examples of negative language used by social workers. In some cases, children were frequently labelled as ‘bad’ persons, highlighting misconceptions that they were in care due to being offenders or engaging in anti-social behaviour, overlooking varied other reasons for children coming into contact with authorities. Other dismissive and stigmatising language used by workers included ‘troubled’, ‘delinquent,’ and ‘untrustworthy’, which are labels that have been reported to describe children known to authorities by social workers in other research (Cooper, 2011; Mannay et al., 2017). Such language was viewed as incurring blame on children, and thereby suggesting they were responsible for being in care, beliefs that fuelled emotional distress with conveyed feelings including frustration and anger (Carey, 2023; Cooper, 2011; Mannay et al., 2017).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Baskerville" panose="02020502070401020303"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Such phrasing is presumptive and implies that youths had prior contact with the criminal justice system early in their lives, which could reinforce cognitive biases regarding their perceived inferiority as members of society (Carey, 2023). Although assumptions about criminal involvement of children in care are somewhat supported by data, as official UK statistics indicate that 51% of children in care have a history of offending, which is a significantly higher percentage compared to peers who have not been in care: 11% (Children’s Commissioner,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7</a:t>
            </a:fld>
            <a:endParaRPr lang="en-GB" dirty="0"/>
          </a:p>
        </p:txBody>
      </p:sp>
    </p:spTree>
    <p:extLst>
      <p:ext uri="{BB962C8B-B14F-4D97-AF65-F5344CB8AC3E}">
        <p14:creationId xmlns:p14="http://schemas.microsoft.com/office/powerpoint/2010/main" val="2284149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The labelling of children in care using assumptive and negative language has even been considered in a ‘medicalised’ form, to the point where they such persons have been considered akin to having a disease (Carey, 2023). This perception stems from the belief that such children are inherently 'bad' or unwanted, a view that persists among health and social care workers despite evidence to contradict these views (Carey, 2023). Beyond assumptions related to criminal behaviour, social workers are often perceived to hold the view that children in care suffer from mental disorders, frequently using language that reinforces these beliefs even in cases where there is no clear evidence of mental illness or a formal diagnosis (Carey, 2023). Nonetheless, research indicates that a significant proportion of children in care do experience mental health issues, with the prevalence rate being as high as 75% (Cummings &amp; Shelton, 2024). Interviews with children in care and with diagnosed mental health conditions reveal that they often face stigmatising language, and this stigma appears to be more pronounced than among children without mental health problems (Jarlby et al., 2018; Majumder, 2015). </a:t>
            </a:r>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8</a:t>
            </a:fld>
            <a:endParaRPr lang="en-GB" dirty="0"/>
          </a:p>
        </p:txBody>
      </p:sp>
    </p:spTree>
    <p:extLst>
      <p:ext uri="{BB962C8B-B14F-4D97-AF65-F5344CB8AC3E}">
        <p14:creationId xmlns:p14="http://schemas.microsoft.com/office/powerpoint/2010/main" val="2551235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Experts in social work have extensively studied the negative implications of labelling language used towards and when among children in care, highlighting its detrimental effects both immediately and over time. Such language often persists in the short-term memory of affected children, serving as a constant reminder and a trigger for distress during interactions with care professionals (Schoepflin, 2009). The concept of a ‘degradation ceremony’ has been utilised to illustrate a significant issue whereby awareness of a child's placement in care results in the diminishment of their personal value and societal identity, especially when this information is disclosed to multiple individuals (Schoepflin, 2009). Awareness of being in care among multiple parties appears deleterious as the emotional and psychological effects of stigma become amplified. This awareness and the dissemination of stigmatising labels extend to educational environments, where children frequently report being interrupted and summoned out of classrooms by social workers for meetings. Such actions foster rumours originating and spread by peers, including discussions not only about their care status but also their mental health, which is perceived as breaches of privacy and an undignified and disrespectful exposure of their personal struggles (Jones et al., 2020; Mannay et al., 2017). Likewise, interviews with children in care have revealed that support staff sometimes employ degrading terms like ‘supervised,’ knowledge of which tends to be shared among peers, leading to social avoidance, ridicule, and stigmatisation by classmates (Jones et al., 2020; Mannay et al.,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9</a:t>
            </a:fld>
            <a:endParaRPr lang="en-GB" dirty="0"/>
          </a:p>
        </p:txBody>
      </p:sp>
    </p:spTree>
    <p:extLst>
      <p:ext uri="{BB962C8B-B14F-4D97-AF65-F5344CB8AC3E}">
        <p14:creationId xmlns:p14="http://schemas.microsoft.com/office/powerpoint/2010/main" val="3700705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Children in care often lack effective coping mechanisms and resilience, which hampers their ability to handle and overcome stress caused by language misuse by care professionals (Sattler &amp; Font, 2018). Even when children attempt to challenge or resist the use of certain terms by social workers, these efforts are frequently fleeting and fail to benefit them or others in care (Carey, 2023; Mannay et al., 2017). One coping strategy used by such children is avoidance, where children hide information about their care status through non-disclosure to assist them in escaping stigma and other sources of stress, such as bullying (Carey, 2023; Dansey et al., 2019; Jones et al., 2020). However, this does little to highlight and address the inappropriate language used by care professionals. The self-protective behaviours that children often use in response to said language have been identified in other interviews with children in care, though the inability to share their issues and offload everyday problems with peers further exacerbates feelings of rumination and negative thoughts, as adverse emotions become internalised (Cooper, 2011; Urquhart-Stewart &amp; Wylie, 2021). As a result, children often become more isolated, lonely, and depressed, yet they rarely take action to challenge the inappropriate language directly with those conveying undermining words and phrases (Jones et al., 2020). While existing research offers valuable insights into the impact of language use by care providers and support workers, it has limitations, particularly because much of it relies on children’s reports. These accounts can sometimes include untruthful or biased responses, raising questions about their validity and the usefulness of such evidence for informing practice changes (Sargent &amp; O'Brien, 2004). This underscores the need to explore language, culture, and practices from the perspective of the care providers and support workers in 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10</a:t>
            </a:fld>
            <a:endParaRPr lang="en-GB" dirty="0"/>
          </a:p>
        </p:txBody>
      </p:sp>
    </p:spTree>
    <p:extLst>
      <p:ext uri="{BB962C8B-B14F-4D97-AF65-F5344CB8AC3E}">
        <p14:creationId xmlns:p14="http://schemas.microsoft.com/office/powerpoint/2010/main" val="3766973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solidFill>
                  <a:srgbClr val="212529"/>
                </a:solidFill>
                <a:effectLst/>
                <a:latin typeface="Baskerville" panose="02020502070401020303" pitchFamily="18" charset="0"/>
                <a:ea typeface="Calibri" panose="020F0502020204030204" pitchFamily="34" charset="0"/>
                <a:cs typeface="Times New Roman" panose="02020603050405020304" pitchFamily="18" charset="0"/>
              </a:rPr>
              <a:t>An examination of factors linked to poor mental health among ‘looked after children’ found no evidence that problematic or undermining language was a primary risk factor, although such language has been shown elsewhere to negatively influence their psychological wellbeing (Children’s Social Care, 2020; Richards, 2014; Tanvir &amp; Mitu, 2024). This suggests that there has been marked oversight of simple language use and its powerful effects on service users. As a consequence, the negative effects of language on vulnerable children appear to be chronic and this demands, up-to-date research to better understanding the extent and burden of the problem within the context of social work. The British Psychological Society (BPS) recently highlighted how language directed at children in care can adversely affect their experiences, with various demonstrated impacts on physical and mental health, emotional wellbeing, social functioning and life prospects (Jacob-Thomson, 2021). Language has the potential to stigmatise children in care, fostering harmful thoughts and internalisation of negative beliefs, which can lead to unpredictable, aggressive, and violent behaviours. Furthermore, exposure to derogatory language and stigma can shape attitudes towards others and life more broadly, especially over long periods and when communicated outside of supportive environments, such as through mass media. The phrase ‘looked after children’ has faced criticism for implying that these children lack a certain essential quality, suggesting a deficiency that differentiates them from others and may be damaging to societal perceptions (Jacob-Thomson, 2021). Overall, this background review highlights that much of the literature reporting on the nature and impacts of language used towards and around children in care is highly deleterious, but there is a paucity of research to corroborate the findings from the social worker perspective. This may, however, prove challenging in view of social workers, among other support workers, likely avoiding admissions of using aversive language. Despite this, a clear evidence gap exists and one that this proposal seeks to address through the following methods.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11</a:t>
            </a:fld>
            <a:endParaRPr lang="en-GB" dirty="0"/>
          </a:p>
        </p:txBody>
      </p:sp>
    </p:spTree>
    <p:extLst>
      <p:ext uri="{BB962C8B-B14F-4D97-AF65-F5344CB8AC3E}">
        <p14:creationId xmlns:p14="http://schemas.microsoft.com/office/powerpoint/2010/main" val="2803678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This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study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will use a qualitative research approach to explore the experiences and perspectives of a targeted sample of health and social care professionals (Denny &amp; Weckesser, 2022). Qualitative methods allow for the capture of detailed, rich data through interviews and observations, which helps in understanding complex phenomena that are otherwise difficult to quantify or qualify using other means (Watkins, 2012). Indeed, quantitative methods, such as cross-sectional surveys, are more vulnerable to biases with common issues being response bias, non-response bias, and leading questions, which often result in the collection and analysis of unfocused and superficial data (Ayorinde et al., 2020). Therefore, a qualitative design was essential to fill the research gap and generate insights for future studies and practices concerning language use (Flick,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pP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pP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The study will be based on an interpretive and constructivist paradigm rooted in phenomenology, aiming to explore participants’ experiences deeply and meaningfully (Sundler et al., 2019). This approach will be suitable for examining how language is used in routine practice, as well as its origins, and perceived effects on service users and support/care delivery. Phenomenology promotes focus on lived experiences and their meanings, while interpretivist and constructivist principles recognise that experiences are subjective and socially constructed (Burns et al., 2022; Sundler et al., 2019). This framework will therefore enable the discovery of insights regarding language use within the context of society, helping to understand the broad impacts of language use and its consequences for children in care (Flick, 2019).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12</a:t>
            </a:fld>
            <a:endParaRPr lang="en-GB" dirty="0"/>
          </a:p>
        </p:txBody>
      </p:sp>
    </p:spTree>
    <p:extLst>
      <p:ext uri="{BB962C8B-B14F-4D97-AF65-F5344CB8AC3E}">
        <p14:creationId xmlns:p14="http://schemas.microsoft.com/office/powerpoint/2010/main" val="2797877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Participants eligible for inclusion in the study will be registered health and social care professionals in England, UK. A purposive sampling method will be used to recruit individuals, seeking to selectively identify and invite those capable of providing rich data (Andrade, 2021). The researcher knows the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participants</a:t>
            </a:r>
            <a:r>
              <a:rPr lang="en-GB" sz="1800" baseline="0" dirty="0" smtClean="0">
                <a:effectLst/>
                <a:latin typeface="Baskerville" panose="02020502070401020303" pitchFamily="18" charset="0"/>
                <a:ea typeface="Times New Roman" panose="02020603050405020304" pitchFamily="18" charset="0"/>
                <a:cs typeface="Times New Roman" panose="02020603050405020304" pitchFamily="18" charset="0"/>
              </a:rPr>
              <a:t> from professional settings</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and these will be invited directly into the study but without coercion to avoid issues related to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consent.</a:t>
            </a:r>
            <a:r>
              <a:rPr lang="en-GB" sz="1800" baseline="0" dirty="0" smtClean="0">
                <a:effectLst/>
                <a:latin typeface="Baskerville" panose="02020502070401020303" pitchFamily="18" charset="0"/>
                <a:ea typeface="Times New Roman" panose="02020603050405020304" pitchFamily="18" charset="0"/>
                <a:cs typeface="Times New Roman" panose="02020603050405020304" pitchFamily="18" charset="0"/>
              </a:rPr>
              <a:t>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Phenomenological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studies usually involve 8–12 participants,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therefore this sample size will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be suitable for this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study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(Vasileiou et al., 2018). The final group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will</a:t>
            </a:r>
            <a:r>
              <a:rPr lang="en-GB" sz="1800" baseline="0" dirty="0" smtClean="0">
                <a:effectLst/>
                <a:latin typeface="Baskerville" panose="02020502070401020303" pitchFamily="18" charset="0"/>
                <a:ea typeface="Times New Roman" panose="02020603050405020304" pitchFamily="18" charset="0"/>
                <a:cs typeface="Times New Roman" panose="02020603050405020304" pitchFamily="18" charset="0"/>
              </a:rPr>
              <a:t>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involve participants that</a:t>
            </a:r>
            <a:r>
              <a:rPr lang="en-GB" sz="1800" baseline="0" dirty="0" smtClean="0">
                <a:effectLst/>
                <a:latin typeface="Baskerville" panose="02020502070401020303" pitchFamily="18" charset="0"/>
                <a:ea typeface="Times New Roman" panose="02020603050405020304" pitchFamily="18" charset="0"/>
                <a:cs typeface="Times New Roman" panose="02020603050405020304" pitchFamily="18" charset="0"/>
              </a:rPr>
              <a:t>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all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will have sufficient experience and regular contact with children with mental health challenges.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Data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saturation is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being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targeted,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to understand all the themes and insights in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the proposed study (Saunders et al.,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13</a:t>
            </a:fld>
            <a:endParaRPr lang="en-GB" dirty="0"/>
          </a:p>
        </p:txBody>
      </p:sp>
    </p:spTree>
    <p:extLst>
      <p:ext uri="{BB962C8B-B14F-4D97-AF65-F5344CB8AC3E}">
        <p14:creationId xmlns:p14="http://schemas.microsoft.com/office/powerpoint/2010/main" val="16216736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Data will be gathered through a series of individual semi-structured interviews conducted remotely via Microsoft Teams. This method blends a guided framework with adaptable questions, allowing for the thorough exploration of topics while ensuring consistency across sessions (Gray, 2017). A standardised topic guide will be developed to ensure comprehensive coverage of relevant areas. Both open-ended and closed questions will be employed to elicit detailed and meaningful responses. Each interview will be limited to approximately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45-60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minutes to balance depth of inquiry against participant convenience and time restrictions. All sessions will be audio-recorded and transcribed verbatim using transcription software to guarantee accuracy. The resulting transcripts will form the foundation for a thematic analysis within a phenomenological, interpretivist, and constructivist context. This analytical approach will be used for its systematic yet flexible capacity to identify recurring patterns and themes (Nowell et al.,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pP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pP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The thematic analysis was conducted following Braun and Clarke (2013) six-phase approach, which will included becoming familiar with the data, generating initial codes, developing preliminary themes, reviewing and refining these themes, finalizing them, and presenting the results with descriptive labels, detailed explanations, and participant quotations. NVivo software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could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be used to support data management and organisation, enhancing both efficiency and precision (Zamawe, 2015). To bolster trustworthiness and counter common critiques of qualitative research, measures will be implemented to improve credibility, dependability, and confirmability (Ahmed, 2024). Since the study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will be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exploratory in nature, transferability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may not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be prioritised. Credibility and dependability will be reinforced through member validation, whereby participants will be asked to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review</a:t>
            </a:r>
            <a:r>
              <a:rPr lang="en-GB" sz="1800" baseline="0" dirty="0" smtClean="0">
                <a:effectLst/>
                <a:latin typeface="Baskerville" panose="02020502070401020303" pitchFamily="18" charset="0"/>
                <a:ea typeface="Times New Roman" panose="02020603050405020304" pitchFamily="18" charset="0"/>
                <a:cs typeface="Times New Roman" panose="02020603050405020304" pitchFamily="18" charset="0"/>
              </a:rPr>
              <a:t> </a:t>
            </a:r>
            <a:r>
              <a:rPr lang="en-GB" sz="1800" dirty="0" smtClean="0">
                <a:effectLst/>
                <a:latin typeface="Baskerville" panose="02020502070401020303" pitchFamily="18" charset="0"/>
                <a:ea typeface="Times New Roman" panose="02020603050405020304" pitchFamily="18" charset="0"/>
                <a:cs typeface="Times New Roman" panose="02020603050405020304" pitchFamily="18" charset="0"/>
              </a:rPr>
              <a:t>to </a:t>
            </a:r>
            <a:r>
              <a:rPr lang="en-GB" sz="1800" dirty="0">
                <a:effectLst/>
                <a:latin typeface="Baskerville" panose="02020502070401020303" pitchFamily="18" charset="0"/>
                <a:ea typeface="Times New Roman" panose="02020603050405020304" pitchFamily="18" charset="0"/>
                <a:cs typeface="Times New Roman" panose="02020603050405020304" pitchFamily="18" charset="0"/>
              </a:rPr>
              <a:t>verify accuracy (Birt et al., 2016). Confirmability will be strengthened by engaging an external researcher to examine the coding and themes, thereby minimising potential bias (Noble &amp; Smith, 2015). Finally, reflexive practices will be applied via a reflective journal to identify and address researcher biases throughout the process (Dodgson,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14</a:t>
            </a:fld>
            <a:endParaRPr lang="en-GB" dirty="0"/>
          </a:p>
        </p:txBody>
      </p:sp>
    </p:spTree>
    <p:extLst>
      <p:ext uri="{BB962C8B-B14F-4D97-AF65-F5344CB8AC3E}">
        <p14:creationId xmlns:p14="http://schemas.microsoft.com/office/powerpoint/2010/main" val="17629791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As the research will involve interviews with human subjects, ethical approval will be requested </a:t>
            </a:r>
            <a:r>
              <a:rPr lang="en-GB" sz="1800" dirty="0" smtClean="0">
                <a:effectLst/>
                <a:latin typeface="Baskerville" panose="02020502070401020303" pitchFamily="18" charset="0"/>
                <a:ea typeface="Calibri" panose="020F0502020204030204" pitchFamily="34" charset="0"/>
                <a:cs typeface="Times New Roman" panose="02020603050405020304" pitchFamily="18" charset="0"/>
              </a:rPr>
              <a:t>from UWTSD and </a:t>
            </a:r>
            <a:r>
              <a:rPr lang="en-GB" sz="1800" dirty="0">
                <a:effectLst/>
                <a:latin typeface="Baskerville" panose="02020502070401020303" pitchFamily="18" charset="0"/>
                <a:ea typeface="Calibri" panose="020F0502020204030204" pitchFamily="34" charset="0"/>
                <a:cs typeface="Times New Roman" panose="02020603050405020304" pitchFamily="18" charset="0"/>
              </a:rPr>
              <a:t>the study will not be able to commence until this has been formally approved. To support the approval process, this proposal document will be used to provide the ethics committee with the information needed to make a decision about approval. The investigator will follow the ethical principles set out in the Declaration of Helsinki (World Medical Association, 2018) and the standards of best research practice published by the Medical Research Council (UKRI, 2025). Following these codes will ensure the research study remains upholding of the rights and wellbeing of the participants and to ensure the processes comply with legislation. The pertinent ethical issues arising in qualitative research of the proposed approach include consent, confidentiality, supporting the rights and wellbeing of subjects, and data protection. To attain and achieve a valid consent process, the participants will be provided with information sheets and asked to read these in detail before signing and dating </a:t>
            </a:r>
            <a:r>
              <a:rPr lang="en-GB" sz="1800" dirty="0" smtClean="0">
                <a:effectLst/>
                <a:latin typeface="Baskerville" panose="02020502070401020303" pitchFamily="18" charset="0"/>
                <a:ea typeface="Calibri" panose="020F0502020204030204" pitchFamily="34" charset="0"/>
                <a:cs typeface="Times New Roman" panose="02020603050405020304" pitchFamily="18" charset="0"/>
              </a:rPr>
              <a:t>consent </a:t>
            </a:r>
            <a:r>
              <a:rPr lang="en-GB" sz="1800" dirty="0">
                <a:effectLst/>
                <a:latin typeface="Baskerville" panose="02020502070401020303" pitchFamily="18" charset="0"/>
                <a:ea typeface="Calibri" panose="020F0502020204030204" pitchFamily="34" charset="0"/>
                <a:cs typeface="Times New Roman" panose="02020603050405020304" pitchFamily="18" charset="0"/>
              </a:rPr>
              <a:t>forms. The information sheets will contain information regarding the study background and purpose, the proposed methods and expectations of involvement for participants, and how data and information will be stored and handled securely and in confidence. Such information will support an informed consenting process, allowing participants the insight and time needed to make a decision to participate or not. Only participants who sign the consent forms in full will be eligible to participate in the interviews. To maintain the validity of the consent for each subject, the investigator will make no attempts to pressure or coerce participation at any time point.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15</a:t>
            </a:fld>
            <a:endParaRPr lang="en-GB" dirty="0"/>
          </a:p>
        </p:txBody>
      </p:sp>
    </p:spTree>
    <p:extLst>
      <p:ext uri="{BB962C8B-B14F-4D97-AF65-F5344CB8AC3E}">
        <p14:creationId xmlns:p14="http://schemas.microsoft.com/office/powerpoint/2010/main" val="40774010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Baskerville" panose="02020502070401020303" pitchFamily="18" charset="0"/>
                <a:ea typeface="Calibri" panose="020F0502020204030204" pitchFamily="34" charset="0"/>
                <a:cs typeface="Times New Roman" panose="02020603050405020304" pitchFamily="18" charset="0"/>
              </a:rPr>
              <a:t>In regard to confidentiality, the identifiable details of participants, such as names and contact details, will not be collected or some elements will be retained securely for a transient period of time. The latter is required to permit member checking, but thereafter, its completion, the personal information will be destroyed. The participants will then be assigned numerical codes to permit tracing of responses to a transcript identification number. The rights and wellbeing of subjects will be upheld through conveying the rights to withdraw from the study at any time. In addition, participants will be offered interviews at their convenience, encouraging engagement and accurate and truthful responses. Moreover, as the discussions during interviews may elevate stress in some cases due to the nature of supporting children in care, the interviewer will offer direct support and convey empathy. In addition, they will be signposted to formal support services in the community such distress appear more alarming or significant. Finally, the research data will be stored using encrypted devices and this will also enable data backup and retrieval in the unexpected instance of data loss or corruption. All data will be handled in accordance with General Data Protection Regulations (GDPR, 2025).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2CBC4BA-A77E-9646-A6A3-204159D2B682}" type="slidenum">
              <a:rPr lang="en-GB" smtClean="0"/>
              <a:t>16</a:t>
            </a:fld>
            <a:endParaRPr lang="en-GB" dirty="0"/>
          </a:p>
        </p:txBody>
      </p:sp>
    </p:spTree>
    <p:extLst>
      <p:ext uri="{BB962C8B-B14F-4D97-AF65-F5344CB8AC3E}">
        <p14:creationId xmlns:p14="http://schemas.microsoft.com/office/powerpoint/2010/main" val="14950252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CBC4BA-A77E-9646-A6A3-204159D2B682}" type="slidenum">
              <a:rPr lang="en-GB" smtClean="0"/>
              <a:t>17</a:t>
            </a:fld>
            <a:endParaRPr lang="en-GB"/>
          </a:p>
        </p:txBody>
      </p:sp>
    </p:spTree>
    <p:extLst>
      <p:ext uri="{BB962C8B-B14F-4D97-AF65-F5344CB8AC3E}">
        <p14:creationId xmlns:p14="http://schemas.microsoft.com/office/powerpoint/2010/main" val="29500918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CBC4BA-A77E-9646-A6A3-204159D2B682}" type="slidenum">
              <a:rPr lang="en-GB" smtClean="0"/>
              <a:t>18</a:t>
            </a:fld>
            <a:endParaRPr lang="en-GB"/>
          </a:p>
        </p:txBody>
      </p:sp>
    </p:spTree>
    <p:extLst>
      <p:ext uri="{BB962C8B-B14F-4D97-AF65-F5344CB8AC3E}">
        <p14:creationId xmlns:p14="http://schemas.microsoft.com/office/powerpoint/2010/main" val="17160012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CBC4BA-A77E-9646-A6A3-204159D2B682}" type="slidenum">
              <a:rPr lang="en-GB" smtClean="0"/>
              <a:t>19</a:t>
            </a:fld>
            <a:endParaRPr lang="en-GB"/>
          </a:p>
        </p:txBody>
      </p:sp>
    </p:spTree>
    <p:extLst>
      <p:ext uri="{BB962C8B-B14F-4D97-AF65-F5344CB8AC3E}">
        <p14:creationId xmlns:p14="http://schemas.microsoft.com/office/powerpoint/2010/main" val="42851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634EFED2-DB7E-5048-9993-8DA30A3818D5}" type="datetimeFigureOut">
              <a:rPr lang="en-GB" smtClean="0"/>
              <a:t>09/05/2026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24EAE70-3FF9-1F4E-A7E9-F3D9E70B06BE}" type="slidenum">
              <a:rPr lang="en-GB" smtClean="0"/>
              <a:t>‹#›</a:t>
            </a:fld>
            <a:endParaRPr lang="en-GB"/>
          </a:p>
        </p:txBody>
      </p:sp>
    </p:spTree>
    <p:extLst>
      <p:ext uri="{BB962C8B-B14F-4D97-AF65-F5344CB8AC3E}">
        <p14:creationId xmlns:p14="http://schemas.microsoft.com/office/powerpoint/2010/main" val="2493395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4EFED2-DB7E-5048-9993-8DA30A3818D5}" type="datetimeFigureOut">
              <a:rPr lang="en-GB" smtClean="0"/>
              <a:t>09/05/2026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24EAE70-3FF9-1F4E-A7E9-F3D9E70B06BE}" type="slidenum">
              <a:rPr lang="en-GB" smtClean="0"/>
              <a:t>‹#›</a:t>
            </a:fld>
            <a:endParaRPr lang="en-GB"/>
          </a:p>
        </p:txBody>
      </p:sp>
    </p:spTree>
    <p:extLst>
      <p:ext uri="{BB962C8B-B14F-4D97-AF65-F5344CB8AC3E}">
        <p14:creationId xmlns:p14="http://schemas.microsoft.com/office/powerpoint/2010/main" val="2837515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634EFED2-DB7E-5048-9993-8DA30A3818D5}" type="datetimeFigureOut">
              <a:rPr lang="en-GB" smtClean="0"/>
              <a:t>09/05/2026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24EAE70-3FF9-1F4E-A7E9-F3D9E70B06BE}" type="slidenum">
              <a:rPr lang="en-GB" smtClean="0"/>
              <a:t>‹#›</a:t>
            </a:fld>
            <a:endParaRPr lang="en-GB"/>
          </a:p>
        </p:txBody>
      </p:sp>
    </p:spTree>
    <p:extLst>
      <p:ext uri="{BB962C8B-B14F-4D97-AF65-F5344CB8AC3E}">
        <p14:creationId xmlns:p14="http://schemas.microsoft.com/office/powerpoint/2010/main" val="1580956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34EFED2-DB7E-5048-9993-8DA30A3818D5}" type="datetimeFigureOut">
              <a:rPr lang="en-GB" smtClean="0"/>
              <a:t>09/05/2026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4EAE70-3FF9-1F4E-A7E9-F3D9E70B06BE}" type="slidenum">
              <a:rPr lang="en-GB" smtClean="0"/>
              <a:t>‹#›</a:t>
            </a:fld>
            <a:endParaRPr lang="en-GB"/>
          </a:p>
        </p:txBody>
      </p:sp>
    </p:spTree>
    <p:extLst>
      <p:ext uri="{BB962C8B-B14F-4D97-AF65-F5344CB8AC3E}">
        <p14:creationId xmlns:p14="http://schemas.microsoft.com/office/powerpoint/2010/main" val="2590078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4EFED2-DB7E-5048-9993-8DA30A3818D5}" type="datetimeFigureOut">
              <a:rPr lang="en-GB" smtClean="0"/>
              <a:t>09/05/2026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4EAE70-3FF9-1F4E-A7E9-F3D9E70B06BE}" type="slidenum">
              <a:rPr lang="en-GB" smtClean="0"/>
              <a:t>‹#›</a:t>
            </a:fld>
            <a:endParaRPr lang="en-GB"/>
          </a:p>
        </p:txBody>
      </p:sp>
    </p:spTree>
    <p:extLst>
      <p:ext uri="{BB962C8B-B14F-4D97-AF65-F5344CB8AC3E}">
        <p14:creationId xmlns:p14="http://schemas.microsoft.com/office/powerpoint/2010/main" val="3843983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4EFED2-DB7E-5048-9993-8DA30A3818D5}" type="datetimeFigureOut">
              <a:rPr lang="en-GB" smtClean="0"/>
              <a:t>09/05/2026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4EAE70-3FF9-1F4E-A7E9-F3D9E70B06BE}" type="slidenum">
              <a:rPr lang="en-GB" smtClean="0"/>
              <a:t>‹#›</a:t>
            </a:fld>
            <a:endParaRPr lang="en-GB"/>
          </a:p>
        </p:txBody>
      </p:sp>
    </p:spTree>
    <p:extLst>
      <p:ext uri="{BB962C8B-B14F-4D97-AF65-F5344CB8AC3E}">
        <p14:creationId xmlns:p14="http://schemas.microsoft.com/office/powerpoint/2010/main" val="384889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4EFED2-DB7E-5048-9993-8DA30A3818D5}" type="datetimeFigureOut">
              <a:rPr lang="en-GB" smtClean="0"/>
              <a:t>09/05/2026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4EAE70-3FF9-1F4E-A7E9-F3D9E70B06BE}" type="slidenum">
              <a:rPr lang="en-GB" smtClean="0"/>
              <a:t>‹#›</a:t>
            </a:fld>
            <a:endParaRPr lang="en-GB"/>
          </a:p>
        </p:txBody>
      </p:sp>
    </p:spTree>
    <p:extLst>
      <p:ext uri="{BB962C8B-B14F-4D97-AF65-F5344CB8AC3E}">
        <p14:creationId xmlns:p14="http://schemas.microsoft.com/office/powerpoint/2010/main" val="1167413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634EFED2-DB7E-5048-9993-8DA30A3818D5}" type="datetimeFigureOut">
              <a:rPr lang="en-GB" smtClean="0"/>
              <a:t>09/05/2026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24EAE70-3FF9-1F4E-A7E9-F3D9E70B06BE}" type="slidenum">
              <a:rPr lang="en-GB" smtClean="0"/>
              <a:t>‹#›</a:t>
            </a:fld>
            <a:endParaRPr lang="en-GB"/>
          </a:p>
        </p:txBody>
      </p:sp>
    </p:spTree>
    <p:extLst>
      <p:ext uri="{BB962C8B-B14F-4D97-AF65-F5344CB8AC3E}">
        <p14:creationId xmlns:p14="http://schemas.microsoft.com/office/powerpoint/2010/main" val="1789471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34EFED2-DB7E-5048-9993-8DA30A3818D5}" type="datetimeFigureOut">
              <a:rPr lang="en-GB" smtClean="0"/>
              <a:t>09/05/2026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4EAE70-3FF9-1F4E-A7E9-F3D9E70B06BE}" type="slidenum">
              <a:rPr lang="en-GB" smtClean="0"/>
              <a:t>‹#›</a:t>
            </a:fld>
            <a:endParaRPr lang="en-GB"/>
          </a:p>
        </p:txBody>
      </p:sp>
    </p:spTree>
    <p:extLst>
      <p:ext uri="{BB962C8B-B14F-4D97-AF65-F5344CB8AC3E}">
        <p14:creationId xmlns:p14="http://schemas.microsoft.com/office/powerpoint/2010/main" val="1183189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4EFED2-DB7E-5048-9993-8DA30A3818D5}" type="datetimeFigureOut">
              <a:rPr lang="en-GB" smtClean="0"/>
              <a:t>09/05/2026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EAE70-3FF9-1F4E-A7E9-F3D9E70B06BE}" type="slidenum">
              <a:rPr lang="en-GB" smtClean="0"/>
              <a:t>‹#›</a:t>
            </a:fld>
            <a:endParaRPr lang="en-GB"/>
          </a:p>
        </p:txBody>
      </p:sp>
    </p:spTree>
    <p:extLst>
      <p:ext uri="{BB962C8B-B14F-4D97-AF65-F5344CB8AC3E}">
        <p14:creationId xmlns:p14="http://schemas.microsoft.com/office/powerpoint/2010/main" val="3488876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634EFED2-DB7E-5048-9993-8DA30A3818D5}" type="datetimeFigureOut">
              <a:rPr lang="en-GB" smtClean="0"/>
              <a:t>09/05/2026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24EAE70-3FF9-1F4E-A7E9-F3D9E70B06BE}" type="slidenum">
              <a:rPr lang="en-GB" smtClean="0"/>
              <a:t>‹#›</a:t>
            </a:fld>
            <a:endParaRPr lang="en-GB"/>
          </a:p>
        </p:txBody>
      </p:sp>
    </p:spTree>
    <p:extLst>
      <p:ext uri="{BB962C8B-B14F-4D97-AF65-F5344CB8AC3E}">
        <p14:creationId xmlns:p14="http://schemas.microsoft.com/office/powerpoint/2010/main" val="1696352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634EFED2-DB7E-5048-9993-8DA30A3818D5}" type="datetimeFigureOut">
              <a:rPr lang="en-GB" smtClean="0"/>
              <a:t>09/05/2026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24EAE70-3FF9-1F4E-A7E9-F3D9E70B06BE}"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46923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learning.nspcc.org.uk/news/why-language-matters/looked-after-children5"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FC8148-4700-1344-A173-AFB92013050B}"/>
              </a:ext>
            </a:extLst>
          </p:cNvPr>
          <p:cNvSpPr>
            <a:spLocks noGrp="1"/>
          </p:cNvSpPr>
          <p:nvPr>
            <p:ph type="ctrTitle"/>
          </p:nvPr>
        </p:nvSpPr>
        <p:spPr>
          <a:xfrm>
            <a:off x="478321" y="1271891"/>
            <a:ext cx="10993549" cy="739789"/>
          </a:xfrm>
        </p:spPr>
        <p:txBody>
          <a:bodyPr>
            <a:noAutofit/>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
            </a:r>
            <a:br>
              <a:rPr lang="en-GB" sz="2800" dirty="0">
                <a:effectLst/>
                <a:latin typeface="Calibri" panose="020F0502020204030204" pitchFamily="34" charset="0"/>
                <a:ea typeface="Calibri" panose="020F0502020204030204" pitchFamily="34" charset="0"/>
                <a:cs typeface="Times New Roman" panose="02020603050405020304" pitchFamily="18" charset="0"/>
              </a:rPr>
            </a:br>
            <a:r>
              <a:rPr lang="en-GB" sz="2800" b="1" dirty="0">
                <a:solidFill>
                  <a:schemeClr val="accent5"/>
                </a:solidFill>
                <a:latin typeface="Heebo" pitchFamily="2" charset="-79"/>
                <a:ea typeface="Times New Roman" panose="02020603050405020304" pitchFamily="18" charset="0"/>
                <a:cs typeface="Times New Roman" panose="02020603050405020304" pitchFamily="18" charset="0"/>
              </a:rPr>
              <a:t>EXPLORING THE CULTURE OF LANGUAGE </a:t>
            </a:r>
            <a:br>
              <a:rPr lang="en-GB" sz="2800" b="1" dirty="0">
                <a:solidFill>
                  <a:schemeClr val="accent5"/>
                </a:solidFill>
                <a:latin typeface="Heebo" pitchFamily="2" charset="-79"/>
                <a:ea typeface="Times New Roman" panose="02020603050405020304" pitchFamily="18" charset="0"/>
                <a:cs typeface="Times New Roman" panose="02020603050405020304" pitchFamily="18" charset="0"/>
              </a:rPr>
            </a:br>
            <a:r>
              <a:rPr lang="en-GB" sz="2800" b="1" dirty="0">
                <a:solidFill>
                  <a:schemeClr val="accent5"/>
                </a:solidFill>
                <a:latin typeface="Heebo" pitchFamily="2" charset="-79"/>
                <a:ea typeface="Times New Roman" panose="02020603050405020304" pitchFamily="18" charset="0"/>
                <a:cs typeface="Times New Roman" panose="02020603050405020304" pitchFamily="18" charset="0"/>
              </a:rPr>
              <a:t>USE IN CHILDREN'S SERVICES: </a:t>
            </a:r>
            <a:br>
              <a:rPr lang="en-GB" sz="2800" b="1" dirty="0">
                <a:solidFill>
                  <a:schemeClr val="accent5"/>
                </a:solidFill>
                <a:latin typeface="Heebo" pitchFamily="2" charset="-79"/>
                <a:ea typeface="Times New Roman" panose="02020603050405020304" pitchFamily="18" charset="0"/>
                <a:cs typeface="Times New Roman" panose="02020603050405020304" pitchFamily="18" charset="0"/>
              </a:rPr>
            </a:br>
            <a:r>
              <a:rPr lang="en-GB" sz="2800" b="1" dirty="0">
                <a:solidFill>
                  <a:schemeClr val="accent5"/>
                </a:solidFill>
                <a:latin typeface="Heebo" pitchFamily="2" charset="-79"/>
                <a:ea typeface="Times New Roman" panose="02020603050405020304" pitchFamily="18" charset="0"/>
                <a:cs typeface="Times New Roman" panose="02020603050405020304" pitchFamily="18" charset="0"/>
              </a:rPr>
              <a:t>A RESEARCH PROPOSAL</a:t>
            </a:r>
            <a:endParaRPr lang="en-GB" sz="2800" dirty="0"/>
          </a:p>
        </p:txBody>
      </p:sp>
      <p:sp>
        <p:nvSpPr>
          <p:cNvPr id="3" name="Subtitle 2">
            <a:extLst>
              <a:ext uri="{FF2B5EF4-FFF2-40B4-BE49-F238E27FC236}">
                <a16:creationId xmlns="" xmlns:a16="http://schemas.microsoft.com/office/drawing/2014/main" id="{238EF0D8-3360-CF47-8406-A6F72434B9BD}"/>
              </a:ext>
            </a:extLst>
          </p:cNvPr>
          <p:cNvSpPr>
            <a:spLocks noGrp="1"/>
          </p:cNvSpPr>
          <p:nvPr>
            <p:ph type="subTitle" idx="1"/>
          </p:nvPr>
        </p:nvSpPr>
        <p:spPr>
          <a:xfrm>
            <a:off x="581194" y="2163975"/>
            <a:ext cx="10993546" cy="590321"/>
          </a:xfrm>
        </p:spPr>
        <p:txBody>
          <a:bodyPr>
            <a:normAutofit fontScale="92500" lnSpcReduction="20000"/>
          </a:bodyPr>
          <a:lstStyle/>
          <a:p>
            <a:r>
              <a:rPr lang="en-GB" dirty="0" smtClean="0"/>
              <a:t>Ethan Keeble</a:t>
            </a:r>
          </a:p>
          <a:p>
            <a:r>
              <a:rPr lang="en-GB" dirty="0"/>
              <a:t>Module: BMDP7003 </a:t>
            </a:r>
          </a:p>
        </p:txBody>
      </p:sp>
    </p:spTree>
    <p:extLst>
      <p:ext uri="{BB962C8B-B14F-4D97-AF65-F5344CB8AC3E}">
        <p14:creationId xmlns:p14="http://schemas.microsoft.com/office/powerpoint/2010/main" val="21710111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Background/Context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Proposal Context/Overview</a:t>
            </a:r>
          </a:p>
          <a:p>
            <a:r>
              <a:rPr lang="en-GB" sz="2000" dirty="0"/>
              <a:t>This qualitative research proposal examines the role of language in health and social care communication. </a:t>
            </a:r>
          </a:p>
          <a:p>
            <a:endParaRPr lang="en-GB" sz="2000" dirty="0"/>
          </a:p>
          <a:p>
            <a:r>
              <a:rPr lang="en-GB" sz="2000" dirty="0"/>
              <a:t>It includes the background, rationale, aims, and objectives of the study, supported by a literature review of existing research. </a:t>
            </a:r>
          </a:p>
          <a:p>
            <a:endParaRPr lang="en-GB" sz="2000" dirty="0"/>
          </a:p>
          <a:p>
            <a:r>
              <a:rPr lang="en-GB" sz="2000" dirty="0"/>
              <a:t>Additionally, the proposal details the methodology and highlights key ethical considerations for investigating language use in care environments.</a:t>
            </a:r>
          </a:p>
          <a:p>
            <a:pPr marL="0" indent="0">
              <a:buNone/>
            </a:pPr>
            <a:endParaRPr lang="en-GB" sz="2000" dirty="0"/>
          </a:p>
        </p:txBody>
      </p:sp>
    </p:spTree>
    <p:extLst>
      <p:ext uri="{BB962C8B-B14F-4D97-AF65-F5344CB8AC3E}">
        <p14:creationId xmlns:p14="http://schemas.microsoft.com/office/powerpoint/2010/main" val="2664898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Background/Context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Language and Bias in Care</a:t>
            </a:r>
          </a:p>
          <a:p>
            <a:r>
              <a:rPr lang="en-GB" sz="2000" dirty="0"/>
              <a:t>Language greatly impacts communication and can influence perceptions or treatment of individuals (Blanton, 2021).</a:t>
            </a:r>
          </a:p>
          <a:p>
            <a:endParaRPr lang="en-GB" sz="2000" dirty="0"/>
          </a:p>
          <a:p>
            <a:r>
              <a:rPr lang="en-GB" sz="2000" dirty="0"/>
              <a:t>Certain terminology might unintentionally carry implicit bias, reinforcing negative stereotypes, discrimination, or stigma (Warr et al., 2024). </a:t>
            </a:r>
          </a:p>
          <a:p>
            <a:endParaRPr lang="en-GB" sz="2000" dirty="0"/>
          </a:p>
          <a:p>
            <a:r>
              <a:rPr lang="en-GB" sz="2000" dirty="0"/>
              <a:t>If professionals do not regularly reflect on their language or seek feedback, these biases can become normalised in daily interactions over time and incur deleterious effects on recipients (Alspach, 2018).</a:t>
            </a:r>
          </a:p>
        </p:txBody>
      </p:sp>
    </p:spTree>
    <p:extLst>
      <p:ext uri="{BB962C8B-B14F-4D97-AF65-F5344CB8AC3E}">
        <p14:creationId xmlns:p14="http://schemas.microsoft.com/office/powerpoint/2010/main" val="11603540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Background/Context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a:xfrm>
            <a:off x="581192" y="2180496"/>
            <a:ext cx="11029615" cy="1662455"/>
          </a:xfrm>
        </p:spPr>
        <p:txBody>
          <a:bodyPr>
            <a:noAutofit/>
          </a:bodyPr>
          <a:lstStyle/>
          <a:p>
            <a:pPr marL="0" indent="0">
              <a:buNone/>
            </a:pPr>
            <a:r>
              <a:rPr lang="en-GB" sz="2000" b="1" dirty="0"/>
              <a:t>Impact on ‘Looked After Children’</a:t>
            </a:r>
          </a:p>
          <a:p>
            <a:pPr marL="0" indent="0">
              <a:buNone/>
            </a:pPr>
            <a:r>
              <a:rPr lang="en-GB" sz="2000" dirty="0"/>
              <a:t>The terminology used to describe ‘looked after children’, or ‘children in care’ can impact their wellbeing and experiences of care (NSPCC, 2023).</a:t>
            </a:r>
          </a:p>
          <a:p>
            <a:endParaRPr lang="en-GB" sz="2000" dirty="0"/>
          </a:p>
        </p:txBody>
      </p:sp>
      <p:pic>
        <p:nvPicPr>
          <p:cNvPr id="5" name="Picture 4">
            <a:extLst>
              <a:ext uri="{FF2B5EF4-FFF2-40B4-BE49-F238E27FC236}">
                <a16:creationId xmlns="" xmlns:a16="http://schemas.microsoft.com/office/drawing/2014/main" id="{10282E1C-CE61-404F-BA21-7782B9931374}"/>
              </a:ext>
            </a:extLst>
          </p:cNvPr>
          <p:cNvPicPr>
            <a:picLocks noChangeAspect="1"/>
          </p:cNvPicPr>
          <p:nvPr/>
        </p:nvPicPr>
        <p:blipFill>
          <a:blip r:embed="rId3"/>
          <a:stretch>
            <a:fillRect/>
          </a:stretch>
        </p:blipFill>
        <p:spPr>
          <a:xfrm>
            <a:off x="4874144" y="3574878"/>
            <a:ext cx="6847874" cy="2960815"/>
          </a:xfrm>
          <a:prstGeom prst="rect">
            <a:avLst/>
          </a:prstGeom>
        </p:spPr>
      </p:pic>
      <p:sp>
        <p:nvSpPr>
          <p:cNvPr id="7" name="TextBox 6">
            <a:extLst>
              <a:ext uri="{FF2B5EF4-FFF2-40B4-BE49-F238E27FC236}">
                <a16:creationId xmlns="" xmlns:a16="http://schemas.microsoft.com/office/drawing/2014/main" id="{9DAE7C9D-C553-4E4D-BC85-5A83001F1970}"/>
              </a:ext>
            </a:extLst>
          </p:cNvPr>
          <p:cNvSpPr txBox="1"/>
          <p:nvPr/>
        </p:nvSpPr>
        <p:spPr>
          <a:xfrm>
            <a:off x="716692" y="3536940"/>
            <a:ext cx="3855308" cy="3139321"/>
          </a:xfrm>
          <a:prstGeom prst="rect">
            <a:avLst/>
          </a:prstGeom>
          <a:noFill/>
        </p:spPr>
        <p:txBody>
          <a:bodyPr wrap="square">
            <a:spAutoFit/>
          </a:bodyPr>
          <a:lstStyle/>
          <a:p>
            <a:r>
              <a:rPr lang="en-GB" dirty="0">
                <a:solidFill>
                  <a:schemeClr val="tx2"/>
                </a:solidFill>
              </a:rPr>
              <a:t>In the UK, more than 80,000 children are in local authority care, many of whom access mental health services (Department for Education, 2024).</a:t>
            </a:r>
          </a:p>
          <a:p>
            <a:pPr marL="285750" indent="-285750">
              <a:buFont typeface="Arial" panose="020B0604020202020204" pitchFamily="34" charset="0"/>
              <a:buChar char="•"/>
            </a:pPr>
            <a:endParaRPr lang="en-GB" dirty="0">
              <a:solidFill>
                <a:schemeClr val="tx2"/>
              </a:solidFill>
            </a:endParaRPr>
          </a:p>
          <a:p>
            <a:r>
              <a:rPr lang="en-GB" dirty="0">
                <a:solidFill>
                  <a:schemeClr val="tx2"/>
                </a:solidFill>
              </a:rPr>
              <a:t>Their vulnerability underscores the need for respectful communication and sensitivity to stigma in professional practice (Children’s Social Care, 2020; Department for Education, 2018).</a:t>
            </a:r>
          </a:p>
          <a:p>
            <a:pPr marL="285750" indent="-285750">
              <a:buFont typeface="Arial" panose="020B0604020202020204" pitchFamily="34" charset="0"/>
              <a:buChar char="•"/>
            </a:pPr>
            <a:endParaRPr lang="en-GB" dirty="0">
              <a:solidFill>
                <a:schemeClr val="tx2"/>
              </a:solidFill>
            </a:endParaRPr>
          </a:p>
        </p:txBody>
      </p:sp>
    </p:spTree>
    <p:extLst>
      <p:ext uri="{BB962C8B-B14F-4D97-AF65-F5344CB8AC3E}">
        <p14:creationId xmlns:p14="http://schemas.microsoft.com/office/powerpoint/2010/main" val="15326743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5F0EACE-DF27-B741-B53D-6EACCE0AB8C8}"/>
              </a:ext>
            </a:extLst>
          </p:cNvPr>
          <p:cNvSpPr>
            <a:spLocks noGrp="1"/>
          </p:cNvSpPr>
          <p:nvPr>
            <p:ph type="title"/>
          </p:nvPr>
        </p:nvSpPr>
        <p:spPr/>
        <p:txBody>
          <a:bodyPr/>
          <a:lstStyle/>
          <a:p>
            <a:r>
              <a:rPr lang="en-GB" dirty="0"/>
              <a:t>Aims/Objectives</a:t>
            </a:r>
          </a:p>
        </p:txBody>
      </p:sp>
      <p:sp>
        <p:nvSpPr>
          <p:cNvPr id="8" name="Content Placeholder 2">
            <a:extLst>
              <a:ext uri="{FF2B5EF4-FFF2-40B4-BE49-F238E27FC236}">
                <a16:creationId xmlns="" xmlns:a16="http://schemas.microsoft.com/office/drawing/2014/main" id="{E471DFA7-4837-604C-9A03-FDE2C2F66161}"/>
              </a:ext>
            </a:extLst>
          </p:cNvPr>
          <p:cNvSpPr txBox="1">
            <a:spLocks/>
          </p:cNvSpPr>
          <p:nvPr/>
        </p:nvSpPr>
        <p:spPr>
          <a:xfrm>
            <a:off x="865093" y="2100648"/>
            <a:ext cx="10745715" cy="42354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solidFill>
                  <a:schemeClr val="tx2"/>
                </a:solidFill>
              </a:rPr>
              <a:t>The proposed study aims to explore how children’s health and social care professionals perceive and interpret language culture in daily practice. </a:t>
            </a:r>
          </a:p>
          <a:p>
            <a:endParaRPr lang="en-GB" sz="1800" dirty="0">
              <a:solidFill>
                <a:schemeClr val="tx2"/>
              </a:solidFill>
            </a:endParaRPr>
          </a:p>
          <a:p>
            <a:r>
              <a:rPr lang="en-GB" sz="1800" dirty="0">
                <a:solidFill>
                  <a:schemeClr val="tx2"/>
                </a:solidFill>
              </a:rPr>
              <a:t>Using the Population–Concept–Context (PCC) framework, the research examines the following question: </a:t>
            </a:r>
            <a:r>
              <a:rPr lang="en-GB" sz="1800" b="1" i="1" dirty="0">
                <a:solidFill>
                  <a:schemeClr val="accent2"/>
                </a:solidFill>
              </a:rPr>
              <a:t>how do these professionals use, view, and understand language and its cultural context in their everyday work when interacting with children and in relation to discussions about children with colleagues?  </a:t>
            </a:r>
          </a:p>
          <a:p>
            <a:endParaRPr lang="en-GB" sz="1800" i="1" dirty="0">
              <a:solidFill>
                <a:schemeClr val="tx2"/>
              </a:solidFill>
            </a:endParaRPr>
          </a:p>
          <a:p>
            <a:r>
              <a:rPr lang="en-GB" sz="1800" dirty="0">
                <a:solidFill>
                  <a:schemeClr val="tx2"/>
                </a:solidFill>
              </a:rPr>
              <a:t>PCC was chosen over PEO and PICO frameworks due to the qualitative design, focusing on professionals (population), language use (concept), and children’s services (context).</a:t>
            </a:r>
          </a:p>
          <a:p>
            <a:endParaRPr lang="en-GB" sz="1800" dirty="0">
              <a:solidFill>
                <a:schemeClr val="tx2"/>
              </a:solidFill>
            </a:endParaRPr>
          </a:p>
          <a:p>
            <a:r>
              <a:rPr lang="en-GB" sz="1800" dirty="0">
                <a:solidFill>
                  <a:schemeClr val="tx2"/>
                </a:solidFill>
              </a:rPr>
              <a:t>The objectives are to gain an in-depth understanding of how health and social care professionals interpret and respond to the language used in children’s services, and how such language influences their perceptions, relationships, and professional identity </a:t>
            </a: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290560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Problematic Language Use and Labelling</a:t>
            </a:r>
          </a:p>
          <a:p>
            <a:r>
              <a:rPr lang="en-GB" sz="2000" dirty="0"/>
              <a:t>Research indicates that children in care often face labelling and categorisation, which can reflect biases portraying them as ‘different’ from their peers (Mannay et al., 2017). </a:t>
            </a:r>
          </a:p>
          <a:p>
            <a:endParaRPr lang="en-GB" sz="2000" dirty="0"/>
          </a:p>
          <a:p>
            <a:r>
              <a:rPr lang="en-GB" sz="2000" dirty="0"/>
              <a:t>The language used by social workers can be damaging, as it may reinforce stigma and lead to negative mental health effects. </a:t>
            </a:r>
          </a:p>
          <a:p>
            <a:endParaRPr lang="en-GB" sz="2000" dirty="0"/>
          </a:p>
          <a:p>
            <a:r>
              <a:rPr lang="en-GB" sz="2000" dirty="0"/>
              <a:t>Statements suggesting that children are defective or unwanted help foster the view of care-experienced children as a distinct, taboo group within society (Carey, 2023; Cooper, 2011).</a:t>
            </a:r>
          </a:p>
        </p:txBody>
      </p:sp>
    </p:spTree>
    <p:extLst>
      <p:ext uri="{BB962C8B-B14F-4D97-AF65-F5344CB8AC3E}">
        <p14:creationId xmlns:p14="http://schemas.microsoft.com/office/powerpoint/2010/main" val="803071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Literature Review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Negative Language and Underlying Assumptions</a:t>
            </a:r>
          </a:p>
          <a:p>
            <a:r>
              <a:rPr lang="en-GB" sz="2000" dirty="0"/>
              <a:t>Children are frequently labelled with terms like ‘bad’, ‘troubled’, and ‘delinquent’ by social workers, which suggests they are inciting a degree of blame for their ‘in care’ status and this has led to frustration and anger (Carey, 2023; Cooper, 2011; Mannay et al., 2017). </a:t>
            </a:r>
          </a:p>
          <a:p>
            <a:endParaRPr lang="en-GB" sz="2000" dirty="0"/>
          </a:p>
          <a:p>
            <a:r>
              <a:rPr lang="en-GB" sz="2000" dirty="0"/>
              <a:t>Additionally, using presumptive language can imply connections between being ‘in care’ and previous criminal activity, despite offending histories having rates of 51%, compared to 11% of their peers without an ‘in care’ status (Children’s Commissioner, 2022).</a:t>
            </a:r>
          </a:p>
        </p:txBody>
      </p:sp>
    </p:spTree>
    <p:extLst>
      <p:ext uri="{BB962C8B-B14F-4D97-AF65-F5344CB8AC3E}">
        <p14:creationId xmlns:p14="http://schemas.microsoft.com/office/powerpoint/2010/main" val="32702380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Literature Review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Normalisation of Aversive Language and Mental Impacts</a:t>
            </a:r>
          </a:p>
          <a:p>
            <a:r>
              <a:rPr lang="en-GB" sz="2000" dirty="0"/>
              <a:t>Care-experienced children are sometimes described as inherently ‘bad’ or mentally disordered, reinforcing stigma even without suspicion or a formal diagnosis (Carey, 2023). </a:t>
            </a:r>
          </a:p>
          <a:p>
            <a:endParaRPr lang="en-GB" sz="2000" dirty="0"/>
          </a:p>
          <a:p>
            <a:r>
              <a:rPr lang="en-GB" sz="2000" dirty="0"/>
              <a:t>While 75% of children in care experience mental health challenges (Cummings &amp; Shelton, 2024), stigmatising language, especially towards refugee children, can result in discriminatory treatment and represent professional neglect, inducing and perpetuating social and emotional harms (Jarlby et al., 2018; Majumder, 2015).</a:t>
            </a:r>
          </a:p>
        </p:txBody>
      </p:sp>
    </p:spTree>
    <p:extLst>
      <p:ext uri="{BB962C8B-B14F-4D97-AF65-F5344CB8AC3E}">
        <p14:creationId xmlns:p14="http://schemas.microsoft.com/office/powerpoint/2010/main" val="13247747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Literature Review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Degradation and Educational Effects</a:t>
            </a:r>
          </a:p>
          <a:p>
            <a:r>
              <a:rPr lang="en-GB" sz="2000" dirty="0"/>
              <a:t>Language labels can have enduring emotional impacts, reducing societal identity and academic ability (Schoepflin, 2009; Jones et al., 2020; Mannay et al., 2017). </a:t>
            </a:r>
          </a:p>
          <a:p>
            <a:endParaRPr lang="en-GB" sz="2000" dirty="0"/>
          </a:p>
          <a:p>
            <a:r>
              <a:rPr lang="en-GB" sz="2000" dirty="0"/>
              <a:t>Words such as ‘stupid’, ‘supervised’ and ‘not intelligent’ damage children’s confidence, increase social withdrawal, and foster bullying, anxiety, depression, and loneliness. </a:t>
            </a:r>
          </a:p>
          <a:p>
            <a:endParaRPr lang="en-GB" sz="2000" dirty="0"/>
          </a:p>
          <a:p>
            <a:r>
              <a:rPr lang="en-GB" sz="2000" dirty="0"/>
              <a:t>This shows how language perpetuates inequality in care, education, and diminishes peer relations (Cooper, 2011; Savi-Karayol et al., 2025).</a:t>
            </a:r>
          </a:p>
        </p:txBody>
      </p:sp>
    </p:spTree>
    <p:extLst>
      <p:ext uri="{BB962C8B-B14F-4D97-AF65-F5344CB8AC3E}">
        <p14:creationId xmlns:p14="http://schemas.microsoft.com/office/powerpoint/2010/main" val="5035466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Literature Review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Coping Strategies and Limitations</a:t>
            </a:r>
          </a:p>
          <a:p>
            <a:r>
              <a:rPr lang="en-GB" sz="2000" dirty="0"/>
              <a:t>Children often try to protect themselves by hiding their in care status to avoid stigma or bullying (Carey, 2023; Dansey et al., 2019; Jones et al., 2020). </a:t>
            </a:r>
          </a:p>
          <a:p>
            <a:endParaRPr lang="en-GB" sz="2000" dirty="0"/>
          </a:p>
          <a:p>
            <a:r>
              <a:rPr lang="en-GB" sz="2000" dirty="0"/>
              <a:t>Despite these efforts, they tend to internalise negative feelings, which can lead to greater distress including isolation, depression, and hopelessness (Cooper, 2011; Urquhart-Stewart &amp; Wylie, 2021).</a:t>
            </a:r>
          </a:p>
          <a:p>
            <a:endParaRPr lang="en-GB" sz="2000" dirty="0"/>
          </a:p>
          <a:p>
            <a:r>
              <a:rPr lang="en-GB" sz="2000" dirty="0"/>
              <a:t>Most research relies on children’s reports, indicating a need to also explore care providers’ views to confirm these findings: a pertinent and current knowledge gap (Sargent &amp; O'Brien, 2004).</a:t>
            </a:r>
          </a:p>
        </p:txBody>
      </p:sp>
    </p:spTree>
    <p:extLst>
      <p:ext uri="{BB962C8B-B14F-4D97-AF65-F5344CB8AC3E}">
        <p14:creationId xmlns:p14="http://schemas.microsoft.com/office/powerpoint/2010/main" val="16433896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Literature Review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Gap and Societal Implications</a:t>
            </a:r>
          </a:p>
          <a:p>
            <a:r>
              <a:rPr lang="en-GB" sz="2000" dirty="0"/>
              <a:t>Although labelling is not considered a primary risk factor for poor mental health, its ongoing use can negatively impact wellbeing, social functioning, and future opportunities (Children’s Social Care, 2020; Jacob-Thomson, 2021; Richards, 2014; Tanvir &amp; Mitu, 2024). </a:t>
            </a:r>
          </a:p>
          <a:p>
            <a:endParaRPr lang="en-GB" sz="2000" dirty="0"/>
          </a:p>
          <a:p>
            <a:r>
              <a:rPr lang="en-GB" sz="2000" dirty="0"/>
              <a:t>Terms such as ‘looked after children’ suggest deficiency, which can contribute to stigma. </a:t>
            </a:r>
          </a:p>
          <a:p>
            <a:endParaRPr lang="en-GB" sz="2000" dirty="0"/>
          </a:p>
          <a:p>
            <a:r>
              <a:rPr lang="en-GB" sz="2000" dirty="0"/>
              <a:t>There is a significant lack of research on social workers’ views regarding language choice, and therefore, this proposal seeks to fill that evidence gap.</a:t>
            </a:r>
          </a:p>
        </p:txBody>
      </p:sp>
    </p:spTree>
    <p:extLst>
      <p:ext uri="{BB962C8B-B14F-4D97-AF65-F5344CB8AC3E}">
        <p14:creationId xmlns:p14="http://schemas.microsoft.com/office/powerpoint/2010/main" val="234767195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Proposed methodology</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Research Design and Philosophy</a:t>
            </a:r>
          </a:p>
          <a:p>
            <a:r>
              <a:rPr lang="en-GB" sz="2000" dirty="0" smtClean="0"/>
              <a:t>This </a:t>
            </a:r>
            <a:r>
              <a:rPr lang="en-GB" sz="2000" dirty="0"/>
              <a:t>study will employ a qualitative approach to examine the experiences and perspectives of health and social care professionals (Denny &amp; Weckesser, 2022). </a:t>
            </a:r>
          </a:p>
          <a:p>
            <a:endParaRPr lang="en-GB" sz="2000" dirty="0"/>
          </a:p>
          <a:p>
            <a:r>
              <a:rPr lang="en-GB" sz="2000" dirty="0"/>
              <a:t>Using interviews and observations, qualitative methods provide rich, detailed data, unlike quantitative surveys that may be affected by response and non-response bias (Watkins, 2012). </a:t>
            </a:r>
          </a:p>
          <a:p>
            <a:endParaRPr lang="en-GB" sz="2000" dirty="0"/>
          </a:p>
          <a:p>
            <a:r>
              <a:rPr lang="en-GB" sz="2000" dirty="0"/>
              <a:t>The study will be based on an interpretivist, constructivist phenomenological paradigm, aiming to explore lived experiences and the socially constructed meanings behind language use in current practice (Burns et al., 2022; Flick, 2019; Sundler et al., 2019).</a:t>
            </a:r>
          </a:p>
        </p:txBody>
      </p:sp>
    </p:spTree>
    <p:extLst>
      <p:ext uri="{BB962C8B-B14F-4D97-AF65-F5344CB8AC3E}">
        <p14:creationId xmlns:p14="http://schemas.microsoft.com/office/powerpoint/2010/main" val="12518650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Proposed methodology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Participants and Sampling</a:t>
            </a:r>
          </a:p>
          <a:p>
            <a:r>
              <a:rPr lang="en-GB" sz="2000" dirty="0"/>
              <a:t>Participants will consist of registered health and social care professionals in England, UK, recruited via purposive sampling to gather in-depth data (Andrade, 2021). </a:t>
            </a:r>
          </a:p>
          <a:p>
            <a:endParaRPr lang="en-GB" sz="2000" dirty="0"/>
          </a:p>
          <a:p>
            <a:r>
              <a:rPr lang="en-GB" sz="2000" dirty="0"/>
              <a:t>The researcher is familiar with the participants, but invitations will be non-coercive to prevent the invalidation of consent.</a:t>
            </a:r>
          </a:p>
          <a:p>
            <a:endParaRPr lang="en-GB" sz="2000" dirty="0"/>
          </a:p>
          <a:p>
            <a:r>
              <a:rPr lang="en-GB" sz="2000" dirty="0"/>
              <a:t>For the </a:t>
            </a:r>
            <a:r>
              <a:rPr lang="en-GB" sz="2000" dirty="0" smtClean="0"/>
              <a:t>study</a:t>
            </a:r>
            <a:r>
              <a:rPr lang="en-GB" sz="2000" dirty="0"/>
              <a:t>, </a:t>
            </a:r>
            <a:r>
              <a:rPr lang="en-GB" sz="2000" dirty="0" smtClean="0"/>
              <a:t> between 8 and 12 participants will be found and they will have with </a:t>
            </a:r>
            <a:r>
              <a:rPr lang="en-GB" sz="2000" dirty="0"/>
              <a:t>experience supporting children with mental health </a:t>
            </a:r>
            <a:r>
              <a:rPr lang="en-GB" sz="2000" dirty="0" smtClean="0"/>
              <a:t>issues, data </a:t>
            </a:r>
            <a:r>
              <a:rPr lang="en-GB" sz="2000" dirty="0"/>
              <a:t>saturation </a:t>
            </a:r>
            <a:r>
              <a:rPr lang="en-GB" sz="2000" dirty="0" smtClean="0"/>
              <a:t>will be reached by way of study design </a:t>
            </a:r>
            <a:r>
              <a:rPr lang="en-GB" sz="2000" dirty="0"/>
              <a:t>(Saunders et al., 2017)</a:t>
            </a:r>
          </a:p>
        </p:txBody>
      </p:sp>
    </p:spTree>
    <p:extLst>
      <p:ext uri="{BB962C8B-B14F-4D97-AF65-F5344CB8AC3E}">
        <p14:creationId xmlns:p14="http://schemas.microsoft.com/office/powerpoint/2010/main" val="32070748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Proposed methodology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Data Collection, Analysis and Rigour</a:t>
            </a:r>
          </a:p>
          <a:p>
            <a:r>
              <a:rPr lang="en-GB" sz="2000" dirty="0"/>
              <a:t>Data will be gathered through </a:t>
            </a:r>
            <a:r>
              <a:rPr lang="en-GB" sz="2000" dirty="0" smtClean="0"/>
              <a:t>45-60 minute </a:t>
            </a:r>
            <a:r>
              <a:rPr lang="en-GB" sz="2000" dirty="0"/>
              <a:t>semi-structured interviews conducted via Microsoft Teams, using a topic guide, and recorded with verbatim transcription (Gray, 2017). </a:t>
            </a:r>
          </a:p>
          <a:p>
            <a:endParaRPr lang="en-GB" sz="2000" dirty="0"/>
          </a:p>
          <a:p>
            <a:r>
              <a:rPr lang="en-GB" sz="2000" dirty="0"/>
              <a:t>Thematic analysis based on Braun and Clarke’s (2013) six-phase method will be </a:t>
            </a:r>
            <a:r>
              <a:rPr lang="en-GB" sz="2000" dirty="0" smtClean="0"/>
              <a:t>performed.</a:t>
            </a:r>
          </a:p>
          <a:p>
            <a:endParaRPr lang="en-GB" sz="2000" dirty="0"/>
          </a:p>
          <a:p>
            <a:r>
              <a:rPr lang="en-GB" sz="2000" dirty="0"/>
              <a:t>To enhance trustworthiness, member validation, </a:t>
            </a:r>
            <a:r>
              <a:rPr lang="en-GB" sz="2000" dirty="0" smtClean="0"/>
              <a:t>coding </a:t>
            </a:r>
            <a:r>
              <a:rPr lang="en-GB" sz="2000" dirty="0"/>
              <a:t>review, and reflexive journaling will be employed to boost credibility, dependability, and confirmability (Ahmed, 2024).</a:t>
            </a:r>
          </a:p>
        </p:txBody>
      </p:sp>
    </p:spTree>
    <p:extLst>
      <p:ext uri="{BB962C8B-B14F-4D97-AF65-F5344CB8AC3E}">
        <p14:creationId xmlns:p14="http://schemas.microsoft.com/office/powerpoint/2010/main" val="32225484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p:txBody>
          <a:bodyPr>
            <a:noAutofit/>
          </a:bodyPr>
          <a:lstStyle/>
          <a:p>
            <a:pPr marL="0" indent="0">
              <a:buNone/>
            </a:pPr>
            <a:r>
              <a:rPr lang="en-GB" sz="2000" b="1" dirty="0"/>
              <a:t>Approval and Consent</a:t>
            </a:r>
          </a:p>
          <a:p>
            <a:r>
              <a:rPr lang="en-GB" sz="2000" dirty="0"/>
              <a:t>The study will seek formal ethical approval </a:t>
            </a:r>
            <a:r>
              <a:rPr lang="en-GB" sz="2000" dirty="0" smtClean="0"/>
              <a:t>from UWTSD before </a:t>
            </a:r>
            <a:r>
              <a:rPr lang="en-GB" sz="2000" dirty="0"/>
              <a:t>commencing and comply with ethical guidelines for human research studies (UKRI, 2025;  World Medical Association, 2018)</a:t>
            </a:r>
          </a:p>
          <a:p>
            <a:endParaRPr lang="en-GB" sz="2000" dirty="0"/>
          </a:p>
          <a:p>
            <a:r>
              <a:rPr lang="en-GB" sz="2000" dirty="0"/>
              <a:t>Participants will be provided with detailed information sheets explaining the study’s purpose, methods, and data management procedures.</a:t>
            </a:r>
          </a:p>
          <a:p>
            <a:endParaRPr lang="en-GB" sz="2000" dirty="0"/>
          </a:p>
          <a:p>
            <a:r>
              <a:rPr lang="en-GB" sz="2000" dirty="0"/>
              <a:t>Informed consent will be collected via </a:t>
            </a:r>
            <a:r>
              <a:rPr lang="en-GB" sz="2000" dirty="0" smtClean="0"/>
              <a:t>signed forms</a:t>
            </a:r>
            <a:r>
              <a:rPr lang="en-GB" sz="2000" dirty="0"/>
              <a:t>, ensuring voluntary participation free from coercion, and advocating the key right to withdraw at all times.</a:t>
            </a:r>
          </a:p>
        </p:txBody>
      </p:sp>
    </p:spTree>
    <p:extLst>
      <p:ext uri="{BB962C8B-B14F-4D97-AF65-F5344CB8AC3E}">
        <p14:creationId xmlns:p14="http://schemas.microsoft.com/office/powerpoint/2010/main" val="21519817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31832F-D9F2-114D-BAD5-004083E42CEC}"/>
              </a:ext>
            </a:extLst>
          </p:cNvPr>
          <p:cNvSpPr>
            <a:spLocks noGrp="1"/>
          </p:cNvSpPr>
          <p:nvPr>
            <p:ph type="title"/>
          </p:nvPr>
        </p:nvSpPr>
        <p:spPr/>
        <p:txBody>
          <a:bodyPr/>
          <a:lstStyle/>
          <a:p>
            <a:r>
              <a:rPr lang="en-GB" dirty="0"/>
              <a:t>Ethical considerations cont.</a:t>
            </a:r>
          </a:p>
        </p:txBody>
      </p:sp>
      <p:sp>
        <p:nvSpPr>
          <p:cNvPr id="3" name="Content Placeholder 2">
            <a:extLst>
              <a:ext uri="{FF2B5EF4-FFF2-40B4-BE49-F238E27FC236}">
                <a16:creationId xmlns="" xmlns:a16="http://schemas.microsoft.com/office/drawing/2014/main" id="{71A73265-12CA-E748-9B75-D5EFDE7A4F3C}"/>
              </a:ext>
            </a:extLst>
          </p:cNvPr>
          <p:cNvSpPr>
            <a:spLocks noGrp="1"/>
          </p:cNvSpPr>
          <p:nvPr>
            <p:ph idx="1"/>
          </p:nvPr>
        </p:nvSpPr>
        <p:spPr>
          <a:xfrm>
            <a:off x="581192" y="2316420"/>
            <a:ext cx="11029615" cy="3678303"/>
          </a:xfrm>
        </p:spPr>
        <p:txBody>
          <a:bodyPr>
            <a:noAutofit/>
          </a:bodyPr>
          <a:lstStyle/>
          <a:p>
            <a:pPr marL="0" indent="0">
              <a:buNone/>
            </a:pPr>
            <a:r>
              <a:rPr lang="en-GB" sz="2000" b="1" dirty="0"/>
              <a:t>Confidentiality and Wellbeing</a:t>
            </a:r>
          </a:p>
          <a:p>
            <a:r>
              <a:rPr lang="en-GB" sz="2000" dirty="0"/>
              <a:t>Participant information that can identify individuals will be carefully secured, retained only temporarily for member validation, and then securely destroyed. </a:t>
            </a:r>
          </a:p>
          <a:p>
            <a:endParaRPr lang="en-GB" sz="2000" dirty="0"/>
          </a:p>
          <a:p>
            <a:r>
              <a:rPr lang="en-GB" sz="2000" dirty="0"/>
              <a:t>Participants will be assigned numerical codes for data analysis. </a:t>
            </a:r>
          </a:p>
          <a:p>
            <a:endParaRPr lang="en-GB" sz="2000" dirty="0"/>
          </a:p>
          <a:p>
            <a:r>
              <a:rPr lang="en-GB" sz="2000" dirty="0"/>
              <a:t>Interviews will be arranged at convenient times, with compassionate support on offer, and referrals provided if participants experience significant distress. </a:t>
            </a:r>
          </a:p>
          <a:p>
            <a:endParaRPr lang="en-GB" sz="2000" dirty="0"/>
          </a:p>
          <a:p>
            <a:r>
              <a:rPr lang="en-GB" sz="2000" dirty="0"/>
              <a:t>All data will be stored securely, encrypted, and managed according to GDPR (2025) standards to ensure confidentiality and data integrity.</a:t>
            </a:r>
          </a:p>
        </p:txBody>
      </p:sp>
    </p:spTree>
    <p:extLst>
      <p:ext uri="{BB962C8B-B14F-4D97-AF65-F5344CB8AC3E}">
        <p14:creationId xmlns:p14="http://schemas.microsoft.com/office/powerpoint/2010/main" val="29422112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C0B733-66D7-C543-BFD2-AC0CEA6117D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 xmlns:a16="http://schemas.microsoft.com/office/drawing/2014/main" id="{85244DEB-4E1B-0A46-A82E-4E9C6B493C08}"/>
              </a:ext>
            </a:extLst>
          </p:cNvPr>
          <p:cNvSpPr>
            <a:spLocks noGrp="1"/>
          </p:cNvSpPr>
          <p:nvPr>
            <p:ph idx="1"/>
          </p:nvPr>
        </p:nvSpPr>
        <p:spPr>
          <a:xfrm>
            <a:off x="581192" y="2477541"/>
            <a:ext cx="11029616" cy="3678303"/>
          </a:xfrm>
        </p:spPr>
        <p:txBody>
          <a:bodyPr>
            <a:noAutofit/>
          </a:bodyPr>
          <a:lstStyle/>
          <a:p>
            <a:r>
              <a:rPr lang="en-GB" sz="800" dirty="0">
                <a:effectLst/>
                <a:ea typeface="Calibri" panose="020F0502020204030204" pitchFamily="34" charset="0"/>
                <a:cs typeface="Times New Roman" panose="02020603050405020304" pitchFamily="18" charset="0"/>
              </a:rPr>
              <a:t>Ahmed, S. K. (2024). The pillars of trustworthiness in qualitative research. Journal of Medicine, Surgery and Public Health, 2(1), 1-9.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/10.1016/j.glmedi.2024.100051 </a:t>
            </a:r>
          </a:p>
          <a:p>
            <a:r>
              <a:rPr lang="en-GB" sz="800" dirty="0">
                <a:effectLst/>
                <a:ea typeface="Calibri" panose="020F0502020204030204" pitchFamily="34" charset="0"/>
                <a:cs typeface="Times New Roman" panose="02020603050405020304" pitchFamily="18" charset="0"/>
              </a:rPr>
              <a:t>Andrade, C. (2021). The Inconvenient Truth About Convenience and Purposive Samples. Indian J </a:t>
            </a:r>
            <a:r>
              <a:rPr lang="en-GB" sz="800" dirty="0" err="1">
                <a:effectLst/>
                <a:ea typeface="Calibri" panose="020F0502020204030204" pitchFamily="34" charset="0"/>
                <a:cs typeface="Times New Roman" panose="02020603050405020304" pitchFamily="18" charset="0"/>
              </a:rPr>
              <a:t>Psychol</a:t>
            </a:r>
            <a:r>
              <a:rPr lang="en-GB" sz="800" dirty="0">
                <a:effectLst/>
                <a:ea typeface="Calibri" panose="020F0502020204030204" pitchFamily="34" charset="0"/>
                <a:cs typeface="Times New Roman" panose="02020603050405020304" pitchFamily="18" charset="0"/>
              </a:rPr>
              <a:t> Med, 43(1), 86-88.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/10.1177/0253717620977000 </a:t>
            </a:r>
          </a:p>
          <a:p>
            <a:r>
              <a:rPr lang="en-GB" sz="800" dirty="0">
                <a:effectLst/>
                <a:ea typeface="Calibri" panose="020F0502020204030204" pitchFamily="34" charset="0"/>
                <a:cs typeface="Times New Roman" panose="02020603050405020304" pitchFamily="18" charset="0"/>
              </a:rPr>
              <a:t>Alspach, J. G. (2018). Implicit Bias in Patient Care: An Endemic Blight on Quality Care. Critical Care Nurse, 38(4), 12-16.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/10.4037/ccn2018698 </a:t>
            </a:r>
          </a:p>
          <a:p>
            <a:r>
              <a:rPr lang="en-GB" sz="800" dirty="0">
                <a:effectLst/>
                <a:ea typeface="Calibri" panose="020F0502020204030204" pitchFamily="34" charset="0"/>
                <a:cs typeface="Times New Roman" panose="02020603050405020304" pitchFamily="18" charset="0"/>
              </a:rPr>
              <a:t>Blanton, S. (2021). Harnessing the Power of Language for Healing. Journal of Humanities in Rehabilitation, 30(4), 1-7. https://</a:t>
            </a:r>
            <a:r>
              <a:rPr lang="en-GB" sz="800" dirty="0" err="1">
                <a:effectLst/>
                <a:ea typeface="Calibri" panose="020F0502020204030204" pitchFamily="34" charset="0"/>
                <a:cs typeface="Times New Roman" panose="02020603050405020304" pitchFamily="18" charset="0"/>
              </a:rPr>
              <a:t>www.jhrehab.org</a:t>
            </a:r>
            <a:r>
              <a:rPr lang="en-GB" sz="800" dirty="0">
                <a:effectLst/>
                <a:ea typeface="Calibri" panose="020F0502020204030204" pitchFamily="34" charset="0"/>
                <a:cs typeface="Times New Roman" panose="02020603050405020304" pitchFamily="18" charset="0"/>
              </a:rPr>
              <a:t>/</a:t>
            </a:r>
            <a:r>
              <a:rPr lang="en-GB" sz="800" dirty="0" err="1">
                <a:effectLst/>
                <a:ea typeface="Calibri" panose="020F0502020204030204" pitchFamily="34" charset="0"/>
                <a:cs typeface="Times New Roman" panose="02020603050405020304" pitchFamily="18" charset="0"/>
              </a:rPr>
              <a:t>wp</a:t>
            </a:r>
            <a:r>
              <a:rPr lang="en-GB" sz="800" dirty="0">
                <a:effectLst/>
                <a:ea typeface="Calibri" panose="020F0502020204030204" pitchFamily="34" charset="0"/>
                <a:cs typeface="Times New Roman" panose="02020603050405020304" pitchFamily="18" charset="0"/>
              </a:rPr>
              <a:t>-content/uploads/2021/04/Blanton_Editorial_Spring-2021-1.pdf </a:t>
            </a:r>
          </a:p>
          <a:p>
            <a:r>
              <a:rPr lang="en-GB" sz="800" dirty="0">
                <a:effectLst/>
                <a:ea typeface="Calibri" panose="020F0502020204030204" pitchFamily="34" charset="0"/>
                <a:cs typeface="Times New Roman" panose="02020603050405020304" pitchFamily="18" charset="0"/>
              </a:rPr>
              <a:t>Braun, V., &amp; Clarke, V. (2013). Successful Qualitative Research: A Practical Guide for Beginners (1st ed.). SAGE. </a:t>
            </a:r>
          </a:p>
          <a:p>
            <a:r>
              <a:rPr lang="en-GB" sz="800" dirty="0">
                <a:effectLst/>
                <a:ea typeface="Calibri" panose="020F0502020204030204" pitchFamily="34" charset="0"/>
                <a:cs typeface="Times New Roman" panose="02020603050405020304" pitchFamily="18" charset="0"/>
              </a:rPr>
              <a:t>Burns, M., Bally, J., Burles, M., </a:t>
            </a:r>
            <a:r>
              <a:rPr lang="en-GB" sz="800" dirty="0" err="1">
                <a:effectLst/>
                <a:ea typeface="Calibri" panose="020F0502020204030204" pitchFamily="34" charset="0"/>
                <a:cs typeface="Times New Roman" panose="02020603050405020304" pitchFamily="18" charset="0"/>
              </a:rPr>
              <a:t>Holtslander</a:t>
            </a:r>
            <a:r>
              <a:rPr lang="en-GB" sz="800" dirty="0">
                <a:effectLst/>
                <a:ea typeface="Calibri" panose="020F0502020204030204" pitchFamily="34" charset="0"/>
                <a:cs typeface="Times New Roman" panose="02020603050405020304" pitchFamily="18" charset="0"/>
              </a:rPr>
              <a:t>, L., &amp; Peacock, S. (2022). Constructivist Grounded Theory or Interpretive Phenomenology? Methodological Choices Within Specific Study Contexts. International Journal of Qualitative Methods, 21(1), 1-8.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/10.1177/16094069221077758 </a:t>
            </a:r>
          </a:p>
          <a:p>
            <a:r>
              <a:rPr lang="en-GB" sz="800" dirty="0">
                <a:effectLst/>
                <a:ea typeface="Calibri" panose="020F0502020204030204" pitchFamily="34" charset="0"/>
                <a:cs typeface="Times New Roman" panose="02020603050405020304" pitchFamily="18" charset="0"/>
              </a:rPr>
              <a:t>Carey, C. (2023). Coping with Stigma: Experiences and Responses of Former Youth in Care. Qualitative Sociology Review, 19(3), 26-51. https://</a:t>
            </a:r>
            <a:r>
              <a:rPr lang="en-GB" sz="800" dirty="0" err="1">
                <a:effectLst/>
                <a:ea typeface="Calibri" panose="020F0502020204030204" pitchFamily="34" charset="0"/>
                <a:cs typeface="Times New Roman" panose="02020603050405020304" pitchFamily="18" charset="0"/>
              </a:rPr>
              <a:t>czasopisma.uni.lodz.pl</a:t>
            </a:r>
            <a:r>
              <a:rPr lang="en-GB" sz="800" dirty="0">
                <a:effectLst/>
                <a:ea typeface="Calibri" panose="020F0502020204030204" pitchFamily="34" charset="0"/>
                <a:cs typeface="Times New Roman" panose="02020603050405020304" pitchFamily="18" charset="0"/>
              </a:rPr>
              <a:t>/</a:t>
            </a:r>
            <a:r>
              <a:rPr lang="en-GB" sz="800" dirty="0" err="1">
                <a:effectLst/>
                <a:ea typeface="Calibri" panose="020F0502020204030204" pitchFamily="34" charset="0"/>
                <a:cs typeface="Times New Roman" panose="02020603050405020304" pitchFamily="18" charset="0"/>
              </a:rPr>
              <a:t>qualit</a:t>
            </a:r>
            <a:r>
              <a:rPr lang="en-GB" sz="800" dirty="0">
                <a:effectLst/>
                <a:ea typeface="Calibri" panose="020F0502020204030204" pitchFamily="34" charset="0"/>
                <a:cs typeface="Times New Roman" panose="02020603050405020304" pitchFamily="18" charset="0"/>
              </a:rPr>
              <a:t>/article/view/18792</a:t>
            </a:r>
          </a:p>
          <a:p>
            <a:r>
              <a:rPr lang="en-GB" sz="800" dirty="0">
                <a:effectLst/>
                <a:ea typeface="Calibri" panose="020F0502020204030204" pitchFamily="34" charset="0"/>
                <a:cs typeface="Times New Roman" panose="02020603050405020304" pitchFamily="18" charset="0"/>
              </a:rPr>
              <a:t>Children’s Commissioner. (2022). New findings on how children in care interact with the criminal justice system. Retrieved 10/03/2026 from https://</a:t>
            </a:r>
            <a:r>
              <a:rPr lang="en-GB" sz="800" dirty="0" err="1">
                <a:effectLst/>
                <a:ea typeface="Calibri" panose="020F0502020204030204" pitchFamily="34" charset="0"/>
                <a:cs typeface="Times New Roman" panose="02020603050405020304" pitchFamily="18" charset="0"/>
              </a:rPr>
              <a:t>www.childrenscommissioner.gov.uk</a:t>
            </a:r>
            <a:r>
              <a:rPr lang="en-GB" sz="800" dirty="0">
                <a:effectLst/>
                <a:ea typeface="Calibri" panose="020F0502020204030204" pitchFamily="34" charset="0"/>
                <a:cs typeface="Times New Roman" panose="02020603050405020304" pitchFamily="18" charset="0"/>
              </a:rPr>
              <a:t>/blog/new-findings-on-how-children-in-care-interact-with-the-criminal-justice-system/</a:t>
            </a:r>
          </a:p>
          <a:p>
            <a:r>
              <a:rPr lang="en-GB" sz="800" dirty="0">
                <a:effectLst/>
                <a:ea typeface="Calibri" panose="020F0502020204030204" pitchFamily="34" charset="0"/>
                <a:cs typeface="Times New Roman" panose="02020603050405020304" pitchFamily="18" charset="0"/>
              </a:rPr>
              <a:t>Children’s Social Care. (2020). Mental Health of Children and Young People in care Evidence Summary. Retrieved </a:t>
            </a:r>
            <a:r>
              <a:rPr lang="en-GB" sz="800" dirty="0" smtClean="0">
                <a:effectLst/>
                <a:ea typeface="Calibri" panose="020F0502020204030204" pitchFamily="34" charset="0"/>
                <a:cs typeface="Times New Roman" panose="02020603050405020304" pitchFamily="18" charset="0"/>
              </a:rPr>
              <a:t>10/04/2026 </a:t>
            </a:r>
            <a:r>
              <a:rPr lang="en-GB" sz="800" dirty="0">
                <a:effectLst/>
                <a:ea typeface="Calibri" panose="020F0502020204030204" pitchFamily="34" charset="0"/>
                <a:cs typeface="Times New Roman" panose="02020603050405020304" pitchFamily="18" charset="0"/>
              </a:rPr>
              <a:t>from https://whatworks-csc.org.uk/wp-content/uploads/6.-Mental-health-of-children-and-young-people-in-care-Evidence-Summary.pdf</a:t>
            </a:r>
          </a:p>
          <a:p>
            <a:r>
              <a:rPr lang="en-GB" sz="800" dirty="0">
                <a:effectLst/>
                <a:ea typeface="Calibri" panose="020F0502020204030204" pitchFamily="34" charset="0"/>
                <a:cs typeface="Times New Roman" panose="02020603050405020304" pitchFamily="18" charset="0"/>
              </a:rPr>
              <a:t>Cooper, E. (2011). Exploring the personal constructs of looked after children and their foster carers: a qualitative study. Retrieved </a:t>
            </a:r>
            <a:r>
              <a:rPr lang="en-GB" sz="800" dirty="0" smtClean="0">
                <a:effectLst/>
                <a:ea typeface="Calibri" panose="020F0502020204030204" pitchFamily="34" charset="0"/>
                <a:cs typeface="Times New Roman" panose="02020603050405020304" pitchFamily="18" charset="0"/>
              </a:rPr>
              <a:t>17/03/2026 </a:t>
            </a:r>
            <a:r>
              <a:rPr lang="en-GB" sz="800" dirty="0">
                <a:effectLst/>
                <a:ea typeface="Calibri" panose="020F0502020204030204" pitchFamily="34" charset="0"/>
                <a:cs typeface="Times New Roman" panose="02020603050405020304" pitchFamily="18" charset="0"/>
              </a:rPr>
              <a:t>from https://uhra.herts.ac.uk/bitstream/handle/2299/8734/97005662%20Cooper%20Emily%20-%20final%20DClinPsy%20submission.pdf?sequence=1&amp;isAllowed=y</a:t>
            </a:r>
          </a:p>
          <a:p>
            <a:r>
              <a:rPr lang="en-GB" sz="800" dirty="0">
                <a:effectLst/>
                <a:ea typeface="Calibri" panose="020F0502020204030204" pitchFamily="34" charset="0"/>
                <a:cs typeface="Times New Roman" panose="02020603050405020304" pitchFamily="18" charset="0"/>
              </a:rPr>
              <a:t>Cummings, A., &amp; Shelton, K. (2024). The prevalence of mental health disorders amongst care-experienced young people in the UK: A systematic review. Children and Youth Services Review, 156(1), 1-8.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/10.1016/j.childyouth.2023.107367 </a:t>
            </a:r>
          </a:p>
          <a:p>
            <a:r>
              <a:rPr lang="en-GB" sz="800" dirty="0">
                <a:effectLst/>
                <a:ea typeface="Calibri" panose="020F0502020204030204" pitchFamily="34" charset="0"/>
                <a:cs typeface="Times New Roman" panose="02020603050405020304" pitchFamily="18" charset="0"/>
              </a:rPr>
              <a:t>Dansey, D., </a:t>
            </a:r>
            <a:r>
              <a:rPr lang="en-GB" sz="800" dirty="0" err="1">
                <a:effectLst/>
                <a:ea typeface="Calibri" panose="020F0502020204030204" pitchFamily="34" charset="0"/>
                <a:cs typeface="Times New Roman" panose="02020603050405020304" pitchFamily="18" charset="0"/>
              </a:rPr>
              <a:t>Shbero</a:t>
            </a:r>
            <a:r>
              <a:rPr lang="en-GB" sz="800" dirty="0">
                <a:effectLst/>
                <a:ea typeface="Calibri" panose="020F0502020204030204" pitchFamily="34" charset="0"/>
                <a:cs typeface="Times New Roman" panose="02020603050405020304" pitchFamily="18" charset="0"/>
              </a:rPr>
              <a:t>, D., &amp; John, M. (2019). Keeping secrets: how children in foster care manage stigma. Adoption and Fostering, 43(1), 35-45.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/10.1177/0308575918823436 </a:t>
            </a:r>
          </a:p>
          <a:p>
            <a:r>
              <a:rPr lang="en-GB" sz="800" dirty="0">
                <a:effectLst/>
                <a:ea typeface="Calibri" panose="020F0502020204030204" pitchFamily="34" charset="0"/>
                <a:cs typeface="Times New Roman" panose="02020603050405020304" pitchFamily="18" charset="0"/>
              </a:rPr>
              <a:t>Denny, E., &amp; Weckesser, A. (2022). Quality not quantity: The value of qualitative research. BJOG, 129(10), 1799-1800.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/10.1111/1471-0528.17149 </a:t>
            </a:r>
          </a:p>
          <a:p>
            <a:r>
              <a:rPr lang="en-GB" sz="800" dirty="0">
                <a:effectLst/>
                <a:ea typeface="Calibri" panose="020F0502020204030204" pitchFamily="34" charset="0"/>
                <a:cs typeface="Times New Roman" panose="02020603050405020304" pitchFamily="18" charset="0"/>
              </a:rPr>
              <a:t>Department for Education. (2018). Improved mental health support for children in care. Retrieved </a:t>
            </a:r>
            <a:r>
              <a:rPr lang="en-GB" sz="800" dirty="0" smtClean="0">
                <a:effectLst/>
                <a:ea typeface="Calibri" panose="020F0502020204030204" pitchFamily="34" charset="0"/>
                <a:cs typeface="Times New Roman" panose="02020603050405020304" pitchFamily="18" charset="0"/>
              </a:rPr>
              <a:t>17/04/2026 </a:t>
            </a:r>
            <a:r>
              <a:rPr lang="en-GB" sz="800" dirty="0">
                <a:effectLst/>
                <a:ea typeface="Calibri" panose="020F0502020204030204" pitchFamily="34" charset="0"/>
                <a:cs typeface="Times New Roman" panose="02020603050405020304" pitchFamily="18" charset="0"/>
              </a:rPr>
              <a:t>from https://www.gov.uk/government/news/improved-mental-health-support-for-children-in-care</a:t>
            </a:r>
          </a:p>
          <a:p>
            <a:r>
              <a:rPr lang="en-GB" sz="800" dirty="0">
                <a:effectLst/>
                <a:ea typeface="Calibri" panose="020F0502020204030204" pitchFamily="34" charset="0"/>
                <a:cs typeface="Times New Roman" panose="02020603050405020304" pitchFamily="18" charset="0"/>
              </a:rPr>
              <a:t>Department for Education. (2024). Children looked after in England including adoptions. Retrieved </a:t>
            </a:r>
            <a:r>
              <a:rPr lang="en-GB" sz="800" dirty="0" smtClean="0">
                <a:effectLst/>
                <a:ea typeface="Calibri" panose="020F0502020204030204" pitchFamily="34" charset="0"/>
                <a:cs typeface="Times New Roman" panose="02020603050405020304" pitchFamily="18" charset="0"/>
              </a:rPr>
              <a:t>18/04/2026 </a:t>
            </a:r>
            <a:r>
              <a:rPr lang="en-GB" sz="800" dirty="0">
                <a:effectLst/>
                <a:ea typeface="Calibri" panose="020F0502020204030204" pitchFamily="34" charset="0"/>
                <a:cs typeface="Times New Roman" panose="02020603050405020304" pitchFamily="18" charset="0"/>
              </a:rPr>
              <a:t>from https://explore-education-statistics.service.gov.uk/find-statistics/children-looked-after-in-england-including-adoptions</a:t>
            </a:r>
          </a:p>
          <a:p>
            <a:endParaRPr lang="en-GB" sz="8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2615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C0B733-66D7-C543-BFD2-AC0CEA6117DA}"/>
              </a:ext>
            </a:extLst>
          </p:cNvPr>
          <p:cNvSpPr>
            <a:spLocks noGrp="1"/>
          </p:cNvSpPr>
          <p:nvPr>
            <p:ph type="title"/>
          </p:nvPr>
        </p:nvSpPr>
        <p:spPr/>
        <p:txBody>
          <a:bodyPr/>
          <a:lstStyle/>
          <a:p>
            <a:r>
              <a:rPr lang="en-GB"/>
              <a:t>References cont.</a:t>
            </a:r>
          </a:p>
        </p:txBody>
      </p:sp>
      <p:sp>
        <p:nvSpPr>
          <p:cNvPr id="3" name="Content Placeholder 2">
            <a:extLst>
              <a:ext uri="{FF2B5EF4-FFF2-40B4-BE49-F238E27FC236}">
                <a16:creationId xmlns="" xmlns:a16="http://schemas.microsoft.com/office/drawing/2014/main" id="{85244DEB-4E1B-0A46-A82E-4E9C6B493C08}"/>
              </a:ext>
            </a:extLst>
          </p:cNvPr>
          <p:cNvSpPr>
            <a:spLocks noGrp="1"/>
          </p:cNvSpPr>
          <p:nvPr>
            <p:ph idx="1"/>
          </p:nvPr>
        </p:nvSpPr>
        <p:spPr>
          <a:xfrm>
            <a:off x="581192" y="2323931"/>
            <a:ext cx="11029616" cy="3678303"/>
          </a:xfrm>
        </p:spPr>
        <p:txBody>
          <a:bodyPr>
            <a:noAutofit/>
          </a:bodyPr>
          <a:lstStyle/>
          <a:p>
            <a:r>
              <a:rPr lang="en-GB" sz="800" dirty="0">
                <a:effectLst/>
                <a:ea typeface="Calibri" panose="020F0502020204030204" pitchFamily="34" charset="0"/>
                <a:cs typeface="Times New Roman" panose="02020603050405020304" pitchFamily="18" charset="0"/>
              </a:rPr>
              <a:t>Flick, U. (2019). An Introduction to Qualitative Research (6th ed.). SAGE. </a:t>
            </a:r>
          </a:p>
          <a:p>
            <a:r>
              <a:rPr lang="en-GB" sz="800" dirty="0">
                <a:effectLst/>
                <a:ea typeface="Calibri" panose="020F0502020204030204" pitchFamily="34" charset="0"/>
                <a:cs typeface="Times New Roman" panose="02020603050405020304" pitchFamily="18" charset="0"/>
              </a:rPr>
              <a:t>GDPR. (2025). General Data Protection Regulation. Retrieved </a:t>
            </a:r>
            <a:r>
              <a:rPr lang="en-GB" sz="800" dirty="0" smtClean="0">
                <a:effectLst/>
                <a:ea typeface="Calibri" panose="020F0502020204030204" pitchFamily="34" charset="0"/>
                <a:cs typeface="Times New Roman" panose="02020603050405020304" pitchFamily="18" charset="0"/>
              </a:rPr>
              <a:t>16/04/2026 </a:t>
            </a:r>
            <a:r>
              <a:rPr lang="en-GB" sz="800" dirty="0">
                <a:effectLst/>
                <a:ea typeface="Calibri" panose="020F0502020204030204" pitchFamily="34" charset="0"/>
                <a:cs typeface="Times New Roman" panose="02020603050405020304" pitchFamily="18" charset="0"/>
              </a:rPr>
              <a:t>from https://gdpr-info.eu/</a:t>
            </a:r>
          </a:p>
          <a:p>
            <a:r>
              <a:rPr lang="en-GB" sz="800" dirty="0">
                <a:effectLst/>
                <a:ea typeface="Calibri" panose="020F0502020204030204" pitchFamily="34" charset="0"/>
                <a:cs typeface="Times New Roman" panose="02020603050405020304" pitchFamily="18" charset="0"/>
              </a:rPr>
              <a:t>Gray, D. E. (2017). Doing Research in the Real World (4th ed.). SAGE. </a:t>
            </a:r>
          </a:p>
          <a:p>
            <a:r>
              <a:rPr lang="en-GB" sz="800" dirty="0">
                <a:effectLst/>
                <a:ea typeface="Calibri" panose="020F0502020204030204" pitchFamily="34" charset="0"/>
                <a:cs typeface="Times New Roman" panose="02020603050405020304" pitchFamily="18" charset="0"/>
              </a:rPr>
              <a:t>Jacob-Thomson, C. (2021). Changing the language of care. Retrieved </a:t>
            </a:r>
            <a:r>
              <a:rPr lang="en-GB" sz="800" dirty="0" smtClean="0">
                <a:effectLst/>
                <a:ea typeface="Calibri" panose="020F0502020204030204" pitchFamily="34" charset="0"/>
                <a:cs typeface="Times New Roman" panose="02020603050405020304" pitchFamily="18" charset="0"/>
              </a:rPr>
              <a:t>15/04/2026 </a:t>
            </a:r>
            <a:r>
              <a:rPr lang="en-GB" sz="800" dirty="0">
                <a:effectLst/>
                <a:ea typeface="Calibri" panose="020F0502020204030204" pitchFamily="34" charset="0"/>
                <a:cs typeface="Times New Roman" panose="02020603050405020304" pitchFamily="18" charset="0"/>
              </a:rPr>
              <a:t>from https://www.bps.org.uk/psychologist/changing-language-care</a:t>
            </a:r>
          </a:p>
          <a:p>
            <a:r>
              <a:rPr lang="en-GB" sz="800" dirty="0">
                <a:effectLst/>
                <a:ea typeface="Calibri" panose="020F0502020204030204" pitchFamily="34" charset="0"/>
                <a:cs typeface="Times New Roman" panose="02020603050405020304" pitchFamily="18" charset="0"/>
              </a:rPr>
              <a:t>Jarlby, F., </a:t>
            </a:r>
            <a:r>
              <a:rPr lang="en-GB" sz="800" dirty="0" err="1">
                <a:effectLst/>
                <a:ea typeface="Calibri" panose="020F0502020204030204" pitchFamily="34" charset="0"/>
                <a:cs typeface="Times New Roman" panose="02020603050405020304" pitchFamily="18" charset="0"/>
              </a:rPr>
              <a:t>Goosen</a:t>
            </a:r>
            <a:r>
              <a:rPr lang="en-GB" sz="800" dirty="0">
                <a:effectLst/>
                <a:ea typeface="Calibri" panose="020F0502020204030204" pitchFamily="34" charset="0"/>
                <a:cs typeface="Times New Roman" panose="02020603050405020304" pitchFamily="18" charset="0"/>
              </a:rPr>
              <a:t>, S., </a:t>
            </a:r>
            <a:r>
              <a:rPr lang="en-GB" sz="800" dirty="0" err="1">
                <a:effectLst/>
                <a:ea typeface="Calibri" panose="020F0502020204030204" pitchFamily="34" charset="0"/>
                <a:cs typeface="Times New Roman" panose="02020603050405020304" pitchFamily="18" charset="0"/>
              </a:rPr>
              <a:t>Derluyn</a:t>
            </a:r>
            <a:r>
              <a:rPr lang="en-GB" sz="800" dirty="0">
                <a:effectLst/>
                <a:ea typeface="Calibri" panose="020F0502020204030204" pitchFamily="34" charset="0"/>
                <a:cs typeface="Times New Roman" panose="02020603050405020304" pitchFamily="18" charset="0"/>
              </a:rPr>
              <a:t>, I., Vitus, K., &amp; </a:t>
            </a:r>
            <a:r>
              <a:rPr lang="en-GB" sz="800" dirty="0" err="1">
                <a:effectLst/>
                <a:ea typeface="Calibri" panose="020F0502020204030204" pitchFamily="34" charset="0"/>
                <a:cs typeface="Times New Roman" panose="02020603050405020304" pitchFamily="18" charset="0"/>
              </a:rPr>
              <a:t>Jervelund</a:t>
            </a:r>
            <a:r>
              <a:rPr lang="en-GB" sz="800" dirty="0">
                <a:effectLst/>
                <a:ea typeface="Calibri" panose="020F0502020204030204" pitchFamily="34" charset="0"/>
                <a:cs typeface="Times New Roman" panose="02020603050405020304" pitchFamily="18" charset="0"/>
              </a:rPr>
              <a:t>, S. S. (2018). What can we learn from unaccompanied refugee adolescents' perspectives on mental health care in exile? Eur J </a:t>
            </a:r>
            <a:r>
              <a:rPr lang="en-GB" sz="800" dirty="0" err="1">
                <a:effectLst/>
                <a:ea typeface="Calibri" panose="020F0502020204030204" pitchFamily="34" charset="0"/>
                <a:cs typeface="Times New Roman" panose="02020603050405020304" pitchFamily="18" charset="0"/>
              </a:rPr>
              <a:t>Pediatr</a:t>
            </a:r>
            <a:r>
              <a:rPr lang="en-GB" sz="800" dirty="0">
                <a:effectLst/>
                <a:ea typeface="Calibri" panose="020F0502020204030204" pitchFamily="34" charset="0"/>
                <a:cs typeface="Times New Roman" panose="02020603050405020304" pitchFamily="18" charset="0"/>
              </a:rPr>
              <a:t>, 177(12), 1767-1774.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/10.1007/s00431-018-3249-0 </a:t>
            </a:r>
          </a:p>
          <a:p>
            <a:r>
              <a:rPr lang="en-GB" sz="800" dirty="0">
                <a:effectLst/>
                <a:ea typeface="Calibri" panose="020F0502020204030204" pitchFamily="34" charset="0"/>
                <a:cs typeface="Times New Roman" panose="02020603050405020304" pitchFamily="18" charset="0"/>
              </a:rPr>
              <a:t>Jones, L., Dean, C., Dunhill, A., Hope, M. A., &amp; Shaw, P. A. (2020). ‘We are the same as everyone else just with a different and unique backstory’: Identity, belonging and ‘othering’ within education for young people who are ‘looked after’. Children &amp; Society, 34(6), 492-506.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/10.1111/chso.12382 </a:t>
            </a:r>
          </a:p>
          <a:p>
            <a:r>
              <a:rPr lang="en-GB" sz="800" dirty="0">
                <a:effectLst/>
                <a:ea typeface="Calibri" panose="020F0502020204030204" pitchFamily="34" charset="0"/>
                <a:cs typeface="Times New Roman" panose="02020603050405020304" pitchFamily="18" charset="0"/>
              </a:rPr>
              <a:t>Majumder, P. (2015). Unaccompanied Refugee Minors’ Experiences of Mental Health Services. Retrieved </a:t>
            </a:r>
            <a:r>
              <a:rPr lang="en-GB" sz="800" dirty="0" smtClean="0">
                <a:effectLst/>
                <a:ea typeface="Calibri" panose="020F0502020204030204" pitchFamily="34" charset="0"/>
                <a:cs typeface="Times New Roman" panose="02020603050405020304" pitchFamily="18" charset="0"/>
              </a:rPr>
              <a:t>15/04/2026 </a:t>
            </a:r>
            <a:r>
              <a:rPr lang="en-GB" sz="800" dirty="0">
                <a:effectLst/>
                <a:ea typeface="Calibri" panose="020F0502020204030204" pitchFamily="34" charset="0"/>
                <a:cs typeface="Times New Roman" panose="02020603050405020304" pitchFamily="18" charset="0"/>
              </a:rPr>
              <a:t>from https://figshare.le.ac.uk/articles/thesis/Unaccompanied_Refugee_Minors_Experiences_of_Mental_Health_Services/10166504?file=18322034</a:t>
            </a:r>
          </a:p>
          <a:p>
            <a:r>
              <a:rPr lang="en-GB" sz="800" dirty="0">
                <a:effectLst/>
                <a:ea typeface="Calibri" panose="020F0502020204030204" pitchFamily="34" charset="0"/>
                <a:cs typeface="Times New Roman" panose="02020603050405020304" pitchFamily="18" charset="0"/>
              </a:rPr>
              <a:t>Mannay, D., Evans, R., Staples, E., Hallett, S., Roberts, L., Rees, A., &amp; Andrews, D. (2017). The consequences of being labelled ‘looked-after’: Exploring the educational experiences of looked-after children and young people in Wales. British Educational Research Journal, 43(4), 683-699.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/10.1002/berj.3283 </a:t>
            </a:r>
          </a:p>
          <a:p>
            <a:r>
              <a:rPr lang="en-GB" sz="800" dirty="0">
                <a:effectLst/>
                <a:ea typeface="Calibri" panose="020F0502020204030204" pitchFamily="34" charset="0"/>
                <a:cs typeface="Times New Roman" panose="02020603050405020304" pitchFamily="18" charset="0"/>
              </a:rPr>
              <a:t>NSPCC. (2023). Why language matters: why you should avoid the acronym 'LAC' when talking about children in care. Retrieved 10/03/2026 from </a:t>
            </a:r>
            <a:r>
              <a:rPr lang="en-GB" sz="800" dirty="0">
                <a:effectLst/>
                <a:ea typeface="Calibri" panose="020F0502020204030204" pitchFamily="34" charset="0"/>
                <a:cs typeface="Times New Roman" panose="02020603050405020304" pitchFamily="18" charset="0"/>
                <a:hlinkClick r:id="rId3"/>
              </a:rPr>
              <a:t>https://learning.nspcc.org.uk/news/why-language-matters/looked-after-children5</a:t>
            </a:r>
            <a:endParaRPr lang="en-GB" sz="800" dirty="0">
              <a:effectLst/>
              <a:ea typeface="Calibri" panose="020F0502020204030204" pitchFamily="34" charset="0"/>
              <a:cs typeface="Times New Roman" panose="02020603050405020304" pitchFamily="18" charset="0"/>
            </a:endParaRPr>
          </a:p>
          <a:p>
            <a:r>
              <a:rPr lang="en-GB" sz="800" dirty="0">
                <a:effectLst/>
                <a:ea typeface="Calibri" panose="020F0502020204030204" pitchFamily="34" charset="0"/>
                <a:cs typeface="Times New Roman" panose="02020603050405020304" pitchFamily="18" charset="0"/>
              </a:rPr>
              <a:t>Richards, R. (2014). Can 'clunky language' be good for mental health? Retrieved </a:t>
            </a:r>
            <a:r>
              <a:rPr lang="en-GB" sz="800" dirty="0" smtClean="0">
                <a:effectLst/>
                <a:ea typeface="Calibri" panose="020F0502020204030204" pitchFamily="34" charset="0"/>
                <a:cs typeface="Times New Roman" panose="02020603050405020304" pitchFamily="18" charset="0"/>
              </a:rPr>
              <a:t>09/05/2026 </a:t>
            </a:r>
            <a:r>
              <a:rPr lang="en-GB" sz="800" dirty="0">
                <a:effectLst/>
                <a:ea typeface="Calibri" panose="020F0502020204030204" pitchFamily="34" charset="0"/>
                <a:cs typeface="Times New Roman" panose="02020603050405020304" pitchFamily="18" charset="0"/>
              </a:rPr>
              <a:t>from https://www.mind.org.uk/information-support/your-stories/can-clunky-language-be-good-for-mental-health/</a:t>
            </a:r>
          </a:p>
          <a:p>
            <a:r>
              <a:rPr lang="en-GB" sz="800" dirty="0">
                <a:effectLst/>
                <a:ea typeface="Calibri" panose="020F0502020204030204" pitchFamily="34" charset="0"/>
                <a:cs typeface="Times New Roman" panose="02020603050405020304" pitchFamily="18" charset="0"/>
              </a:rPr>
              <a:t>Sargent, K., &amp; O'Brien, K. (2004). The Emotional and Behavioural Difficulties of Looked after Children: Foster Carers' Perspectives and an Indirect Model of Placement Support. Adoption and Fostering Journal, 28(1), 31-37.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/10.1177/030857590402800205 </a:t>
            </a:r>
          </a:p>
          <a:p>
            <a:r>
              <a:rPr lang="en-GB" sz="800" dirty="0">
                <a:effectLst/>
                <a:ea typeface="Calibri" panose="020F0502020204030204" pitchFamily="34" charset="0"/>
                <a:cs typeface="Times New Roman" panose="02020603050405020304" pitchFamily="18" charset="0"/>
              </a:rPr>
              <a:t>Saunders, B., Sim, J., Kingstone, T., Baker, S., Waterfield, J., Bartlam, B., Burroughs, H., &amp; Jinks, C. (2017). Saturation in qualitative research: exploring its conceptualization and operationalization. Quality Quantity, 1(1), 1-15.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/10.1007/s11135-017-0574-8 </a:t>
            </a:r>
          </a:p>
          <a:p>
            <a:r>
              <a:rPr lang="en-GB" sz="800" dirty="0">
                <a:effectLst/>
                <a:ea typeface="Calibri" panose="020F0502020204030204" pitchFamily="34" charset="0"/>
                <a:cs typeface="Times New Roman" panose="02020603050405020304" pitchFamily="18" charset="0"/>
              </a:rPr>
              <a:t>Savi-Karayol, S., Botting, N., </a:t>
            </a:r>
            <a:r>
              <a:rPr lang="en-GB" sz="800" dirty="0" err="1">
                <a:effectLst/>
                <a:ea typeface="Calibri" panose="020F0502020204030204" pitchFamily="34" charset="0"/>
                <a:cs typeface="Times New Roman" panose="02020603050405020304" pitchFamily="18" charset="0"/>
              </a:rPr>
              <a:t>Kladouchou</a:t>
            </a:r>
            <a:r>
              <a:rPr lang="en-GB" sz="800" dirty="0">
                <a:effectLst/>
                <a:ea typeface="Calibri" panose="020F0502020204030204" pitchFamily="34" charset="0"/>
                <a:cs typeface="Times New Roman" panose="02020603050405020304" pitchFamily="18" charset="0"/>
              </a:rPr>
              <a:t>, V., &amp; Morgan, G. (2025). Language difficulties in children and young people living in care: A systematic scoping review. Child Language Teaching and Therapy, 41(3), 264-285.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/10.1177/02656590251381510 </a:t>
            </a:r>
          </a:p>
          <a:p>
            <a:endParaRPr lang="en-GB" sz="800" dirty="0">
              <a:effectLst/>
              <a:ea typeface="Calibri" panose="020F0502020204030204" pitchFamily="34" charset="0"/>
              <a:cs typeface="Times New Roman" panose="02020603050405020304" pitchFamily="18" charset="0"/>
            </a:endParaRPr>
          </a:p>
          <a:p>
            <a:endParaRPr lang="en-GB" sz="8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0860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C0B733-66D7-C543-BFD2-AC0CEA6117DA}"/>
              </a:ext>
            </a:extLst>
          </p:cNvPr>
          <p:cNvSpPr>
            <a:spLocks noGrp="1"/>
          </p:cNvSpPr>
          <p:nvPr>
            <p:ph type="title"/>
          </p:nvPr>
        </p:nvSpPr>
        <p:spPr/>
        <p:txBody>
          <a:bodyPr/>
          <a:lstStyle/>
          <a:p>
            <a:r>
              <a:rPr lang="en-GB"/>
              <a:t>References cont.</a:t>
            </a:r>
          </a:p>
        </p:txBody>
      </p:sp>
      <p:sp>
        <p:nvSpPr>
          <p:cNvPr id="3" name="Content Placeholder 2">
            <a:extLst>
              <a:ext uri="{FF2B5EF4-FFF2-40B4-BE49-F238E27FC236}">
                <a16:creationId xmlns="" xmlns:a16="http://schemas.microsoft.com/office/drawing/2014/main" id="{85244DEB-4E1B-0A46-A82E-4E9C6B493C08}"/>
              </a:ext>
            </a:extLst>
          </p:cNvPr>
          <p:cNvSpPr>
            <a:spLocks noGrp="1"/>
          </p:cNvSpPr>
          <p:nvPr>
            <p:ph idx="1"/>
          </p:nvPr>
        </p:nvSpPr>
        <p:spPr>
          <a:xfrm>
            <a:off x="581192" y="2323931"/>
            <a:ext cx="11029616" cy="3678303"/>
          </a:xfrm>
        </p:spPr>
        <p:txBody>
          <a:bodyPr>
            <a:noAutofit/>
          </a:bodyPr>
          <a:lstStyle/>
          <a:p>
            <a:r>
              <a:rPr lang="en-GB" sz="800" dirty="0">
                <a:effectLst/>
                <a:ea typeface="Calibri" panose="020F0502020204030204" pitchFamily="34" charset="0"/>
                <a:cs typeface="Times New Roman" panose="02020603050405020304" pitchFamily="18" charset="0"/>
              </a:rPr>
              <a:t>Schoepflin, T. (2009). On Being Degraded in Public Space: An Autoethnography. The Qualitative Report, 14(2), 361-373. https://</a:t>
            </a:r>
            <a:r>
              <a:rPr lang="en-GB" sz="800" dirty="0" err="1">
                <a:effectLst/>
                <a:ea typeface="Calibri" panose="020F0502020204030204" pitchFamily="34" charset="0"/>
                <a:cs typeface="Times New Roman" panose="02020603050405020304" pitchFamily="18" charset="0"/>
              </a:rPr>
              <a:t>nsuworks.nova.edu</a:t>
            </a:r>
            <a:r>
              <a:rPr lang="en-GB" sz="800" dirty="0">
                <a:effectLst/>
                <a:ea typeface="Calibri" panose="020F0502020204030204" pitchFamily="34" charset="0"/>
                <a:cs typeface="Times New Roman" panose="02020603050405020304" pitchFamily="18" charset="0"/>
              </a:rPr>
              <a:t>/</a:t>
            </a:r>
            <a:r>
              <a:rPr lang="en-GB" sz="800" dirty="0" err="1">
                <a:effectLst/>
                <a:ea typeface="Calibri" panose="020F0502020204030204" pitchFamily="34" charset="0"/>
                <a:cs typeface="Times New Roman" panose="02020603050405020304" pitchFamily="18" charset="0"/>
              </a:rPr>
              <a:t>tqr</a:t>
            </a:r>
            <a:r>
              <a:rPr lang="en-GB" sz="800" dirty="0">
                <a:effectLst/>
                <a:ea typeface="Calibri" panose="020F0502020204030204" pitchFamily="34" charset="0"/>
                <a:cs typeface="Times New Roman" panose="02020603050405020304" pitchFamily="18" charset="0"/>
              </a:rPr>
              <a:t>/vol14/iss2/9/ </a:t>
            </a:r>
          </a:p>
          <a:p>
            <a:r>
              <a:rPr lang="en-GB" sz="800" dirty="0">
                <a:effectLst/>
                <a:ea typeface="Calibri" panose="020F0502020204030204" pitchFamily="34" charset="0"/>
                <a:cs typeface="Times New Roman" panose="02020603050405020304" pitchFamily="18" charset="0"/>
              </a:rPr>
              <a:t>Sundler, A. J., Lindberg, E., Nilsson, C., &amp; </a:t>
            </a:r>
            <a:r>
              <a:rPr lang="en-GB" sz="800" dirty="0" err="1">
                <a:effectLst/>
                <a:ea typeface="Calibri" panose="020F0502020204030204" pitchFamily="34" charset="0"/>
                <a:cs typeface="Times New Roman" panose="02020603050405020304" pitchFamily="18" charset="0"/>
              </a:rPr>
              <a:t>Palmér</a:t>
            </a:r>
            <a:r>
              <a:rPr lang="en-GB" sz="800" dirty="0">
                <a:effectLst/>
                <a:ea typeface="Calibri" panose="020F0502020204030204" pitchFamily="34" charset="0"/>
                <a:cs typeface="Times New Roman" panose="02020603050405020304" pitchFamily="18" charset="0"/>
              </a:rPr>
              <a:t>, L. (2019). Qualitative thematic analysis based on descriptive phenomenology. Nursing Open, 6(3), 733-739.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/10.1002/nop2.275 </a:t>
            </a:r>
          </a:p>
          <a:p>
            <a:r>
              <a:rPr lang="en-GB" sz="800" dirty="0">
                <a:effectLst/>
                <a:ea typeface="Calibri" panose="020F0502020204030204" pitchFamily="34" charset="0"/>
                <a:cs typeface="Times New Roman" panose="02020603050405020304" pitchFamily="18" charset="0"/>
              </a:rPr>
              <a:t>Tanvir, F., &amp; Mitu, M. (2024). Language and Mental Health: Investigating the Relationship between Linguistic Expression and Psychological Well-being. International Journal of Health Sciences, 7(1), 57-63.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/10.47941/ijhs.1922 </a:t>
            </a:r>
          </a:p>
          <a:p>
            <a:r>
              <a:rPr lang="en-GB" sz="800" dirty="0">
                <a:effectLst/>
                <a:ea typeface="Calibri" panose="020F0502020204030204" pitchFamily="34" charset="0"/>
                <a:cs typeface="Times New Roman" panose="02020603050405020304" pitchFamily="18" charset="0"/>
              </a:rPr>
              <a:t>UKRI. (2025). MRC ethics series: Good research practice: Principles and guidelines. Retrieved </a:t>
            </a:r>
            <a:r>
              <a:rPr lang="en-GB" sz="800" dirty="0" smtClean="0">
                <a:effectLst/>
                <a:ea typeface="Calibri" panose="020F0502020204030204" pitchFamily="34" charset="0"/>
                <a:cs typeface="Times New Roman" panose="02020603050405020304" pitchFamily="18" charset="0"/>
              </a:rPr>
              <a:t>14/04/2026 from </a:t>
            </a:r>
            <a:r>
              <a:rPr lang="en-GB" sz="800" dirty="0">
                <a:effectLst/>
                <a:ea typeface="Calibri" panose="020F0502020204030204" pitchFamily="34" charset="0"/>
                <a:cs typeface="Times New Roman" panose="02020603050405020304" pitchFamily="18" charset="0"/>
              </a:rPr>
              <a:t>https://www.ukri.org/who-we-are/mrc/our-policies-and-standards/ethics/</a:t>
            </a:r>
          </a:p>
          <a:p>
            <a:r>
              <a:rPr lang="en-GB" sz="800" dirty="0">
                <a:effectLst/>
                <a:ea typeface="Calibri" panose="020F0502020204030204" pitchFamily="34" charset="0"/>
                <a:cs typeface="Times New Roman" panose="02020603050405020304" pitchFamily="18" charset="0"/>
              </a:rPr>
              <a:t>Urquhart-Stewart, R., &amp; Wylie, N. (2021). ’It’s all about you’: The hopelessness of labels for young people and the workforce in secure and residential care. Scottish Journal of Residential Child Care, 20(1), 1-14. https://</a:t>
            </a:r>
            <a:r>
              <a:rPr lang="en-GB" sz="800" dirty="0" err="1">
                <a:effectLst/>
                <a:ea typeface="Calibri" panose="020F0502020204030204" pitchFamily="34" charset="0"/>
                <a:cs typeface="Times New Roman" panose="02020603050405020304" pitchFamily="18" charset="0"/>
              </a:rPr>
              <a:t>strathprints.strath.ac.uk</a:t>
            </a:r>
            <a:r>
              <a:rPr lang="en-GB" sz="800" dirty="0">
                <a:effectLst/>
                <a:ea typeface="Calibri" panose="020F0502020204030204" pitchFamily="34" charset="0"/>
                <a:cs typeface="Times New Roman" panose="02020603050405020304" pitchFamily="18" charset="0"/>
              </a:rPr>
              <a:t>/84174/1/Urquhart_Stewart_Wylie_SJRCC_2021_Its_all_about_you_the_hopelessness_of_labels.pdf</a:t>
            </a:r>
          </a:p>
          <a:p>
            <a:r>
              <a:rPr lang="en-GB" sz="800" dirty="0">
                <a:effectLst/>
                <a:ea typeface="Calibri" panose="020F0502020204030204" pitchFamily="34" charset="0"/>
                <a:cs typeface="Times New Roman" panose="02020603050405020304" pitchFamily="18" charset="0"/>
              </a:rPr>
              <a:t>Warr, M., Oster, N. J., &amp; Isaac, R. (2024). Implicit bias in large language models: Experimental proof and implications for education. Journal of Research on Technology in Education, 19(8), 1-24. https://</a:t>
            </a:r>
            <a:r>
              <a:rPr lang="en-GB" sz="800" dirty="0" err="1">
                <a:effectLst/>
                <a:ea typeface="Calibri" panose="020F0502020204030204" pitchFamily="34" charset="0"/>
                <a:cs typeface="Times New Roman" panose="02020603050405020304" pitchFamily="18" charset="0"/>
              </a:rPr>
              <a:t>doi.org</a:t>
            </a:r>
            <a:r>
              <a:rPr lang="en-GB" sz="800" dirty="0">
                <a:effectLst/>
                <a:ea typeface="Calibri" panose="020F0502020204030204" pitchFamily="34" charset="0"/>
                <a:cs typeface="Times New Roman" panose="02020603050405020304" pitchFamily="18" charset="0"/>
              </a:rPr>
              <a:t>/10.1080/15391523.2024.2395295 </a:t>
            </a:r>
          </a:p>
          <a:p>
            <a:r>
              <a:rPr lang="en-GB" sz="800" dirty="0">
                <a:effectLst/>
                <a:ea typeface="Calibri" panose="020F0502020204030204" pitchFamily="34" charset="0"/>
                <a:cs typeface="Times New Roman" panose="02020603050405020304" pitchFamily="18" charset="0"/>
              </a:rPr>
              <a:t>World Medical Association. (2018). </a:t>
            </a:r>
            <a:r>
              <a:rPr lang="en-GB" sz="800" dirty="0" err="1">
                <a:effectLst/>
                <a:ea typeface="Calibri" panose="020F0502020204030204" pitchFamily="34" charset="0"/>
                <a:cs typeface="Times New Roman" panose="02020603050405020304" pitchFamily="18" charset="0"/>
              </a:rPr>
              <a:t>Wma</a:t>
            </a:r>
            <a:r>
              <a:rPr lang="en-GB" sz="800" dirty="0">
                <a:effectLst/>
                <a:ea typeface="Calibri" panose="020F0502020204030204" pitchFamily="34" charset="0"/>
                <a:cs typeface="Times New Roman" panose="02020603050405020304" pitchFamily="18" charset="0"/>
              </a:rPr>
              <a:t> Declaration Of Helsinki – Ethical Principles For Medical Research Involving Human Subjects. Retrieved </a:t>
            </a:r>
            <a:r>
              <a:rPr lang="en-GB" sz="800" dirty="0" smtClean="0">
                <a:effectLst/>
                <a:ea typeface="Calibri" panose="020F0502020204030204" pitchFamily="34" charset="0"/>
                <a:cs typeface="Times New Roman" panose="02020603050405020304" pitchFamily="18" charset="0"/>
              </a:rPr>
              <a:t>20/04/2026 </a:t>
            </a:r>
            <a:r>
              <a:rPr lang="en-GB" sz="800" dirty="0">
                <a:effectLst/>
                <a:ea typeface="Calibri" panose="020F0502020204030204" pitchFamily="34" charset="0"/>
                <a:cs typeface="Times New Roman" panose="02020603050405020304" pitchFamily="18" charset="0"/>
              </a:rPr>
              <a:t>from https://www.wma.net/policies-post/wma-declaration-of-helsinki-ethical-principles-for-medical-research-involving-human-subjects/</a:t>
            </a:r>
          </a:p>
          <a:p>
            <a:endParaRPr lang="en-GB" sz="800" dirty="0">
              <a:effectLst/>
              <a:ea typeface="Calibri" panose="020F0502020204030204" pitchFamily="34" charset="0"/>
              <a:cs typeface="Times New Roman" panose="02020603050405020304" pitchFamily="18" charset="0"/>
            </a:endParaRPr>
          </a:p>
          <a:p>
            <a:endParaRPr lang="en-GB" sz="8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90727345"/>
      </p:ext>
    </p:extLst>
  </p:cSld>
  <p:clrMapOvr>
    <a:masterClrMapping/>
  </p:clrMapOvr>
  <p:timing>
    <p:tnLst>
      <p:par>
        <p:cTn id="1" dur="indefinite" restart="never" nodeType="tmRoot"/>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{3C026C8C-A6F2-BD44-9BA8-8C8614E11EED}tf10001123</Template>
  <TotalTime>0</TotalTime>
  <Words>6072</Words>
  <Application>Microsoft Office PowerPoint</Application>
  <PresentationFormat>Custom</PresentationFormat>
  <Paragraphs>186</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Dividend</vt:lpstr>
      <vt:lpstr> EXPLORING THE CULTURE OF LANGUAGE  USE IN CHILDREN'S SERVICES:  A RESEARCH PROPOSAL</vt:lpstr>
      <vt:lpstr>Background/Context</vt:lpstr>
      <vt:lpstr>Background/Context cont.</vt:lpstr>
      <vt:lpstr>Background/Context cont.</vt:lpstr>
      <vt:lpstr>Aims/Objectives</vt:lpstr>
      <vt:lpstr>Literature Review</vt:lpstr>
      <vt:lpstr>Literature Review cont.</vt:lpstr>
      <vt:lpstr>Literature Review cont.</vt:lpstr>
      <vt:lpstr>Literature Review cont.</vt:lpstr>
      <vt:lpstr>Literature Review cont.</vt:lpstr>
      <vt:lpstr>Literature Review cont.</vt:lpstr>
      <vt:lpstr>Proposed methodology</vt:lpstr>
      <vt:lpstr>Proposed methodology cont.</vt:lpstr>
      <vt:lpstr>Proposed methodology cont.</vt:lpstr>
      <vt:lpstr>Ethical considerations</vt:lpstr>
      <vt:lpstr>Ethical considerations cont.</vt:lpstr>
      <vt:lpstr>References</vt:lpstr>
      <vt:lpstr>References cont.</vt:lpstr>
      <vt:lpstr>References cont.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2026-03-30T13:38:18Z</dcterms:created>
  <dcterms:modified xsi:type="dcterms:W3CDTF">2026-05-09T14:42:06Z</dcterms:modified>
</cp:coreProperties>
</file>