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58" r:id="rId4"/>
    <p:sldId id="260" r:id="rId5"/>
    <p:sldId id="261" r:id="rId6"/>
    <p:sldId id="262" r:id="rId7"/>
    <p:sldId id="263" r:id="rId8"/>
    <p:sldId id="265" r:id="rId9"/>
    <p:sldId id="266" r:id="rId10"/>
    <p:sldId id="267" r:id="rId11"/>
    <p:sldId id="268" r:id="rId12"/>
    <p:sldId id="269" r:id="rId13"/>
    <p:sldId id="270" r:id="rId14"/>
    <p:sldId id="271" r:id="rId15"/>
    <p:sldId id="272" r:id="rId16"/>
    <p:sldId id="273" r:id="rId17"/>
    <p:sldId id="274" r:id="rId18"/>
    <p:sldId id="276" r:id="rId19"/>
    <p:sldId id="277" r:id="rId20"/>
    <p:sldId id="278" r:id="rId21"/>
    <p:sldId id="279" r:id="rId22"/>
    <p:sldId id="280" r:id="rId23"/>
    <p:sldId id="281"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853" autoAdjust="0"/>
    <p:restoredTop sz="94660"/>
  </p:normalViewPr>
  <p:slideViewPr>
    <p:cSldViewPr>
      <p:cViewPr varScale="1">
        <p:scale>
          <a:sx n="108" d="100"/>
          <a:sy n="108" d="100"/>
        </p:scale>
        <p:origin x="1752"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a:t>Click to edit Master title style</a:t>
            </a:r>
          </a:p>
        </p:txBody>
      </p:sp>
      <p:sp>
        <p:nvSpPr>
          <p:cNvPr id="28" name="Date Placeholder 27"/>
          <p:cNvSpPr>
            <a:spLocks noGrp="1"/>
          </p:cNvSpPr>
          <p:nvPr>
            <p:ph type="dt" sz="half" idx="10"/>
          </p:nvPr>
        </p:nvSpPr>
        <p:spPr/>
        <p:txBody>
          <a:bodyPr/>
          <a:lstStyle/>
          <a:p>
            <a:fld id="{1FE7BAED-744A-4CBF-85E0-D7925324292E}" type="datetimeFigureOut">
              <a:rPr lang="en-GB" smtClean="0"/>
              <a:t>20/04/2022</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a:lstStyle/>
          <a:p>
            <a:fld id="{62E47DEB-79BE-4B6A-B371-8BDAD4331B32}" type="slidenum">
              <a:rPr lang="en-GB" smtClean="0"/>
              <a:t>‹#›</a:t>
            </a:fld>
            <a:endParaRPr lang="en-GB"/>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FE7BAED-744A-4CBF-85E0-D7925324292E}" type="datetimeFigureOut">
              <a:rPr lang="en-GB" smtClean="0"/>
              <a:t>20/04/2022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E47DEB-79BE-4B6A-B371-8BDAD4331B32}"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1FE7BAED-744A-4CBF-85E0-D7925324292E}" type="datetimeFigureOut">
              <a:rPr lang="en-GB" smtClean="0"/>
              <a:t>20/04/2022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62E47DEB-79BE-4B6A-B371-8BDAD4331B32}"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1FE7BAED-744A-4CBF-85E0-D7925324292E}" type="datetimeFigureOut">
              <a:rPr lang="en-GB" smtClean="0"/>
              <a:t>20/04/2022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E47DEB-79BE-4B6A-B371-8BDAD4331B32}"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1FE7BAED-744A-4CBF-85E0-D7925324292E}" type="datetimeFigureOut">
              <a:rPr lang="en-GB" smtClean="0"/>
              <a:t>20/04/2022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2E47DEB-79BE-4B6A-B371-8BDAD4331B32}"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1FE7BAED-744A-4CBF-85E0-D7925324292E}" type="datetimeFigureOut">
              <a:rPr lang="en-GB" smtClean="0"/>
              <a:t>20/04/2022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2E47DEB-79BE-4B6A-B371-8BDAD4331B32}"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FE7BAED-744A-4CBF-85E0-D7925324292E}" type="datetimeFigureOut">
              <a:rPr lang="en-GB" smtClean="0"/>
              <a:t>20/04/2022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2E47DEB-79BE-4B6A-B371-8BDAD4331B32}"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a:t>Click to edit Master title style</a:t>
            </a:r>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1FE7BAED-744A-4CBF-85E0-D7925324292E}" type="datetimeFigureOut">
              <a:rPr lang="en-GB" smtClean="0"/>
              <a:t>20/04/2022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E47DEB-79BE-4B6A-B371-8BDAD4331B32}"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1FE7BAED-744A-4CBF-85E0-D7925324292E}" type="datetimeFigureOut">
              <a:rPr lang="en-GB" smtClean="0"/>
              <a:t>20/04/2022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E47DEB-79BE-4B6A-B371-8BDAD4331B32}"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FE7BAED-744A-4CBF-85E0-D7925324292E}" type="datetimeFigureOut">
              <a:rPr lang="en-GB" smtClean="0"/>
              <a:t>20/04/2022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E47DEB-79BE-4B6A-B371-8BDAD4331B32}"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FE7BAED-744A-4CBF-85E0-D7925324292E}" type="datetimeFigureOut">
              <a:rPr lang="en-GB" smtClean="0"/>
              <a:t>20/04/2022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E47DEB-79BE-4B6A-B371-8BDAD4331B32}"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a:t>Click to edit Master title style</a:t>
            </a:r>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1FE7BAED-744A-4CBF-85E0-D7925324292E}" type="datetimeFigureOut">
              <a:rPr lang="en-GB" smtClean="0"/>
              <a:t>20/04/2022</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62E47DEB-79BE-4B6A-B371-8BDAD4331B32}" type="slidenum">
              <a:rPr lang="en-GB" smtClean="0"/>
              <a:t>‹#›</a:t>
            </a:fld>
            <a:endParaRPr lang="en-GB"/>
          </a:p>
        </p:txBody>
      </p:sp>
    </p:spTree>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32.jp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‘AN accommodation too far’</a:t>
            </a:r>
          </a:p>
        </p:txBody>
      </p:sp>
      <p:sp>
        <p:nvSpPr>
          <p:cNvPr id="3" name="Subtitle 2"/>
          <p:cNvSpPr>
            <a:spLocks noGrp="1"/>
          </p:cNvSpPr>
          <p:nvPr>
            <p:ph type="subTitle" idx="1"/>
          </p:nvPr>
        </p:nvSpPr>
        <p:spPr/>
        <p:txBody>
          <a:bodyPr/>
          <a:lstStyle/>
          <a:p>
            <a:r>
              <a:rPr lang="en-GB" dirty="0"/>
              <a:t>RESISTING A MILITARY PRESENCE IN THE PRESELI HILLS FOLLOWING WORLD WAR TWO</a:t>
            </a:r>
          </a:p>
        </p:txBody>
      </p:sp>
    </p:spTree>
    <p:extLst>
      <p:ext uri="{BB962C8B-B14F-4D97-AF65-F5344CB8AC3E}">
        <p14:creationId xmlns:p14="http://schemas.microsoft.com/office/powerpoint/2010/main" val="24017023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Battle of the </a:t>
            </a:r>
            <a:r>
              <a:rPr lang="en-GB" dirty="0" err="1"/>
              <a:t>Preselau</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699792" y="1628800"/>
            <a:ext cx="3312367" cy="4752528"/>
          </a:xfrm>
        </p:spPr>
      </p:pic>
    </p:spTree>
    <p:extLst>
      <p:ext uri="{BB962C8B-B14F-4D97-AF65-F5344CB8AC3E}">
        <p14:creationId xmlns:p14="http://schemas.microsoft.com/office/powerpoint/2010/main" val="33161372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Scope</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32983" y="1600200"/>
            <a:ext cx="6278033" cy="4708525"/>
          </a:xfrm>
        </p:spPr>
      </p:pic>
    </p:spTree>
    <p:extLst>
      <p:ext uri="{BB962C8B-B14F-4D97-AF65-F5344CB8AC3E}">
        <p14:creationId xmlns:p14="http://schemas.microsoft.com/office/powerpoint/2010/main" val="36725660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D.J.</a:t>
            </a:r>
          </a:p>
        </p:txBody>
      </p:sp>
      <p:pic>
        <p:nvPicPr>
          <p:cNvPr id="7" name="Content Placeholder 6"/>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683568" y="1700808"/>
            <a:ext cx="3528392" cy="4320480"/>
          </a:xfrm>
        </p:spPr>
      </p:pic>
      <p:pic>
        <p:nvPicPr>
          <p:cNvPr id="8" name="Content Placeholder 7"/>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572000" y="1844824"/>
            <a:ext cx="4464496" cy="4176464"/>
          </a:xfrm>
        </p:spPr>
      </p:pic>
    </p:spTree>
    <p:extLst>
      <p:ext uri="{BB962C8B-B14F-4D97-AF65-F5344CB8AC3E}">
        <p14:creationId xmlns:p14="http://schemas.microsoft.com/office/powerpoint/2010/main" val="31425386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‘Keep the ramparts from the beast’</a:t>
            </a:r>
          </a:p>
        </p:txBody>
      </p:sp>
      <p:pic>
        <p:nvPicPr>
          <p:cNvPr id="6" name="Content Placeholder 5"/>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899592" y="1628800"/>
            <a:ext cx="3456384" cy="4752528"/>
          </a:xfrm>
        </p:spPr>
      </p:pic>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860032" y="1700808"/>
            <a:ext cx="3744416" cy="4536504"/>
          </a:xfrm>
        </p:spPr>
      </p:pic>
    </p:spTree>
    <p:extLst>
      <p:ext uri="{BB962C8B-B14F-4D97-AF65-F5344CB8AC3E}">
        <p14:creationId xmlns:p14="http://schemas.microsoft.com/office/powerpoint/2010/main" val="28358076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Archaeology</a:t>
            </a: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323528" y="1772816"/>
            <a:ext cx="4104456" cy="4248471"/>
          </a:xfrm>
        </p:spPr>
      </p:pic>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220072" y="2060848"/>
            <a:ext cx="3312368" cy="3744416"/>
          </a:xfrm>
        </p:spPr>
      </p:pic>
    </p:spTree>
    <p:extLst>
      <p:ext uri="{BB962C8B-B14F-4D97-AF65-F5344CB8AC3E}">
        <p14:creationId xmlns:p14="http://schemas.microsoft.com/office/powerpoint/2010/main" val="18088575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Bluestone</a:t>
            </a: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57200" y="1700808"/>
            <a:ext cx="4038600" cy="4248472"/>
          </a:xfrm>
        </p:spPr>
      </p:pic>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253037" y="1772816"/>
            <a:ext cx="3423419" cy="4104456"/>
          </a:xfrm>
        </p:spPr>
      </p:pic>
    </p:spTree>
    <p:extLst>
      <p:ext uri="{BB962C8B-B14F-4D97-AF65-F5344CB8AC3E}">
        <p14:creationId xmlns:p14="http://schemas.microsoft.com/office/powerpoint/2010/main" val="40885653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Craig </a:t>
            </a:r>
            <a:r>
              <a:rPr lang="en-GB" dirty="0" err="1"/>
              <a:t>Rhos</a:t>
            </a:r>
            <a:r>
              <a:rPr lang="en-GB" dirty="0"/>
              <a:t> y </a:t>
            </a:r>
            <a:r>
              <a:rPr lang="en-GB" dirty="0" err="1"/>
              <a:t>Felin</a:t>
            </a:r>
            <a:endParaRPr lang="en-GB"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79512" y="1844824"/>
            <a:ext cx="4392488" cy="4248472"/>
          </a:xfrm>
        </p:spPr>
      </p:pic>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860033" y="1988840"/>
            <a:ext cx="3816424" cy="3960439"/>
          </a:xfrm>
        </p:spPr>
      </p:pic>
    </p:spTree>
    <p:extLst>
      <p:ext uri="{BB962C8B-B14F-4D97-AF65-F5344CB8AC3E}">
        <p14:creationId xmlns:p14="http://schemas.microsoft.com/office/powerpoint/2010/main" val="13512643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Archaeology</a:t>
            </a:r>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59632" y="1484784"/>
            <a:ext cx="6048671" cy="4680520"/>
          </a:xfrm>
        </p:spPr>
      </p:pic>
    </p:spTree>
    <p:extLst>
      <p:ext uri="{BB962C8B-B14F-4D97-AF65-F5344CB8AC3E}">
        <p14:creationId xmlns:p14="http://schemas.microsoft.com/office/powerpoint/2010/main" val="10491602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Hidden Archaeology</a:t>
            </a: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432983" y="1600200"/>
            <a:ext cx="6278033" cy="4708525"/>
          </a:xfrm>
        </p:spPr>
      </p:pic>
    </p:spTree>
    <p:extLst>
      <p:ext uri="{BB962C8B-B14F-4D97-AF65-F5344CB8AC3E}">
        <p14:creationId xmlns:p14="http://schemas.microsoft.com/office/powerpoint/2010/main" val="23414981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Joseph James</a:t>
            </a:r>
          </a:p>
        </p:txBody>
      </p:sp>
      <p:pic>
        <p:nvPicPr>
          <p:cNvPr id="6" name="Content Placeholder 5"/>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251521" y="1628800"/>
            <a:ext cx="4032448" cy="4464496"/>
          </a:xfrm>
        </p:spPr>
      </p:pic>
      <p:pic>
        <p:nvPicPr>
          <p:cNvPr id="7" name="Content Placeholder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292081" y="1772816"/>
            <a:ext cx="3096344" cy="4320480"/>
          </a:xfrm>
        </p:spPr>
      </p:pic>
    </p:spTree>
    <p:extLst>
      <p:ext uri="{BB962C8B-B14F-4D97-AF65-F5344CB8AC3E}">
        <p14:creationId xmlns:p14="http://schemas.microsoft.com/office/powerpoint/2010/main" val="40975876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Rural and political unrest</a:t>
            </a: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07504" y="1772816"/>
            <a:ext cx="4104455" cy="4320480"/>
          </a:xfrm>
        </p:spPr>
      </p:pic>
      <p:pic>
        <p:nvPicPr>
          <p:cNvPr id="7" name="Content Placeholder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932040" y="1772816"/>
            <a:ext cx="3312368" cy="4248472"/>
          </a:xfrm>
        </p:spPr>
      </p:pic>
    </p:spTree>
    <p:extLst>
      <p:ext uri="{BB962C8B-B14F-4D97-AF65-F5344CB8AC3E}">
        <p14:creationId xmlns:p14="http://schemas.microsoft.com/office/powerpoint/2010/main" val="21135685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KULTUR! </a:t>
            </a:r>
          </a:p>
        </p:txBody>
      </p:sp>
      <p:pic>
        <p:nvPicPr>
          <p:cNvPr id="6" name="Content Placeholder 5"/>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79513" y="1700808"/>
            <a:ext cx="4320480" cy="4248472"/>
          </a:xfrm>
        </p:spPr>
      </p:pic>
      <p:pic>
        <p:nvPicPr>
          <p:cNvPr id="7" name="Content Placeholder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148064" y="1700808"/>
            <a:ext cx="3168351" cy="4248472"/>
          </a:xfrm>
        </p:spPr>
      </p:pic>
    </p:spTree>
    <p:extLst>
      <p:ext uri="{BB962C8B-B14F-4D97-AF65-F5344CB8AC3E}">
        <p14:creationId xmlns:p14="http://schemas.microsoft.com/office/powerpoint/2010/main" val="14085982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Saunders Lewis</a:t>
            </a: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827585" y="1844824"/>
            <a:ext cx="3528392" cy="4320479"/>
          </a:xfrm>
        </p:spPr>
      </p:pic>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860032" y="1988840"/>
            <a:ext cx="3816423" cy="4176463"/>
          </a:xfrm>
        </p:spPr>
      </p:pic>
    </p:spTree>
    <p:extLst>
      <p:ext uri="{BB962C8B-B14F-4D97-AF65-F5344CB8AC3E}">
        <p14:creationId xmlns:p14="http://schemas.microsoft.com/office/powerpoint/2010/main" val="18950005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‘Gandhi of the </a:t>
            </a:r>
            <a:r>
              <a:rPr lang="en-GB" dirty="0" err="1"/>
              <a:t>Preselis</a:t>
            </a:r>
            <a:r>
              <a:rPr lang="en-GB" dirty="0"/>
              <a:t>’</a:t>
            </a:r>
          </a:p>
        </p:txBody>
      </p:sp>
      <p:sp>
        <p:nvSpPr>
          <p:cNvPr id="3" name="Content Placeholder 2"/>
          <p:cNvSpPr>
            <a:spLocks noGrp="1"/>
          </p:cNvSpPr>
          <p:nvPr>
            <p:ph sz="half" idx="1"/>
          </p:nvPr>
        </p:nvSpPr>
        <p:spPr/>
        <p:txBody>
          <a:bodyPr>
            <a:normAutofit lnSpcReduction="10000"/>
          </a:bodyPr>
          <a:lstStyle/>
          <a:p>
            <a:r>
              <a:rPr lang="en-GB" dirty="0"/>
              <a:t>Reverend R. </a:t>
            </a:r>
            <a:r>
              <a:rPr lang="en-GB" dirty="0" err="1"/>
              <a:t>Parri</a:t>
            </a:r>
            <a:r>
              <a:rPr lang="en-GB" dirty="0"/>
              <a:t>-Roberts:</a:t>
            </a:r>
          </a:p>
          <a:p>
            <a:endParaRPr lang="en-GB" dirty="0"/>
          </a:p>
          <a:p>
            <a:r>
              <a:rPr lang="en-GB" dirty="0"/>
              <a:t>‘let us pronounce clearly …that Wales is our sacred heritage and that it cannot be bestowed upon anyone other than our own progeny’(</a:t>
            </a:r>
            <a:r>
              <a:rPr lang="en-GB" dirty="0" err="1"/>
              <a:t>Hefin</a:t>
            </a:r>
            <a:r>
              <a:rPr lang="en-GB" dirty="0"/>
              <a:t> Wyn,p.90.)</a:t>
            </a:r>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004048" y="1988840"/>
            <a:ext cx="3384376" cy="4248472"/>
          </a:xfrm>
        </p:spPr>
      </p:pic>
    </p:spTree>
    <p:extLst>
      <p:ext uri="{BB962C8B-B14F-4D97-AF65-F5344CB8AC3E}">
        <p14:creationId xmlns:p14="http://schemas.microsoft.com/office/powerpoint/2010/main" val="22006797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Y CAPEL</a:t>
            </a: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968788" y="1600200"/>
            <a:ext cx="3387187" cy="4525963"/>
          </a:xfrm>
        </p:spPr>
      </p:pic>
      <p:sp>
        <p:nvSpPr>
          <p:cNvPr id="4" name="Content Placeholder 3"/>
          <p:cNvSpPr>
            <a:spLocks noGrp="1"/>
          </p:cNvSpPr>
          <p:nvPr>
            <p:ph sz="half" idx="2"/>
          </p:nvPr>
        </p:nvSpPr>
        <p:spPr/>
        <p:txBody>
          <a:bodyPr/>
          <a:lstStyle/>
          <a:p>
            <a:r>
              <a:rPr lang="en-GB" dirty="0"/>
              <a:t>Titus Lewis:</a:t>
            </a:r>
          </a:p>
          <a:p>
            <a:r>
              <a:rPr lang="en-GB" dirty="0"/>
              <a:t>‘the people of the hills are extremely religious’ (– </a:t>
            </a:r>
            <a:r>
              <a:rPr lang="en-GB" dirty="0" err="1"/>
              <a:t>Hefyn</a:t>
            </a:r>
            <a:r>
              <a:rPr lang="en-GB" dirty="0"/>
              <a:t> </a:t>
            </a:r>
            <a:r>
              <a:rPr lang="en-GB" dirty="0" err="1"/>
              <a:t>Wyn</a:t>
            </a:r>
            <a:r>
              <a:rPr lang="en-GB" dirty="0"/>
              <a:t>, p.74)</a:t>
            </a:r>
          </a:p>
          <a:p>
            <a:r>
              <a:rPr lang="en-GB" dirty="0" err="1"/>
              <a:t>R.Moelgwyn</a:t>
            </a:r>
            <a:r>
              <a:rPr lang="en-GB" dirty="0"/>
              <a:t> Daniel:</a:t>
            </a:r>
          </a:p>
          <a:p>
            <a:r>
              <a:rPr lang="en-GB" dirty="0"/>
              <a:t>‘Christianity and warfare were not compatible’ (</a:t>
            </a:r>
            <a:r>
              <a:rPr lang="en-GB" dirty="0" err="1"/>
              <a:t>Hefyn</a:t>
            </a:r>
            <a:r>
              <a:rPr lang="en-GB" dirty="0"/>
              <a:t> </a:t>
            </a:r>
            <a:r>
              <a:rPr lang="en-GB" dirty="0" err="1"/>
              <a:t>Wyn</a:t>
            </a:r>
            <a:r>
              <a:rPr lang="en-GB" dirty="0"/>
              <a:t>, p.74.)</a:t>
            </a:r>
          </a:p>
        </p:txBody>
      </p:sp>
    </p:spTree>
    <p:extLst>
      <p:ext uri="{BB962C8B-B14F-4D97-AF65-F5344CB8AC3E}">
        <p14:creationId xmlns:p14="http://schemas.microsoft.com/office/powerpoint/2010/main" val="24463217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Gwynfor Evans</a:t>
            </a:r>
          </a:p>
        </p:txBody>
      </p:sp>
      <p:sp>
        <p:nvSpPr>
          <p:cNvPr id="3" name="Content Placeholder 2"/>
          <p:cNvSpPr>
            <a:spLocks noGrp="1"/>
          </p:cNvSpPr>
          <p:nvPr>
            <p:ph sz="half" idx="1"/>
          </p:nvPr>
        </p:nvSpPr>
        <p:spPr/>
        <p:txBody>
          <a:bodyPr/>
          <a:lstStyle/>
          <a:p>
            <a:endParaRPr lang="en-GB" dirty="0"/>
          </a:p>
          <a:p>
            <a:r>
              <a:rPr lang="en-GB" dirty="0"/>
              <a:t>Compared the battle to that of a battle for the Nation’s soul, and if the battle was lost then the nation would face distinction</a:t>
            </a:r>
          </a:p>
          <a:p>
            <a:endParaRPr lang="en-GB" dirty="0"/>
          </a:p>
          <a:p>
            <a:r>
              <a:rPr lang="en-GB" dirty="0"/>
              <a:t>(</a:t>
            </a:r>
            <a:r>
              <a:rPr lang="en-GB" dirty="0" err="1"/>
              <a:t>Hefin</a:t>
            </a:r>
            <a:r>
              <a:rPr lang="en-GB" dirty="0"/>
              <a:t> </a:t>
            </a:r>
            <a:r>
              <a:rPr lang="en-GB" dirty="0" err="1"/>
              <a:t>Wyn</a:t>
            </a:r>
            <a:r>
              <a:rPr lang="en-GB" dirty="0"/>
              <a:t>, p.120).</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860032" y="1700808"/>
            <a:ext cx="4176464" cy="4392488"/>
          </a:xfrm>
        </p:spPr>
      </p:pic>
    </p:spTree>
    <p:extLst>
      <p:ext uri="{BB962C8B-B14F-4D97-AF65-F5344CB8AC3E}">
        <p14:creationId xmlns:p14="http://schemas.microsoft.com/office/powerpoint/2010/main" val="40247449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err="1"/>
              <a:t>Gwilym</a:t>
            </a:r>
            <a:r>
              <a:rPr lang="en-GB" dirty="0"/>
              <a:t> Lloyd George</a:t>
            </a:r>
          </a:p>
        </p:txBody>
      </p:sp>
      <p:pic>
        <p:nvPicPr>
          <p:cNvPr id="9" name="Content Placeholder 8"/>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627784" y="1772816"/>
            <a:ext cx="4032447" cy="4392488"/>
          </a:xfrm>
        </p:spPr>
      </p:pic>
    </p:spTree>
    <p:extLst>
      <p:ext uri="{BB962C8B-B14F-4D97-AF65-F5344CB8AC3E}">
        <p14:creationId xmlns:p14="http://schemas.microsoft.com/office/powerpoint/2010/main" val="14607295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Supporters</a:t>
            </a:r>
          </a:p>
        </p:txBody>
      </p:sp>
      <p:sp>
        <p:nvSpPr>
          <p:cNvPr id="3" name="Content Placeholder 2"/>
          <p:cNvSpPr>
            <a:spLocks noGrp="1"/>
          </p:cNvSpPr>
          <p:nvPr>
            <p:ph sz="half" idx="1"/>
          </p:nvPr>
        </p:nvSpPr>
        <p:spPr>
          <a:xfrm>
            <a:off x="457200" y="1600200"/>
            <a:ext cx="4038600" cy="5141168"/>
          </a:xfrm>
        </p:spPr>
        <p:txBody>
          <a:bodyPr/>
          <a:lstStyle/>
          <a:p>
            <a:r>
              <a:rPr lang="en-GB" dirty="0"/>
              <a:t>1. </a:t>
            </a:r>
            <a:r>
              <a:rPr lang="en-GB" dirty="0" err="1"/>
              <a:t>Fishguard</a:t>
            </a:r>
            <a:r>
              <a:rPr lang="en-GB" dirty="0"/>
              <a:t> and </a:t>
            </a:r>
            <a:r>
              <a:rPr lang="en-GB" dirty="0" err="1"/>
              <a:t>Goodwick</a:t>
            </a:r>
            <a:r>
              <a:rPr lang="en-GB" dirty="0"/>
              <a:t> Town Council</a:t>
            </a:r>
          </a:p>
          <a:p>
            <a:r>
              <a:rPr lang="en-GB" dirty="0"/>
              <a:t>2. Councillor D.W. Lewis:</a:t>
            </a:r>
          </a:p>
          <a:p>
            <a:r>
              <a:rPr lang="en-GB" dirty="0"/>
              <a:t>‘a strong military force in order to safeguard ourselves and our colonies should be paramount’</a:t>
            </a:r>
          </a:p>
          <a:p>
            <a:r>
              <a:rPr lang="en-GB" dirty="0"/>
              <a:t>(</a:t>
            </a:r>
            <a:r>
              <a:rPr lang="en-GB" dirty="0" err="1"/>
              <a:t>Hefin</a:t>
            </a:r>
            <a:r>
              <a:rPr lang="en-GB" dirty="0"/>
              <a:t> </a:t>
            </a:r>
            <a:r>
              <a:rPr lang="en-GB" dirty="0" err="1"/>
              <a:t>Wyn</a:t>
            </a:r>
            <a:r>
              <a:rPr lang="en-GB" dirty="0"/>
              <a:t>, p.19.) </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44008" y="1988840"/>
            <a:ext cx="4032448" cy="4536504"/>
          </a:xfrm>
        </p:spPr>
      </p:pic>
    </p:spTree>
    <p:extLst>
      <p:ext uri="{BB962C8B-B14F-4D97-AF65-F5344CB8AC3E}">
        <p14:creationId xmlns:p14="http://schemas.microsoft.com/office/powerpoint/2010/main" val="13367234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APPEASEMENT!</a:t>
            </a: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0" y="1700808"/>
            <a:ext cx="4644008" cy="4680520"/>
          </a:xfrm>
        </p:spPr>
      </p:pic>
      <p:sp>
        <p:nvSpPr>
          <p:cNvPr id="4" name="Content Placeholder 3"/>
          <p:cNvSpPr>
            <a:spLocks noGrp="1"/>
          </p:cNvSpPr>
          <p:nvPr>
            <p:ph sz="half" idx="2"/>
          </p:nvPr>
        </p:nvSpPr>
        <p:spPr/>
        <p:txBody>
          <a:bodyPr>
            <a:normAutofit fontScale="92500" lnSpcReduction="10000"/>
          </a:bodyPr>
          <a:lstStyle/>
          <a:p>
            <a:r>
              <a:rPr lang="en-GB" dirty="0"/>
              <a:t>Councillor J.O. Richards (response to </a:t>
            </a:r>
            <a:r>
              <a:rPr lang="en-GB" dirty="0" err="1"/>
              <a:t>D.J.Willams</a:t>
            </a:r>
            <a:r>
              <a:rPr lang="en-GB" dirty="0"/>
              <a:t>):</a:t>
            </a:r>
          </a:p>
          <a:p>
            <a:r>
              <a:rPr lang="en-GB" dirty="0"/>
              <a:t>‘between the wars the nation was led up the garden path by cranks and pacifist…the opposition of yesterday who believed in the philosophy of Ramsay Macdonald’ (</a:t>
            </a:r>
            <a:r>
              <a:rPr lang="en-GB" dirty="0" err="1"/>
              <a:t>Hefin</a:t>
            </a:r>
            <a:r>
              <a:rPr lang="en-GB" dirty="0"/>
              <a:t> </a:t>
            </a:r>
            <a:r>
              <a:rPr lang="en-GB" dirty="0" err="1"/>
              <a:t>Wyn</a:t>
            </a:r>
            <a:r>
              <a:rPr lang="en-GB" dirty="0"/>
              <a:t>, p.22).</a:t>
            </a:r>
          </a:p>
        </p:txBody>
      </p:sp>
    </p:spTree>
    <p:extLst>
      <p:ext uri="{BB962C8B-B14F-4D97-AF65-F5344CB8AC3E}">
        <p14:creationId xmlns:p14="http://schemas.microsoft.com/office/powerpoint/2010/main" val="12253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next shambles…’</a:t>
            </a:r>
          </a:p>
        </p:txBody>
      </p:sp>
      <p:sp>
        <p:nvSpPr>
          <p:cNvPr id="3" name="Content Placeholder 2"/>
          <p:cNvSpPr>
            <a:spLocks noGrp="1"/>
          </p:cNvSpPr>
          <p:nvPr>
            <p:ph sz="half" idx="1"/>
          </p:nvPr>
        </p:nvSpPr>
        <p:spPr/>
        <p:txBody>
          <a:bodyPr>
            <a:normAutofit lnSpcReduction="10000"/>
          </a:bodyPr>
          <a:lstStyle/>
          <a:p>
            <a:r>
              <a:rPr lang="en-GB" dirty="0"/>
              <a:t>Rev Haydn Parry (Milford):</a:t>
            </a:r>
          </a:p>
          <a:p>
            <a:r>
              <a:rPr lang="en-GB" dirty="0"/>
              <a:t>‘it would be better for the peace mongers to shut up or be shot up with the first atomic weapon that will find its way to Pembrokeshire in the next world shambles’ (</a:t>
            </a:r>
            <a:r>
              <a:rPr lang="en-GB" dirty="0" err="1"/>
              <a:t>Hefin</a:t>
            </a:r>
            <a:r>
              <a:rPr lang="en-GB" dirty="0"/>
              <a:t> </a:t>
            </a:r>
            <a:r>
              <a:rPr lang="en-GB" dirty="0" err="1"/>
              <a:t>Wyn</a:t>
            </a:r>
            <a:r>
              <a:rPr lang="en-GB" dirty="0"/>
              <a:t>, p.111).</a:t>
            </a:r>
            <a:br>
              <a:rPr lang="en-GB" dirty="0"/>
            </a:b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788025" y="1700808"/>
            <a:ext cx="3960440" cy="4248472"/>
          </a:xfrm>
        </p:spPr>
      </p:pic>
    </p:spTree>
    <p:extLst>
      <p:ext uri="{BB962C8B-B14F-4D97-AF65-F5344CB8AC3E}">
        <p14:creationId xmlns:p14="http://schemas.microsoft.com/office/powerpoint/2010/main" val="28307349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Veterans</a:t>
            </a:r>
          </a:p>
        </p:txBody>
      </p:sp>
      <p:pic>
        <p:nvPicPr>
          <p:cNvPr id="5" name="Content Placeholder 4"/>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611561" y="1700808"/>
            <a:ext cx="3888432" cy="4320480"/>
          </a:xfrm>
        </p:spPr>
      </p:pic>
      <p:sp>
        <p:nvSpPr>
          <p:cNvPr id="4" name="Content Placeholder 3"/>
          <p:cNvSpPr>
            <a:spLocks noGrp="1"/>
          </p:cNvSpPr>
          <p:nvPr>
            <p:ph sz="half" idx="2"/>
          </p:nvPr>
        </p:nvSpPr>
        <p:spPr/>
        <p:txBody>
          <a:bodyPr/>
          <a:lstStyle/>
          <a:p>
            <a:r>
              <a:rPr lang="en-GB" dirty="0"/>
              <a:t>No evidence – but assumption that Veterans would have supported the military presence</a:t>
            </a:r>
          </a:p>
          <a:p>
            <a:r>
              <a:rPr lang="en-GB" dirty="0"/>
              <a:t>Possible conflict of interest between family members and across generations!</a:t>
            </a:r>
          </a:p>
        </p:txBody>
      </p:sp>
    </p:spTree>
    <p:extLst>
      <p:ext uri="{BB962C8B-B14F-4D97-AF65-F5344CB8AC3E}">
        <p14:creationId xmlns:p14="http://schemas.microsoft.com/office/powerpoint/2010/main" val="32508505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End game!</a:t>
            </a: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79512" y="1628800"/>
            <a:ext cx="4320480" cy="4608512"/>
          </a:xfrm>
        </p:spPr>
      </p:pic>
      <p:sp>
        <p:nvSpPr>
          <p:cNvPr id="4" name="Content Placeholder 3"/>
          <p:cNvSpPr>
            <a:spLocks noGrp="1"/>
          </p:cNvSpPr>
          <p:nvPr>
            <p:ph sz="half" idx="2"/>
          </p:nvPr>
        </p:nvSpPr>
        <p:spPr/>
        <p:txBody>
          <a:bodyPr>
            <a:normAutofit fontScale="92500" lnSpcReduction="10000"/>
          </a:bodyPr>
          <a:lstStyle/>
          <a:p>
            <a:r>
              <a:rPr lang="en-GB" dirty="0"/>
              <a:t>‘Dower Report’ – Preseli designation as part of PCNP</a:t>
            </a:r>
          </a:p>
          <a:p>
            <a:r>
              <a:rPr lang="en-GB" dirty="0"/>
              <a:t>Mannie Shinwell meeting November 1947 – alluded to change of mind</a:t>
            </a:r>
          </a:p>
          <a:p>
            <a:r>
              <a:rPr lang="en-GB" dirty="0"/>
              <a:t>Dec 1947 – press headlines suggest abandonment of scheme</a:t>
            </a:r>
          </a:p>
          <a:p>
            <a:r>
              <a:rPr lang="en-GB" dirty="0"/>
              <a:t>Formal confirmation neve received </a:t>
            </a:r>
          </a:p>
        </p:txBody>
      </p:sp>
    </p:spTree>
    <p:extLst>
      <p:ext uri="{BB962C8B-B14F-4D97-AF65-F5344CB8AC3E}">
        <p14:creationId xmlns:p14="http://schemas.microsoft.com/office/powerpoint/2010/main" val="397495355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545</TotalTime>
  <Words>394</Words>
  <Application>Microsoft Office PowerPoint</Application>
  <PresentationFormat>On-screen Show (4:3)</PresentationFormat>
  <Paragraphs>49</Paragraphs>
  <Slides>23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Book Antiqua</vt:lpstr>
      <vt:lpstr>Lucida Sans</vt:lpstr>
      <vt:lpstr>Wingdings</vt:lpstr>
      <vt:lpstr>Wingdings 2</vt:lpstr>
      <vt:lpstr>Wingdings 3</vt:lpstr>
      <vt:lpstr>Apex</vt:lpstr>
      <vt:lpstr>‘AN accommodation too far’</vt:lpstr>
      <vt:lpstr>Battle of the Preselau</vt:lpstr>
      <vt:lpstr>Scope</vt:lpstr>
      <vt:lpstr>D.J.</vt:lpstr>
      <vt:lpstr>‘Keep the ramparts from the beast’</vt:lpstr>
      <vt:lpstr>Archaeology</vt:lpstr>
      <vt:lpstr>Bluestone</vt:lpstr>
      <vt:lpstr>Craig Rhos y Felin</vt:lpstr>
      <vt:lpstr>Archaeology</vt:lpstr>
      <vt:lpstr>Hidden Archaeology</vt:lpstr>
      <vt:lpstr>Joseph James</vt:lpstr>
      <vt:lpstr>Rural and political unrest</vt:lpstr>
      <vt:lpstr>KULTUR! </vt:lpstr>
      <vt:lpstr>Saunders Lewis</vt:lpstr>
      <vt:lpstr>‘Gandhi of the Preselis’</vt:lpstr>
      <vt:lpstr>Y CAPEL</vt:lpstr>
      <vt:lpstr>Gwynfor Evans</vt:lpstr>
      <vt:lpstr>Gwilym Lloyd George</vt:lpstr>
      <vt:lpstr>Supporters</vt:lpstr>
      <vt:lpstr>APPEASEMENT!</vt:lpstr>
      <vt:lpstr>‘The next shambles…’</vt:lpstr>
      <vt:lpstr>Veterans</vt:lpstr>
      <vt:lpstr>End game!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accommodation too far’</dc:title>
  <dc:creator>Lester Mason</dc:creator>
  <cp:lastModifiedBy>Lester Mason</cp:lastModifiedBy>
  <cp:revision>22</cp:revision>
  <dcterms:created xsi:type="dcterms:W3CDTF">2019-07-03T10:59:20Z</dcterms:created>
  <dcterms:modified xsi:type="dcterms:W3CDTF">2022-04-20T17:30:56Z</dcterms:modified>
</cp:coreProperties>
</file>