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75" r:id="rId2"/>
    <p:sldId id="271" r:id="rId3"/>
    <p:sldId id="260" r:id="rId4"/>
    <p:sldId id="272" r:id="rId5"/>
    <p:sldId id="273" r:id="rId6"/>
    <p:sldId id="274" r:id="rId7"/>
    <p:sldId id="256" r:id="rId8"/>
    <p:sldId id="257" r:id="rId9"/>
    <p:sldId id="258" r:id="rId10"/>
    <p:sldId id="259" r:id="rId11"/>
    <p:sldId id="261" r:id="rId12"/>
    <p:sldId id="263" r:id="rId13"/>
    <p:sldId id="266" r:id="rId14"/>
    <p:sldId id="268"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56"/>
  </p:normalViewPr>
  <p:slideViewPr>
    <p:cSldViewPr snapToGrid="0" snapToObjects="1">
      <p:cViewPr varScale="1">
        <p:scale>
          <a:sx n="107" d="100"/>
          <a:sy n="107" d="100"/>
        </p:scale>
        <p:origin x="736"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8926D6-6AEC-1945-935A-9E2F9781B4A9}" type="datetimeFigureOut">
              <a:rPr lang="en-US" smtClean="0"/>
              <a:t>1/25/21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5D3D03-3592-AE42-8C61-9FE4EF1AB2BF}" type="slidenum">
              <a:rPr lang="en-US" smtClean="0"/>
              <a:t>‹#›</a:t>
            </a:fld>
            <a:endParaRPr lang="en-US"/>
          </a:p>
        </p:txBody>
      </p:sp>
    </p:spTree>
    <p:extLst>
      <p:ext uri="{BB962C8B-B14F-4D97-AF65-F5344CB8AC3E}">
        <p14:creationId xmlns:p14="http://schemas.microsoft.com/office/powerpoint/2010/main" val="7627465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www.studiointernational.com/index.php/chiharu-shiota-beyond-time-review-yorkshire-sculpture-park"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s://thespaces.com/2018/03/28/artist-chiharu-shiota-spins-a-ghostly-yarn-inside-a-yorkshire-chapel/"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031142D-7847-A943-945C-0A12718CB9EE}" type="slidenum">
              <a:rPr lang="en-US" smtClean="0"/>
              <a:t>2</a:t>
            </a:fld>
            <a:endParaRPr lang="en-US"/>
          </a:p>
        </p:txBody>
      </p:sp>
    </p:spTree>
    <p:extLst>
      <p:ext uri="{BB962C8B-B14F-4D97-AF65-F5344CB8AC3E}">
        <p14:creationId xmlns:p14="http://schemas.microsoft.com/office/powerpoint/2010/main" val="23407106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031142D-7847-A943-945C-0A12718CB9EE}" type="slidenum">
              <a:rPr lang="en-US" smtClean="0"/>
              <a:t>3</a:t>
            </a:fld>
            <a:endParaRPr lang="en-US"/>
          </a:p>
        </p:txBody>
      </p:sp>
    </p:spTree>
    <p:extLst>
      <p:ext uri="{BB962C8B-B14F-4D97-AF65-F5344CB8AC3E}">
        <p14:creationId xmlns:p14="http://schemas.microsoft.com/office/powerpoint/2010/main" val="21973872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031142D-7847-A943-945C-0A12718CB9EE}" type="slidenum">
              <a:rPr lang="en-US" smtClean="0"/>
              <a:t>6</a:t>
            </a:fld>
            <a:endParaRPr lang="en-US"/>
          </a:p>
        </p:txBody>
      </p:sp>
    </p:spTree>
    <p:extLst>
      <p:ext uri="{BB962C8B-B14F-4D97-AF65-F5344CB8AC3E}">
        <p14:creationId xmlns:p14="http://schemas.microsoft.com/office/powerpoint/2010/main" val="24923396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kern="1200" dirty="0">
                <a:solidFill>
                  <a:schemeClr val="tx1"/>
                </a:solidFill>
                <a:effectLst/>
                <a:latin typeface="+mn-lt"/>
                <a:ea typeface="+mn-ea"/>
                <a:cs typeface="+mn-cs"/>
              </a:rPr>
              <a:t>Kath, there</a:t>
            </a:r>
            <a:r>
              <a:rPr lang="en-US" sz="1200" b="1" i="0" kern="1200" baseline="0" dirty="0">
                <a:solidFill>
                  <a:schemeClr val="tx1"/>
                </a:solidFill>
                <a:effectLst/>
                <a:latin typeface="+mn-lt"/>
                <a:ea typeface="+mn-ea"/>
                <a:cs typeface="+mn-cs"/>
              </a:rPr>
              <a:t> is a </a:t>
            </a:r>
            <a:r>
              <a:rPr lang="en-US" sz="1200" b="1" i="0" kern="1200" dirty="0">
                <a:solidFill>
                  <a:schemeClr val="tx1"/>
                </a:solidFill>
                <a:effectLst/>
                <a:latin typeface="+mn-lt"/>
                <a:ea typeface="+mn-ea"/>
                <a:cs typeface="+mn-cs"/>
              </a:rPr>
              <a:t>Topologies animation/sound scape that I will play here. https://</a:t>
            </a:r>
            <a:r>
              <a:rPr lang="en-US" sz="1200" b="1" i="0" kern="1200" dirty="0" err="1">
                <a:solidFill>
                  <a:schemeClr val="tx1"/>
                </a:solidFill>
                <a:effectLst/>
                <a:latin typeface="+mn-lt"/>
                <a:ea typeface="+mn-ea"/>
                <a:cs typeface="+mn-cs"/>
              </a:rPr>
              <a:t>vimeo.com</a:t>
            </a:r>
            <a:r>
              <a:rPr lang="en-US" sz="1200" b="1" i="0" kern="1200" dirty="0">
                <a:solidFill>
                  <a:schemeClr val="tx1"/>
                </a:solidFill>
                <a:effectLst/>
                <a:latin typeface="+mn-lt"/>
                <a:ea typeface="+mn-ea"/>
                <a:cs typeface="+mn-cs"/>
              </a:rPr>
              <a:t>/12185840</a:t>
            </a:r>
          </a:p>
          <a:p>
            <a:endParaRPr lang="en-US" sz="1200" b="0" i="1" kern="1200" dirty="0">
              <a:solidFill>
                <a:schemeClr val="tx1"/>
              </a:solidFill>
              <a:effectLst/>
              <a:latin typeface="+mn-lt"/>
              <a:ea typeface="+mn-ea"/>
              <a:cs typeface="+mn-cs"/>
            </a:endParaRPr>
          </a:p>
          <a:p>
            <a:r>
              <a:rPr lang="en-US" sz="1200" b="0" i="1" kern="1200" dirty="0">
                <a:solidFill>
                  <a:schemeClr val="tx1"/>
                </a:solidFill>
                <a:effectLst/>
                <a:latin typeface="+mn-lt"/>
                <a:ea typeface="+mn-ea"/>
                <a:cs typeface="+mn-cs"/>
              </a:rPr>
              <a:t>As well as employ a group</a:t>
            </a:r>
            <a:r>
              <a:rPr lang="en-US" sz="1200" b="0" i="1" kern="1200" baseline="0" dirty="0">
                <a:solidFill>
                  <a:schemeClr val="tx1"/>
                </a:solidFill>
                <a:effectLst/>
                <a:latin typeface="+mn-lt"/>
                <a:ea typeface="+mn-ea"/>
                <a:cs typeface="+mn-cs"/>
              </a:rPr>
              <a:t> of skilled technical makers,  </a:t>
            </a:r>
            <a:r>
              <a:rPr lang="en-US" sz="1200" b="0" i="1" kern="1200" dirty="0">
                <a:solidFill>
                  <a:schemeClr val="tx1"/>
                </a:solidFill>
                <a:effectLst/>
                <a:latin typeface="+mn-lt"/>
                <a:ea typeface="+mn-ea"/>
                <a:cs typeface="+mn-cs"/>
              </a:rPr>
              <a:t>Wilson also collaborated with other </a:t>
            </a:r>
            <a:r>
              <a:rPr lang="en-US" sz="1200" b="0" i="1" kern="1200" dirty="0" err="1">
                <a:solidFill>
                  <a:schemeClr val="tx1"/>
                </a:solidFill>
                <a:effectLst/>
                <a:latin typeface="+mn-lt"/>
                <a:ea typeface="+mn-ea"/>
                <a:cs typeface="+mn-cs"/>
              </a:rPr>
              <a:t>practioners</a:t>
            </a:r>
            <a:r>
              <a:rPr lang="en-US" sz="1200" b="0" i="1" kern="1200" dirty="0">
                <a:solidFill>
                  <a:schemeClr val="tx1"/>
                </a:solidFill>
                <a:effectLst/>
                <a:latin typeface="+mn-lt"/>
                <a:ea typeface="+mn-ea"/>
                <a:cs typeface="+mn-cs"/>
              </a:rPr>
              <a:t> to make sound</a:t>
            </a:r>
            <a:r>
              <a:rPr lang="en-US" sz="1200" b="0" i="1" kern="1200" baseline="0" dirty="0">
                <a:solidFill>
                  <a:schemeClr val="tx1"/>
                </a:solidFill>
                <a:effectLst/>
                <a:latin typeface="+mn-lt"/>
                <a:ea typeface="+mn-ea"/>
                <a:cs typeface="+mn-cs"/>
              </a:rPr>
              <a:t> and animated pieces. </a:t>
            </a:r>
          </a:p>
          <a:p>
            <a:endParaRPr lang="en-US" sz="1200" b="0" i="1" kern="1200" baseline="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Installation of </a:t>
            </a:r>
            <a:r>
              <a:rPr lang="en-US" sz="1200" b="0" i="1" kern="1200" dirty="0">
                <a:solidFill>
                  <a:schemeClr val="tx1"/>
                </a:solidFill>
                <a:effectLst/>
                <a:latin typeface="+mn-lt"/>
                <a:ea typeface="+mn-ea"/>
                <a:cs typeface="+mn-cs"/>
              </a:rPr>
              <a:t>Topologies (11.07-2.08)</a:t>
            </a:r>
            <a:r>
              <a:rPr lang="en-US" sz="1200" b="0" i="0" kern="1200" dirty="0">
                <a:solidFill>
                  <a:schemeClr val="tx1"/>
                </a:solidFill>
                <a:effectLst/>
                <a:latin typeface="+mn-lt"/>
                <a:ea typeface="+mn-ea"/>
                <a:cs typeface="+mn-cs"/>
              </a:rPr>
              <a:t> and </a:t>
            </a:r>
            <a:r>
              <a:rPr lang="en-US" sz="1200" b="0" i="1" kern="1200" dirty="0">
                <a:solidFill>
                  <a:schemeClr val="tx1"/>
                </a:solidFill>
                <a:effectLst/>
                <a:latin typeface="+mn-lt"/>
                <a:ea typeface="+mn-ea"/>
                <a:cs typeface="+mn-cs"/>
              </a:rPr>
              <a:t>Errant Behaviors</a:t>
            </a:r>
            <a:r>
              <a:rPr lang="en-US" sz="1200" b="0" i="0" kern="1200" dirty="0">
                <a:solidFill>
                  <a:schemeClr val="tx1"/>
                </a:solidFill>
                <a:effectLst/>
                <a:latin typeface="+mn-lt"/>
                <a:ea typeface="+mn-ea"/>
                <a:cs typeface="+mn-cs"/>
              </a:rPr>
              <a:t> in the exhibition "Out of the Ordinary" at the Victoria and Albert Museum, London, 2007-08.</a:t>
            </a:r>
            <a:endParaRPr lang="en-US" sz="1200" b="0" i="1" kern="1200" dirty="0">
              <a:solidFill>
                <a:schemeClr val="tx1"/>
              </a:solidFill>
              <a:effectLst/>
              <a:latin typeface="+mn-lt"/>
              <a:ea typeface="+mn-ea"/>
              <a:cs typeface="+mn-cs"/>
            </a:endParaRPr>
          </a:p>
          <a:p>
            <a:endParaRPr lang="en-US" sz="1200" b="0" i="1" kern="1200" dirty="0">
              <a:solidFill>
                <a:schemeClr val="tx1"/>
              </a:solidFill>
              <a:effectLst/>
              <a:latin typeface="+mn-lt"/>
              <a:ea typeface="+mn-ea"/>
              <a:cs typeface="+mn-cs"/>
            </a:endParaRPr>
          </a:p>
          <a:p>
            <a:r>
              <a:rPr lang="en-US" sz="1200" b="0" i="1" kern="1200" dirty="0">
                <a:solidFill>
                  <a:schemeClr val="tx1"/>
                </a:solidFill>
                <a:effectLst/>
                <a:latin typeface="+mn-lt"/>
                <a:ea typeface="+mn-ea"/>
                <a:cs typeface="+mn-cs"/>
              </a:rPr>
              <a:t>Topologies: Made at the V&amp;A</a:t>
            </a:r>
            <a:r>
              <a:rPr lang="en-US" sz="1200" b="0" i="0" kern="1200" dirty="0">
                <a:solidFill>
                  <a:schemeClr val="tx1"/>
                </a:solidFill>
                <a:effectLst/>
                <a:latin typeface="+mn-lt"/>
                <a:ea typeface="+mn-ea"/>
                <a:cs typeface="+mn-cs"/>
              </a:rPr>
              <a:t>, 2008</a:t>
            </a:r>
            <a:br>
              <a:rPr lang="en-US" sz="1200" b="0" i="0" kern="1200" dirty="0">
                <a:solidFill>
                  <a:schemeClr val="tx1"/>
                </a:solidFill>
                <a:effectLst/>
                <a:latin typeface="+mn-lt"/>
                <a:ea typeface="+mn-ea"/>
                <a:cs typeface="+mn-cs"/>
              </a:rPr>
            </a:br>
            <a:r>
              <a:rPr lang="en-US" sz="1200" b="0" i="0" kern="1200" dirty="0">
                <a:solidFill>
                  <a:schemeClr val="tx1"/>
                </a:solidFill>
                <a:effectLst/>
                <a:latin typeface="+mn-lt"/>
                <a:ea typeface="+mn-ea"/>
                <a:cs typeface="+mn-cs"/>
              </a:rPr>
              <a:t>Lace, thread, insect pins</a:t>
            </a:r>
            <a:br>
              <a:rPr lang="en-US" sz="1200" b="0" i="0" kern="1200" dirty="0">
                <a:solidFill>
                  <a:schemeClr val="tx1"/>
                </a:solidFill>
                <a:effectLst/>
                <a:latin typeface="+mn-lt"/>
                <a:ea typeface="+mn-ea"/>
                <a:cs typeface="+mn-cs"/>
              </a:rPr>
            </a:br>
            <a:r>
              <a:rPr lang="en-US" sz="1200" b="0" i="0" kern="1200" dirty="0">
                <a:solidFill>
                  <a:schemeClr val="tx1"/>
                </a:solidFill>
                <a:effectLst/>
                <a:latin typeface="+mn-lt"/>
                <a:ea typeface="+mn-ea"/>
                <a:cs typeface="+mn-cs"/>
              </a:rPr>
              <a:t>54" x 74" (surface)</a:t>
            </a:r>
            <a:br>
              <a:rPr lang="en-US" sz="1200" b="0" i="0" kern="1200" dirty="0">
                <a:solidFill>
                  <a:schemeClr val="tx1"/>
                </a:solidFill>
                <a:effectLst/>
                <a:latin typeface="+mn-lt"/>
                <a:ea typeface="+mn-ea"/>
                <a:cs typeface="+mn-cs"/>
              </a:rPr>
            </a:br>
            <a:r>
              <a:rPr lang="en-US" sz="1200" b="0" i="0" kern="1200" dirty="0">
                <a:solidFill>
                  <a:schemeClr val="tx1"/>
                </a:solidFill>
                <a:effectLst/>
                <a:latin typeface="+mn-lt"/>
                <a:ea typeface="+mn-ea"/>
                <a:cs typeface="+mn-cs"/>
              </a:rPr>
              <a:t>Collection Victoria &amp; Albert Museum, London</a:t>
            </a:r>
          </a:p>
          <a:p>
            <a:r>
              <a:rPr lang="en-US" sz="1200" b="0" i="1" kern="1200" dirty="0">
                <a:solidFill>
                  <a:schemeClr val="tx1"/>
                </a:solidFill>
                <a:effectLst/>
                <a:latin typeface="+mn-lt"/>
                <a:ea typeface="+mn-ea"/>
                <a:cs typeface="+mn-cs"/>
              </a:rPr>
              <a:t>Topologies: Made at the V&amp;A</a:t>
            </a:r>
            <a:r>
              <a:rPr lang="en-US" sz="1200" b="0" i="0" kern="1200" dirty="0">
                <a:solidFill>
                  <a:schemeClr val="tx1"/>
                </a:solidFill>
                <a:effectLst/>
                <a:latin typeface="+mn-lt"/>
                <a:ea typeface="+mn-ea"/>
                <a:cs typeface="+mn-cs"/>
              </a:rPr>
              <a:t> extends from the larger</a:t>
            </a:r>
            <a:r>
              <a:rPr lang="en-US" sz="1200" b="0" i="1" kern="1200" dirty="0">
                <a:solidFill>
                  <a:schemeClr val="tx1"/>
                </a:solidFill>
                <a:effectLst/>
                <a:latin typeface="+mn-lt"/>
                <a:ea typeface="+mn-ea"/>
                <a:cs typeface="+mn-cs"/>
              </a:rPr>
              <a:t> Topologies</a:t>
            </a:r>
            <a:r>
              <a:rPr lang="en-US" sz="1200" b="0" i="0" kern="1200" dirty="0">
                <a:solidFill>
                  <a:schemeClr val="tx1"/>
                </a:solidFill>
                <a:effectLst/>
                <a:latin typeface="+mn-lt"/>
                <a:ea typeface="+mn-ea"/>
                <a:cs typeface="+mn-cs"/>
              </a:rPr>
              <a:t> installation created for the debut of the exhibition "Out of the Ordinary" at the Victoria and Albert Museum, London, in 2007-08. Wilson created this smaller iteration for the traveling portion of the exhibition. Made in the spring of 2008 in a studio at the V&amp;A, this piece responds to the floral motifs in textiles from India and South East Asia that surrounded Wilson each day as she worked at the museum. As a contemporary work of art,</a:t>
            </a:r>
            <a:r>
              <a:rPr lang="en-US" sz="1200" b="0" i="1" kern="1200" dirty="0">
                <a:solidFill>
                  <a:schemeClr val="tx1"/>
                </a:solidFill>
                <a:effectLst/>
                <a:latin typeface="+mn-lt"/>
                <a:ea typeface="+mn-ea"/>
                <a:cs typeface="+mn-cs"/>
              </a:rPr>
              <a:t> Topologies: Made at the V&amp;A</a:t>
            </a:r>
            <a:r>
              <a:rPr lang="en-US" sz="1200" b="0" i="0" kern="1200" dirty="0">
                <a:solidFill>
                  <a:schemeClr val="tx1"/>
                </a:solidFill>
                <a:effectLst/>
                <a:latin typeface="+mn-lt"/>
                <a:ea typeface="+mn-ea"/>
                <a:cs typeface="+mn-cs"/>
              </a:rPr>
              <a:t> was installed alongside historical laces in the V&amp;A's Lace Gallery.</a:t>
            </a:r>
          </a:p>
          <a:p>
            <a:endParaRPr lang="en-US" dirty="0"/>
          </a:p>
        </p:txBody>
      </p:sp>
      <p:sp>
        <p:nvSpPr>
          <p:cNvPr id="4" name="Slide Number Placeholder 3"/>
          <p:cNvSpPr>
            <a:spLocks noGrp="1"/>
          </p:cNvSpPr>
          <p:nvPr>
            <p:ph type="sldNum" sz="quarter" idx="10"/>
          </p:nvPr>
        </p:nvSpPr>
        <p:spPr/>
        <p:txBody>
          <a:bodyPr/>
          <a:lstStyle/>
          <a:p>
            <a:fld id="{8E6E9590-1D86-F546-9201-682C25AF5671}" type="slidenum">
              <a:rPr lang="en-US" smtClean="0"/>
              <a:t>11</a:t>
            </a:fld>
            <a:endParaRPr lang="en-US"/>
          </a:p>
        </p:txBody>
      </p:sp>
    </p:spTree>
    <p:extLst>
      <p:ext uri="{BB962C8B-B14F-4D97-AF65-F5344CB8AC3E}">
        <p14:creationId xmlns:p14="http://schemas.microsoft.com/office/powerpoint/2010/main" val="11569293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‘With this installation she succeeds in connecting us to the spirit of the place, those who have occupied and may yet dwell in it; beyond time’</a:t>
            </a:r>
          </a:p>
          <a:p>
            <a:r>
              <a:rPr lang="en-US" sz="1200" b="0" i="0" u="sng" kern="1200" dirty="0">
                <a:solidFill>
                  <a:schemeClr val="tx1"/>
                </a:solidFill>
                <a:effectLst/>
                <a:latin typeface="+mn-lt"/>
                <a:ea typeface="+mn-ea"/>
                <a:cs typeface="+mn-cs"/>
                <a:hlinkClick r:id="rId3"/>
              </a:rPr>
              <a:t>Veronica Simpson, Studio International</a:t>
            </a:r>
            <a:endParaRPr lang="en-US" sz="1200" b="0" i="0" u="sng" kern="1200" dirty="0">
              <a:solidFill>
                <a:schemeClr val="tx1"/>
              </a:solidFill>
              <a:effectLst/>
              <a:latin typeface="+mn-lt"/>
              <a:ea typeface="+mn-ea"/>
              <a:cs typeface="+mn-cs"/>
            </a:endParaRPr>
          </a:p>
          <a:p>
            <a:endParaRPr lang="en-US" sz="1200" b="0" i="0" u="sng" kern="1200" dirty="0">
              <a:solidFill>
                <a:schemeClr val="tx1"/>
              </a:solidFill>
              <a:effectLst/>
              <a:latin typeface="+mn-lt"/>
              <a:ea typeface="+mn-ea"/>
              <a:cs typeface="+mn-cs"/>
            </a:endParaRPr>
          </a:p>
          <a:p>
            <a:r>
              <a:rPr lang="en-US" dirty="0" err="1"/>
              <a:t>Shioto</a:t>
            </a:r>
            <a:r>
              <a:rPr lang="en-US" dirty="0"/>
              <a:t> first used thread in 2000 when</a:t>
            </a:r>
            <a:r>
              <a:rPr lang="en-US" baseline="0" dirty="0"/>
              <a:t> she wove around her bed to gain a sense of anchoring her life after moving home nine times In three years.  Her thread instillations have now grown to fill vast spaces  but always conceptually connect back to the artist’s and the human activity of the place she is working in. </a:t>
            </a:r>
          </a:p>
          <a:p>
            <a:r>
              <a:rPr lang="en-US" baseline="0" dirty="0"/>
              <a:t>The Red of blood  to represent relationships </a:t>
            </a:r>
          </a:p>
          <a:p>
            <a:r>
              <a:rPr lang="en-US" baseline="0" dirty="0"/>
              <a:t>Black to represent the all embracing like the night sky. </a:t>
            </a:r>
          </a:p>
          <a:p>
            <a:r>
              <a:rPr lang="en-US" baseline="0" dirty="0"/>
              <a:t>White in Japan represents mourning, but </a:t>
            </a:r>
            <a:r>
              <a:rPr lang="en-US" baseline="0" dirty="0" err="1"/>
              <a:t>Shoito</a:t>
            </a:r>
            <a:r>
              <a:rPr lang="en-US" baseline="0" dirty="0"/>
              <a:t> references eternity, death as a state of being rather than the end. </a:t>
            </a:r>
          </a:p>
          <a:p>
            <a:endParaRPr lang="en-US" baseline="0" dirty="0"/>
          </a:p>
          <a:p>
            <a:r>
              <a:rPr lang="en-US" baseline="0" dirty="0"/>
              <a:t>The artist was inspired to include a piano in this instillation because of the absence of a musical instrument in the chapel. She finds the silence incredibly powerful and it resonated with a strong childhood memory of seeing the burned remains of a </a:t>
            </a:r>
            <a:r>
              <a:rPr lang="en-US" baseline="0" dirty="0" err="1"/>
              <a:t>neighbours</a:t>
            </a:r>
            <a:r>
              <a:rPr lang="en-US" baseline="0" dirty="0"/>
              <a:t> piano after the house was destroyed by fire. Beyond Time incorporates the scores of music known to have been played or sung in this space by generations of voices as well as the historic bell ringing score. </a:t>
            </a:r>
          </a:p>
          <a:p>
            <a:r>
              <a:rPr lang="en-US" baseline="0" dirty="0"/>
              <a:t>Exhibition plaque</a:t>
            </a:r>
            <a:endParaRPr lang="en-US" dirty="0"/>
          </a:p>
          <a:p>
            <a:endParaRPr lang="en-US" sz="1200" b="0" i="0" u="sng"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Acclaimed installation and performance artist Chiharu </a:t>
            </a:r>
            <a:r>
              <a:rPr lang="en-US" sz="1200" b="0" i="0" kern="1200" dirty="0" err="1">
                <a:solidFill>
                  <a:schemeClr val="tx1"/>
                </a:solidFill>
                <a:effectLst/>
                <a:latin typeface="+mn-lt"/>
                <a:ea typeface="+mn-ea"/>
                <a:cs typeface="+mn-cs"/>
              </a:rPr>
              <a:t>Shiota</a:t>
            </a:r>
            <a:r>
              <a:rPr lang="en-US" sz="1200" b="0" i="0" kern="1200" dirty="0">
                <a:solidFill>
                  <a:schemeClr val="tx1"/>
                </a:solidFill>
                <a:effectLst/>
                <a:latin typeface="+mn-lt"/>
                <a:ea typeface="+mn-ea"/>
                <a:cs typeface="+mn-cs"/>
              </a:rPr>
              <a:t> has created an awe-inspiring, site-specific installation of thread within the beautiful 18th-century Chapel.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Embracing all who enter within an extraordinary experience, </a:t>
            </a:r>
            <a:r>
              <a:rPr lang="en-US" sz="1200" b="0" i="0" kern="1200" dirty="0" err="1">
                <a:solidFill>
                  <a:schemeClr val="tx1"/>
                </a:solidFill>
                <a:effectLst/>
                <a:latin typeface="+mn-lt"/>
                <a:ea typeface="+mn-ea"/>
                <a:cs typeface="+mn-cs"/>
              </a:rPr>
              <a:t>Shiota’s</a:t>
            </a:r>
            <a:r>
              <a:rPr lang="en-US" sz="1200" b="0" i="0" kern="1200" dirty="0">
                <a:solidFill>
                  <a:schemeClr val="tx1"/>
                </a:solidFill>
                <a:effectLst/>
                <a:latin typeface="+mn-lt"/>
                <a:ea typeface="+mn-ea"/>
                <a:cs typeface="+mn-cs"/>
              </a:rPr>
              <a:t> project references the Chapel’s rich history and years of human presence, dating back to 1744, making poignant allusion to the bells that were rung, the songs that were sung, and the lives that revolved around it, from cradle to grave.</a:t>
            </a:r>
          </a:p>
          <a:p>
            <a:r>
              <a:rPr lang="en-US" sz="1200" b="0" i="0" kern="1200" dirty="0">
                <a:solidFill>
                  <a:schemeClr val="tx1"/>
                </a:solidFill>
                <a:effectLst/>
                <a:latin typeface="+mn-lt"/>
                <a:ea typeface="+mn-ea"/>
                <a:cs typeface="+mn-cs"/>
              </a:rPr>
              <a:t>‘Simultaneously weightless and all-consuming, the mass of spritely string teases out this paradox of human memory.’</a:t>
            </a:r>
          </a:p>
          <a:p>
            <a:r>
              <a:rPr lang="en-US" sz="1200" b="0" i="0" u="sng" kern="1200" dirty="0">
                <a:solidFill>
                  <a:schemeClr val="tx1"/>
                </a:solidFill>
                <a:effectLst/>
                <a:latin typeface="+mn-lt"/>
                <a:ea typeface="+mn-ea"/>
                <a:cs typeface="+mn-cs"/>
                <a:hlinkClick r:id="rId4"/>
              </a:rPr>
              <a:t>The Spaces</a:t>
            </a:r>
            <a:endParaRPr lang="en-US" sz="1200" b="1" i="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Yorkshire</a:t>
            </a:r>
            <a:r>
              <a:rPr lang="en-US" sz="1200" b="0" i="0" kern="1200" baseline="0" dirty="0">
                <a:solidFill>
                  <a:schemeClr val="tx1"/>
                </a:solidFill>
                <a:effectLst/>
                <a:latin typeface="+mn-lt"/>
                <a:ea typeface="+mn-ea"/>
                <a:cs typeface="+mn-cs"/>
              </a:rPr>
              <a:t> Sculpture Park https://</a:t>
            </a:r>
            <a:r>
              <a:rPr lang="en-US" sz="1200" b="0" i="0" kern="1200" baseline="0" dirty="0" err="1">
                <a:solidFill>
                  <a:schemeClr val="tx1"/>
                </a:solidFill>
                <a:effectLst/>
                <a:latin typeface="+mn-lt"/>
                <a:ea typeface="+mn-ea"/>
                <a:cs typeface="+mn-cs"/>
              </a:rPr>
              <a:t>ysp.org.uk</a:t>
            </a:r>
            <a:r>
              <a:rPr lang="en-US" sz="1200" b="0" i="0" kern="1200" baseline="0" dirty="0">
                <a:solidFill>
                  <a:schemeClr val="tx1"/>
                </a:solidFill>
                <a:effectLst/>
                <a:latin typeface="+mn-lt"/>
                <a:ea typeface="+mn-ea"/>
                <a:cs typeface="+mn-cs"/>
              </a:rPr>
              <a:t>/exhibitions/</a:t>
            </a:r>
            <a:r>
              <a:rPr lang="en-US" sz="1200" b="0" i="0" kern="1200" baseline="0" dirty="0" err="1">
                <a:solidFill>
                  <a:schemeClr val="tx1"/>
                </a:solidFill>
                <a:effectLst/>
                <a:latin typeface="+mn-lt"/>
                <a:ea typeface="+mn-ea"/>
                <a:cs typeface="+mn-cs"/>
              </a:rPr>
              <a:t>chiharu-shiota</a:t>
            </a:r>
            <a:endParaRPr lang="en-US" sz="1200" b="0" i="0" kern="1200" baseline="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https://</a:t>
            </a:r>
            <a:r>
              <a:rPr lang="en-US" sz="1200" b="0" i="0" kern="1200" dirty="0" err="1">
                <a:solidFill>
                  <a:schemeClr val="tx1"/>
                </a:solidFill>
                <a:effectLst/>
                <a:latin typeface="+mn-lt"/>
                <a:ea typeface="+mn-ea"/>
                <a:cs typeface="+mn-cs"/>
              </a:rPr>
              <a:t>www.youtube.com</a:t>
            </a:r>
            <a:r>
              <a:rPr lang="en-US" sz="1200" b="0" i="0" kern="1200" dirty="0">
                <a:solidFill>
                  <a:schemeClr val="tx1"/>
                </a:solidFill>
                <a:effectLst/>
                <a:latin typeface="+mn-lt"/>
                <a:ea typeface="+mn-ea"/>
                <a:cs typeface="+mn-cs"/>
              </a:rPr>
              <a:t>/</a:t>
            </a:r>
            <a:r>
              <a:rPr lang="en-US" sz="1200" b="0" i="0" kern="1200" dirty="0" err="1">
                <a:solidFill>
                  <a:schemeClr val="tx1"/>
                </a:solidFill>
                <a:effectLst/>
                <a:latin typeface="+mn-lt"/>
                <a:ea typeface="+mn-ea"/>
                <a:cs typeface="+mn-cs"/>
              </a:rPr>
              <a:t>watch?v</a:t>
            </a:r>
            <a:r>
              <a:rPr lang="en-US" sz="1200" b="0" i="0" kern="1200" dirty="0">
                <a:solidFill>
                  <a:schemeClr val="tx1"/>
                </a:solidFill>
                <a:effectLst/>
                <a:latin typeface="+mn-lt"/>
                <a:ea typeface="+mn-ea"/>
                <a:cs typeface="+mn-cs"/>
              </a:rPr>
              <a:t>=ULpxdHy0eZc</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DF305D1-19AA-974A-B36B-F792F4EBAC7D}" type="slidenum">
              <a:rPr lang="en-US" smtClean="0"/>
              <a:t>12</a:t>
            </a:fld>
            <a:endParaRPr lang="en-US"/>
          </a:p>
        </p:txBody>
      </p:sp>
    </p:spTree>
    <p:extLst>
      <p:ext uri="{BB962C8B-B14F-4D97-AF65-F5344CB8AC3E}">
        <p14:creationId xmlns:p14="http://schemas.microsoft.com/office/powerpoint/2010/main" val="13088458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1" kern="1200" dirty="0">
                <a:solidFill>
                  <a:schemeClr val="tx1"/>
                </a:solidFill>
                <a:effectLst/>
                <a:latin typeface="+mn-lt"/>
                <a:ea typeface="+mn-ea"/>
                <a:cs typeface="+mn-cs"/>
              </a:rPr>
              <a:t>https://</a:t>
            </a:r>
            <a:r>
              <a:rPr lang="en-US" sz="1200" b="0" i="1" kern="1200" dirty="0" err="1">
                <a:solidFill>
                  <a:schemeClr val="tx1"/>
                </a:solidFill>
                <a:effectLst/>
                <a:latin typeface="+mn-lt"/>
                <a:ea typeface="+mn-ea"/>
                <a:cs typeface="+mn-cs"/>
              </a:rPr>
              <a:t>www.youtube.com</a:t>
            </a:r>
            <a:r>
              <a:rPr lang="en-US" sz="1200" b="0" i="1" kern="1200" dirty="0">
                <a:solidFill>
                  <a:schemeClr val="tx1"/>
                </a:solidFill>
                <a:effectLst/>
                <a:latin typeface="+mn-lt"/>
                <a:ea typeface="+mn-ea"/>
                <a:cs typeface="+mn-cs"/>
              </a:rPr>
              <a:t>/</a:t>
            </a:r>
            <a:r>
              <a:rPr lang="en-US" sz="1200" b="0" i="1" kern="1200" dirty="0" err="1">
                <a:solidFill>
                  <a:schemeClr val="tx1"/>
                </a:solidFill>
                <a:effectLst/>
                <a:latin typeface="+mn-lt"/>
                <a:ea typeface="+mn-ea"/>
                <a:cs typeface="+mn-cs"/>
              </a:rPr>
              <a:t>watch?v</a:t>
            </a:r>
            <a:r>
              <a:rPr lang="en-US" sz="1200" b="0" i="1" kern="1200" dirty="0">
                <a:solidFill>
                  <a:schemeClr val="tx1"/>
                </a:solidFill>
                <a:effectLst/>
                <a:latin typeface="+mn-lt"/>
                <a:ea typeface="+mn-ea"/>
                <a:cs typeface="+mn-cs"/>
              </a:rPr>
              <a:t>=xcm5e_lv0_8</a:t>
            </a:r>
          </a:p>
          <a:p>
            <a:r>
              <a:rPr lang="en-US" sz="1200" b="0" i="1" kern="1200" dirty="0">
                <a:solidFill>
                  <a:schemeClr val="tx1"/>
                </a:solidFill>
                <a:effectLst/>
                <a:latin typeface="+mn-lt"/>
                <a:ea typeface="+mn-ea"/>
                <a:cs typeface="+mn-cs"/>
              </a:rPr>
              <a:t>Thirty Pieces of Silver</a:t>
            </a:r>
            <a:r>
              <a:rPr lang="en-US" sz="1200" b="0" i="0" kern="1200" dirty="0">
                <a:solidFill>
                  <a:schemeClr val="tx1"/>
                </a:solidFill>
                <a:effectLst/>
                <a:latin typeface="+mn-lt"/>
                <a:ea typeface="+mn-ea"/>
                <a:cs typeface="+mn-cs"/>
              </a:rPr>
              <a:t> comprises over a thousand flattened silver objects, including plates, spoons, candlesticks, trophies, cigarette cases, teapots and trombones. All the objects were ceremoniously crushed by a steamroller at Cornelia Parker’s request. She then arranged the transformed silver artefacts into thirty disc-shaped groups, which are suspended about a foot from the floor by hundreds of fine wires. Each ‘disc’ is approximately ninety </a:t>
            </a:r>
            <a:r>
              <a:rPr lang="en-US" sz="1200" b="0" i="0" kern="1200" dirty="0" err="1">
                <a:solidFill>
                  <a:schemeClr val="tx1"/>
                </a:solidFill>
                <a:effectLst/>
                <a:latin typeface="+mn-lt"/>
                <a:ea typeface="+mn-ea"/>
                <a:cs typeface="+mn-cs"/>
              </a:rPr>
              <a:t>centimetres</a:t>
            </a:r>
            <a:r>
              <a:rPr lang="en-US" sz="1200" b="0" i="0" kern="1200" dirty="0">
                <a:solidFill>
                  <a:schemeClr val="tx1"/>
                </a:solidFill>
                <a:effectLst/>
                <a:latin typeface="+mn-lt"/>
                <a:ea typeface="+mn-ea"/>
                <a:cs typeface="+mn-cs"/>
              </a:rPr>
              <a:t> in diameter and they are always hung in orderly rows, although their overall configuration is adapted each time to the space in which the work is displayed. The title refers to the biblical story of how the apostle Judas Iscariot betrayed Jesus in return for thirty pieces of silver. When the work was exhibited in the Hayward Gallery’s </a:t>
            </a:r>
            <a:r>
              <a:rPr lang="en-US" sz="1200" b="0" i="1" kern="1200" dirty="0">
                <a:solidFill>
                  <a:schemeClr val="tx1"/>
                </a:solidFill>
                <a:effectLst/>
                <a:latin typeface="+mn-lt"/>
                <a:ea typeface="+mn-ea"/>
                <a:cs typeface="+mn-cs"/>
              </a:rPr>
              <a:t>British Art Show</a:t>
            </a:r>
            <a:r>
              <a:rPr lang="en-US" sz="1200" b="0" i="0" kern="1200" dirty="0">
                <a:solidFill>
                  <a:schemeClr val="tx1"/>
                </a:solidFill>
                <a:effectLst/>
                <a:latin typeface="+mn-lt"/>
                <a:ea typeface="+mn-ea"/>
                <a:cs typeface="+mn-cs"/>
              </a:rPr>
              <a:t> of 1990,</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Artist </a:t>
            </a:r>
            <a:r>
              <a:rPr lang="en-US" sz="1200" b="1" i="0" kern="1200" dirty="0">
                <a:solidFill>
                  <a:schemeClr val="tx1"/>
                </a:solidFill>
                <a:effectLst/>
                <a:latin typeface="+mn-lt"/>
                <a:ea typeface="+mn-ea"/>
                <a:cs typeface="+mn-cs"/>
              </a:rPr>
              <a:t>Cornelia Parker's</a:t>
            </a:r>
            <a:r>
              <a:rPr lang="en-US" sz="1200" b="0" i="0" kern="1200" dirty="0">
                <a:solidFill>
                  <a:schemeClr val="tx1"/>
                </a:solidFill>
                <a:effectLst/>
                <a:latin typeface="+mn-lt"/>
                <a:ea typeface="+mn-ea"/>
                <a:cs typeface="+mn-cs"/>
              </a:rPr>
              <a:t> sculpture made from the </a:t>
            </a:r>
            <a:r>
              <a:rPr lang="en-US" sz="1200" b="1" i="0" kern="1200" dirty="0">
                <a:solidFill>
                  <a:schemeClr val="tx1"/>
                </a:solidFill>
                <a:effectLst/>
                <a:latin typeface="+mn-lt"/>
                <a:ea typeface="+mn-ea"/>
                <a:cs typeface="+mn-cs"/>
              </a:rPr>
              <a:t>crushed</a:t>
            </a:r>
            <a:r>
              <a:rPr lang="en-US" sz="1200" b="0" i="0" kern="1200" dirty="0">
                <a:solidFill>
                  <a:schemeClr val="tx1"/>
                </a:solidFill>
                <a:effectLst/>
                <a:latin typeface="+mn-lt"/>
                <a:ea typeface="+mn-ea"/>
                <a:cs typeface="+mn-cs"/>
              </a:rPr>
              <a:t> remains of 54 brass band </a:t>
            </a:r>
            <a:r>
              <a:rPr lang="en-US" sz="1200" b="1" i="0" kern="1200" dirty="0">
                <a:solidFill>
                  <a:schemeClr val="tx1"/>
                </a:solidFill>
                <a:effectLst/>
                <a:latin typeface="+mn-lt"/>
                <a:ea typeface="+mn-ea"/>
                <a:cs typeface="+mn-cs"/>
              </a:rPr>
              <a:t>instruments</a:t>
            </a:r>
            <a:r>
              <a:rPr lang="en-US" sz="1200" b="0" i="0" kern="1200" dirty="0">
                <a:solidFill>
                  <a:schemeClr val="tx1"/>
                </a:solidFill>
                <a:effectLst/>
                <a:latin typeface="+mn-lt"/>
                <a:ea typeface="+mn-ea"/>
                <a:cs typeface="+mn-cs"/>
              </a:rPr>
              <a:t> may delight some. But to others, it is an insult to a precious part of British culture. BBC News </a:t>
            </a:r>
            <a:r>
              <a:rPr lang="en-US" sz="1200" b="0" i="0" kern="1200" dirty="0" err="1">
                <a:solidFill>
                  <a:schemeClr val="tx1"/>
                </a:solidFill>
                <a:effectLst/>
                <a:latin typeface="+mn-lt"/>
                <a:ea typeface="+mn-ea"/>
                <a:cs typeface="+mn-cs"/>
              </a:rPr>
              <a:t>Online's</a:t>
            </a:r>
            <a:r>
              <a:rPr lang="en-US" sz="1200" b="0" i="0" kern="1200" dirty="0">
                <a:solidFill>
                  <a:schemeClr val="tx1"/>
                </a:solidFill>
                <a:effectLst/>
                <a:latin typeface="+mn-lt"/>
                <a:ea typeface="+mn-ea"/>
                <a:cs typeface="+mn-cs"/>
              </a:rPr>
              <a:t> Chris </a:t>
            </a:r>
            <a:r>
              <a:rPr lang="en-US" sz="1200" b="0" i="0" kern="1200" dirty="0" err="1">
                <a:solidFill>
                  <a:schemeClr val="tx1"/>
                </a:solidFill>
                <a:effectLst/>
                <a:latin typeface="+mn-lt"/>
                <a:ea typeface="+mn-ea"/>
                <a:cs typeface="+mn-cs"/>
              </a:rPr>
              <a:t>Horrie</a:t>
            </a:r>
            <a:r>
              <a:rPr lang="en-US" sz="1200" b="0" i="0" kern="1200" dirty="0">
                <a:solidFill>
                  <a:schemeClr val="tx1"/>
                </a:solidFill>
                <a:effectLst/>
                <a:latin typeface="+mn-lt"/>
                <a:ea typeface="+mn-ea"/>
                <a:cs typeface="+mn-cs"/>
              </a:rPr>
              <a:t> writes. The sculpture is known as Breathless, and to some it signifies the decline in the British Empire.</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'Breathless' is a work commissioned specially from the British artist Cornelia Parker for display in the new British Galleries. It was specifically designed to fill the oculus or open space newly created between the two floors of the Galleries in a corner. It is made of 54 defunct brass band instruments which have been squashed flat and hung from wires. They are designed to be seen from both above and below, with polished upper surfaces and tarnished undersides. the work is an attempt by the artist to explore such ideas of duality as silence/noise, upper class/lower class, and death/resurrection.</a:t>
            </a:r>
          </a:p>
          <a:p>
            <a:endParaRPr lang="en-US" sz="1200" b="0" i="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https://</a:t>
            </a:r>
            <a:r>
              <a:rPr lang="en-US" sz="1200" b="0" i="0" kern="1200" dirty="0" err="1">
                <a:solidFill>
                  <a:schemeClr val="tx1"/>
                </a:solidFill>
                <a:effectLst/>
                <a:latin typeface="+mn-lt"/>
                <a:ea typeface="+mn-ea"/>
                <a:cs typeface="+mn-cs"/>
              </a:rPr>
              <a:t>www.youtube.com</a:t>
            </a:r>
            <a:r>
              <a:rPr lang="en-US" sz="1200" b="0" i="0" kern="1200" dirty="0">
                <a:solidFill>
                  <a:schemeClr val="tx1"/>
                </a:solidFill>
                <a:effectLst/>
                <a:latin typeface="+mn-lt"/>
                <a:ea typeface="+mn-ea"/>
                <a:cs typeface="+mn-cs"/>
              </a:rPr>
              <a:t>/</a:t>
            </a:r>
            <a:r>
              <a:rPr lang="en-US" sz="1200" b="0" i="0" kern="1200" dirty="0" err="1">
                <a:solidFill>
                  <a:schemeClr val="tx1"/>
                </a:solidFill>
                <a:effectLst/>
                <a:latin typeface="+mn-lt"/>
                <a:ea typeface="+mn-ea"/>
                <a:cs typeface="+mn-cs"/>
              </a:rPr>
              <a:t>watch?v</a:t>
            </a:r>
            <a:r>
              <a:rPr lang="en-US" sz="1200" b="0" i="0" kern="1200" dirty="0">
                <a:solidFill>
                  <a:schemeClr val="tx1"/>
                </a:solidFill>
                <a:effectLst/>
                <a:latin typeface="+mn-lt"/>
                <a:ea typeface="+mn-ea"/>
                <a:cs typeface="+mn-cs"/>
              </a:rPr>
              <a:t>=</a:t>
            </a:r>
            <a:r>
              <a:rPr lang="en-US" sz="1200" b="0" i="0" kern="1200" dirty="0" err="1">
                <a:solidFill>
                  <a:schemeClr val="tx1"/>
                </a:solidFill>
                <a:effectLst/>
                <a:latin typeface="+mn-lt"/>
                <a:ea typeface="+mn-ea"/>
                <a:cs typeface="+mn-cs"/>
              </a:rPr>
              <a:t>KlUefdrGhVs</a:t>
            </a:r>
            <a:r>
              <a:rPr lang="en-US" sz="1200" b="0" i="0" kern="1200" dirty="0">
                <a:solidFill>
                  <a:schemeClr val="tx1"/>
                </a:solidFill>
                <a:effectLst/>
                <a:latin typeface="+mn-lt"/>
                <a:ea typeface="+mn-ea"/>
                <a:cs typeface="+mn-cs"/>
              </a:rPr>
              <a:t> Thirty Pieces of Silver by Cornelia Parker at York St Mary's, 28 May - 30 October, 2011 time lapse</a:t>
            </a:r>
            <a:r>
              <a:rPr lang="en-US" sz="1200" b="0" i="0" kern="1200" baseline="0" dirty="0">
                <a:solidFill>
                  <a:schemeClr val="tx1"/>
                </a:solidFill>
                <a:effectLst/>
                <a:latin typeface="+mn-lt"/>
                <a:ea typeface="+mn-ea"/>
                <a:cs typeface="+mn-cs"/>
              </a:rPr>
              <a:t> of instillation </a:t>
            </a:r>
            <a:endParaRPr lang="en-US"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DF305D1-19AA-974A-B36B-F792F4EBAC7D}" type="slidenum">
              <a:rPr lang="en-US" smtClean="0"/>
              <a:t>13</a:t>
            </a:fld>
            <a:endParaRPr lang="en-US"/>
          </a:p>
        </p:txBody>
      </p:sp>
    </p:spTree>
    <p:extLst>
      <p:ext uri="{BB962C8B-B14F-4D97-AF65-F5344CB8AC3E}">
        <p14:creationId xmlns:p14="http://schemas.microsoft.com/office/powerpoint/2010/main" val="40670412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4BC04-9931-6744-8772-C46ABDF1D96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D441A34-ECD8-E040-9603-A39F6861352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1D700BD-CAA5-9A41-929D-B0C074F59895}"/>
              </a:ext>
            </a:extLst>
          </p:cNvPr>
          <p:cNvSpPr>
            <a:spLocks noGrp="1"/>
          </p:cNvSpPr>
          <p:nvPr>
            <p:ph type="dt" sz="half" idx="10"/>
          </p:nvPr>
        </p:nvSpPr>
        <p:spPr/>
        <p:txBody>
          <a:bodyPr/>
          <a:lstStyle/>
          <a:p>
            <a:fld id="{39E975E8-0D70-3649-9F3E-14BED572EA96}" type="datetimeFigureOut">
              <a:rPr lang="en-US" smtClean="0"/>
              <a:t>1/25/21</a:t>
            </a:fld>
            <a:endParaRPr lang="en-US"/>
          </a:p>
        </p:txBody>
      </p:sp>
      <p:sp>
        <p:nvSpPr>
          <p:cNvPr id="5" name="Footer Placeholder 4">
            <a:extLst>
              <a:ext uri="{FF2B5EF4-FFF2-40B4-BE49-F238E27FC236}">
                <a16:creationId xmlns:a16="http://schemas.microsoft.com/office/drawing/2014/main" id="{15E238A3-C68B-4B4C-B28C-82A8008FC9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45A1BDB-8896-2C4B-9AC0-15885CA02930}"/>
              </a:ext>
            </a:extLst>
          </p:cNvPr>
          <p:cNvSpPr>
            <a:spLocks noGrp="1"/>
          </p:cNvSpPr>
          <p:nvPr>
            <p:ph type="sldNum" sz="quarter" idx="12"/>
          </p:nvPr>
        </p:nvSpPr>
        <p:spPr/>
        <p:txBody>
          <a:bodyPr/>
          <a:lstStyle/>
          <a:p>
            <a:fld id="{9B7E8F73-31ED-5547-8901-4E3C0772E0A8}" type="slidenum">
              <a:rPr lang="en-US" smtClean="0"/>
              <a:t>‹#›</a:t>
            </a:fld>
            <a:endParaRPr lang="en-US"/>
          </a:p>
        </p:txBody>
      </p:sp>
    </p:spTree>
    <p:extLst>
      <p:ext uri="{BB962C8B-B14F-4D97-AF65-F5344CB8AC3E}">
        <p14:creationId xmlns:p14="http://schemas.microsoft.com/office/powerpoint/2010/main" val="33507298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98E34-54EF-D648-8126-90CD8106643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0911E3B-9528-E04A-9C72-9FF81E241563}"/>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11A0C65-CF86-1E45-9540-69896E751669}"/>
              </a:ext>
            </a:extLst>
          </p:cNvPr>
          <p:cNvSpPr>
            <a:spLocks noGrp="1"/>
          </p:cNvSpPr>
          <p:nvPr>
            <p:ph type="dt" sz="half" idx="10"/>
          </p:nvPr>
        </p:nvSpPr>
        <p:spPr/>
        <p:txBody>
          <a:bodyPr/>
          <a:lstStyle/>
          <a:p>
            <a:fld id="{39E975E8-0D70-3649-9F3E-14BED572EA96}" type="datetimeFigureOut">
              <a:rPr lang="en-US" smtClean="0"/>
              <a:t>1/25/21</a:t>
            </a:fld>
            <a:endParaRPr lang="en-US"/>
          </a:p>
        </p:txBody>
      </p:sp>
      <p:sp>
        <p:nvSpPr>
          <p:cNvPr id="5" name="Footer Placeholder 4">
            <a:extLst>
              <a:ext uri="{FF2B5EF4-FFF2-40B4-BE49-F238E27FC236}">
                <a16:creationId xmlns:a16="http://schemas.microsoft.com/office/drawing/2014/main" id="{F94C49AF-407C-A14D-B27E-970A961EB6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9E0E209-25EC-784E-9FAC-C33AAFF88B16}"/>
              </a:ext>
            </a:extLst>
          </p:cNvPr>
          <p:cNvSpPr>
            <a:spLocks noGrp="1"/>
          </p:cNvSpPr>
          <p:nvPr>
            <p:ph type="sldNum" sz="quarter" idx="12"/>
          </p:nvPr>
        </p:nvSpPr>
        <p:spPr/>
        <p:txBody>
          <a:bodyPr/>
          <a:lstStyle/>
          <a:p>
            <a:fld id="{9B7E8F73-31ED-5547-8901-4E3C0772E0A8}" type="slidenum">
              <a:rPr lang="en-US" smtClean="0"/>
              <a:t>‹#›</a:t>
            </a:fld>
            <a:endParaRPr lang="en-US"/>
          </a:p>
        </p:txBody>
      </p:sp>
    </p:spTree>
    <p:extLst>
      <p:ext uri="{BB962C8B-B14F-4D97-AF65-F5344CB8AC3E}">
        <p14:creationId xmlns:p14="http://schemas.microsoft.com/office/powerpoint/2010/main" val="40134105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E4B18-F360-F44A-BB4C-4CE7DE1F364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C34E9A2-5ABD-794B-8562-2C5D16A6813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0E70D1E1-006F-7043-8E01-70FC07F74C49}"/>
              </a:ext>
            </a:extLst>
          </p:cNvPr>
          <p:cNvSpPr>
            <a:spLocks noGrp="1"/>
          </p:cNvSpPr>
          <p:nvPr>
            <p:ph type="dt" sz="half" idx="10"/>
          </p:nvPr>
        </p:nvSpPr>
        <p:spPr/>
        <p:txBody>
          <a:bodyPr/>
          <a:lstStyle/>
          <a:p>
            <a:fld id="{39E975E8-0D70-3649-9F3E-14BED572EA96}" type="datetimeFigureOut">
              <a:rPr lang="en-US" smtClean="0"/>
              <a:t>1/25/21</a:t>
            </a:fld>
            <a:endParaRPr lang="en-US"/>
          </a:p>
        </p:txBody>
      </p:sp>
      <p:sp>
        <p:nvSpPr>
          <p:cNvPr id="5" name="Footer Placeholder 4">
            <a:extLst>
              <a:ext uri="{FF2B5EF4-FFF2-40B4-BE49-F238E27FC236}">
                <a16:creationId xmlns:a16="http://schemas.microsoft.com/office/drawing/2014/main" id="{96D85D89-EFD9-AC4E-A1CC-5A1A62889C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D51D50-96C0-7843-B71B-FBD78445078F}"/>
              </a:ext>
            </a:extLst>
          </p:cNvPr>
          <p:cNvSpPr>
            <a:spLocks noGrp="1"/>
          </p:cNvSpPr>
          <p:nvPr>
            <p:ph type="sldNum" sz="quarter" idx="12"/>
          </p:nvPr>
        </p:nvSpPr>
        <p:spPr/>
        <p:txBody>
          <a:bodyPr/>
          <a:lstStyle/>
          <a:p>
            <a:fld id="{9B7E8F73-31ED-5547-8901-4E3C0772E0A8}" type="slidenum">
              <a:rPr lang="en-US" smtClean="0"/>
              <a:t>‹#›</a:t>
            </a:fld>
            <a:endParaRPr lang="en-US"/>
          </a:p>
        </p:txBody>
      </p:sp>
    </p:spTree>
    <p:extLst>
      <p:ext uri="{BB962C8B-B14F-4D97-AF65-F5344CB8AC3E}">
        <p14:creationId xmlns:p14="http://schemas.microsoft.com/office/powerpoint/2010/main" val="14535057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11DB2-A468-E348-A382-0C1055461C4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8CD7B05-4390-E143-90C9-72FD2A39655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3FA41EC-C91A-B243-B1E9-14D6CB1DEB78}"/>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288C9D8-5D2F-844C-A240-5FB20FF158D5}"/>
              </a:ext>
            </a:extLst>
          </p:cNvPr>
          <p:cNvSpPr>
            <a:spLocks noGrp="1"/>
          </p:cNvSpPr>
          <p:nvPr>
            <p:ph type="dt" sz="half" idx="10"/>
          </p:nvPr>
        </p:nvSpPr>
        <p:spPr/>
        <p:txBody>
          <a:bodyPr/>
          <a:lstStyle/>
          <a:p>
            <a:fld id="{39E975E8-0D70-3649-9F3E-14BED572EA96}" type="datetimeFigureOut">
              <a:rPr lang="en-US" smtClean="0"/>
              <a:t>1/25/21</a:t>
            </a:fld>
            <a:endParaRPr lang="en-US"/>
          </a:p>
        </p:txBody>
      </p:sp>
      <p:sp>
        <p:nvSpPr>
          <p:cNvPr id="6" name="Footer Placeholder 5">
            <a:extLst>
              <a:ext uri="{FF2B5EF4-FFF2-40B4-BE49-F238E27FC236}">
                <a16:creationId xmlns:a16="http://schemas.microsoft.com/office/drawing/2014/main" id="{73A4E940-6D8B-B34C-A43C-D8F2E9E56C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998A306-88D6-B044-8F24-BA9B3460F9ED}"/>
              </a:ext>
            </a:extLst>
          </p:cNvPr>
          <p:cNvSpPr>
            <a:spLocks noGrp="1"/>
          </p:cNvSpPr>
          <p:nvPr>
            <p:ph type="sldNum" sz="quarter" idx="12"/>
          </p:nvPr>
        </p:nvSpPr>
        <p:spPr/>
        <p:txBody>
          <a:bodyPr/>
          <a:lstStyle/>
          <a:p>
            <a:fld id="{9B7E8F73-31ED-5547-8901-4E3C0772E0A8}" type="slidenum">
              <a:rPr lang="en-US" smtClean="0"/>
              <a:t>‹#›</a:t>
            </a:fld>
            <a:endParaRPr lang="en-US"/>
          </a:p>
        </p:txBody>
      </p:sp>
    </p:spTree>
    <p:extLst>
      <p:ext uri="{BB962C8B-B14F-4D97-AF65-F5344CB8AC3E}">
        <p14:creationId xmlns:p14="http://schemas.microsoft.com/office/powerpoint/2010/main" val="33483113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2D30A-8487-6F46-9A4A-3A93A8A30E7C}"/>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32B2A8E-43FF-7C45-9E6A-A6D975FE2EB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DA5BF9D-AC13-F141-B21E-FD53031BE298}"/>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1508E20-942F-2F47-AC47-F3BD825F6A7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ACE1FA6-9216-A242-A65B-ED03E592AEEB}"/>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FBB467B-0408-434E-9D4F-993E6F1403AE}"/>
              </a:ext>
            </a:extLst>
          </p:cNvPr>
          <p:cNvSpPr>
            <a:spLocks noGrp="1"/>
          </p:cNvSpPr>
          <p:nvPr>
            <p:ph type="dt" sz="half" idx="10"/>
          </p:nvPr>
        </p:nvSpPr>
        <p:spPr/>
        <p:txBody>
          <a:bodyPr/>
          <a:lstStyle/>
          <a:p>
            <a:fld id="{39E975E8-0D70-3649-9F3E-14BED572EA96}" type="datetimeFigureOut">
              <a:rPr lang="en-US" smtClean="0"/>
              <a:t>1/25/21</a:t>
            </a:fld>
            <a:endParaRPr lang="en-US"/>
          </a:p>
        </p:txBody>
      </p:sp>
      <p:sp>
        <p:nvSpPr>
          <p:cNvPr id="8" name="Footer Placeholder 7">
            <a:extLst>
              <a:ext uri="{FF2B5EF4-FFF2-40B4-BE49-F238E27FC236}">
                <a16:creationId xmlns:a16="http://schemas.microsoft.com/office/drawing/2014/main" id="{FDCF9C86-BE1D-B742-8F27-5EDD03AAF79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B61870A-38C8-CB4D-86C8-27A6BD65BC05}"/>
              </a:ext>
            </a:extLst>
          </p:cNvPr>
          <p:cNvSpPr>
            <a:spLocks noGrp="1"/>
          </p:cNvSpPr>
          <p:nvPr>
            <p:ph type="sldNum" sz="quarter" idx="12"/>
          </p:nvPr>
        </p:nvSpPr>
        <p:spPr/>
        <p:txBody>
          <a:bodyPr/>
          <a:lstStyle/>
          <a:p>
            <a:fld id="{9B7E8F73-31ED-5547-8901-4E3C0772E0A8}" type="slidenum">
              <a:rPr lang="en-US" smtClean="0"/>
              <a:t>‹#›</a:t>
            </a:fld>
            <a:endParaRPr lang="en-US"/>
          </a:p>
        </p:txBody>
      </p:sp>
    </p:spTree>
    <p:extLst>
      <p:ext uri="{BB962C8B-B14F-4D97-AF65-F5344CB8AC3E}">
        <p14:creationId xmlns:p14="http://schemas.microsoft.com/office/powerpoint/2010/main" val="32182599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01741-FB38-9246-8D6C-7357BE0EB47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0BAA657-1600-964D-8FD8-EC705974A9FD}"/>
              </a:ext>
            </a:extLst>
          </p:cNvPr>
          <p:cNvSpPr>
            <a:spLocks noGrp="1"/>
          </p:cNvSpPr>
          <p:nvPr>
            <p:ph type="dt" sz="half" idx="10"/>
          </p:nvPr>
        </p:nvSpPr>
        <p:spPr/>
        <p:txBody>
          <a:bodyPr/>
          <a:lstStyle/>
          <a:p>
            <a:fld id="{39E975E8-0D70-3649-9F3E-14BED572EA96}" type="datetimeFigureOut">
              <a:rPr lang="en-US" smtClean="0"/>
              <a:t>1/25/21</a:t>
            </a:fld>
            <a:endParaRPr lang="en-US"/>
          </a:p>
        </p:txBody>
      </p:sp>
      <p:sp>
        <p:nvSpPr>
          <p:cNvPr id="4" name="Footer Placeholder 3">
            <a:extLst>
              <a:ext uri="{FF2B5EF4-FFF2-40B4-BE49-F238E27FC236}">
                <a16:creationId xmlns:a16="http://schemas.microsoft.com/office/drawing/2014/main" id="{413C51B9-7AFB-4F49-88EC-175DACA50B4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4774B00-4348-044C-9235-766EC0226BB4}"/>
              </a:ext>
            </a:extLst>
          </p:cNvPr>
          <p:cNvSpPr>
            <a:spLocks noGrp="1"/>
          </p:cNvSpPr>
          <p:nvPr>
            <p:ph type="sldNum" sz="quarter" idx="12"/>
          </p:nvPr>
        </p:nvSpPr>
        <p:spPr/>
        <p:txBody>
          <a:bodyPr/>
          <a:lstStyle/>
          <a:p>
            <a:fld id="{9B7E8F73-31ED-5547-8901-4E3C0772E0A8}" type="slidenum">
              <a:rPr lang="en-US" smtClean="0"/>
              <a:t>‹#›</a:t>
            </a:fld>
            <a:endParaRPr lang="en-US"/>
          </a:p>
        </p:txBody>
      </p:sp>
    </p:spTree>
    <p:extLst>
      <p:ext uri="{BB962C8B-B14F-4D97-AF65-F5344CB8AC3E}">
        <p14:creationId xmlns:p14="http://schemas.microsoft.com/office/powerpoint/2010/main" val="24802027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D9CF86F-26BF-7647-89E8-0D0306695285}"/>
              </a:ext>
            </a:extLst>
          </p:cNvPr>
          <p:cNvSpPr>
            <a:spLocks noGrp="1"/>
          </p:cNvSpPr>
          <p:nvPr>
            <p:ph type="dt" sz="half" idx="10"/>
          </p:nvPr>
        </p:nvSpPr>
        <p:spPr/>
        <p:txBody>
          <a:bodyPr/>
          <a:lstStyle/>
          <a:p>
            <a:fld id="{39E975E8-0D70-3649-9F3E-14BED572EA96}" type="datetimeFigureOut">
              <a:rPr lang="en-US" smtClean="0"/>
              <a:t>1/25/21</a:t>
            </a:fld>
            <a:endParaRPr lang="en-US"/>
          </a:p>
        </p:txBody>
      </p:sp>
      <p:sp>
        <p:nvSpPr>
          <p:cNvPr id="3" name="Footer Placeholder 2">
            <a:extLst>
              <a:ext uri="{FF2B5EF4-FFF2-40B4-BE49-F238E27FC236}">
                <a16:creationId xmlns:a16="http://schemas.microsoft.com/office/drawing/2014/main" id="{A7887F54-EE2B-D84C-90E3-B83D9C8F498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66D1F5F-908D-944E-99D8-2950AE502184}"/>
              </a:ext>
            </a:extLst>
          </p:cNvPr>
          <p:cNvSpPr>
            <a:spLocks noGrp="1"/>
          </p:cNvSpPr>
          <p:nvPr>
            <p:ph type="sldNum" sz="quarter" idx="12"/>
          </p:nvPr>
        </p:nvSpPr>
        <p:spPr/>
        <p:txBody>
          <a:bodyPr/>
          <a:lstStyle/>
          <a:p>
            <a:fld id="{9B7E8F73-31ED-5547-8901-4E3C0772E0A8}" type="slidenum">
              <a:rPr lang="en-US" smtClean="0"/>
              <a:t>‹#›</a:t>
            </a:fld>
            <a:endParaRPr lang="en-US"/>
          </a:p>
        </p:txBody>
      </p:sp>
    </p:spTree>
    <p:extLst>
      <p:ext uri="{BB962C8B-B14F-4D97-AF65-F5344CB8AC3E}">
        <p14:creationId xmlns:p14="http://schemas.microsoft.com/office/powerpoint/2010/main" val="37804519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42F15-B345-984D-A00B-1BCF0CFFD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F72D532-0CD2-D344-9979-362041C8882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AE37AEC-E2A3-974E-B93A-80762B38BD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191B58A-8FFB-8045-980A-764E3F53607E}"/>
              </a:ext>
            </a:extLst>
          </p:cNvPr>
          <p:cNvSpPr>
            <a:spLocks noGrp="1"/>
          </p:cNvSpPr>
          <p:nvPr>
            <p:ph type="dt" sz="half" idx="10"/>
          </p:nvPr>
        </p:nvSpPr>
        <p:spPr/>
        <p:txBody>
          <a:bodyPr/>
          <a:lstStyle/>
          <a:p>
            <a:fld id="{39E975E8-0D70-3649-9F3E-14BED572EA96}" type="datetimeFigureOut">
              <a:rPr lang="en-US" smtClean="0"/>
              <a:t>1/25/21</a:t>
            </a:fld>
            <a:endParaRPr lang="en-US"/>
          </a:p>
        </p:txBody>
      </p:sp>
      <p:sp>
        <p:nvSpPr>
          <p:cNvPr id="6" name="Footer Placeholder 5">
            <a:extLst>
              <a:ext uri="{FF2B5EF4-FFF2-40B4-BE49-F238E27FC236}">
                <a16:creationId xmlns:a16="http://schemas.microsoft.com/office/drawing/2014/main" id="{07FE5FBB-62DA-5548-9515-DDF88871913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A54889F-CB5C-3B4B-8A58-237027253F42}"/>
              </a:ext>
            </a:extLst>
          </p:cNvPr>
          <p:cNvSpPr>
            <a:spLocks noGrp="1"/>
          </p:cNvSpPr>
          <p:nvPr>
            <p:ph type="sldNum" sz="quarter" idx="12"/>
          </p:nvPr>
        </p:nvSpPr>
        <p:spPr/>
        <p:txBody>
          <a:bodyPr/>
          <a:lstStyle/>
          <a:p>
            <a:fld id="{9B7E8F73-31ED-5547-8901-4E3C0772E0A8}" type="slidenum">
              <a:rPr lang="en-US" smtClean="0"/>
              <a:t>‹#›</a:t>
            </a:fld>
            <a:endParaRPr lang="en-US"/>
          </a:p>
        </p:txBody>
      </p:sp>
    </p:spTree>
    <p:extLst>
      <p:ext uri="{BB962C8B-B14F-4D97-AF65-F5344CB8AC3E}">
        <p14:creationId xmlns:p14="http://schemas.microsoft.com/office/powerpoint/2010/main" val="3311672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BE245-C27C-2F4E-9104-0AB307BB2B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67E1E0D-618C-824E-9FFD-5A213D1738D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4E800AF-1734-5A4D-8E36-379CCEE0FC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6E85D75-28B3-C746-967B-FD4DA228B2CD}"/>
              </a:ext>
            </a:extLst>
          </p:cNvPr>
          <p:cNvSpPr>
            <a:spLocks noGrp="1"/>
          </p:cNvSpPr>
          <p:nvPr>
            <p:ph type="dt" sz="half" idx="10"/>
          </p:nvPr>
        </p:nvSpPr>
        <p:spPr/>
        <p:txBody>
          <a:bodyPr/>
          <a:lstStyle/>
          <a:p>
            <a:fld id="{39E975E8-0D70-3649-9F3E-14BED572EA96}" type="datetimeFigureOut">
              <a:rPr lang="en-US" smtClean="0"/>
              <a:t>1/25/21</a:t>
            </a:fld>
            <a:endParaRPr lang="en-US"/>
          </a:p>
        </p:txBody>
      </p:sp>
      <p:sp>
        <p:nvSpPr>
          <p:cNvPr id="6" name="Footer Placeholder 5">
            <a:extLst>
              <a:ext uri="{FF2B5EF4-FFF2-40B4-BE49-F238E27FC236}">
                <a16:creationId xmlns:a16="http://schemas.microsoft.com/office/drawing/2014/main" id="{9C499946-31CD-0C4F-AE1C-DFA7C3006DB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F86EC0-231E-7D48-9DA7-AB39F5443658}"/>
              </a:ext>
            </a:extLst>
          </p:cNvPr>
          <p:cNvSpPr>
            <a:spLocks noGrp="1"/>
          </p:cNvSpPr>
          <p:nvPr>
            <p:ph type="sldNum" sz="quarter" idx="12"/>
          </p:nvPr>
        </p:nvSpPr>
        <p:spPr/>
        <p:txBody>
          <a:bodyPr/>
          <a:lstStyle/>
          <a:p>
            <a:fld id="{9B7E8F73-31ED-5547-8901-4E3C0772E0A8}" type="slidenum">
              <a:rPr lang="en-US" smtClean="0"/>
              <a:t>‹#›</a:t>
            </a:fld>
            <a:endParaRPr lang="en-US"/>
          </a:p>
        </p:txBody>
      </p:sp>
    </p:spTree>
    <p:extLst>
      <p:ext uri="{BB962C8B-B14F-4D97-AF65-F5344CB8AC3E}">
        <p14:creationId xmlns:p14="http://schemas.microsoft.com/office/powerpoint/2010/main" val="2851312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65806-10C5-F843-ADE3-BB2E203A36E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CFC5548-8FF0-0D40-A932-345F0277425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EA4BE4B-F9F8-B745-AEC1-909648D571D9}"/>
              </a:ext>
            </a:extLst>
          </p:cNvPr>
          <p:cNvSpPr>
            <a:spLocks noGrp="1"/>
          </p:cNvSpPr>
          <p:nvPr>
            <p:ph type="dt" sz="half" idx="10"/>
          </p:nvPr>
        </p:nvSpPr>
        <p:spPr/>
        <p:txBody>
          <a:bodyPr/>
          <a:lstStyle/>
          <a:p>
            <a:fld id="{39E975E8-0D70-3649-9F3E-14BED572EA96}" type="datetimeFigureOut">
              <a:rPr lang="en-US" smtClean="0"/>
              <a:t>1/25/21</a:t>
            </a:fld>
            <a:endParaRPr lang="en-US"/>
          </a:p>
        </p:txBody>
      </p:sp>
      <p:sp>
        <p:nvSpPr>
          <p:cNvPr id="5" name="Footer Placeholder 4">
            <a:extLst>
              <a:ext uri="{FF2B5EF4-FFF2-40B4-BE49-F238E27FC236}">
                <a16:creationId xmlns:a16="http://schemas.microsoft.com/office/drawing/2014/main" id="{5B2A2262-806B-6B4B-94F3-5345226526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35BFDB-A987-7349-B176-3F1939E23773}"/>
              </a:ext>
            </a:extLst>
          </p:cNvPr>
          <p:cNvSpPr>
            <a:spLocks noGrp="1"/>
          </p:cNvSpPr>
          <p:nvPr>
            <p:ph type="sldNum" sz="quarter" idx="12"/>
          </p:nvPr>
        </p:nvSpPr>
        <p:spPr/>
        <p:txBody>
          <a:bodyPr/>
          <a:lstStyle/>
          <a:p>
            <a:fld id="{9B7E8F73-31ED-5547-8901-4E3C0772E0A8}" type="slidenum">
              <a:rPr lang="en-US" smtClean="0"/>
              <a:t>‹#›</a:t>
            </a:fld>
            <a:endParaRPr lang="en-US"/>
          </a:p>
        </p:txBody>
      </p:sp>
    </p:spTree>
    <p:extLst>
      <p:ext uri="{BB962C8B-B14F-4D97-AF65-F5344CB8AC3E}">
        <p14:creationId xmlns:p14="http://schemas.microsoft.com/office/powerpoint/2010/main" val="31295284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42B67CC-C5D3-5C42-B3BB-97F007E8215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5579625-569D-4543-B1F9-C2157F9E7C5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70952D2-5BD1-CA47-8F4C-F421806E784E}"/>
              </a:ext>
            </a:extLst>
          </p:cNvPr>
          <p:cNvSpPr>
            <a:spLocks noGrp="1"/>
          </p:cNvSpPr>
          <p:nvPr>
            <p:ph type="dt" sz="half" idx="10"/>
          </p:nvPr>
        </p:nvSpPr>
        <p:spPr/>
        <p:txBody>
          <a:bodyPr/>
          <a:lstStyle/>
          <a:p>
            <a:fld id="{39E975E8-0D70-3649-9F3E-14BED572EA96}" type="datetimeFigureOut">
              <a:rPr lang="en-US" smtClean="0"/>
              <a:t>1/25/21</a:t>
            </a:fld>
            <a:endParaRPr lang="en-US"/>
          </a:p>
        </p:txBody>
      </p:sp>
      <p:sp>
        <p:nvSpPr>
          <p:cNvPr id="5" name="Footer Placeholder 4">
            <a:extLst>
              <a:ext uri="{FF2B5EF4-FFF2-40B4-BE49-F238E27FC236}">
                <a16:creationId xmlns:a16="http://schemas.microsoft.com/office/drawing/2014/main" id="{B8C2B4BA-D17E-5742-A9C3-13D759F40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B2D23E-43F5-C042-9632-C47FECE739C8}"/>
              </a:ext>
            </a:extLst>
          </p:cNvPr>
          <p:cNvSpPr>
            <a:spLocks noGrp="1"/>
          </p:cNvSpPr>
          <p:nvPr>
            <p:ph type="sldNum" sz="quarter" idx="12"/>
          </p:nvPr>
        </p:nvSpPr>
        <p:spPr/>
        <p:txBody>
          <a:bodyPr/>
          <a:lstStyle/>
          <a:p>
            <a:fld id="{9B7E8F73-31ED-5547-8901-4E3C0772E0A8}" type="slidenum">
              <a:rPr lang="en-US" smtClean="0"/>
              <a:t>‹#›</a:t>
            </a:fld>
            <a:endParaRPr lang="en-US"/>
          </a:p>
        </p:txBody>
      </p:sp>
    </p:spTree>
    <p:extLst>
      <p:ext uri="{BB962C8B-B14F-4D97-AF65-F5344CB8AC3E}">
        <p14:creationId xmlns:p14="http://schemas.microsoft.com/office/powerpoint/2010/main" val="1348860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3EF45D4-9993-914F-9B60-A9B77E8D11B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7D5EBF4-FD16-0947-85FB-90F8F25D69C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59C73D7-3DC8-9747-88DF-E5933EB7BF5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E975E8-0D70-3649-9F3E-14BED572EA96}" type="datetimeFigureOut">
              <a:rPr lang="en-US" smtClean="0"/>
              <a:t>1/25/21</a:t>
            </a:fld>
            <a:endParaRPr lang="en-US"/>
          </a:p>
        </p:txBody>
      </p:sp>
      <p:sp>
        <p:nvSpPr>
          <p:cNvPr id="5" name="Footer Placeholder 4">
            <a:extLst>
              <a:ext uri="{FF2B5EF4-FFF2-40B4-BE49-F238E27FC236}">
                <a16:creationId xmlns:a16="http://schemas.microsoft.com/office/drawing/2014/main" id="{6EA1ECBF-3F72-034C-BDE6-C8FC751939F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046C71A-BC99-184B-87F4-B6CADE2AF6E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B7E8F73-31ED-5547-8901-4E3C0772E0A8}" type="slidenum">
              <a:rPr lang="en-US" smtClean="0"/>
              <a:t>‹#›</a:t>
            </a:fld>
            <a:endParaRPr lang="en-US"/>
          </a:p>
        </p:txBody>
      </p:sp>
    </p:spTree>
    <p:extLst>
      <p:ext uri="{BB962C8B-B14F-4D97-AF65-F5344CB8AC3E}">
        <p14:creationId xmlns:p14="http://schemas.microsoft.com/office/powerpoint/2010/main" val="14467229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g"/></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youtu.be/tDW-1JIa2gI" TargetMode="External"/><Relationship Id="rId2" Type="http://schemas.openxmlformats.org/officeDocument/2006/relationships/image" Target="../media/image4.jpg"/><Relationship Id="rId1" Type="http://schemas.openxmlformats.org/officeDocument/2006/relationships/slideLayout" Target="../slideLayouts/slideLayout1.xml"/><Relationship Id="rId4" Type="http://schemas.openxmlformats.org/officeDocument/2006/relationships/hyperlink" Target="https://youtu.be/M80K51DosFo"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g"/><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jpg"/></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hyperlink" Target="https://www.youtube.com/watch?v=yt5KEFKWni4"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1.xml"/><Relationship Id="rId4" Type="http://schemas.openxmlformats.org/officeDocument/2006/relationships/hyperlink" Target="https://jamesturrell.com/work/type/"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hyperlink" Target="https://publicdelivery.org/janet-cardiff-40-part-motet/"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6.tiff"/><Relationship Id="rId2" Type="http://schemas.openxmlformats.org/officeDocument/2006/relationships/image" Target="../media/image15.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goodreads.com/work/quotes/1692361" TargetMode="External"/><Relationship Id="rId2" Type="http://schemas.openxmlformats.org/officeDocument/2006/relationships/hyperlink" Target="https://www.goodreads.com/author/show/6263.Jun_ichir_Tanizaki" TargetMode="External"/><Relationship Id="rId1" Type="http://schemas.openxmlformats.org/officeDocument/2006/relationships/slideLayout" Target="../slideLayouts/slideLayout2.xml"/><Relationship Id="rId5" Type="http://schemas.openxmlformats.org/officeDocument/2006/relationships/image" Target="../media/image17.tiff"/><Relationship Id="rId4" Type="http://schemas.openxmlformats.org/officeDocument/2006/relationships/hyperlink" Target="https://nihonheikimasu.tumblr.com/post/33433084829/httpweheartitcomentry15854580vialittlerunni"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image" Target="../media/image20.tiff"/><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21.tiff"/></Relationships>
</file>

<file path=ppt/slides/_rels/slide13.xml.rels><?xml version="1.0" encoding="UTF-8" standalone="yes"?>
<Relationships xmlns="http://schemas.openxmlformats.org/package/2006/relationships"><Relationship Id="rId3" Type="http://schemas.openxmlformats.org/officeDocument/2006/relationships/image" Target="../media/image22.tif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1.xml"/><Relationship Id="rId4" Type="http://schemas.openxmlformats.org/officeDocument/2006/relationships/image" Target="../media/image25.jpeg"/></Relationships>
</file>

<file path=ppt/slides/_rels/slide1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831BC-B97A-6E48-966E-171E80DB4AD2}"/>
              </a:ext>
            </a:extLst>
          </p:cNvPr>
          <p:cNvSpPr>
            <a:spLocks noGrp="1"/>
          </p:cNvSpPr>
          <p:nvPr>
            <p:ph type="title"/>
          </p:nvPr>
        </p:nvSpPr>
        <p:spPr>
          <a:xfrm>
            <a:off x="838200" y="365125"/>
            <a:ext cx="10515600" cy="4836267"/>
          </a:xfrm>
        </p:spPr>
        <p:txBody>
          <a:bodyPr>
            <a:normAutofit/>
          </a:bodyPr>
          <a:lstStyle/>
          <a:p>
            <a:r>
              <a:rPr lang="en-US" sz="7200" dirty="0"/>
              <a:t>Light and Sound </a:t>
            </a:r>
            <a:br>
              <a:rPr lang="en-US" sz="7200" dirty="0"/>
            </a:br>
            <a:r>
              <a:rPr lang="en-US" sz="7200" dirty="0"/>
              <a:t>M4X02036</a:t>
            </a:r>
          </a:p>
        </p:txBody>
      </p:sp>
      <p:sp>
        <p:nvSpPr>
          <p:cNvPr id="3" name="Content Placeholder 2">
            <a:extLst>
              <a:ext uri="{FF2B5EF4-FFF2-40B4-BE49-F238E27FC236}">
                <a16:creationId xmlns:a16="http://schemas.microsoft.com/office/drawing/2014/main" id="{87C52DE3-8670-F94E-BC7D-B027F32DA178}"/>
              </a:ext>
            </a:extLst>
          </p:cNvPr>
          <p:cNvSpPr>
            <a:spLocks noGrp="1"/>
          </p:cNvSpPr>
          <p:nvPr>
            <p:ph idx="1"/>
          </p:nvPr>
        </p:nvSpPr>
        <p:spPr>
          <a:xfrm>
            <a:off x="838200" y="190005"/>
            <a:ext cx="10515600" cy="5986958"/>
          </a:xfrm>
        </p:spPr>
        <p:txBody>
          <a:bodyPr/>
          <a:lstStyle/>
          <a:p>
            <a:endParaRPr lang="en-US" dirty="0"/>
          </a:p>
        </p:txBody>
      </p:sp>
    </p:spTree>
    <p:extLst>
      <p:ext uri="{BB962C8B-B14F-4D97-AF65-F5344CB8AC3E}">
        <p14:creationId xmlns:p14="http://schemas.microsoft.com/office/powerpoint/2010/main" val="1461445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3578" y="141412"/>
            <a:ext cx="3693068" cy="5071813"/>
          </a:xfrm>
          <a:prstGeom prst="rect">
            <a:avLst/>
          </a:prstGeom>
        </p:spPr>
      </p:pic>
      <p:sp>
        <p:nvSpPr>
          <p:cNvPr id="6" name="TextBox 5"/>
          <p:cNvSpPr txBox="1"/>
          <p:nvPr/>
        </p:nvSpPr>
        <p:spPr>
          <a:xfrm>
            <a:off x="4136672" y="6063477"/>
            <a:ext cx="5182140" cy="369332"/>
          </a:xfrm>
          <a:prstGeom prst="rect">
            <a:avLst/>
          </a:prstGeom>
          <a:noFill/>
        </p:spPr>
        <p:txBody>
          <a:bodyPr wrap="square" rtlCol="0">
            <a:spAutoFit/>
          </a:bodyPr>
          <a:lstStyle/>
          <a:p>
            <a:r>
              <a:rPr lang="en-US" i="1" dirty="0"/>
              <a:t>Cambridge Encyclopedia of Astronomy, </a:t>
            </a:r>
            <a:r>
              <a:rPr lang="en-US" dirty="0"/>
              <a:t>1977</a:t>
            </a:r>
          </a:p>
        </p:txBody>
      </p:sp>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136672" y="275883"/>
            <a:ext cx="6486506" cy="4313526"/>
          </a:xfrm>
          <a:prstGeom prst="rect">
            <a:avLst/>
          </a:prstGeom>
        </p:spPr>
      </p:pic>
      <p:sp>
        <p:nvSpPr>
          <p:cNvPr id="14" name="TextBox 13"/>
          <p:cNvSpPr txBox="1"/>
          <p:nvPr/>
        </p:nvSpPr>
        <p:spPr>
          <a:xfrm>
            <a:off x="426539" y="6063477"/>
            <a:ext cx="5182140" cy="369332"/>
          </a:xfrm>
          <a:prstGeom prst="rect">
            <a:avLst/>
          </a:prstGeom>
          <a:noFill/>
        </p:spPr>
        <p:txBody>
          <a:bodyPr wrap="square" rtlCol="0">
            <a:spAutoFit/>
          </a:bodyPr>
          <a:lstStyle/>
          <a:p>
            <a:r>
              <a:rPr lang="en-US" i="1" dirty="0"/>
              <a:t>Scientific American, </a:t>
            </a:r>
            <a:r>
              <a:rPr lang="en-US" dirty="0"/>
              <a:t>1970</a:t>
            </a:r>
          </a:p>
        </p:txBody>
      </p:sp>
    </p:spTree>
    <p:extLst>
      <p:ext uri="{BB962C8B-B14F-4D97-AF65-F5344CB8AC3E}">
        <p14:creationId xmlns:p14="http://schemas.microsoft.com/office/powerpoint/2010/main" val="28752170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3175477" y="6090371"/>
            <a:ext cx="5841046" cy="369332"/>
          </a:xfrm>
          <a:prstGeom prst="rect">
            <a:avLst/>
          </a:prstGeom>
          <a:noFill/>
        </p:spPr>
        <p:txBody>
          <a:bodyPr wrap="square" rtlCol="0">
            <a:spAutoFit/>
          </a:bodyPr>
          <a:lstStyle/>
          <a:p>
            <a:pPr algn="ctr"/>
            <a:r>
              <a:rPr lang="en-US" i="1" dirty="0"/>
              <a:t>Unknown Pleasures, </a:t>
            </a:r>
            <a:r>
              <a:rPr lang="en-US" dirty="0"/>
              <a:t>Peter Saville, Factory Records, 1979 </a:t>
            </a: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08751" y="-75106"/>
            <a:ext cx="8382000" cy="6210300"/>
          </a:xfrm>
          <a:prstGeom prst="rect">
            <a:avLst/>
          </a:prstGeom>
        </p:spPr>
      </p:pic>
    </p:spTree>
    <p:extLst>
      <p:ext uri="{BB962C8B-B14F-4D97-AF65-F5344CB8AC3E}">
        <p14:creationId xmlns:p14="http://schemas.microsoft.com/office/powerpoint/2010/main" val="30123061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t="9804" r="4248" b="15883"/>
          <a:stretch/>
        </p:blipFill>
        <p:spPr>
          <a:xfrm>
            <a:off x="3386679" y="340503"/>
            <a:ext cx="5418642" cy="5231526"/>
          </a:xfrm>
          <a:prstGeom prst="rect">
            <a:avLst/>
          </a:prstGeom>
        </p:spPr>
      </p:pic>
      <p:sp>
        <p:nvSpPr>
          <p:cNvPr id="6" name="TextBox 5"/>
          <p:cNvSpPr txBox="1"/>
          <p:nvPr/>
        </p:nvSpPr>
        <p:spPr>
          <a:xfrm>
            <a:off x="4295636" y="5779908"/>
            <a:ext cx="3600729" cy="369332"/>
          </a:xfrm>
          <a:prstGeom prst="rect">
            <a:avLst/>
          </a:prstGeom>
          <a:noFill/>
        </p:spPr>
        <p:txBody>
          <a:bodyPr wrap="none" rtlCol="0">
            <a:spAutoFit/>
          </a:bodyPr>
          <a:lstStyle/>
          <a:p>
            <a:r>
              <a:rPr lang="en-US" i="1" dirty="0" err="1"/>
              <a:t>Koyaanisqatsi</a:t>
            </a:r>
            <a:r>
              <a:rPr lang="en-US" i="1" dirty="0"/>
              <a:t>, </a:t>
            </a:r>
            <a:r>
              <a:rPr lang="en-US" dirty="0"/>
              <a:t>Godfrey Reggio, 1982</a:t>
            </a:r>
          </a:p>
        </p:txBody>
      </p:sp>
      <p:grpSp>
        <p:nvGrpSpPr>
          <p:cNvPr id="2" name="Group 1"/>
          <p:cNvGrpSpPr/>
          <p:nvPr/>
        </p:nvGrpSpPr>
        <p:grpSpPr>
          <a:xfrm>
            <a:off x="5161241" y="6177826"/>
            <a:ext cx="1869519" cy="369332"/>
            <a:chOff x="4645887" y="6464695"/>
            <a:chExt cx="1869519" cy="369332"/>
          </a:xfrm>
        </p:grpSpPr>
        <p:sp>
          <p:nvSpPr>
            <p:cNvPr id="4" name="Rectangle 3"/>
            <p:cNvSpPr/>
            <p:nvPr/>
          </p:nvSpPr>
          <p:spPr>
            <a:xfrm>
              <a:off x="4645887" y="6464695"/>
              <a:ext cx="898003" cy="369332"/>
            </a:xfrm>
            <a:prstGeom prst="rect">
              <a:avLst/>
            </a:prstGeom>
          </p:spPr>
          <p:txBody>
            <a:bodyPr wrap="none">
              <a:spAutoFit/>
            </a:bodyPr>
            <a:lstStyle/>
            <a:p>
              <a:r>
                <a:rPr lang="en-US" dirty="0">
                  <a:hlinkClick r:id="rId3"/>
                </a:rPr>
                <a:t>Video 1</a:t>
              </a:r>
              <a:endParaRPr lang="en-US" dirty="0"/>
            </a:p>
          </p:txBody>
        </p:sp>
        <p:sp>
          <p:nvSpPr>
            <p:cNvPr id="7" name="Rectangle 6"/>
            <p:cNvSpPr/>
            <p:nvPr/>
          </p:nvSpPr>
          <p:spPr>
            <a:xfrm>
              <a:off x="5617403" y="6464695"/>
              <a:ext cx="898003" cy="369332"/>
            </a:xfrm>
            <a:prstGeom prst="rect">
              <a:avLst/>
            </a:prstGeom>
          </p:spPr>
          <p:txBody>
            <a:bodyPr wrap="none">
              <a:spAutoFit/>
            </a:bodyPr>
            <a:lstStyle/>
            <a:p>
              <a:r>
                <a:rPr lang="en-US" dirty="0">
                  <a:hlinkClick r:id="rId4"/>
                </a:rPr>
                <a:t>Video 2</a:t>
              </a:r>
              <a:endParaRPr lang="en-US" dirty="0"/>
            </a:p>
          </p:txBody>
        </p:sp>
      </p:grpSp>
    </p:spTree>
    <p:extLst>
      <p:ext uri="{BB962C8B-B14F-4D97-AF65-F5344CB8AC3E}">
        <p14:creationId xmlns:p14="http://schemas.microsoft.com/office/powerpoint/2010/main" val="8522987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2177" y="672352"/>
            <a:ext cx="3693068" cy="5096435"/>
          </a:xfrm>
          <a:prstGeom prst="rect">
            <a:avLst/>
          </a:prstGeom>
        </p:spPr>
      </p:pic>
      <p:sp>
        <p:nvSpPr>
          <p:cNvPr id="6" name="TextBox 5"/>
          <p:cNvSpPr txBox="1"/>
          <p:nvPr/>
        </p:nvSpPr>
        <p:spPr>
          <a:xfrm>
            <a:off x="384942" y="5902823"/>
            <a:ext cx="2758769" cy="646331"/>
          </a:xfrm>
          <a:prstGeom prst="rect">
            <a:avLst/>
          </a:prstGeom>
          <a:noFill/>
        </p:spPr>
        <p:txBody>
          <a:bodyPr wrap="none" rtlCol="0">
            <a:spAutoFit/>
          </a:bodyPr>
          <a:lstStyle/>
          <a:p>
            <a:r>
              <a:rPr lang="en-US" i="1" dirty="0"/>
              <a:t>BBC Radiophonic Workshop</a:t>
            </a:r>
          </a:p>
          <a:p>
            <a:r>
              <a:rPr lang="en-US" dirty="0"/>
              <a:t>from 1958</a:t>
            </a:r>
          </a:p>
        </p:txBody>
      </p:sp>
      <p:pic>
        <p:nvPicPr>
          <p:cNvPr id="8" name="Picture 7"/>
          <p:cNvPicPr>
            <a:picLocks noChangeAspect="1"/>
          </p:cNvPicPr>
          <p:nvPr/>
        </p:nvPicPr>
        <p:blipFill rotWithShape="1">
          <a:blip r:embed="rId3">
            <a:extLst>
              <a:ext uri="{28A0092B-C50C-407E-A947-70E740481C1C}">
                <a14:useLocalDpi xmlns:a14="http://schemas.microsoft.com/office/drawing/2010/main" val="0"/>
              </a:ext>
            </a:extLst>
          </a:blip>
          <a:srcRect l="43222"/>
          <a:stretch/>
        </p:blipFill>
        <p:spPr>
          <a:xfrm>
            <a:off x="4948517" y="672352"/>
            <a:ext cx="2997133" cy="3031696"/>
          </a:xfrm>
          <a:prstGeom prst="rect">
            <a:avLst/>
          </a:prstGeom>
        </p:spPr>
      </p:pic>
      <p:sp>
        <p:nvSpPr>
          <p:cNvPr id="10" name="TextBox 9"/>
          <p:cNvSpPr txBox="1"/>
          <p:nvPr/>
        </p:nvSpPr>
        <p:spPr>
          <a:xfrm>
            <a:off x="5109815" y="6225989"/>
            <a:ext cx="4416978" cy="369332"/>
          </a:xfrm>
          <a:prstGeom prst="rect">
            <a:avLst/>
          </a:prstGeom>
          <a:noFill/>
        </p:spPr>
        <p:txBody>
          <a:bodyPr wrap="none" rtlCol="0">
            <a:spAutoFit/>
          </a:bodyPr>
          <a:lstStyle/>
          <a:p>
            <a:r>
              <a:rPr lang="en-US" i="1" dirty="0"/>
              <a:t>East Coast/West Coast Synthesis </a:t>
            </a:r>
            <a:r>
              <a:rPr lang="en-US" dirty="0"/>
              <a:t> from 1960s</a:t>
            </a:r>
          </a:p>
        </p:txBody>
      </p:sp>
      <p:pic>
        <p:nvPicPr>
          <p:cNvPr id="11" name="Picture 10"/>
          <p:cNvPicPr>
            <a:picLocks noChangeAspect="1"/>
          </p:cNvPicPr>
          <p:nvPr/>
        </p:nvPicPr>
        <p:blipFill rotWithShape="1">
          <a:blip r:embed="rId4">
            <a:extLst>
              <a:ext uri="{28A0092B-C50C-407E-A947-70E740481C1C}">
                <a14:useLocalDpi xmlns:a14="http://schemas.microsoft.com/office/drawing/2010/main" val="0"/>
              </a:ext>
            </a:extLst>
          </a:blip>
          <a:srcRect l="11957" r="8797"/>
          <a:stretch/>
        </p:blipFill>
        <p:spPr>
          <a:xfrm>
            <a:off x="8108576" y="672352"/>
            <a:ext cx="3203321" cy="3031695"/>
          </a:xfrm>
          <a:prstGeom prst="rect">
            <a:avLst/>
          </a:prstGeom>
        </p:spPr>
      </p:pic>
      <p:pic>
        <p:nvPicPr>
          <p:cNvPr id="12" name="Picture 1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302559" y="3918205"/>
            <a:ext cx="2191872" cy="1559371"/>
          </a:xfrm>
          <a:prstGeom prst="rect">
            <a:avLst/>
          </a:prstGeom>
        </p:spPr>
      </p:pic>
      <p:pic>
        <p:nvPicPr>
          <p:cNvPr id="13" name="Picture 1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651745" y="4369109"/>
            <a:ext cx="2191872" cy="657561"/>
          </a:xfrm>
          <a:prstGeom prst="rect">
            <a:avLst/>
          </a:prstGeom>
        </p:spPr>
      </p:pic>
    </p:spTree>
    <p:extLst>
      <p:ext uri="{BB962C8B-B14F-4D97-AF65-F5344CB8AC3E}">
        <p14:creationId xmlns:p14="http://schemas.microsoft.com/office/powerpoint/2010/main" val="898041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3340589" y="5982797"/>
            <a:ext cx="5841046" cy="369332"/>
          </a:xfrm>
          <a:prstGeom prst="rect">
            <a:avLst/>
          </a:prstGeom>
          <a:noFill/>
        </p:spPr>
        <p:txBody>
          <a:bodyPr wrap="square" rtlCol="0">
            <a:spAutoFit/>
          </a:bodyPr>
          <a:lstStyle/>
          <a:p>
            <a:pPr algn="ctr"/>
            <a:r>
              <a:rPr lang="en-US" i="1" dirty="0"/>
              <a:t>Momentum, </a:t>
            </a:r>
            <a:r>
              <a:rPr lang="en-US" dirty="0"/>
              <a:t>United Visual Artists, 2014</a:t>
            </a: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70112" y="216718"/>
            <a:ext cx="8382000" cy="5590794"/>
          </a:xfrm>
          <a:prstGeom prst="rect">
            <a:avLst/>
          </a:prstGeom>
        </p:spPr>
      </p:pic>
      <p:sp>
        <p:nvSpPr>
          <p:cNvPr id="3" name="TextBox 2"/>
          <p:cNvSpPr txBox="1"/>
          <p:nvPr/>
        </p:nvSpPr>
        <p:spPr>
          <a:xfrm>
            <a:off x="5897070" y="6265656"/>
            <a:ext cx="728084" cy="369332"/>
          </a:xfrm>
          <a:prstGeom prst="rect">
            <a:avLst/>
          </a:prstGeom>
          <a:noFill/>
        </p:spPr>
        <p:txBody>
          <a:bodyPr wrap="none" rtlCol="0">
            <a:spAutoFit/>
          </a:bodyPr>
          <a:lstStyle/>
          <a:p>
            <a:r>
              <a:rPr lang="en-US" dirty="0">
                <a:hlinkClick r:id="rId4"/>
              </a:rPr>
              <a:t>Video</a:t>
            </a:r>
            <a:endParaRPr lang="en-US" dirty="0"/>
          </a:p>
        </p:txBody>
      </p:sp>
    </p:spTree>
    <p:extLst>
      <p:ext uri="{BB962C8B-B14F-4D97-AF65-F5344CB8AC3E}">
        <p14:creationId xmlns:p14="http://schemas.microsoft.com/office/powerpoint/2010/main" val="37963869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20804-74EC-1B42-9A96-F6FC892F7793}"/>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624D40E7-A00F-4349-98C1-DF3F91EC9102}"/>
              </a:ext>
            </a:extLst>
          </p:cNvPr>
          <p:cNvSpPr>
            <a:spLocks noGrp="1"/>
          </p:cNvSpPr>
          <p:nvPr>
            <p:ph type="subTitle" idx="1"/>
          </p:nvPr>
        </p:nvSpPr>
        <p:spPr>
          <a:xfrm>
            <a:off x="130630" y="2715868"/>
            <a:ext cx="3618994" cy="3886812"/>
          </a:xfrm>
        </p:spPr>
        <p:txBody>
          <a:bodyPr>
            <a:normAutofit lnSpcReduction="10000"/>
          </a:bodyPr>
          <a:lstStyle/>
          <a:p>
            <a:endParaRPr lang="en-US" dirty="0"/>
          </a:p>
          <a:p>
            <a:endParaRPr lang="en-US" dirty="0"/>
          </a:p>
          <a:p>
            <a:r>
              <a:rPr lang="en-US" dirty="0"/>
              <a:t>James </a:t>
            </a:r>
            <a:r>
              <a:rPr lang="en-US" dirty="0" err="1"/>
              <a:t>Turrell</a:t>
            </a:r>
            <a:endParaRPr lang="en-US" sz="2000" i="1" dirty="0"/>
          </a:p>
          <a:p>
            <a:r>
              <a:rPr lang="en-GB" sz="2000" i="1" dirty="0"/>
              <a:t>“My work is more about your seeing than it is about my seeing, although it is a product of my seeing. I’m also interested in the sense of presence of space; that is space where you feel a presence, almost an entity — that physical feeling and power that space can give.”</a:t>
            </a:r>
            <a:endParaRPr lang="en-GB" sz="2000" dirty="0"/>
          </a:p>
          <a:p>
            <a:endParaRPr lang="en-US" dirty="0"/>
          </a:p>
        </p:txBody>
      </p:sp>
      <p:pic>
        <p:nvPicPr>
          <p:cNvPr id="7" name="Picture 6">
            <a:extLst>
              <a:ext uri="{FF2B5EF4-FFF2-40B4-BE49-F238E27FC236}">
                <a16:creationId xmlns:a16="http://schemas.microsoft.com/office/drawing/2014/main" id="{A5665CE5-F186-474E-B5E1-5A4D2A64AC42}"/>
              </a:ext>
            </a:extLst>
          </p:cNvPr>
          <p:cNvPicPr>
            <a:picLocks noChangeAspect="1"/>
          </p:cNvPicPr>
          <p:nvPr/>
        </p:nvPicPr>
        <p:blipFill>
          <a:blip r:embed="rId2"/>
          <a:stretch>
            <a:fillRect/>
          </a:stretch>
        </p:blipFill>
        <p:spPr>
          <a:xfrm>
            <a:off x="273132" y="522514"/>
            <a:ext cx="3522209" cy="2879717"/>
          </a:xfrm>
          <a:prstGeom prst="rect">
            <a:avLst/>
          </a:prstGeom>
        </p:spPr>
      </p:pic>
      <p:pic>
        <p:nvPicPr>
          <p:cNvPr id="11" name="Picture 10">
            <a:extLst>
              <a:ext uri="{FF2B5EF4-FFF2-40B4-BE49-F238E27FC236}">
                <a16:creationId xmlns:a16="http://schemas.microsoft.com/office/drawing/2014/main" id="{A5365142-0BAA-A346-B36B-27F3135D1DF2}"/>
              </a:ext>
            </a:extLst>
          </p:cNvPr>
          <p:cNvPicPr>
            <a:picLocks noChangeAspect="1"/>
          </p:cNvPicPr>
          <p:nvPr/>
        </p:nvPicPr>
        <p:blipFill>
          <a:blip r:embed="rId3"/>
          <a:stretch>
            <a:fillRect/>
          </a:stretch>
        </p:blipFill>
        <p:spPr>
          <a:xfrm>
            <a:off x="3709147" y="394242"/>
            <a:ext cx="7611104" cy="4643252"/>
          </a:xfrm>
          <a:prstGeom prst="rect">
            <a:avLst/>
          </a:prstGeom>
        </p:spPr>
      </p:pic>
      <p:sp>
        <p:nvSpPr>
          <p:cNvPr id="6" name="TextBox 5">
            <a:extLst>
              <a:ext uri="{FF2B5EF4-FFF2-40B4-BE49-F238E27FC236}">
                <a16:creationId xmlns:a16="http://schemas.microsoft.com/office/drawing/2014/main" id="{6FE0C38E-072B-1545-A8D0-027FF954552D}"/>
              </a:ext>
            </a:extLst>
          </p:cNvPr>
          <p:cNvSpPr txBox="1"/>
          <p:nvPr/>
        </p:nvSpPr>
        <p:spPr>
          <a:xfrm>
            <a:off x="3795341" y="5201392"/>
            <a:ext cx="7438716" cy="1354217"/>
          </a:xfrm>
          <a:prstGeom prst="rect">
            <a:avLst/>
          </a:prstGeom>
          <a:noFill/>
        </p:spPr>
        <p:txBody>
          <a:bodyPr wrap="square" rtlCol="0">
            <a:spAutoFit/>
          </a:bodyPr>
          <a:lstStyle/>
          <a:p>
            <a:r>
              <a:rPr lang="en-GB" cap="all" dirty="0"/>
              <a:t>SHALLOW SPACE CONSTRUCTIONS</a:t>
            </a:r>
          </a:p>
          <a:p>
            <a:r>
              <a:rPr lang="en-GB" sz="1600" i="1" dirty="0"/>
              <a:t>A </a:t>
            </a:r>
            <a:r>
              <a:rPr lang="en-GB" sz="1600" i="1" dirty="0" err="1"/>
              <a:t>Turrell</a:t>
            </a:r>
            <a:r>
              <a:rPr lang="en-GB" sz="1600" i="1" dirty="0"/>
              <a:t> Shallow Space is viewed from the rear of a large room in which controlled lighting challenges the viewer’s depth perception.</a:t>
            </a:r>
            <a:endParaRPr lang="en-US" sz="1600" dirty="0"/>
          </a:p>
          <a:p>
            <a:r>
              <a:rPr lang="en-US" sz="1600" dirty="0">
                <a:hlinkClick r:id="rId4"/>
              </a:rPr>
              <a:t>https://jamesturrell.com/work/type/</a:t>
            </a:r>
            <a:endParaRPr lang="en-US" sz="1600" dirty="0"/>
          </a:p>
          <a:p>
            <a:r>
              <a:rPr lang="en-US" sz="1600" dirty="0"/>
              <a:t>References can be made to post war American Art/ Earthworks/ Minimalism/ </a:t>
            </a:r>
            <a:r>
              <a:rPr lang="en-US" sz="1600" dirty="0" err="1"/>
              <a:t>Skyspaces</a:t>
            </a:r>
            <a:r>
              <a:rPr lang="en-US" sz="1600" dirty="0"/>
              <a:t> </a:t>
            </a:r>
          </a:p>
        </p:txBody>
      </p:sp>
    </p:spTree>
    <p:extLst>
      <p:ext uri="{BB962C8B-B14F-4D97-AF65-F5344CB8AC3E}">
        <p14:creationId xmlns:p14="http://schemas.microsoft.com/office/powerpoint/2010/main" val="34798446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B6D6E-AE9B-DB47-8367-58465FB80F54}"/>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46BEC2A7-6591-C943-9DD6-28899146C596}"/>
              </a:ext>
            </a:extLst>
          </p:cNvPr>
          <p:cNvPicPr>
            <a:picLocks noGrp="1" noChangeAspect="1"/>
          </p:cNvPicPr>
          <p:nvPr>
            <p:ph idx="1"/>
          </p:nvPr>
        </p:nvPicPr>
        <p:blipFill>
          <a:blip r:embed="rId2"/>
          <a:stretch>
            <a:fillRect/>
          </a:stretch>
        </p:blipFill>
        <p:spPr>
          <a:xfrm>
            <a:off x="1745365" y="0"/>
            <a:ext cx="2447284" cy="4351338"/>
          </a:xfrm>
        </p:spPr>
      </p:pic>
      <p:pic>
        <p:nvPicPr>
          <p:cNvPr id="7" name="Picture 6">
            <a:extLst>
              <a:ext uri="{FF2B5EF4-FFF2-40B4-BE49-F238E27FC236}">
                <a16:creationId xmlns:a16="http://schemas.microsoft.com/office/drawing/2014/main" id="{580DA581-F345-CA4C-AEB6-EECFEE770FB8}"/>
              </a:ext>
            </a:extLst>
          </p:cNvPr>
          <p:cNvPicPr>
            <a:picLocks noChangeAspect="1"/>
          </p:cNvPicPr>
          <p:nvPr/>
        </p:nvPicPr>
        <p:blipFill>
          <a:blip r:embed="rId3"/>
          <a:stretch>
            <a:fillRect/>
          </a:stretch>
        </p:blipFill>
        <p:spPr>
          <a:xfrm>
            <a:off x="4312062" y="0"/>
            <a:ext cx="7777019" cy="5181439"/>
          </a:xfrm>
          <a:prstGeom prst="rect">
            <a:avLst/>
          </a:prstGeom>
        </p:spPr>
      </p:pic>
      <p:sp>
        <p:nvSpPr>
          <p:cNvPr id="8" name="TextBox 7">
            <a:extLst>
              <a:ext uri="{FF2B5EF4-FFF2-40B4-BE49-F238E27FC236}">
                <a16:creationId xmlns:a16="http://schemas.microsoft.com/office/drawing/2014/main" id="{C2DF677D-63D8-2E4B-B14E-1F609B736282}"/>
              </a:ext>
            </a:extLst>
          </p:cNvPr>
          <p:cNvSpPr txBox="1"/>
          <p:nvPr/>
        </p:nvSpPr>
        <p:spPr>
          <a:xfrm>
            <a:off x="838200" y="4738255"/>
            <a:ext cx="3235036" cy="1754326"/>
          </a:xfrm>
          <a:prstGeom prst="rect">
            <a:avLst/>
          </a:prstGeom>
          <a:noFill/>
        </p:spPr>
        <p:txBody>
          <a:bodyPr wrap="square" rtlCol="0">
            <a:spAutoFit/>
          </a:bodyPr>
          <a:lstStyle/>
          <a:p>
            <a:r>
              <a:rPr lang="en-US" dirty="0"/>
              <a:t>Janet Cardiff</a:t>
            </a:r>
          </a:p>
          <a:p>
            <a:r>
              <a:rPr lang="en-GB" i="1" dirty="0"/>
              <a:t>The Forty Part Motet</a:t>
            </a:r>
            <a:r>
              <a:rPr lang="en-GB" dirty="0"/>
              <a:t> (A reworking of “</a:t>
            </a:r>
            <a:r>
              <a:rPr lang="en-GB" dirty="0" err="1"/>
              <a:t>Spem</a:t>
            </a:r>
            <a:r>
              <a:rPr lang="en-GB" dirty="0"/>
              <a:t> in </a:t>
            </a:r>
            <a:r>
              <a:rPr lang="en-GB" dirty="0" err="1"/>
              <a:t>Alium</a:t>
            </a:r>
            <a:r>
              <a:rPr lang="en-GB" dirty="0"/>
              <a:t>,” by Thomas </a:t>
            </a:r>
            <a:r>
              <a:rPr lang="en-GB" dirty="0" err="1"/>
              <a:t>Tallis</a:t>
            </a:r>
            <a:r>
              <a:rPr lang="en-GB" dirty="0"/>
              <a:t> 1556), 2001, 40-channel audio installation with speakers and stands</a:t>
            </a:r>
            <a:endParaRPr lang="en-US" dirty="0"/>
          </a:p>
        </p:txBody>
      </p:sp>
      <p:sp>
        <p:nvSpPr>
          <p:cNvPr id="9" name="TextBox 8">
            <a:extLst>
              <a:ext uri="{FF2B5EF4-FFF2-40B4-BE49-F238E27FC236}">
                <a16:creationId xmlns:a16="http://schemas.microsoft.com/office/drawing/2014/main" id="{1F21585F-EF5C-4542-8FE8-BB31C0B61218}"/>
              </a:ext>
            </a:extLst>
          </p:cNvPr>
          <p:cNvSpPr txBox="1"/>
          <p:nvPr/>
        </p:nvSpPr>
        <p:spPr>
          <a:xfrm>
            <a:off x="4312062" y="5628904"/>
            <a:ext cx="7777019" cy="646331"/>
          </a:xfrm>
          <a:prstGeom prst="rect">
            <a:avLst/>
          </a:prstGeom>
          <a:noFill/>
        </p:spPr>
        <p:txBody>
          <a:bodyPr wrap="square" rtlCol="0">
            <a:spAutoFit/>
          </a:bodyPr>
          <a:lstStyle/>
          <a:p>
            <a:r>
              <a:rPr lang="en-US" dirty="0">
                <a:hlinkClick r:id="rId4"/>
              </a:rPr>
              <a:t>https://publicdelivery.org/janet-cardiff-40-part-motet/</a:t>
            </a:r>
            <a:endParaRPr lang="en-US" dirty="0"/>
          </a:p>
          <a:p>
            <a:endParaRPr lang="en-US" dirty="0"/>
          </a:p>
        </p:txBody>
      </p:sp>
    </p:spTree>
    <p:extLst>
      <p:ext uri="{BB962C8B-B14F-4D97-AF65-F5344CB8AC3E}">
        <p14:creationId xmlns:p14="http://schemas.microsoft.com/office/powerpoint/2010/main" val="28680006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30AB3-37C5-0040-9F9C-BDA0EDA73A79}"/>
              </a:ext>
            </a:extLst>
          </p:cNvPr>
          <p:cNvSpPr>
            <a:spLocks noGrp="1"/>
          </p:cNvSpPr>
          <p:nvPr>
            <p:ph type="title"/>
          </p:nvPr>
        </p:nvSpPr>
        <p:spPr/>
        <p:txBody>
          <a:bodyPr/>
          <a:lstStyle/>
          <a:p>
            <a:endParaRPr lang="en-US"/>
          </a:p>
        </p:txBody>
      </p:sp>
      <p:pic>
        <p:nvPicPr>
          <p:cNvPr id="4" name="Content Placeholder 3">
            <a:extLst>
              <a:ext uri="{FF2B5EF4-FFF2-40B4-BE49-F238E27FC236}">
                <a16:creationId xmlns:a16="http://schemas.microsoft.com/office/drawing/2014/main" id="{4536ADC0-A16E-6F47-801B-C705852D21E7}"/>
              </a:ext>
            </a:extLst>
          </p:cNvPr>
          <p:cNvPicPr>
            <a:picLocks noGrp="1" noChangeAspect="1"/>
          </p:cNvPicPr>
          <p:nvPr>
            <p:ph idx="1"/>
          </p:nvPr>
        </p:nvPicPr>
        <p:blipFill>
          <a:blip r:embed="rId2"/>
          <a:stretch>
            <a:fillRect/>
          </a:stretch>
        </p:blipFill>
        <p:spPr>
          <a:xfrm>
            <a:off x="964735" y="498763"/>
            <a:ext cx="3792015" cy="4351338"/>
          </a:xfrm>
          <a:prstGeom prst="rect">
            <a:avLst/>
          </a:prstGeom>
        </p:spPr>
      </p:pic>
      <p:sp>
        <p:nvSpPr>
          <p:cNvPr id="5" name="TextBox 4">
            <a:extLst>
              <a:ext uri="{FF2B5EF4-FFF2-40B4-BE49-F238E27FC236}">
                <a16:creationId xmlns:a16="http://schemas.microsoft.com/office/drawing/2014/main" id="{A15CC70B-B228-9B48-A4CC-00596672C504}"/>
              </a:ext>
            </a:extLst>
          </p:cNvPr>
          <p:cNvSpPr txBox="1"/>
          <p:nvPr/>
        </p:nvSpPr>
        <p:spPr>
          <a:xfrm>
            <a:off x="876377" y="5272645"/>
            <a:ext cx="3880373" cy="1199408"/>
          </a:xfrm>
          <a:prstGeom prst="rect">
            <a:avLst/>
          </a:prstGeom>
          <a:noFill/>
        </p:spPr>
        <p:txBody>
          <a:bodyPr wrap="square" rtlCol="0">
            <a:spAutoFit/>
          </a:bodyPr>
          <a:lstStyle/>
          <a:p>
            <a:pPr fontAlgn="base"/>
            <a:r>
              <a:rPr lang="en-GB" b="1" dirty="0"/>
              <a:t>Miss Understood &amp; Mr. </a:t>
            </a:r>
            <a:r>
              <a:rPr lang="en-GB" b="1" dirty="0" err="1"/>
              <a:t>Meanor</a:t>
            </a:r>
            <a:endParaRPr lang="en-GB" b="1" dirty="0"/>
          </a:p>
          <a:p>
            <a:pPr fontAlgn="base"/>
            <a:r>
              <a:rPr lang="en-GB" dirty="0"/>
              <a:t>Tim Noble and Sue Webster, 1997, trash and personal items, wood, light projector, light sensor, 60 x 70 x 140 cm</a:t>
            </a:r>
          </a:p>
        </p:txBody>
      </p:sp>
      <p:pic>
        <p:nvPicPr>
          <p:cNvPr id="6" name="Picture 5">
            <a:extLst>
              <a:ext uri="{FF2B5EF4-FFF2-40B4-BE49-F238E27FC236}">
                <a16:creationId xmlns:a16="http://schemas.microsoft.com/office/drawing/2014/main" id="{D77D2040-DD40-B24A-89F4-9FD419804190}"/>
              </a:ext>
            </a:extLst>
          </p:cNvPr>
          <p:cNvPicPr>
            <a:picLocks noChangeAspect="1"/>
          </p:cNvPicPr>
          <p:nvPr/>
        </p:nvPicPr>
        <p:blipFill>
          <a:blip r:embed="rId3"/>
          <a:stretch>
            <a:fillRect/>
          </a:stretch>
        </p:blipFill>
        <p:spPr>
          <a:xfrm>
            <a:off x="5441672" y="498764"/>
            <a:ext cx="5348888" cy="4773882"/>
          </a:xfrm>
          <a:prstGeom prst="rect">
            <a:avLst/>
          </a:prstGeom>
        </p:spPr>
      </p:pic>
      <p:sp>
        <p:nvSpPr>
          <p:cNvPr id="8" name="TextBox 7">
            <a:extLst>
              <a:ext uri="{FF2B5EF4-FFF2-40B4-BE49-F238E27FC236}">
                <a16:creationId xmlns:a16="http://schemas.microsoft.com/office/drawing/2014/main" id="{D9A161F0-B66F-5D43-881D-5BCE1A6A08BF}"/>
              </a:ext>
            </a:extLst>
          </p:cNvPr>
          <p:cNvSpPr txBox="1"/>
          <p:nvPr/>
        </p:nvSpPr>
        <p:spPr>
          <a:xfrm>
            <a:off x="5441672" y="5510151"/>
            <a:ext cx="5912128" cy="1200329"/>
          </a:xfrm>
          <a:prstGeom prst="rect">
            <a:avLst/>
          </a:prstGeom>
          <a:noFill/>
        </p:spPr>
        <p:txBody>
          <a:bodyPr wrap="square" rtlCol="0">
            <a:spAutoFit/>
          </a:bodyPr>
          <a:lstStyle/>
          <a:p>
            <a:pPr fontAlgn="base"/>
            <a:r>
              <a:rPr lang="en-GB" b="1" dirty="0"/>
              <a:t>Dirty White Trash (With Gulls)</a:t>
            </a:r>
          </a:p>
          <a:p>
            <a:pPr fontAlgn="base"/>
            <a:r>
              <a:rPr lang="en-GB" dirty="0"/>
              <a:t>Tim Noble and Sue Webster, 1998, 6 months’ worth of artists’ trash, 2 taxidermy seagulls, light projector, dimensions variable </a:t>
            </a:r>
          </a:p>
        </p:txBody>
      </p:sp>
    </p:spTree>
    <p:extLst>
      <p:ext uri="{BB962C8B-B14F-4D97-AF65-F5344CB8AC3E}">
        <p14:creationId xmlns:p14="http://schemas.microsoft.com/office/powerpoint/2010/main" val="37660237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04F51-B829-E24E-809C-7D422D90726E}"/>
              </a:ext>
            </a:extLst>
          </p:cNvPr>
          <p:cNvSpPr>
            <a:spLocks noGrp="1"/>
          </p:cNvSpPr>
          <p:nvPr>
            <p:ph type="title"/>
          </p:nvPr>
        </p:nvSpPr>
        <p:spPr>
          <a:xfrm>
            <a:off x="558140" y="472003"/>
            <a:ext cx="2980707" cy="5809480"/>
          </a:xfrm>
        </p:spPr>
        <p:txBody>
          <a:bodyPr>
            <a:normAutofit/>
          </a:bodyPr>
          <a:lstStyle/>
          <a:p>
            <a:r>
              <a:rPr lang="en-GB" sz="2400" dirty="0">
                <a:latin typeface="+mn-lt"/>
                <a:hlinkClick r:id="rId2"/>
              </a:rPr>
              <a:t>Jun'ichirō Tanizaki</a:t>
            </a:r>
            <a:r>
              <a:rPr lang="en-GB" sz="2400" dirty="0">
                <a:latin typeface="+mn-lt"/>
              </a:rPr>
              <a:t>, </a:t>
            </a:r>
            <a:r>
              <a:rPr lang="en-GB" sz="2400" i="1" dirty="0">
                <a:latin typeface="+mn-lt"/>
                <a:hlinkClick r:id="rId3"/>
              </a:rPr>
              <a:t>In Praise of Shadows</a:t>
            </a:r>
            <a:r>
              <a:rPr lang="en-GB" sz="2400" dirty="0">
                <a:latin typeface="+mn-lt"/>
              </a:rPr>
              <a:t> </a:t>
            </a:r>
            <a:br>
              <a:rPr lang="en-GB" sz="2400" dirty="0">
                <a:latin typeface="+mn-lt"/>
              </a:rPr>
            </a:br>
            <a:br>
              <a:rPr lang="en-GB" sz="2400" dirty="0">
                <a:latin typeface="+mn-lt"/>
              </a:rPr>
            </a:br>
            <a:br>
              <a:rPr lang="en-GB" sz="2000" dirty="0">
                <a:latin typeface="+mn-lt"/>
              </a:rPr>
            </a:br>
            <a:r>
              <a:rPr lang="en-GB" sz="2000" b="1" dirty="0">
                <a:latin typeface="+mn-lt"/>
              </a:rPr>
              <a:t>Image</a:t>
            </a:r>
            <a:r>
              <a:rPr lang="en-GB" sz="2000" dirty="0">
                <a:latin typeface="+mn-lt"/>
              </a:rPr>
              <a:t>: </a:t>
            </a:r>
            <a:r>
              <a:rPr lang="en-GB" sz="2000" i="1" dirty="0">
                <a:latin typeface="+mn-lt"/>
              </a:rPr>
              <a:t>“The beauty of a Japanese room depends on a variation of shadows, heavy shadows against light shadows” - that’s why there are so few ornaments.</a:t>
            </a:r>
            <a:r>
              <a:rPr lang="en-GB" sz="2000" dirty="0">
                <a:latin typeface="+mn-lt"/>
              </a:rPr>
              <a:t> (</a:t>
            </a:r>
            <a:r>
              <a:rPr lang="en-GB" sz="2000" u="sng" dirty="0">
                <a:latin typeface="+mn-lt"/>
                <a:hlinkClick r:id="rId4"/>
              </a:rPr>
              <a:t>Source</a:t>
            </a:r>
            <a:r>
              <a:rPr lang="en-GB" sz="2000" dirty="0">
                <a:latin typeface="+mn-lt"/>
              </a:rPr>
              <a:t>.)</a:t>
            </a:r>
            <a:br>
              <a:rPr lang="en-GB" sz="2000" dirty="0">
                <a:latin typeface="+mn-lt"/>
              </a:rPr>
            </a:br>
            <a:br>
              <a:rPr lang="en-GB" sz="2000" dirty="0">
                <a:latin typeface="+mn-lt"/>
              </a:rPr>
            </a:br>
            <a:r>
              <a:rPr lang="en-GB" sz="2000" b="1" dirty="0">
                <a:latin typeface="+mn-lt"/>
              </a:rPr>
              <a:t>Dark and Light, East and West</a:t>
            </a:r>
            <a:endParaRPr lang="en-US" sz="2000" dirty="0">
              <a:latin typeface="+mn-lt"/>
            </a:endParaRPr>
          </a:p>
        </p:txBody>
      </p:sp>
      <p:pic>
        <p:nvPicPr>
          <p:cNvPr id="4" name="Content Placeholder 3">
            <a:extLst>
              <a:ext uri="{FF2B5EF4-FFF2-40B4-BE49-F238E27FC236}">
                <a16:creationId xmlns:a16="http://schemas.microsoft.com/office/drawing/2014/main" id="{9E0D9B2B-EE76-E44D-B8FD-5D2F35929C73}"/>
              </a:ext>
            </a:extLst>
          </p:cNvPr>
          <p:cNvPicPr>
            <a:picLocks noGrp="1" noChangeAspect="1"/>
          </p:cNvPicPr>
          <p:nvPr>
            <p:ph idx="1"/>
          </p:nvPr>
        </p:nvPicPr>
        <p:blipFill>
          <a:blip r:embed="rId5"/>
          <a:stretch>
            <a:fillRect/>
          </a:stretch>
        </p:blipFill>
        <p:spPr>
          <a:xfrm>
            <a:off x="3954261" y="472003"/>
            <a:ext cx="7766685" cy="5809480"/>
          </a:xfrm>
          <a:prstGeom prst="rect">
            <a:avLst/>
          </a:prstGeom>
        </p:spPr>
      </p:pic>
    </p:spTree>
    <p:extLst>
      <p:ext uri="{BB962C8B-B14F-4D97-AF65-F5344CB8AC3E}">
        <p14:creationId xmlns:p14="http://schemas.microsoft.com/office/powerpoint/2010/main" val="26599616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0" y="1548855"/>
            <a:ext cx="6273209" cy="3554819"/>
          </a:xfrm>
          <a:prstGeom prst="rect">
            <a:avLst/>
          </a:prstGeom>
        </p:spPr>
      </p:pic>
      <p:pic>
        <p:nvPicPr>
          <p:cNvPr id="3" name="Picture 2"/>
          <p:cNvPicPr>
            <a:picLocks noChangeAspect="1"/>
          </p:cNvPicPr>
          <p:nvPr/>
        </p:nvPicPr>
        <p:blipFill>
          <a:blip r:embed="rId4"/>
          <a:stretch>
            <a:fillRect/>
          </a:stretch>
        </p:blipFill>
        <p:spPr>
          <a:xfrm>
            <a:off x="6277160" y="1548854"/>
            <a:ext cx="5914840" cy="3554819"/>
          </a:xfrm>
          <a:prstGeom prst="rect">
            <a:avLst/>
          </a:prstGeom>
        </p:spPr>
      </p:pic>
      <p:sp>
        <p:nvSpPr>
          <p:cNvPr id="4" name="TextBox 3"/>
          <p:cNvSpPr txBox="1"/>
          <p:nvPr/>
        </p:nvSpPr>
        <p:spPr>
          <a:xfrm>
            <a:off x="0" y="5150155"/>
            <a:ext cx="5039833" cy="1754326"/>
          </a:xfrm>
          <a:prstGeom prst="rect">
            <a:avLst/>
          </a:prstGeom>
          <a:noFill/>
        </p:spPr>
        <p:txBody>
          <a:bodyPr wrap="square" rtlCol="0">
            <a:spAutoFit/>
          </a:bodyPr>
          <a:lstStyle/>
          <a:p>
            <a:r>
              <a:rPr lang="en-US" i="1" dirty="0">
                <a:latin typeface="+mj-lt"/>
              </a:rPr>
              <a:t>Topologies: Made at the V&amp;A</a:t>
            </a:r>
            <a:r>
              <a:rPr lang="en-US" dirty="0">
                <a:latin typeface="+mj-lt"/>
              </a:rPr>
              <a:t>, 2002- 2008</a:t>
            </a:r>
            <a:br>
              <a:rPr lang="en-US" dirty="0">
                <a:latin typeface="+mj-lt"/>
              </a:rPr>
            </a:br>
            <a:r>
              <a:rPr lang="en-US" dirty="0">
                <a:latin typeface="+mj-lt"/>
              </a:rPr>
              <a:t>Lace, thread, insect pins</a:t>
            </a:r>
            <a:br>
              <a:rPr lang="en-US" dirty="0">
                <a:latin typeface="+mj-lt"/>
              </a:rPr>
            </a:br>
            <a:r>
              <a:rPr lang="en-US" dirty="0">
                <a:latin typeface="+mj-lt"/>
              </a:rPr>
              <a:t>54" x 74" (surface)</a:t>
            </a:r>
            <a:br>
              <a:rPr lang="en-US" dirty="0">
                <a:latin typeface="+mj-lt"/>
              </a:rPr>
            </a:br>
            <a:r>
              <a:rPr lang="en-US" dirty="0">
                <a:latin typeface="+mj-lt"/>
              </a:rPr>
              <a:t>Collection Victoria &amp; Albert Museum, London</a:t>
            </a:r>
          </a:p>
          <a:p>
            <a:r>
              <a:rPr lang="en-US" dirty="0">
                <a:latin typeface="+mj-lt"/>
              </a:rPr>
              <a:t>Errant Behaviours </a:t>
            </a:r>
          </a:p>
          <a:p>
            <a:r>
              <a:rPr lang="en-US" dirty="0">
                <a:latin typeface="+mj-lt"/>
              </a:rPr>
              <a:t>https://</a:t>
            </a:r>
            <a:r>
              <a:rPr lang="en-US" dirty="0" err="1">
                <a:latin typeface="+mj-lt"/>
              </a:rPr>
              <a:t>vimeo.com</a:t>
            </a:r>
            <a:r>
              <a:rPr lang="en-US" dirty="0">
                <a:latin typeface="+mj-lt"/>
              </a:rPr>
              <a:t>/12185840</a:t>
            </a:r>
          </a:p>
        </p:txBody>
      </p:sp>
      <p:sp>
        <p:nvSpPr>
          <p:cNvPr id="6" name="TextBox 5"/>
          <p:cNvSpPr txBox="1"/>
          <p:nvPr/>
        </p:nvSpPr>
        <p:spPr>
          <a:xfrm>
            <a:off x="-6755" y="0"/>
            <a:ext cx="12341824" cy="1631216"/>
          </a:xfrm>
          <a:prstGeom prst="rect">
            <a:avLst/>
          </a:prstGeom>
          <a:noFill/>
        </p:spPr>
        <p:txBody>
          <a:bodyPr wrap="square" rtlCol="0">
            <a:spAutoFit/>
          </a:bodyPr>
          <a:lstStyle/>
          <a:p>
            <a:r>
              <a:rPr lang="en-US" sz="2000" dirty="0">
                <a:latin typeface="+mj-lt"/>
              </a:rPr>
              <a:t>Project statement</a:t>
            </a:r>
          </a:p>
          <a:p>
            <a:r>
              <a:rPr lang="en-US" sz="2000" i="1" dirty="0">
                <a:latin typeface="+mj-lt"/>
              </a:rPr>
              <a:t>While our society faces a growing fragmentation and specialization that seems at times to alienate us all, we have also started to view our world as a series of integrated, even entangled networks. One way we can begin to understand this contradictory state is as a matrix of field phenomena - repetitive patterns of texture, growth, turbulence, sound, light, etc., within a given system or space</a:t>
            </a:r>
            <a:r>
              <a:rPr lang="en-US" sz="2000" dirty="0">
                <a:latin typeface="+mj-lt"/>
              </a:rPr>
              <a:t>.- Douglas </a:t>
            </a:r>
            <a:r>
              <a:rPr lang="en-US" sz="2000" dirty="0" err="1">
                <a:latin typeface="+mj-lt"/>
              </a:rPr>
              <a:t>Garofalo</a:t>
            </a:r>
            <a:r>
              <a:rPr lang="en-US" sz="2000" dirty="0">
                <a:latin typeface="+mj-lt"/>
              </a:rPr>
              <a:t>, architect/ </a:t>
            </a:r>
            <a:r>
              <a:rPr lang="en-US" sz="2000" b="1" dirty="0">
                <a:latin typeface="+mj-lt"/>
              </a:rPr>
              <a:t>Anne Wilson (1949 -) USA</a:t>
            </a:r>
          </a:p>
        </p:txBody>
      </p:sp>
    </p:spTree>
    <p:extLst>
      <p:ext uri="{BB962C8B-B14F-4D97-AF65-F5344CB8AC3E}">
        <p14:creationId xmlns:p14="http://schemas.microsoft.com/office/powerpoint/2010/main" val="7211733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4052940" y="1492897"/>
            <a:ext cx="8139060" cy="5365103"/>
          </a:xfrm>
          <a:prstGeom prst="rect">
            <a:avLst/>
          </a:prstGeom>
        </p:spPr>
      </p:pic>
      <p:pic>
        <p:nvPicPr>
          <p:cNvPr id="5" name="Picture 4"/>
          <p:cNvPicPr>
            <a:picLocks noChangeAspect="1"/>
          </p:cNvPicPr>
          <p:nvPr/>
        </p:nvPicPr>
        <p:blipFill>
          <a:blip r:embed="rId4"/>
          <a:stretch>
            <a:fillRect/>
          </a:stretch>
        </p:blipFill>
        <p:spPr>
          <a:xfrm>
            <a:off x="0" y="1492897"/>
            <a:ext cx="4052939" cy="5401808"/>
          </a:xfrm>
          <a:prstGeom prst="rect">
            <a:avLst/>
          </a:prstGeom>
        </p:spPr>
      </p:pic>
      <p:sp>
        <p:nvSpPr>
          <p:cNvPr id="6" name="Rectangle 5"/>
          <p:cNvSpPr/>
          <p:nvPr/>
        </p:nvSpPr>
        <p:spPr>
          <a:xfrm>
            <a:off x="0" y="306652"/>
            <a:ext cx="12191999" cy="1384995"/>
          </a:xfrm>
          <a:prstGeom prst="rect">
            <a:avLst/>
          </a:prstGeom>
        </p:spPr>
        <p:txBody>
          <a:bodyPr wrap="square">
            <a:spAutoFit/>
          </a:bodyPr>
          <a:lstStyle/>
          <a:p>
            <a:r>
              <a:rPr lang="en-US" sz="2800" i="1" dirty="0">
                <a:latin typeface="+mj-lt"/>
              </a:rPr>
              <a:t>With the metal structure I connect my own memories of the piano with a collective consciousness of the chapel</a:t>
            </a:r>
            <a:r>
              <a:rPr lang="en-US" sz="2800" dirty="0">
                <a:latin typeface="+mj-lt"/>
              </a:rPr>
              <a:t>. </a:t>
            </a:r>
            <a:r>
              <a:rPr lang="en-US" sz="2800" b="1" dirty="0">
                <a:latin typeface="+mj-lt"/>
              </a:rPr>
              <a:t>Chiharu </a:t>
            </a:r>
            <a:r>
              <a:rPr lang="en-US" sz="2800" b="1" dirty="0" err="1">
                <a:latin typeface="+mj-lt"/>
              </a:rPr>
              <a:t>Shiota</a:t>
            </a:r>
            <a:r>
              <a:rPr lang="en-US" sz="2800" b="1" dirty="0">
                <a:latin typeface="+mj-lt"/>
              </a:rPr>
              <a:t> (1972-) Japan</a:t>
            </a:r>
          </a:p>
          <a:p>
            <a:endParaRPr lang="en-US" sz="2800" dirty="0">
              <a:latin typeface="+mj-lt"/>
            </a:endParaRPr>
          </a:p>
        </p:txBody>
      </p:sp>
    </p:spTree>
    <p:extLst>
      <p:ext uri="{BB962C8B-B14F-4D97-AF65-F5344CB8AC3E}">
        <p14:creationId xmlns:p14="http://schemas.microsoft.com/office/powerpoint/2010/main" val="13364327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46595"/>
            <a:ext cx="3657600" cy="6863417"/>
          </a:xfrm>
          <a:prstGeom prst="rect">
            <a:avLst/>
          </a:prstGeom>
          <a:noFill/>
        </p:spPr>
        <p:txBody>
          <a:bodyPr wrap="square" rtlCol="0">
            <a:spAutoFit/>
          </a:bodyPr>
          <a:lstStyle/>
          <a:p>
            <a:r>
              <a:rPr lang="en-US" sz="2400" i="1" dirty="0">
                <a:latin typeface="+mj-lt"/>
              </a:rPr>
              <a:t>Silver is commemorative, the objects are landmarks in people’s lives. I wanted to change their meaning, their visibility, their worth, that is why I flattened them, consigning them all to the same fate</a:t>
            </a:r>
            <a:r>
              <a:rPr lang="is-IS" sz="2400" i="1" dirty="0">
                <a:latin typeface="+mj-lt"/>
              </a:rPr>
              <a:t>…......</a:t>
            </a:r>
            <a:r>
              <a:rPr lang="en-US" sz="2400" dirty="0"/>
              <a:t> </a:t>
            </a:r>
            <a:r>
              <a:rPr lang="en-US" sz="2400" i="1" dirty="0"/>
              <a:t>I </a:t>
            </a:r>
            <a:r>
              <a:rPr lang="en-US" sz="2400" i="1" dirty="0">
                <a:latin typeface="+mj-lt"/>
              </a:rPr>
              <a:t>find the pieces of silver have much more potential when their meaning as everyday objects has been eroded. ‘Thirty Pieces of Silver’ is about materiality and then about anti-matter.</a:t>
            </a:r>
            <a:r>
              <a:rPr lang="en-US" sz="2400" b="1" dirty="0"/>
              <a:t> </a:t>
            </a:r>
          </a:p>
          <a:p>
            <a:r>
              <a:rPr lang="en-US" sz="2400" b="1" dirty="0"/>
              <a:t>Cornelia Parker (1956 -) UK</a:t>
            </a:r>
          </a:p>
          <a:p>
            <a:r>
              <a:rPr lang="en-US" sz="1600" dirty="0">
                <a:latin typeface="+mj-lt"/>
              </a:rPr>
              <a:t>https://</a:t>
            </a:r>
            <a:r>
              <a:rPr lang="en-US" sz="1600" dirty="0" err="1">
                <a:latin typeface="+mj-lt"/>
              </a:rPr>
              <a:t>www.tate.org.uk</a:t>
            </a:r>
            <a:r>
              <a:rPr lang="en-US" sz="1600" dirty="0">
                <a:latin typeface="+mj-lt"/>
              </a:rPr>
              <a:t>/art/artworks/parker-thirty-pieces-of-silver</a:t>
            </a:r>
          </a:p>
          <a:p>
            <a:endParaRPr lang="en-US" sz="2400" i="1" dirty="0">
              <a:latin typeface="+mj-lt"/>
            </a:endParaRPr>
          </a:p>
        </p:txBody>
      </p:sp>
      <p:pic>
        <p:nvPicPr>
          <p:cNvPr id="2" name="Picture 1"/>
          <p:cNvPicPr>
            <a:picLocks noChangeAspect="1"/>
          </p:cNvPicPr>
          <p:nvPr/>
        </p:nvPicPr>
        <p:blipFill>
          <a:blip r:embed="rId3"/>
          <a:stretch>
            <a:fillRect/>
          </a:stretch>
        </p:blipFill>
        <p:spPr>
          <a:xfrm>
            <a:off x="3756031" y="528097"/>
            <a:ext cx="8435970" cy="6329903"/>
          </a:xfrm>
          <a:prstGeom prst="rect">
            <a:avLst/>
          </a:prstGeom>
        </p:spPr>
      </p:pic>
    </p:spTree>
    <p:extLst>
      <p:ext uri="{BB962C8B-B14F-4D97-AF65-F5344CB8AC3E}">
        <p14:creationId xmlns:p14="http://schemas.microsoft.com/office/powerpoint/2010/main" val="40789334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1DB4F4E-926B-A546-81EA-5672A61EE8A7}"/>
              </a:ext>
            </a:extLst>
          </p:cNvPr>
          <p:cNvSpPr txBox="1"/>
          <p:nvPr/>
        </p:nvSpPr>
        <p:spPr>
          <a:xfrm>
            <a:off x="3217068" y="357999"/>
            <a:ext cx="5757863" cy="707886"/>
          </a:xfrm>
          <a:prstGeom prst="rect">
            <a:avLst/>
          </a:prstGeom>
          <a:noFill/>
        </p:spPr>
        <p:txBody>
          <a:bodyPr wrap="square" rtlCol="0">
            <a:spAutoFit/>
          </a:bodyPr>
          <a:lstStyle/>
          <a:p>
            <a:r>
              <a:rPr lang="en-US" sz="4000" b="1" dirty="0"/>
              <a:t>Brad Albright - Anaglyphs</a:t>
            </a:r>
          </a:p>
        </p:txBody>
      </p:sp>
      <p:pic>
        <p:nvPicPr>
          <p:cNvPr id="5" name="Picture 4">
            <a:extLst>
              <a:ext uri="{FF2B5EF4-FFF2-40B4-BE49-F238E27FC236}">
                <a16:creationId xmlns:a16="http://schemas.microsoft.com/office/drawing/2014/main" id="{727DA29D-463B-B245-B028-4A972BF78894}"/>
              </a:ext>
            </a:extLst>
          </p:cNvPr>
          <p:cNvPicPr>
            <a:picLocks noChangeAspect="1"/>
          </p:cNvPicPr>
          <p:nvPr/>
        </p:nvPicPr>
        <p:blipFill>
          <a:blip r:embed="rId2"/>
          <a:stretch>
            <a:fillRect/>
          </a:stretch>
        </p:blipFill>
        <p:spPr>
          <a:xfrm>
            <a:off x="935037" y="1562100"/>
            <a:ext cx="3302000" cy="3733800"/>
          </a:xfrm>
          <a:prstGeom prst="rect">
            <a:avLst/>
          </a:prstGeom>
        </p:spPr>
      </p:pic>
      <p:pic>
        <p:nvPicPr>
          <p:cNvPr id="6" name="Picture 5">
            <a:extLst>
              <a:ext uri="{FF2B5EF4-FFF2-40B4-BE49-F238E27FC236}">
                <a16:creationId xmlns:a16="http://schemas.microsoft.com/office/drawing/2014/main" id="{426A090D-8801-F74F-9FA2-DEE54B6568FF}"/>
              </a:ext>
            </a:extLst>
          </p:cNvPr>
          <p:cNvPicPr>
            <a:picLocks noChangeAspect="1"/>
          </p:cNvPicPr>
          <p:nvPr/>
        </p:nvPicPr>
        <p:blipFill>
          <a:blip r:embed="rId3"/>
          <a:stretch>
            <a:fillRect/>
          </a:stretch>
        </p:blipFill>
        <p:spPr>
          <a:xfrm>
            <a:off x="7954963" y="1554906"/>
            <a:ext cx="3302000" cy="3740994"/>
          </a:xfrm>
          <a:prstGeom prst="rect">
            <a:avLst/>
          </a:prstGeom>
        </p:spPr>
      </p:pic>
      <p:pic>
        <p:nvPicPr>
          <p:cNvPr id="7" name="Picture 6">
            <a:extLst>
              <a:ext uri="{FF2B5EF4-FFF2-40B4-BE49-F238E27FC236}">
                <a16:creationId xmlns:a16="http://schemas.microsoft.com/office/drawing/2014/main" id="{FCB5A205-DE24-D346-8458-F9A249C747A5}"/>
              </a:ext>
            </a:extLst>
          </p:cNvPr>
          <p:cNvPicPr>
            <a:picLocks noChangeAspect="1"/>
          </p:cNvPicPr>
          <p:nvPr/>
        </p:nvPicPr>
        <p:blipFill>
          <a:blip r:embed="rId4"/>
          <a:stretch>
            <a:fillRect/>
          </a:stretch>
        </p:blipFill>
        <p:spPr>
          <a:xfrm>
            <a:off x="4393436" y="1562100"/>
            <a:ext cx="3405128" cy="3740994"/>
          </a:xfrm>
          <a:prstGeom prst="rect">
            <a:avLst/>
          </a:prstGeom>
        </p:spPr>
      </p:pic>
    </p:spTree>
    <p:extLst>
      <p:ext uri="{BB962C8B-B14F-4D97-AF65-F5344CB8AC3E}">
        <p14:creationId xmlns:p14="http://schemas.microsoft.com/office/powerpoint/2010/main" val="33531641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9ADB18E-2655-4844-9D05-0BE00CE2A370}"/>
              </a:ext>
            </a:extLst>
          </p:cNvPr>
          <p:cNvPicPr>
            <a:picLocks noChangeAspect="1"/>
          </p:cNvPicPr>
          <p:nvPr/>
        </p:nvPicPr>
        <p:blipFill>
          <a:blip r:embed="rId2"/>
          <a:stretch>
            <a:fillRect/>
          </a:stretch>
        </p:blipFill>
        <p:spPr>
          <a:xfrm>
            <a:off x="1825466" y="1514475"/>
            <a:ext cx="2871788" cy="3829050"/>
          </a:xfrm>
          <a:prstGeom prst="rect">
            <a:avLst/>
          </a:prstGeom>
        </p:spPr>
      </p:pic>
      <p:pic>
        <p:nvPicPr>
          <p:cNvPr id="5" name="Picture 4">
            <a:extLst>
              <a:ext uri="{FF2B5EF4-FFF2-40B4-BE49-F238E27FC236}">
                <a16:creationId xmlns:a16="http://schemas.microsoft.com/office/drawing/2014/main" id="{10A70AB6-A63F-7447-B99A-EC2EF80311AF}"/>
              </a:ext>
            </a:extLst>
          </p:cNvPr>
          <p:cNvPicPr>
            <a:picLocks noChangeAspect="1"/>
          </p:cNvPicPr>
          <p:nvPr/>
        </p:nvPicPr>
        <p:blipFill>
          <a:blip r:embed="rId3"/>
          <a:stretch>
            <a:fillRect/>
          </a:stretch>
        </p:blipFill>
        <p:spPr>
          <a:xfrm>
            <a:off x="6450330" y="1935956"/>
            <a:ext cx="4479132" cy="2986088"/>
          </a:xfrm>
          <a:prstGeom prst="rect">
            <a:avLst/>
          </a:prstGeom>
        </p:spPr>
      </p:pic>
      <p:sp>
        <p:nvSpPr>
          <p:cNvPr id="6" name="TextBox 5">
            <a:extLst>
              <a:ext uri="{FF2B5EF4-FFF2-40B4-BE49-F238E27FC236}">
                <a16:creationId xmlns:a16="http://schemas.microsoft.com/office/drawing/2014/main" id="{FDDFFEEC-C218-9F46-9871-69B398E8E9A5}"/>
              </a:ext>
            </a:extLst>
          </p:cNvPr>
          <p:cNvSpPr txBox="1"/>
          <p:nvPr/>
        </p:nvSpPr>
        <p:spPr>
          <a:xfrm>
            <a:off x="4560094" y="351473"/>
            <a:ext cx="3071811" cy="707886"/>
          </a:xfrm>
          <a:prstGeom prst="rect">
            <a:avLst/>
          </a:prstGeom>
          <a:noFill/>
        </p:spPr>
        <p:txBody>
          <a:bodyPr wrap="square" rtlCol="0">
            <a:spAutoFit/>
          </a:bodyPr>
          <a:lstStyle/>
          <a:p>
            <a:r>
              <a:rPr lang="en-US" sz="4000" b="1" dirty="0"/>
              <a:t>Jon Klassen</a:t>
            </a:r>
          </a:p>
        </p:txBody>
      </p:sp>
    </p:spTree>
    <p:extLst>
      <p:ext uri="{BB962C8B-B14F-4D97-AF65-F5344CB8AC3E}">
        <p14:creationId xmlns:p14="http://schemas.microsoft.com/office/powerpoint/2010/main" val="36616813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1874</TotalTime>
  <Words>1559</Words>
  <Application>Microsoft Macintosh PowerPoint</Application>
  <PresentationFormat>Widescreen</PresentationFormat>
  <Paragraphs>79</Paragraphs>
  <Slides>15</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Light and Sound  M4X02036</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Jun'ichirō Tanizaki, In Praise of Shadows    Image: “The beauty of a Japanese room depends on a variation of shadows, heavy shadows against light shadows” - that’s why there are so few ornaments. (Source.)  Dark and Light, East and West</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Katherine Clewett</dc:creator>
  <cp:lastModifiedBy>Katherine Clewett</cp:lastModifiedBy>
  <cp:revision>11</cp:revision>
  <dcterms:created xsi:type="dcterms:W3CDTF">2021-01-18T15:26:14Z</dcterms:created>
  <dcterms:modified xsi:type="dcterms:W3CDTF">2021-01-25T09:27:12Z</dcterms:modified>
</cp:coreProperties>
</file>