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5"/>
  </p:notesMasterIdLst>
  <p:handoutMasterIdLst>
    <p:handoutMasterId r:id="rId36"/>
  </p:handoutMasterIdLst>
  <p:sldIdLst>
    <p:sldId id="256" r:id="rId5"/>
    <p:sldId id="275" r:id="rId6"/>
    <p:sldId id="276" r:id="rId7"/>
    <p:sldId id="278" r:id="rId8"/>
    <p:sldId id="282" r:id="rId9"/>
    <p:sldId id="283" r:id="rId10"/>
    <p:sldId id="284" r:id="rId11"/>
    <p:sldId id="285" r:id="rId12"/>
    <p:sldId id="286" r:id="rId13"/>
    <p:sldId id="287" r:id="rId14"/>
    <p:sldId id="288" r:id="rId15"/>
    <p:sldId id="289" r:id="rId16"/>
    <p:sldId id="297" r:id="rId17"/>
    <p:sldId id="279" r:id="rId18"/>
    <p:sldId id="277" r:id="rId19"/>
    <p:sldId id="295" r:id="rId20"/>
    <p:sldId id="298" r:id="rId21"/>
    <p:sldId id="299" r:id="rId22"/>
    <p:sldId id="305" r:id="rId23"/>
    <p:sldId id="300" r:id="rId24"/>
    <p:sldId id="301" r:id="rId25"/>
    <p:sldId id="302" r:id="rId26"/>
    <p:sldId id="303" r:id="rId27"/>
    <p:sldId id="304" r:id="rId28"/>
    <p:sldId id="316" r:id="rId29"/>
    <p:sldId id="322" r:id="rId30"/>
    <p:sldId id="317" r:id="rId31"/>
    <p:sldId id="320" r:id="rId32"/>
    <p:sldId id="321" r:id="rId33"/>
    <p:sldId id="296" r:id="rId3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A111915-BE36-4E01-A7E5-04B1672EAD32}" styleName="Light Style 2 - Accent 5">
    <a:wholeTbl>
      <a:tcTxStyle>
        <a:fontRef idx="minor">
          <a:scrgbClr r="0" g="0" b="0"/>
        </a:fontRef>
        <a:schemeClr val="tx1"/>
      </a:tcTxStyle>
      <a:tcStyle>
        <a:tcBdr>
          <a:left>
            <a:lnRef idx="1">
              <a:schemeClr val="accent5"/>
            </a:lnRef>
          </a:left>
          <a:right>
            <a:lnRef idx="1">
              <a:schemeClr val="accent5"/>
            </a:lnRef>
          </a:right>
          <a:top>
            <a:lnRef idx="1">
              <a:schemeClr val="accent5"/>
            </a:lnRef>
          </a:top>
          <a:bottom>
            <a:lnRef idx="1">
              <a:schemeClr val="accent5"/>
            </a:lnRef>
          </a:bottom>
          <a:insideH>
            <a:ln>
              <a:noFill/>
            </a:ln>
          </a:insideH>
          <a:insideV>
            <a:ln>
              <a:noFill/>
            </a:ln>
          </a:insideV>
        </a:tcBdr>
        <a:fill>
          <a:noFill/>
        </a:fill>
      </a:tcStyle>
    </a:wholeTbl>
    <a:band1H>
      <a:tcStyle>
        <a:tcBdr>
          <a:top>
            <a:lnRef idx="1">
              <a:schemeClr val="accent5"/>
            </a:lnRef>
          </a:top>
          <a:bottom>
            <a:lnRef idx="1">
              <a:schemeClr val="accent5"/>
            </a:lnRef>
          </a:bottom>
        </a:tcBdr>
      </a:tcStyle>
    </a:band1H>
    <a:band1V>
      <a:tcStyle>
        <a:tcBdr>
          <a:left>
            <a:lnRef idx="1">
              <a:schemeClr val="accent5"/>
            </a:lnRef>
          </a:left>
          <a:right>
            <a:lnRef idx="1">
              <a:schemeClr val="accent5"/>
            </a:lnRef>
          </a:right>
        </a:tcBdr>
      </a:tcStyle>
    </a:band1V>
    <a:band2V>
      <a:tcStyle>
        <a:tcBdr>
          <a:left>
            <a:lnRef idx="1">
              <a:schemeClr val="accent5"/>
            </a:lnRef>
          </a:left>
          <a:right>
            <a:lnRef idx="1">
              <a:schemeClr val="accent5"/>
            </a:lnRef>
          </a:right>
        </a:tcBdr>
      </a:tcStyle>
    </a:band2V>
    <a:lastCol>
      <a:tcTxStyle b="on"/>
      <a:tcStyle>
        <a:tcBdr/>
      </a:tcStyle>
    </a:lastCol>
    <a:firstCol>
      <a:tcTxStyle b="on"/>
      <a:tcStyle>
        <a:tcBdr/>
      </a:tcStyle>
    </a:firstCol>
    <a:lastRow>
      <a:tcTxStyle b="on"/>
      <a:tcStyle>
        <a:tcBdr>
          <a:top>
            <a:ln w="50800" cmpd="dbl">
              <a:solidFill>
                <a:schemeClr val="accent5"/>
              </a:solidFill>
            </a:ln>
          </a:top>
        </a:tcBdr>
      </a:tcStyle>
    </a:lastRow>
    <a:firstRow>
      <a:tcTxStyle b="on">
        <a:fontRef idx="minor">
          <a:scrgbClr r="0" g="0" b="0"/>
        </a:fontRef>
        <a:schemeClr val="bg1"/>
      </a:tcTxStyle>
      <a:tcStyle>
        <a:tcBdr/>
        <a:fillRef idx="1">
          <a:schemeClr val="accent5"/>
        </a:fillRef>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83908" autoAdjust="0"/>
  </p:normalViewPr>
  <p:slideViewPr>
    <p:cSldViewPr>
      <p:cViewPr varScale="1">
        <p:scale>
          <a:sx n="100" d="100"/>
          <a:sy n="100" d="100"/>
        </p:scale>
        <p:origin x="1864" y="176"/>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heme" Target="theme/theme1.xml"/><Relationship Id="rId21" Type="http://schemas.openxmlformats.org/officeDocument/2006/relationships/slide" Target="slides/slide17.xml"/><Relationship Id="rId34" Type="http://schemas.openxmlformats.org/officeDocument/2006/relationships/slide" Target="slides/slide30.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notesMaster" Target="notesMasters/notesMaster1.xml"/><Relationship Id="rId8" Type="http://schemas.openxmlformats.org/officeDocument/2006/relationships/slide" Target="slides/slide4.xml"/><Relationship Id="rId3" Type="http://schemas.openxmlformats.org/officeDocument/2006/relationships/customXml" Target="../customXml/item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07/11/2025</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11/7/25</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AB399D44-7838-4B87-ABAA-7B9794CF5675}" type="slidenum">
              <a:rPr lang="en-US">
                <a:solidFill>
                  <a:prstClr val="black"/>
                </a:solidFill>
              </a:rPr>
              <a:pPr/>
              <a:t>6</a:t>
            </a:fld>
            <a:endParaRPr lang="en-US">
              <a:solidFill>
                <a:prstClr val="black"/>
              </a:solidFill>
            </a:endParaRPr>
          </a:p>
        </p:txBody>
      </p:sp>
      <p:sp>
        <p:nvSpPr>
          <p:cNvPr id="24578" name="Rectangle 2"/>
          <p:cNvSpPr>
            <a:spLocks noGrp="1" noRot="1" noChangeAspect="1" noChangeArrowheads="1" noTextEdit="1"/>
          </p:cNvSpPr>
          <p:nvPr>
            <p:ph type="sldImg"/>
          </p:nvPr>
        </p:nvSpPr>
        <p:spPr>
          <a:ln/>
        </p:spPr>
      </p:sp>
      <p:sp>
        <p:nvSpPr>
          <p:cNvPr id="24579" name="Rectangle 3"/>
          <p:cNvSpPr>
            <a:spLocks noGrp="1" noChangeArrowheads="1"/>
          </p:cNvSpPr>
          <p:nvPr>
            <p:ph type="body" idx="1"/>
          </p:nvPr>
        </p:nvSpPr>
        <p:spPr/>
        <p:txBody>
          <a:bodyPr/>
          <a:lstStyle/>
          <a:p>
            <a:endParaRPr lang="en-US"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4D843553-C6A0-404E-9E3F-A81FF877D9E9}" type="slidenum">
              <a:rPr lang="en-US">
                <a:solidFill>
                  <a:prstClr val="black"/>
                </a:solidFill>
              </a:rPr>
              <a:pPr/>
              <a:t>7</a:t>
            </a:fld>
            <a:endParaRPr lang="en-US">
              <a:solidFill>
                <a:prstClr val="black"/>
              </a:solidFill>
            </a:endParaRPr>
          </a:p>
        </p:txBody>
      </p:sp>
      <p:sp>
        <p:nvSpPr>
          <p:cNvPr id="25602" name="Rectangle 2"/>
          <p:cNvSpPr>
            <a:spLocks noGrp="1" noRot="1" noChangeAspect="1" noChangeArrowheads="1" noTextEdit="1"/>
          </p:cNvSpPr>
          <p:nvPr>
            <p:ph type="sldImg"/>
          </p:nvPr>
        </p:nvSpPr>
        <p:spPr>
          <a:ln/>
        </p:spPr>
      </p:sp>
      <p:sp>
        <p:nvSpPr>
          <p:cNvPr id="25603" name="Rectangle 3"/>
          <p:cNvSpPr>
            <a:spLocks noGrp="1" noChangeArrowheads="1"/>
          </p:cNvSpPr>
          <p:nvPr>
            <p:ph type="body" idx="1"/>
          </p:nvPr>
        </p:nvSpPr>
        <p:spPr/>
        <p:txBody>
          <a:bodyPr/>
          <a:lstStyle/>
          <a:p>
            <a:r>
              <a:rPr lang="en-US"/>
              <a:t>The stomach takes around 4 hours to do its job on the food, depending on what kinds of food are digested.</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Small intestine :gastrointestinal tract where most of the absorption of nutrients from food takes place</a:t>
            </a:r>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8</a:t>
            </a:fld>
            <a:endParaRPr lang="en-US"/>
          </a:p>
        </p:txBody>
      </p:sp>
    </p:spTree>
    <p:extLst>
      <p:ext uri="{BB962C8B-B14F-4D97-AF65-F5344CB8AC3E}">
        <p14:creationId xmlns:p14="http://schemas.microsoft.com/office/powerpoint/2010/main" val="220859419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A277419-F436-45FA-B69A-53A1C1A3160D}" type="slidenum">
              <a:rPr lang="en-US">
                <a:solidFill>
                  <a:prstClr val="black"/>
                </a:solidFill>
              </a:rPr>
              <a:pPr/>
              <a:t>9</a:t>
            </a:fld>
            <a:endParaRPr lang="en-US">
              <a:solidFill>
                <a:prstClr val="black"/>
              </a:solidFill>
            </a:endParaRPr>
          </a:p>
        </p:txBody>
      </p:sp>
      <p:sp>
        <p:nvSpPr>
          <p:cNvPr id="26626" name="Rectangle 2"/>
          <p:cNvSpPr>
            <a:spLocks noGrp="1" noRot="1" noChangeAspect="1" noChangeArrowheads="1" noTextEdit="1"/>
          </p:cNvSpPr>
          <p:nvPr>
            <p:ph type="sldImg"/>
          </p:nvPr>
        </p:nvSpPr>
        <p:spPr>
          <a:ln/>
        </p:spPr>
      </p:sp>
      <p:sp>
        <p:nvSpPr>
          <p:cNvPr id="26627" name="Rectangle 3"/>
          <p:cNvSpPr>
            <a:spLocks noGrp="1" noChangeArrowheads="1"/>
          </p:cNvSpPr>
          <p:nvPr>
            <p:ph type="body" idx="1"/>
          </p:nvPr>
        </p:nvSpPr>
        <p:spPr/>
        <p:txBody>
          <a:bodyPr/>
          <a:lstStyle/>
          <a:p>
            <a:r>
              <a:rPr lang="en-GB" dirty="0"/>
              <a:t>Partly digested food moves through the cecum into the colon, where water and some nutrients and electrolytes are removed.</a:t>
            </a:r>
            <a:endParaRPr lang="en-US"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986B4356-5E3E-4CB8-825F-0389422DAD16}" type="slidenum">
              <a:rPr lang="en-US">
                <a:solidFill>
                  <a:prstClr val="black"/>
                </a:solidFill>
              </a:rPr>
              <a:pPr/>
              <a:t>10</a:t>
            </a:fld>
            <a:endParaRPr lang="en-US">
              <a:solidFill>
                <a:prstClr val="black"/>
              </a:solidFill>
            </a:endParaRPr>
          </a:p>
        </p:txBody>
      </p:sp>
      <p:sp>
        <p:nvSpPr>
          <p:cNvPr id="27650" name="Rectangle 2"/>
          <p:cNvSpPr>
            <a:spLocks noGrp="1" noRot="1" noChangeAspect="1" noChangeArrowheads="1" noTextEdit="1"/>
          </p:cNvSpPr>
          <p:nvPr>
            <p:ph type="sldImg"/>
          </p:nvPr>
        </p:nvSpPr>
        <p:spPr>
          <a:ln/>
        </p:spPr>
      </p:sp>
      <p:sp>
        <p:nvSpPr>
          <p:cNvPr id="27651" name="Rectangle 3"/>
          <p:cNvSpPr>
            <a:spLocks noGrp="1" noChangeArrowheads="1"/>
          </p:cNvSpPr>
          <p:nvPr>
            <p:ph type="body" idx="1"/>
          </p:nvPr>
        </p:nvSpPr>
        <p:spPr/>
        <p:txBody>
          <a:bodyPr/>
          <a:lstStyle/>
          <a:p>
            <a:r>
              <a:rPr lang="en-GB" b="0" i="0" dirty="0">
                <a:solidFill>
                  <a:srgbClr val="202124"/>
                </a:solidFill>
                <a:effectLst/>
                <a:latin typeface="arial" panose="020B0604020202020204" pitchFamily="34" charset="0"/>
              </a:rPr>
              <a:t>The liver is essential for digesting food and ridding your body of toxic substances. </a:t>
            </a:r>
          </a:p>
          <a:p>
            <a:r>
              <a:rPr lang="en-GB" b="1" i="0" dirty="0">
                <a:solidFill>
                  <a:srgbClr val="202124"/>
                </a:solidFill>
                <a:effectLst/>
                <a:latin typeface="arial" panose="020B0604020202020204" pitchFamily="34" charset="0"/>
              </a:rPr>
              <a:t>Alcohol changes the chemicals that break down and remove scar tissue</a:t>
            </a:r>
            <a:r>
              <a:rPr lang="en-GB" b="0" i="0" dirty="0">
                <a:solidFill>
                  <a:srgbClr val="202124"/>
                </a:solidFill>
                <a:effectLst/>
                <a:latin typeface="arial" panose="020B0604020202020204" pitchFamily="34" charset="0"/>
              </a:rPr>
              <a:t>. This means that scar tissue builds up in the liver. Scar tissue replaces normal healthy cells. This means that the liver can't work properly and can fail, leading to death.</a:t>
            </a:r>
            <a:endParaRPr lang="en-US"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92EB56BE-4E33-4E12-81C9-796CA014937E}" type="slidenum">
              <a:rPr lang="en-US">
                <a:solidFill>
                  <a:prstClr val="black"/>
                </a:solidFill>
              </a:rPr>
              <a:pPr/>
              <a:t>11</a:t>
            </a:fld>
            <a:endParaRPr lang="en-US">
              <a:solidFill>
                <a:prstClr val="black"/>
              </a:solidFill>
            </a:endParaRPr>
          </a:p>
        </p:txBody>
      </p:sp>
      <p:sp>
        <p:nvSpPr>
          <p:cNvPr id="28674" name="Rectangle 2"/>
          <p:cNvSpPr>
            <a:spLocks noGrp="1" noRot="1" noChangeAspect="1" noChangeArrowheads="1" noTextEdit="1"/>
          </p:cNvSpPr>
          <p:nvPr>
            <p:ph type="sldImg"/>
          </p:nvPr>
        </p:nvSpPr>
        <p:spPr>
          <a:ln/>
        </p:spPr>
      </p:sp>
      <p:sp>
        <p:nvSpPr>
          <p:cNvPr id="28675" name="Rectangle 3"/>
          <p:cNvSpPr>
            <a:spLocks noGrp="1" noChangeArrowheads="1"/>
          </p:cNvSpPr>
          <p:nvPr>
            <p:ph type="body" idx="1"/>
          </p:nvPr>
        </p:nvSpPr>
        <p:spPr/>
        <p:txBody>
          <a:bodyPr/>
          <a:lstStyle/>
          <a:p>
            <a:r>
              <a:rPr lang="en-US" dirty="0"/>
              <a:t>Explain to students that removing the  stones typically means removing the gallbladder, but that the body eventually adjusts to not having the bile stored.</a:t>
            </a:r>
          </a:p>
          <a:p>
            <a:r>
              <a:rPr lang="en-GB" b="0" i="0" dirty="0">
                <a:solidFill>
                  <a:srgbClr val="202124"/>
                </a:solidFill>
                <a:effectLst/>
                <a:latin typeface="arial" panose="020B0604020202020204" pitchFamily="34" charset="0"/>
              </a:rPr>
              <a:t>Bile is </a:t>
            </a:r>
            <a:r>
              <a:rPr lang="en-GB" b="1" i="0" dirty="0">
                <a:solidFill>
                  <a:srgbClr val="202124"/>
                </a:solidFill>
                <a:effectLst/>
                <a:latin typeface="arial" panose="020B0604020202020204" pitchFamily="34" charset="0"/>
              </a:rPr>
              <a:t>a digestive fluid produced by the liver and stored in the gallbladder</a:t>
            </a:r>
            <a:r>
              <a:rPr lang="en-GB" b="0" i="0" dirty="0">
                <a:solidFill>
                  <a:srgbClr val="202124"/>
                </a:solidFill>
                <a:effectLst/>
                <a:latin typeface="arial" panose="020B0604020202020204" pitchFamily="34" charset="0"/>
              </a:rPr>
              <a:t>. During bile reflux, digestive fluid backs up into the stomach and, in some cases, the </a:t>
            </a:r>
            <a:r>
              <a:rPr lang="en-GB" b="0" i="0" dirty="0" err="1">
                <a:solidFill>
                  <a:srgbClr val="202124"/>
                </a:solidFill>
                <a:effectLst/>
                <a:latin typeface="arial" panose="020B0604020202020204" pitchFamily="34" charset="0"/>
              </a:rPr>
              <a:t>esophagus</a:t>
            </a:r>
            <a:r>
              <a:rPr lang="en-GB" b="0" i="0" dirty="0">
                <a:solidFill>
                  <a:srgbClr val="202124"/>
                </a:solidFill>
                <a:effectLst/>
                <a:latin typeface="arial" panose="020B0604020202020204" pitchFamily="34" charset="0"/>
              </a:rPr>
              <a:t>.</a:t>
            </a:r>
            <a:endParaRPr lang="en-US"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C91C5A2-38AD-49EF-962F-AF2B89276C56}" type="slidenum">
              <a:rPr lang="en-US">
                <a:solidFill>
                  <a:prstClr val="black"/>
                </a:solidFill>
              </a:rPr>
              <a:pPr/>
              <a:t>12</a:t>
            </a:fld>
            <a:endParaRPr lang="en-US">
              <a:solidFill>
                <a:prstClr val="black"/>
              </a:solidFill>
            </a:endParaRPr>
          </a:p>
        </p:txBody>
      </p:sp>
      <p:sp>
        <p:nvSpPr>
          <p:cNvPr id="29698" name="Rectangle 2"/>
          <p:cNvSpPr>
            <a:spLocks noGrp="1" noRot="1" noChangeAspect="1" noChangeArrowheads="1" noTextEdit="1"/>
          </p:cNvSpPr>
          <p:nvPr>
            <p:ph type="sldImg"/>
          </p:nvPr>
        </p:nvSpPr>
        <p:spPr>
          <a:ln/>
        </p:spPr>
      </p:sp>
      <p:sp>
        <p:nvSpPr>
          <p:cNvPr id="29699" name="Rectangle 3"/>
          <p:cNvSpPr>
            <a:spLocks noGrp="1" noChangeArrowheads="1"/>
          </p:cNvSpPr>
          <p:nvPr>
            <p:ph type="body" idx="1"/>
          </p:nvPr>
        </p:nvSpPr>
        <p:spPr/>
        <p:txBody>
          <a:bodyPr/>
          <a:lstStyle/>
          <a:p>
            <a:r>
              <a:rPr lang="en-US" dirty="0"/>
              <a:t>Explain the difference between the two types of diabetes. In type 1, the pancreas fails to produce enough insulin. In type 2, the body stops responding properly to the insulin it creates.</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02124"/>
                </a:solidFill>
                <a:effectLst/>
                <a:latin typeface="arial" panose="020B0604020202020204" pitchFamily="34" charset="0"/>
              </a:rPr>
              <a:t>A lacteal is a lymphatic capillary that </a:t>
            </a:r>
            <a:r>
              <a:rPr lang="en-GB" b="1" i="0" dirty="0">
                <a:solidFill>
                  <a:srgbClr val="202124"/>
                </a:solidFill>
                <a:effectLst/>
                <a:latin typeface="arial" panose="020B0604020202020204" pitchFamily="34" charset="0"/>
              </a:rPr>
              <a:t>absorbs dietary fats in the villi of the small intestine</a:t>
            </a:r>
            <a:r>
              <a:rPr lang="en-GB" b="0" i="0" dirty="0">
                <a:solidFill>
                  <a:srgbClr val="202124"/>
                </a:solidFill>
                <a:effectLst/>
                <a:latin typeface="arial" panose="020B0604020202020204" pitchFamily="34" charset="0"/>
              </a:rPr>
              <a:t>.</a:t>
            </a:r>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14</a:t>
            </a:fld>
            <a:endParaRPr lang="en-US"/>
          </a:p>
        </p:txBody>
      </p:sp>
    </p:spTree>
    <p:extLst>
      <p:ext uri="{BB962C8B-B14F-4D97-AF65-F5344CB8AC3E}">
        <p14:creationId xmlns:p14="http://schemas.microsoft.com/office/powerpoint/2010/main" val="364676890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17</a:t>
            </a:fld>
            <a:endParaRPr lang="en-US"/>
          </a:p>
        </p:txBody>
      </p:sp>
    </p:spTree>
    <p:extLst>
      <p:ext uri="{BB962C8B-B14F-4D97-AF65-F5344CB8AC3E}">
        <p14:creationId xmlns:p14="http://schemas.microsoft.com/office/powerpoint/2010/main" val="248256112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https://www.hopkinsmedicine.org/health/conditions-and-diseases/smoking-and-the-digestive-system</a:t>
            </a:r>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18</a:t>
            </a:fld>
            <a:endParaRPr lang="en-US"/>
          </a:p>
        </p:txBody>
      </p:sp>
    </p:spTree>
    <p:extLst>
      <p:ext uri="{BB962C8B-B14F-4D97-AF65-F5344CB8AC3E}">
        <p14:creationId xmlns:p14="http://schemas.microsoft.com/office/powerpoint/2010/main" val="23316890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07/11/2025</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07/11/2025</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07/11/2025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07/11/2025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07/11/2025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07/11/2025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07/11/2025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07/11/2025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07/11/2025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07/11/2025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07/11/2025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07/11/2025</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www.youtube.com/watch?v=Og5xAdC8EUI"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everydayhealth.com/gerd/surprising-facts-about-gerd-and-acid-reflux/"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hyperlink" Target="https://www.nhs.uk/live-well/eat-well/common-digestive-problems-and-how-to-treat-them/"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s://nurseslabs.com/cholera/" TargetMode="External"/><Relationship Id="rId2" Type="http://schemas.openxmlformats.org/officeDocument/2006/relationships/hyperlink" Target="https://nurseslabs.com/risk-for-electrolyte-imbalance/" TargetMode="External"/><Relationship Id="rId1" Type="http://schemas.openxmlformats.org/officeDocument/2006/relationships/slideLayout" Target="../slideLayouts/slideLayout2.xml"/><Relationship Id="rId4" Type="http://schemas.openxmlformats.org/officeDocument/2006/relationships/hyperlink" Target="https://nurseslabs.com/imbalanced-nutrition-less-body-requirements/" TargetMode="External"/></Relationships>
</file>

<file path=ppt/slides/_rels/slide26.xml.rels><?xml version="1.0" encoding="UTF-8" standalone="yes"?>
<Relationships xmlns="http://schemas.openxmlformats.org/package/2006/relationships"><Relationship Id="rId3" Type="http://schemas.openxmlformats.org/officeDocument/2006/relationships/hyperlink" Target="https://nurseslabs.com/risk-for-aspiration/" TargetMode="External"/><Relationship Id="rId2" Type="http://schemas.openxmlformats.org/officeDocument/2006/relationships/hyperlink" Target="https://nurseslabs.com/impaired-swallowing/" TargetMode="External"/><Relationship Id="rId1" Type="http://schemas.openxmlformats.org/officeDocument/2006/relationships/slideLayout" Target="../slideLayouts/slideLayout2.xml"/><Relationship Id="rId5" Type="http://schemas.openxmlformats.org/officeDocument/2006/relationships/hyperlink" Target="https://nurseslabs.com/caregiver-role-strain/" TargetMode="External"/><Relationship Id="rId4" Type="http://schemas.openxmlformats.org/officeDocument/2006/relationships/hyperlink" Target="https://nurseslabs.com/pneumonia/" TargetMode="Externa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s://nurseslabs.com/nausea/" TargetMode="External"/><Relationship Id="rId2" Type="http://schemas.openxmlformats.org/officeDocument/2006/relationships/hyperlink" Target="https://www.nhs.uk/live-well/eat-well/common-digestive-problems-and-how-to-treat-them/" TargetMode="Externa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47564" y="1896710"/>
            <a:ext cx="7992888" cy="1470025"/>
          </a:xfrm>
        </p:spPr>
        <p:txBody>
          <a:bodyPr>
            <a:noAutofit/>
          </a:bodyPr>
          <a:lstStyle/>
          <a:p>
            <a:pPr marL="0" indent="0"/>
            <a:r>
              <a:rPr lang="en-GB" altLang="en-US" sz="4800" b="1" dirty="0">
                <a:solidFill>
                  <a:schemeClr val="bg1"/>
                </a:solidFill>
              </a:rPr>
              <a:t>INTRODUCTION TO PHYSIOLOGY </a:t>
            </a:r>
            <a:br>
              <a:rPr lang="en-GB" altLang="en-US" sz="4800" b="1" dirty="0">
                <a:solidFill>
                  <a:schemeClr val="bg1"/>
                </a:solidFill>
              </a:rPr>
            </a:br>
            <a:r>
              <a:rPr lang="en-GB" altLang="en-US" sz="4800" b="1" dirty="0">
                <a:solidFill>
                  <a:schemeClr val="bg1"/>
                </a:solidFill>
              </a:rPr>
              <a:t>(BMHP5023)</a:t>
            </a:r>
            <a:br>
              <a:rPr lang="en-GB" altLang="en-US" sz="4800" b="1" dirty="0">
                <a:solidFill>
                  <a:schemeClr val="bg1"/>
                </a:solidFill>
              </a:rPr>
            </a:br>
            <a:endParaRPr lang="en-GB" altLang="en-US" sz="4800" b="1" dirty="0">
              <a:solidFill>
                <a:schemeClr val="bg1"/>
              </a:solidFill>
            </a:endParaRPr>
          </a:p>
        </p:txBody>
      </p:sp>
      <p:sp>
        <p:nvSpPr>
          <p:cNvPr id="3" name="TextBox 2">
            <a:extLst>
              <a:ext uri="{FF2B5EF4-FFF2-40B4-BE49-F238E27FC236}">
                <a16:creationId xmlns:a16="http://schemas.microsoft.com/office/drawing/2014/main" id="{9D1C96DE-C090-4E6B-AC0B-470FD4653840}"/>
              </a:ext>
            </a:extLst>
          </p:cNvPr>
          <p:cNvSpPr txBox="1"/>
          <p:nvPr/>
        </p:nvSpPr>
        <p:spPr>
          <a:xfrm>
            <a:off x="1331640" y="3933056"/>
            <a:ext cx="6624736" cy="1323439"/>
          </a:xfrm>
          <a:prstGeom prst="rect">
            <a:avLst/>
          </a:prstGeom>
          <a:noFill/>
        </p:spPr>
        <p:txBody>
          <a:bodyPr wrap="square" rtlCol="0">
            <a:spAutoFit/>
          </a:bodyPr>
          <a:lstStyle/>
          <a:p>
            <a:pPr algn="ctr"/>
            <a:r>
              <a:rPr lang="en-GB" sz="4000" b="1" dirty="0">
                <a:solidFill>
                  <a:schemeClr val="bg1"/>
                </a:solidFill>
              </a:rPr>
              <a:t>WEEK 5 SESSION 1: THE DIGESTIVE SYSTEM</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Objectives of the session</a:t>
            </a:r>
          </a:p>
        </p:txBody>
      </p:sp>
      <p:sp>
        <p:nvSpPr>
          <p:cNvPr id="3" name="Content Placeholder 2"/>
          <p:cNvSpPr>
            <a:spLocks noGrp="1"/>
          </p:cNvSpPr>
          <p:nvPr>
            <p:ph idx="1"/>
          </p:nvPr>
        </p:nvSpPr>
        <p:spPr>
          <a:xfrm>
            <a:off x="461764" y="2223983"/>
            <a:ext cx="8229600" cy="1949387"/>
          </a:xfrm>
        </p:spPr>
        <p:txBody>
          <a:bodyPr>
            <a:normAutofit fontScale="92500" lnSpcReduction="20000"/>
          </a:bodyPr>
          <a:lstStyle/>
          <a:p>
            <a:r>
              <a:rPr lang="en-GB" sz="2800" dirty="0">
                <a:ea typeface="Tahoma" pitchFamily="34" charset="0"/>
                <a:cs typeface="Tahoma" pitchFamily="34" charset="0"/>
              </a:rPr>
              <a:t>Identify the organs of the digestive system and briefly state their function</a:t>
            </a:r>
          </a:p>
          <a:p>
            <a:endParaRPr lang="en-GB" sz="2800" dirty="0">
              <a:ea typeface="Tahoma" pitchFamily="34" charset="0"/>
              <a:cs typeface="Tahoma" pitchFamily="34" charset="0"/>
            </a:endParaRPr>
          </a:p>
          <a:p>
            <a:r>
              <a:rPr lang="en-GB" sz="2800" dirty="0">
                <a:ea typeface="Tahoma" pitchFamily="34" charset="0"/>
                <a:cs typeface="Tahoma" pitchFamily="34" charset="0"/>
              </a:rPr>
              <a:t>Identify the accessory digestive organs and briefly state their function</a:t>
            </a:r>
          </a:p>
        </p:txBody>
      </p:sp>
    </p:spTree>
    <p:extLst>
      <p:ext uri="{BB962C8B-B14F-4D97-AF65-F5344CB8AC3E}">
        <p14:creationId xmlns:p14="http://schemas.microsoft.com/office/powerpoint/2010/main" val="25040862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528" y="94040"/>
            <a:ext cx="8352928" cy="674136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7525107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Functions of the digestive system</a:t>
            </a:r>
          </a:p>
        </p:txBody>
      </p:sp>
      <p:sp>
        <p:nvSpPr>
          <p:cNvPr id="3" name="Content Placeholder 2"/>
          <p:cNvSpPr>
            <a:spLocks noGrp="1"/>
          </p:cNvSpPr>
          <p:nvPr>
            <p:ph idx="1"/>
          </p:nvPr>
        </p:nvSpPr>
        <p:spPr/>
        <p:txBody>
          <a:bodyPr>
            <a:normAutofit fontScale="77500" lnSpcReduction="20000"/>
          </a:bodyPr>
          <a:lstStyle/>
          <a:p>
            <a:r>
              <a:rPr lang="en-GB" dirty="0">
                <a:solidFill>
                  <a:srgbClr val="222222"/>
                </a:solidFill>
              </a:rPr>
              <a:t>Break down the foods and release their nutrients and absorb those nutrients into the body. </a:t>
            </a:r>
          </a:p>
          <a:p>
            <a:r>
              <a:rPr lang="en-GB" dirty="0">
                <a:solidFill>
                  <a:srgbClr val="222222"/>
                </a:solidFill>
              </a:rPr>
              <a:t>The small intestine is the pillar of the system, where most of the digestion occurs. </a:t>
            </a:r>
          </a:p>
          <a:p>
            <a:r>
              <a:rPr lang="en-GB" dirty="0">
                <a:solidFill>
                  <a:srgbClr val="222222"/>
                </a:solidFill>
              </a:rPr>
              <a:t>The released nutrients are absorbed into the blood or lymph (</a:t>
            </a:r>
            <a:r>
              <a:rPr lang="en-GB" b="1" i="0" dirty="0">
                <a:solidFill>
                  <a:srgbClr val="202124"/>
                </a:solidFill>
                <a:effectLst/>
              </a:rPr>
              <a:t>the fluid that flows through the lymphatic system</a:t>
            </a:r>
            <a:r>
              <a:rPr lang="en-GB" i="0" dirty="0">
                <a:solidFill>
                  <a:srgbClr val="202124"/>
                </a:solidFill>
                <a:effectLst/>
              </a:rPr>
              <a:t>)</a:t>
            </a:r>
            <a:endParaRPr lang="en-GB" dirty="0">
              <a:solidFill>
                <a:srgbClr val="222222"/>
              </a:solidFill>
            </a:endParaRPr>
          </a:p>
          <a:p>
            <a:r>
              <a:rPr lang="en-GB" dirty="0">
                <a:solidFill>
                  <a:srgbClr val="222222"/>
                </a:solidFill>
              </a:rPr>
              <a:t>Hormones secreted by several endocrine glands, as well as endocrine cells of the pancreas, the stomach, and the small intestine, contribute to the control of digestion and nutrient metabolism. </a:t>
            </a:r>
            <a:endParaRPr lang="en-GB" dirty="0"/>
          </a:p>
        </p:txBody>
      </p:sp>
    </p:spTree>
    <p:extLst>
      <p:ext uri="{BB962C8B-B14F-4D97-AF65-F5344CB8AC3E}">
        <p14:creationId xmlns:p14="http://schemas.microsoft.com/office/powerpoint/2010/main" val="15494371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a:xfrm>
            <a:off x="457200" y="274638"/>
            <a:ext cx="8229600" cy="1143000"/>
          </a:xfrm>
        </p:spPr>
        <p:txBody>
          <a:bodyPr anchor="ctr">
            <a:normAutofit/>
          </a:bodyPr>
          <a:lstStyle/>
          <a:p>
            <a:r>
              <a:rPr lang="en-US"/>
              <a:t>In the Mouth</a:t>
            </a:r>
          </a:p>
        </p:txBody>
      </p:sp>
      <p:pic>
        <p:nvPicPr>
          <p:cNvPr id="2" name="Picture 1">
            <a:extLst>
              <a:ext uri="{FF2B5EF4-FFF2-40B4-BE49-F238E27FC236}">
                <a16:creationId xmlns:a16="http://schemas.microsoft.com/office/drawing/2014/main" id="{EE68D14B-6502-4C99-A3E5-9CE907EAC6CD}"/>
              </a:ext>
            </a:extLst>
          </p:cNvPr>
          <p:cNvPicPr>
            <a:picLocks noChangeAspect="1"/>
          </p:cNvPicPr>
          <p:nvPr/>
        </p:nvPicPr>
        <p:blipFill rotWithShape="1">
          <a:blip r:embed="rId2"/>
          <a:srcRect l="18193" r="11428" b="1"/>
          <a:stretch/>
        </p:blipFill>
        <p:spPr>
          <a:xfrm>
            <a:off x="457200" y="1600201"/>
            <a:ext cx="4038600" cy="3989040"/>
          </a:xfrm>
          <a:prstGeom prst="rect">
            <a:avLst/>
          </a:prstGeom>
          <a:noFill/>
        </p:spPr>
      </p:pic>
      <p:sp>
        <p:nvSpPr>
          <p:cNvPr id="36867" name="Rectangle 3"/>
          <p:cNvSpPr>
            <a:spLocks noGrp="1" noChangeArrowheads="1"/>
          </p:cNvSpPr>
          <p:nvPr>
            <p:ph sz="half" idx="2"/>
          </p:nvPr>
        </p:nvSpPr>
        <p:spPr>
          <a:xfrm>
            <a:off x="4648200" y="1600201"/>
            <a:ext cx="4038600" cy="3989040"/>
          </a:xfrm>
        </p:spPr>
        <p:txBody>
          <a:bodyPr>
            <a:normAutofit/>
          </a:bodyPr>
          <a:lstStyle/>
          <a:p>
            <a:pPr>
              <a:lnSpc>
                <a:spcPct val="90000"/>
              </a:lnSpc>
            </a:pPr>
            <a:r>
              <a:rPr lang="en-US" sz="2400" dirty="0"/>
              <a:t>Digestion actually begins in the mouth.</a:t>
            </a:r>
          </a:p>
          <a:p>
            <a:pPr>
              <a:lnSpc>
                <a:spcPct val="90000"/>
              </a:lnSpc>
            </a:pPr>
            <a:r>
              <a:rPr lang="en-US" sz="2400" dirty="0"/>
              <a:t>The teeth break the food into smaller pieces, and the tongue moves the pieces around so that saliva can be mixed with them.</a:t>
            </a:r>
          </a:p>
          <a:p>
            <a:pPr>
              <a:lnSpc>
                <a:spcPct val="90000"/>
              </a:lnSpc>
            </a:pPr>
            <a:r>
              <a:rPr lang="en-US" sz="2400" dirty="0"/>
              <a:t>This begins the digestion.</a:t>
            </a:r>
          </a:p>
          <a:p>
            <a:pPr>
              <a:lnSpc>
                <a:spcPct val="90000"/>
              </a:lnSpc>
            </a:pPr>
            <a:r>
              <a:rPr lang="en-US" sz="2400" dirty="0"/>
              <a:t>Then swallow, and the journey begins!</a:t>
            </a:r>
          </a:p>
        </p:txBody>
      </p:sp>
      <p:sp>
        <p:nvSpPr>
          <p:cNvPr id="6" name="Slide Number Placeholder 5" hidden="1"/>
          <p:cNvSpPr>
            <a:spLocks noGrp="1"/>
          </p:cNvSpPr>
          <p:nvPr>
            <p:ph type="sldNum" sz="quarter" idx="12"/>
          </p:nvPr>
        </p:nvSpPr>
        <p:spPr/>
        <p:txBody>
          <a:bodyPr/>
          <a:lstStyle/>
          <a:p>
            <a:pPr>
              <a:spcAft>
                <a:spcPts val="600"/>
              </a:spcAft>
            </a:pPr>
            <a:fld id="{282E47EB-5FE1-41F8-966A-88BD02C5BCA4}" type="slidenum">
              <a:rPr lang="en-US">
                <a:solidFill>
                  <a:srgbClr val="000000"/>
                </a:solidFill>
              </a:rPr>
              <a:pPr>
                <a:spcAft>
                  <a:spcPts val="600"/>
                </a:spcAft>
              </a:pPr>
              <a:t>5</a:t>
            </a:fld>
            <a:endParaRPr lang="en-US">
              <a:solidFill>
                <a:srgbClr val="000000"/>
              </a:solidFill>
            </a:endParaRPr>
          </a:p>
        </p:txBody>
      </p:sp>
    </p:spTree>
    <p:extLst>
      <p:ext uri="{BB962C8B-B14F-4D97-AF65-F5344CB8AC3E}">
        <p14:creationId xmlns:p14="http://schemas.microsoft.com/office/powerpoint/2010/main" val="20465979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4" name="Rectangle 4"/>
          <p:cNvSpPr>
            <a:spLocks noGrp="1" noChangeArrowheads="1"/>
          </p:cNvSpPr>
          <p:nvPr>
            <p:ph type="title"/>
          </p:nvPr>
        </p:nvSpPr>
        <p:spPr/>
        <p:txBody>
          <a:bodyPr/>
          <a:lstStyle/>
          <a:p>
            <a:r>
              <a:rPr lang="en-US"/>
              <a:t>Esophagus</a:t>
            </a:r>
          </a:p>
        </p:txBody>
      </p:sp>
      <p:sp>
        <p:nvSpPr>
          <p:cNvPr id="5125" name="Rectangle 5"/>
          <p:cNvSpPr>
            <a:spLocks noGrp="1" noChangeArrowheads="1"/>
          </p:cNvSpPr>
          <p:nvPr>
            <p:ph idx="1"/>
          </p:nvPr>
        </p:nvSpPr>
        <p:spPr>
          <a:xfrm>
            <a:off x="457200" y="1600201"/>
            <a:ext cx="5338936" cy="3917032"/>
          </a:xfrm>
        </p:spPr>
        <p:txBody>
          <a:bodyPr/>
          <a:lstStyle/>
          <a:p>
            <a:r>
              <a:rPr lang="en-US" sz="2800" dirty="0"/>
              <a:t>About 10” long</a:t>
            </a:r>
          </a:p>
          <a:p>
            <a:r>
              <a:rPr lang="en-US" sz="2800" dirty="0"/>
              <a:t>Moves food from the throat to the stomach.</a:t>
            </a:r>
          </a:p>
          <a:p>
            <a:pPr lvl="1"/>
            <a:r>
              <a:rPr lang="en-US" sz="2400" dirty="0"/>
              <a:t>The muscle movement is called peristalsis.</a:t>
            </a:r>
          </a:p>
          <a:p>
            <a:r>
              <a:rPr lang="en-US" sz="2800" dirty="0"/>
              <a:t>Heartburn is when acid from the stomach gets in here.</a:t>
            </a:r>
          </a:p>
        </p:txBody>
      </p:sp>
      <p:sp>
        <p:nvSpPr>
          <p:cNvPr id="7" name="Slide Number Placeholder 5"/>
          <p:cNvSpPr>
            <a:spLocks noGrp="1"/>
          </p:cNvSpPr>
          <p:nvPr>
            <p:ph type="sldNum" sz="quarter" idx="12"/>
          </p:nvPr>
        </p:nvSpPr>
        <p:spPr/>
        <p:txBody>
          <a:bodyPr/>
          <a:lstStyle/>
          <a:p>
            <a:fld id="{7AD4A6E0-71F3-4457-BBE7-2DC889378DCA}" type="slidenum">
              <a:rPr lang="en-US">
                <a:solidFill>
                  <a:srgbClr val="000000"/>
                </a:solidFill>
              </a:rPr>
              <a:pPr/>
              <a:t>6</a:t>
            </a:fld>
            <a:endParaRPr lang="en-US">
              <a:solidFill>
                <a:srgbClr val="000000"/>
              </a:solidFill>
            </a:endParaRPr>
          </a:p>
        </p:txBody>
      </p:sp>
      <p:pic>
        <p:nvPicPr>
          <p:cNvPr id="2" name="Picture 1">
            <a:extLst>
              <a:ext uri="{FF2B5EF4-FFF2-40B4-BE49-F238E27FC236}">
                <a16:creationId xmlns:a16="http://schemas.microsoft.com/office/drawing/2014/main" id="{62289BC4-07EB-4B28-8CC2-8093095FB778}"/>
              </a:ext>
            </a:extLst>
          </p:cNvPr>
          <p:cNvPicPr>
            <a:picLocks noChangeAspect="1"/>
          </p:cNvPicPr>
          <p:nvPr/>
        </p:nvPicPr>
        <p:blipFill>
          <a:blip r:embed="rId3"/>
          <a:stretch>
            <a:fillRect/>
          </a:stretch>
        </p:blipFill>
        <p:spPr>
          <a:xfrm>
            <a:off x="5763594" y="1265094"/>
            <a:ext cx="3077694" cy="3631679"/>
          </a:xfrm>
          <a:prstGeom prst="rect">
            <a:avLst/>
          </a:prstGeom>
        </p:spPr>
      </p:pic>
    </p:spTree>
    <p:extLst>
      <p:ext uri="{BB962C8B-B14F-4D97-AF65-F5344CB8AC3E}">
        <p14:creationId xmlns:p14="http://schemas.microsoft.com/office/powerpoint/2010/main" val="7410489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2" name="Rectangle 4"/>
          <p:cNvSpPr>
            <a:spLocks noGrp="1" noChangeArrowheads="1"/>
          </p:cNvSpPr>
          <p:nvPr>
            <p:ph type="title"/>
          </p:nvPr>
        </p:nvSpPr>
        <p:spPr>
          <a:xfrm>
            <a:off x="114089" y="70926"/>
            <a:ext cx="8229600" cy="1143000"/>
          </a:xfrm>
        </p:spPr>
        <p:txBody>
          <a:bodyPr/>
          <a:lstStyle/>
          <a:p>
            <a:r>
              <a:rPr lang="en-US" dirty="0"/>
              <a:t>Stomach</a:t>
            </a:r>
          </a:p>
        </p:txBody>
      </p:sp>
      <p:pic>
        <p:nvPicPr>
          <p:cNvPr id="7175" name="Picture 7" descr="digest3"/>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a:xfrm>
            <a:off x="6040075" y="652699"/>
            <a:ext cx="2535882" cy="4909901"/>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7" name="Slide Number Placeholder 5"/>
          <p:cNvSpPr>
            <a:spLocks noGrp="1"/>
          </p:cNvSpPr>
          <p:nvPr>
            <p:ph type="sldNum" sz="quarter" idx="12"/>
          </p:nvPr>
        </p:nvSpPr>
        <p:spPr/>
        <p:txBody>
          <a:bodyPr/>
          <a:lstStyle/>
          <a:p>
            <a:fld id="{31BDF6D7-128B-4394-A78F-FADD61C6419E}" type="slidenum">
              <a:rPr lang="en-US">
                <a:solidFill>
                  <a:srgbClr val="000000"/>
                </a:solidFill>
              </a:rPr>
              <a:pPr/>
              <a:t>7</a:t>
            </a:fld>
            <a:endParaRPr lang="en-US">
              <a:solidFill>
                <a:srgbClr val="000000"/>
              </a:solidFill>
            </a:endParaRPr>
          </a:p>
        </p:txBody>
      </p:sp>
      <p:sp>
        <p:nvSpPr>
          <p:cNvPr id="7173" name="Rectangle 5"/>
          <p:cNvSpPr>
            <a:spLocks noGrp="1" noChangeArrowheads="1"/>
          </p:cNvSpPr>
          <p:nvPr>
            <p:ph type="body" sz="half" idx="4294967295"/>
          </p:nvPr>
        </p:nvSpPr>
        <p:spPr>
          <a:xfrm>
            <a:off x="569588" y="1484784"/>
            <a:ext cx="4860032" cy="4176464"/>
          </a:xfrm>
        </p:spPr>
        <p:txBody>
          <a:bodyPr/>
          <a:lstStyle/>
          <a:p>
            <a:r>
              <a:rPr lang="en-US" sz="2800" dirty="0"/>
              <a:t>Stores the food you eat, breaks it down into tiny pieces.</a:t>
            </a:r>
          </a:p>
          <a:p>
            <a:r>
              <a:rPr lang="en-US" sz="2800" dirty="0"/>
              <a:t>Mixes food with digestive juices.</a:t>
            </a:r>
          </a:p>
          <a:p>
            <a:r>
              <a:rPr lang="en-US" sz="2800" dirty="0"/>
              <a:t>Acid in the stomach kills bacteria.</a:t>
            </a:r>
          </a:p>
          <a:p>
            <a:r>
              <a:rPr lang="en-US" sz="2800" dirty="0"/>
              <a:t>It can stretch and shrink.</a:t>
            </a:r>
          </a:p>
        </p:txBody>
      </p:sp>
    </p:spTree>
    <p:extLst>
      <p:ext uri="{BB962C8B-B14F-4D97-AF65-F5344CB8AC3E}">
        <p14:creationId xmlns:p14="http://schemas.microsoft.com/office/powerpoint/2010/main" val="42796144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20" name="Rectangle 4"/>
          <p:cNvSpPr>
            <a:spLocks noGrp="1" noChangeArrowheads="1"/>
          </p:cNvSpPr>
          <p:nvPr>
            <p:ph type="title"/>
          </p:nvPr>
        </p:nvSpPr>
        <p:spPr>
          <a:xfrm>
            <a:off x="457200" y="274638"/>
            <a:ext cx="8229600" cy="457200"/>
          </a:xfrm>
        </p:spPr>
        <p:txBody>
          <a:bodyPr>
            <a:normAutofit fontScale="90000"/>
          </a:bodyPr>
          <a:lstStyle/>
          <a:p>
            <a:r>
              <a:rPr lang="en-US" dirty="0"/>
              <a:t>Small Intestine</a:t>
            </a:r>
          </a:p>
        </p:txBody>
      </p:sp>
      <p:sp>
        <p:nvSpPr>
          <p:cNvPr id="9221" name="Rectangle 5"/>
          <p:cNvSpPr>
            <a:spLocks noGrp="1" noChangeArrowheads="1"/>
          </p:cNvSpPr>
          <p:nvPr>
            <p:ph idx="1"/>
          </p:nvPr>
        </p:nvSpPr>
        <p:spPr>
          <a:xfrm>
            <a:off x="457200" y="1556792"/>
            <a:ext cx="5122912" cy="4104456"/>
          </a:xfrm>
        </p:spPr>
        <p:txBody>
          <a:bodyPr>
            <a:normAutofit lnSpcReduction="10000"/>
          </a:bodyPr>
          <a:lstStyle/>
          <a:p>
            <a:r>
              <a:rPr lang="en-US" sz="2800" dirty="0"/>
              <a:t>Small intestines are roughly 22 feet long. “Small” refers to its diameter, not its length.</a:t>
            </a:r>
          </a:p>
          <a:p>
            <a:r>
              <a:rPr lang="en-US" sz="2800" dirty="0"/>
              <a:t>Insides are coated with little ‘fingers’ called cilia to increase surface area.</a:t>
            </a:r>
          </a:p>
          <a:p>
            <a:r>
              <a:rPr lang="en-US" sz="2800" dirty="0"/>
              <a:t>Nutrients from the food pass into the bloodstream through the small intestine walls.</a:t>
            </a:r>
          </a:p>
          <a:p>
            <a:pPr marL="0" indent="0">
              <a:buNone/>
            </a:pPr>
            <a:endParaRPr lang="en-US" sz="2800" dirty="0"/>
          </a:p>
          <a:p>
            <a:endParaRPr lang="en-US" sz="2800" dirty="0"/>
          </a:p>
        </p:txBody>
      </p:sp>
      <p:sp>
        <p:nvSpPr>
          <p:cNvPr id="7" name="Slide Number Placeholder 5"/>
          <p:cNvSpPr>
            <a:spLocks noGrp="1"/>
          </p:cNvSpPr>
          <p:nvPr>
            <p:ph type="sldNum" sz="quarter" idx="12"/>
          </p:nvPr>
        </p:nvSpPr>
        <p:spPr/>
        <p:txBody>
          <a:bodyPr/>
          <a:lstStyle/>
          <a:p>
            <a:fld id="{287F2871-D9FD-4582-8D51-AD3A55EB6FBE}" type="slidenum">
              <a:rPr lang="en-US">
                <a:solidFill>
                  <a:srgbClr val="000000"/>
                </a:solidFill>
              </a:rPr>
              <a:pPr/>
              <a:t>8</a:t>
            </a:fld>
            <a:endParaRPr lang="en-US">
              <a:solidFill>
                <a:srgbClr val="000000"/>
              </a:solidFill>
            </a:endParaRPr>
          </a:p>
        </p:txBody>
      </p:sp>
      <p:pic>
        <p:nvPicPr>
          <p:cNvPr id="2" name="Picture 1">
            <a:extLst>
              <a:ext uri="{FF2B5EF4-FFF2-40B4-BE49-F238E27FC236}">
                <a16:creationId xmlns:a16="http://schemas.microsoft.com/office/drawing/2014/main" id="{C6813E5B-C59B-4488-8294-A09F467D3307}"/>
              </a:ext>
            </a:extLst>
          </p:cNvPr>
          <p:cNvPicPr>
            <a:picLocks noChangeAspect="1"/>
          </p:cNvPicPr>
          <p:nvPr/>
        </p:nvPicPr>
        <p:blipFill>
          <a:blip r:embed="rId3"/>
          <a:stretch>
            <a:fillRect/>
          </a:stretch>
        </p:blipFill>
        <p:spPr>
          <a:xfrm>
            <a:off x="5608432" y="2166752"/>
            <a:ext cx="3261259" cy="2524496"/>
          </a:xfrm>
          <a:prstGeom prst="rect">
            <a:avLst/>
          </a:prstGeom>
        </p:spPr>
      </p:pic>
    </p:spTree>
    <p:extLst>
      <p:ext uri="{BB962C8B-B14F-4D97-AF65-F5344CB8AC3E}">
        <p14:creationId xmlns:p14="http://schemas.microsoft.com/office/powerpoint/2010/main" val="8577601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8" name="Rectangle 4"/>
          <p:cNvSpPr>
            <a:spLocks noGrp="1" noChangeArrowheads="1"/>
          </p:cNvSpPr>
          <p:nvPr>
            <p:ph type="title"/>
          </p:nvPr>
        </p:nvSpPr>
        <p:spPr>
          <a:xfrm>
            <a:off x="457200" y="274638"/>
            <a:ext cx="8229600" cy="563562"/>
          </a:xfrm>
        </p:spPr>
        <p:txBody>
          <a:bodyPr>
            <a:normAutofit fontScale="90000"/>
          </a:bodyPr>
          <a:lstStyle/>
          <a:p>
            <a:r>
              <a:rPr lang="en-US" dirty="0"/>
              <a:t>Large Intestine</a:t>
            </a:r>
          </a:p>
        </p:txBody>
      </p:sp>
      <p:sp>
        <p:nvSpPr>
          <p:cNvPr id="11269" name="Rectangle 5"/>
          <p:cNvSpPr>
            <a:spLocks noGrp="1" noChangeArrowheads="1"/>
          </p:cNvSpPr>
          <p:nvPr>
            <p:ph idx="1"/>
          </p:nvPr>
        </p:nvSpPr>
        <p:spPr>
          <a:xfrm>
            <a:off x="489108" y="1645568"/>
            <a:ext cx="4104456" cy="3917032"/>
          </a:xfrm>
        </p:spPr>
        <p:txBody>
          <a:bodyPr>
            <a:normAutofit lnSpcReduction="10000"/>
          </a:bodyPr>
          <a:lstStyle/>
          <a:p>
            <a:pPr>
              <a:lnSpc>
                <a:spcPct val="90000"/>
              </a:lnSpc>
            </a:pPr>
            <a:r>
              <a:rPr lang="en-US" sz="2800" dirty="0"/>
              <a:t>About 5 feet long.</a:t>
            </a:r>
          </a:p>
          <a:p>
            <a:pPr>
              <a:lnSpc>
                <a:spcPct val="90000"/>
              </a:lnSpc>
            </a:pPr>
            <a:r>
              <a:rPr lang="en-US" sz="2800" dirty="0"/>
              <a:t>Accepts what small intestines do not absorb. </a:t>
            </a:r>
          </a:p>
          <a:p>
            <a:pPr>
              <a:lnSpc>
                <a:spcPct val="90000"/>
              </a:lnSpc>
            </a:pPr>
            <a:r>
              <a:rPr lang="en-US" sz="2800" dirty="0"/>
              <a:t>Absorbs water and minerals from the waste matter.</a:t>
            </a:r>
          </a:p>
          <a:p>
            <a:pPr>
              <a:lnSpc>
                <a:spcPct val="90000"/>
              </a:lnSpc>
            </a:pPr>
            <a:r>
              <a:rPr lang="en-US" sz="2800" dirty="0"/>
              <a:t>You can lose a large part of this and still survive.</a:t>
            </a:r>
          </a:p>
          <a:p>
            <a:pPr>
              <a:lnSpc>
                <a:spcPct val="90000"/>
              </a:lnSpc>
            </a:pPr>
            <a:endParaRPr lang="en-US" sz="2800" dirty="0"/>
          </a:p>
        </p:txBody>
      </p:sp>
      <p:sp>
        <p:nvSpPr>
          <p:cNvPr id="7" name="Slide Number Placeholder 5"/>
          <p:cNvSpPr>
            <a:spLocks noGrp="1"/>
          </p:cNvSpPr>
          <p:nvPr>
            <p:ph type="sldNum" sz="quarter" idx="12"/>
          </p:nvPr>
        </p:nvSpPr>
        <p:spPr/>
        <p:txBody>
          <a:bodyPr/>
          <a:lstStyle/>
          <a:p>
            <a:fld id="{2F7262BB-6D65-4E23-84D6-877C27F285D2}" type="slidenum">
              <a:rPr lang="en-US">
                <a:solidFill>
                  <a:srgbClr val="000000"/>
                </a:solidFill>
              </a:rPr>
              <a:pPr/>
              <a:t>9</a:t>
            </a:fld>
            <a:endParaRPr lang="en-US">
              <a:solidFill>
                <a:srgbClr val="000000"/>
              </a:solidFill>
            </a:endParaRPr>
          </a:p>
        </p:txBody>
      </p:sp>
      <p:pic>
        <p:nvPicPr>
          <p:cNvPr id="2" name="Picture 1">
            <a:extLst>
              <a:ext uri="{FF2B5EF4-FFF2-40B4-BE49-F238E27FC236}">
                <a16:creationId xmlns:a16="http://schemas.microsoft.com/office/drawing/2014/main" id="{C642F448-1600-43D8-A8CF-97174BA0AD70}"/>
              </a:ext>
            </a:extLst>
          </p:cNvPr>
          <p:cNvPicPr>
            <a:picLocks noChangeAspect="1"/>
          </p:cNvPicPr>
          <p:nvPr/>
        </p:nvPicPr>
        <p:blipFill>
          <a:blip r:embed="rId3"/>
          <a:stretch>
            <a:fillRect/>
          </a:stretch>
        </p:blipFill>
        <p:spPr>
          <a:xfrm>
            <a:off x="4788024" y="2170731"/>
            <a:ext cx="4104456" cy="2866706"/>
          </a:xfrm>
          <a:prstGeom prst="rect">
            <a:avLst/>
          </a:prstGeom>
        </p:spPr>
      </p:pic>
    </p:spTree>
    <p:extLst>
      <p:ext uri="{BB962C8B-B14F-4D97-AF65-F5344CB8AC3E}">
        <p14:creationId xmlns:p14="http://schemas.microsoft.com/office/powerpoint/2010/main" val="29372725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6" name="Rectangle 4"/>
          <p:cNvSpPr>
            <a:spLocks noGrp="1" noChangeArrowheads="1"/>
          </p:cNvSpPr>
          <p:nvPr>
            <p:ph type="title"/>
          </p:nvPr>
        </p:nvSpPr>
        <p:spPr>
          <a:xfrm>
            <a:off x="457200" y="274638"/>
            <a:ext cx="8229600" cy="274042"/>
          </a:xfrm>
        </p:spPr>
        <p:txBody>
          <a:bodyPr>
            <a:normAutofit fontScale="90000"/>
          </a:bodyPr>
          <a:lstStyle/>
          <a:p>
            <a:r>
              <a:rPr lang="en-US" dirty="0"/>
              <a:t>Liver</a:t>
            </a:r>
          </a:p>
        </p:txBody>
      </p:sp>
      <p:sp>
        <p:nvSpPr>
          <p:cNvPr id="13317" name="Rectangle 5"/>
          <p:cNvSpPr>
            <a:spLocks noGrp="1" noChangeArrowheads="1"/>
          </p:cNvSpPr>
          <p:nvPr>
            <p:ph idx="1"/>
          </p:nvPr>
        </p:nvSpPr>
        <p:spPr>
          <a:xfrm>
            <a:off x="323528" y="1041242"/>
            <a:ext cx="4464496" cy="4717503"/>
          </a:xfrm>
        </p:spPr>
        <p:txBody>
          <a:bodyPr>
            <a:normAutofit fontScale="92500" lnSpcReduction="20000"/>
          </a:bodyPr>
          <a:lstStyle/>
          <a:p>
            <a:pPr>
              <a:lnSpc>
                <a:spcPct val="90000"/>
              </a:lnSpc>
            </a:pPr>
            <a:r>
              <a:rPr lang="en-US" sz="2400" dirty="0"/>
              <a:t>Directly affects digestion by producing bile.</a:t>
            </a:r>
          </a:p>
          <a:p>
            <a:pPr lvl="1">
              <a:lnSpc>
                <a:spcPct val="90000"/>
              </a:lnSpc>
            </a:pPr>
            <a:r>
              <a:rPr lang="en-US" sz="2000" dirty="0"/>
              <a:t>Bile helps digest fat.</a:t>
            </a:r>
          </a:p>
          <a:p>
            <a:pPr>
              <a:lnSpc>
                <a:spcPct val="90000"/>
              </a:lnSpc>
            </a:pPr>
            <a:r>
              <a:rPr lang="en-US" sz="2400" dirty="0"/>
              <a:t>Processes nutrients in the blood, filters out toxins and waste.</a:t>
            </a:r>
          </a:p>
          <a:p>
            <a:pPr>
              <a:lnSpc>
                <a:spcPct val="90000"/>
              </a:lnSpc>
            </a:pPr>
            <a:r>
              <a:rPr lang="en-US" sz="2400" dirty="0"/>
              <a:t>Is often called the body’s energy factory.</a:t>
            </a:r>
          </a:p>
          <a:p>
            <a:pPr>
              <a:lnSpc>
                <a:spcPct val="90000"/>
              </a:lnSpc>
            </a:pPr>
            <a:r>
              <a:rPr lang="en-US" sz="2400" dirty="0"/>
              <a:t>Converts glucose and stores it as glycogen.</a:t>
            </a:r>
          </a:p>
          <a:p>
            <a:pPr>
              <a:lnSpc>
                <a:spcPct val="90000"/>
              </a:lnSpc>
            </a:pPr>
            <a:r>
              <a:rPr lang="en-US" sz="2400" dirty="0"/>
              <a:t>In times of need glycogen is converted to glucose. </a:t>
            </a:r>
          </a:p>
          <a:p>
            <a:pPr>
              <a:lnSpc>
                <a:spcPct val="90000"/>
              </a:lnSpc>
            </a:pPr>
            <a:r>
              <a:rPr lang="en-US" sz="2400" dirty="0"/>
              <a:t>You cannot live without a liver, although you can live with a part of one.</a:t>
            </a:r>
          </a:p>
          <a:p>
            <a:pPr>
              <a:lnSpc>
                <a:spcPct val="90000"/>
              </a:lnSpc>
            </a:pPr>
            <a:r>
              <a:rPr lang="en-US" sz="2400" dirty="0"/>
              <a:t>Drinking alcohol damages the liver.</a:t>
            </a:r>
          </a:p>
          <a:p>
            <a:pPr>
              <a:lnSpc>
                <a:spcPct val="90000"/>
              </a:lnSpc>
            </a:pPr>
            <a:endParaRPr lang="en-US" sz="2400" dirty="0"/>
          </a:p>
        </p:txBody>
      </p:sp>
      <p:sp>
        <p:nvSpPr>
          <p:cNvPr id="7" name="Slide Number Placeholder 5"/>
          <p:cNvSpPr>
            <a:spLocks noGrp="1"/>
          </p:cNvSpPr>
          <p:nvPr>
            <p:ph type="sldNum" sz="quarter" idx="12"/>
          </p:nvPr>
        </p:nvSpPr>
        <p:spPr/>
        <p:txBody>
          <a:bodyPr/>
          <a:lstStyle/>
          <a:p>
            <a:fld id="{B18602DE-A1E2-4518-9BD6-9B71F12BFAC8}" type="slidenum">
              <a:rPr lang="en-US">
                <a:solidFill>
                  <a:srgbClr val="000000"/>
                </a:solidFill>
              </a:rPr>
              <a:pPr/>
              <a:t>10</a:t>
            </a:fld>
            <a:endParaRPr lang="en-US">
              <a:solidFill>
                <a:srgbClr val="000000"/>
              </a:solidFill>
            </a:endParaRPr>
          </a:p>
        </p:txBody>
      </p:sp>
      <p:pic>
        <p:nvPicPr>
          <p:cNvPr id="2" name="Picture 1">
            <a:extLst>
              <a:ext uri="{FF2B5EF4-FFF2-40B4-BE49-F238E27FC236}">
                <a16:creationId xmlns:a16="http://schemas.microsoft.com/office/drawing/2014/main" id="{21E99F83-0C08-49DA-8765-AF6E1B257816}"/>
              </a:ext>
            </a:extLst>
          </p:cNvPr>
          <p:cNvPicPr>
            <a:picLocks noChangeAspect="1"/>
          </p:cNvPicPr>
          <p:nvPr/>
        </p:nvPicPr>
        <p:blipFill>
          <a:blip r:embed="rId3"/>
          <a:stretch>
            <a:fillRect/>
          </a:stretch>
        </p:blipFill>
        <p:spPr>
          <a:xfrm>
            <a:off x="4860032" y="1939006"/>
            <a:ext cx="3826768" cy="2762448"/>
          </a:xfrm>
          <a:prstGeom prst="rect">
            <a:avLst/>
          </a:prstGeom>
        </p:spPr>
      </p:pic>
    </p:spTree>
    <p:extLst>
      <p:ext uri="{BB962C8B-B14F-4D97-AF65-F5344CB8AC3E}">
        <p14:creationId xmlns:p14="http://schemas.microsoft.com/office/powerpoint/2010/main" val="10721625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317">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3317">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3317">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331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3317">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3317">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3317">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3317">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7" grpId="0" uiExpand="1" build="p"/>
    </p:bld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5364" name="Rectangle 4"/>
          <p:cNvSpPr>
            <a:spLocks noGrp="1" noChangeArrowheads="1"/>
          </p:cNvSpPr>
          <p:nvPr>
            <p:ph type="title"/>
          </p:nvPr>
        </p:nvSpPr>
        <p:spPr/>
        <p:txBody>
          <a:bodyPr/>
          <a:lstStyle/>
          <a:p>
            <a:r>
              <a:rPr lang="en-US" dirty="0"/>
              <a:t>Gall Bladder</a:t>
            </a:r>
          </a:p>
        </p:txBody>
      </p:sp>
      <p:sp>
        <p:nvSpPr>
          <p:cNvPr id="15365" name="Rectangle 5"/>
          <p:cNvSpPr>
            <a:spLocks noGrp="1" noChangeArrowheads="1"/>
          </p:cNvSpPr>
          <p:nvPr>
            <p:ph idx="1"/>
          </p:nvPr>
        </p:nvSpPr>
        <p:spPr>
          <a:xfrm>
            <a:off x="457200" y="1844823"/>
            <a:ext cx="5050904" cy="3672409"/>
          </a:xfrm>
        </p:spPr>
        <p:txBody>
          <a:bodyPr/>
          <a:lstStyle/>
          <a:p>
            <a:r>
              <a:rPr lang="en-US" sz="2800" dirty="0"/>
              <a:t>Stores bile from the liver.</a:t>
            </a:r>
          </a:p>
          <a:p>
            <a:r>
              <a:rPr lang="en-US" sz="2800" dirty="0"/>
              <a:t>Delivers bile when food is digested.</a:t>
            </a:r>
          </a:p>
          <a:p>
            <a:r>
              <a:rPr lang="en-US" sz="2800" dirty="0"/>
              <a:t>Fatty diets can cause gallstones.</a:t>
            </a:r>
          </a:p>
          <a:p>
            <a:r>
              <a:rPr lang="en-US" sz="2800" dirty="0"/>
              <a:t>You can live without a gallbladder.</a:t>
            </a:r>
          </a:p>
        </p:txBody>
      </p:sp>
      <p:sp>
        <p:nvSpPr>
          <p:cNvPr id="7" name="Slide Number Placeholder 5"/>
          <p:cNvSpPr>
            <a:spLocks noGrp="1"/>
          </p:cNvSpPr>
          <p:nvPr>
            <p:ph type="sldNum" sz="quarter" idx="12"/>
          </p:nvPr>
        </p:nvSpPr>
        <p:spPr/>
        <p:txBody>
          <a:bodyPr/>
          <a:lstStyle/>
          <a:p>
            <a:fld id="{2AF8520D-27CF-4EBB-B469-B56A02388016}" type="slidenum">
              <a:rPr lang="en-US">
                <a:solidFill>
                  <a:srgbClr val="000000"/>
                </a:solidFill>
              </a:rPr>
              <a:pPr/>
              <a:t>11</a:t>
            </a:fld>
            <a:endParaRPr lang="en-US">
              <a:solidFill>
                <a:srgbClr val="000000"/>
              </a:solidFill>
            </a:endParaRPr>
          </a:p>
        </p:txBody>
      </p:sp>
      <p:pic>
        <p:nvPicPr>
          <p:cNvPr id="2" name="Picture 1">
            <a:extLst>
              <a:ext uri="{FF2B5EF4-FFF2-40B4-BE49-F238E27FC236}">
                <a16:creationId xmlns:a16="http://schemas.microsoft.com/office/drawing/2014/main" id="{80AA777E-6B9D-4720-B65C-31B2FAE5C16C}"/>
              </a:ext>
            </a:extLst>
          </p:cNvPr>
          <p:cNvPicPr>
            <a:picLocks noChangeAspect="1"/>
          </p:cNvPicPr>
          <p:nvPr/>
        </p:nvPicPr>
        <p:blipFill>
          <a:blip r:embed="rId3"/>
          <a:stretch>
            <a:fillRect/>
          </a:stretch>
        </p:blipFill>
        <p:spPr>
          <a:xfrm>
            <a:off x="5076056" y="2168123"/>
            <a:ext cx="3433564" cy="2781187"/>
          </a:xfrm>
          <a:prstGeom prst="rect">
            <a:avLst/>
          </a:prstGeom>
        </p:spPr>
      </p:pic>
    </p:spTree>
    <p:extLst>
      <p:ext uri="{BB962C8B-B14F-4D97-AF65-F5344CB8AC3E}">
        <p14:creationId xmlns:p14="http://schemas.microsoft.com/office/powerpoint/2010/main" val="18317593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412" name="Rectangle 4"/>
          <p:cNvSpPr>
            <a:spLocks noGrp="1" noChangeArrowheads="1"/>
          </p:cNvSpPr>
          <p:nvPr>
            <p:ph type="title"/>
          </p:nvPr>
        </p:nvSpPr>
        <p:spPr/>
        <p:txBody>
          <a:bodyPr/>
          <a:lstStyle/>
          <a:p>
            <a:r>
              <a:rPr lang="en-US"/>
              <a:t>Pancreas</a:t>
            </a:r>
          </a:p>
        </p:txBody>
      </p:sp>
      <p:sp>
        <p:nvSpPr>
          <p:cNvPr id="17413" name="Rectangle 5"/>
          <p:cNvSpPr>
            <a:spLocks noGrp="1" noChangeArrowheads="1"/>
          </p:cNvSpPr>
          <p:nvPr>
            <p:ph idx="1"/>
          </p:nvPr>
        </p:nvSpPr>
        <p:spPr>
          <a:xfrm>
            <a:off x="457200" y="1600201"/>
            <a:ext cx="4690864" cy="3917032"/>
          </a:xfrm>
        </p:spPr>
        <p:txBody>
          <a:bodyPr/>
          <a:lstStyle/>
          <a:p>
            <a:pPr>
              <a:lnSpc>
                <a:spcPct val="90000"/>
              </a:lnSpc>
            </a:pPr>
            <a:r>
              <a:rPr lang="en-US" sz="2800" dirty="0"/>
              <a:t>Produces compounds to digest fats and proteins.</a:t>
            </a:r>
          </a:p>
          <a:p>
            <a:pPr>
              <a:lnSpc>
                <a:spcPct val="90000"/>
              </a:lnSpc>
            </a:pPr>
            <a:r>
              <a:rPr lang="en-US" sz="2800" dirty="0"/>
              <a:t>Neutralizes acids that enter small intestine.</a:t>
            </a:r>
          </a:p>
          <a:p>
            <a:pPr>
              <a:lnSpc>
                <a:spcPct val="90000"/>
              </a:lnSpc>
            </a:pPr>
            <a:r>
              <a:rPr lang="en-US" sz="2800" dirty="0"/>
              <a:t>Regulates blood sugar by producing insulin.</a:t>
            </a:r>
          </a:p>
          <a:p>
            <a:pPr>
              <a:lnSpc>
                <a:spcPct val="90000"/>
              </a:lnSpc>
            </a:pPr>
            <a:r>
              <a:rPr lang="en-US" sz="2800" dirty="0"/>
              <a:t>If it does not work right, you get diabetes.</a:t>
            </a:r>
          </a:p>
        </p:txBody>
      </p:sp>
      <p:sp>
        <p:nvSpPr>
          <p:cNvPr id="7" name="Slide Number Placeholder 5"/>
          <p:cNvSpPr>
            <a:spLocks noGrp="1"/>
          </p:cNvSpPr>
          <p:nvPr>
            <p:ph type="sldNum" sz="quarter" idx="12"/>
          </p:nvPr>
        </p:nvSpPr>
        <p:spPr/>
        <p:txBody>
          <a:bodyPr/>
          <a:lstStyle/>
          <a:p>
            <a:fld id="{4E05A1B6-120A-484B-9B95-354A00DFB4B9}" type="slidenum">
              <a:rPr lang="en-US">
                <a:solidFill>
                  <a:srgbClr val="000000"/>
                </a:solidFill>
              </a:rPr>
              <a:pPr/>
              <a:t>12</a:t>
            </a:fld>
            <a:endParaRPr lang="en-US">
              <a:solidFill>
                <a:srgbClr val="000000"/>
              </a:solidFill>
            </a:endParaRPr>
          </a:p>
        </p:txBody>
      </p:sp>
      <p:pic>
        <p:nvPicPr>
          <p:cNvPr id="2" name="Picture 1">
            <a:extLst>
              <a:ext uri="{FF2B5EF4-FFF2-40B4-BE49-F238E27FC236}">
                <a16:creationId xmlns:a16="http://schemas.microsoft.com/office/drawing/2014/main" id="{8CF0536A-B777-43A6-AF02-47CBE22F14D1}"/>
              </a:ext>
            </a:extLst>
          </p:cNvPr>
          <p:cNvPicPr>
            <a:picLocks noChangeAspect="1"/>
          </p:cNvPicPr>
          <p:nvPr/>
        </p:nvPicPr>
        <p:blipFill rotWithShape="1">
          <a:blip r:embed="rId3"/>
          <a:srcRect b="5651"/>
          <a:stretch/>
        </p:blipFill>
        <p:spPr>
          <a:xfrm>
            <a:off x="5436096" y="2204864"/>
            <a:ext cx="3640663" cy="2304256"/>
          </a:xfrm>
          <a:prstGeom prst="rect">
            <a:avLst/>
          </a:prstGeom>
        </p:spPr>
      </p:pic>
    </p:spTree>
    <p:extLst>
      <p:ext uri="{BB962C8B-B14F-4D97-AF65-F5344CB8AC3E}">
        <p14:creationId xmlns:p14="http://schemas.microsoft.com/office/powerpoint/2010/main" val="143095568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06923B-DAE6-40D0-AB22-A36D80F41864}"/>
              </a:ext>
            </a:extLst>
          </p:cNvPr>
          <p:cNvSpPr>
            <a:spLocks noGrp="1"/>
          </p:cNvSpPr>
          <p:nvPr>
            <p:ph type="title"/>
          </p:nvPr>
        </p:nvSpPr>
        <p:spPr/>
        <p:txBody>
          <a:bodyPr/>
          <a:lstStyle/>
          <a:p>
            <a:r>
              <a:rPr lang="en-GB" dirty="0"/>
              <a:t>Additional information</a:t>
            </a:r>
          </a:p>
        </p:txBody>
      </p:sp>
      <p:sp>
        <p:nvSpPr>
          <p:cNvPr id="3" name="Content Placeholder 2">
            <a:extLst>
              <a:ext uri="{FF2B5EF4-FFF2-40B4-BE49-F238E27FC236}">
                <a16:creationId xmlns:a16="http://schemas.microsoft.com/office/drawing/2014/main" id="{6E704252-F361-47C9-A2F6-F93C8C152DC5}"/>
              </a:ext>
            </a:extLst>
          </p:cNvPr>
          <p:cNvSpPr>
            <a:spLocks noGrp="1"/>
          </p:cNvSpPr>
          <p:nvPr>
            <p:ph idx="1"/>
          </p:nvPr>
        </p:nvSpPr>
        <p:spPr/>
        <p:txBody>
          <a:bodyPr/>
          <a:lstStyle/>
          <a:p>
            <a:r>
              <a:rPr lang="en-GB" dirty="0"/>
              <a:t>Let’s watch this video on </a:t>
            </a:r>
          </a:p>
          <a:p>
            <a:pPr marL="0" indent="0">
              <a:buNone/>
            </a:pPr>
            <a:r>
              <a:rPr lang="en-US" b="1" dirty="0"/>
              <a:t>How your digestive system works</a:t>
            </a:r>
          </a:p>
          <a:p>
            <a:pPr marL="0" indent="0">
              <a:buNone/>
            </a:pPr>
            <a:endParaRPr lang="en-US" b="1" dirty="0"/>
          </a:p>
          <a:p>
            <a:pPr marL="0" indent="0">
              <a:buNone/>
            </a:pPr>
            <a:r>
              <a:rPr lang="en-US" dirty="0">
                <a:hlinkClick r:id="rId2"/>
              </a:rPr>
              <a:t>https://www.youtube.com/watch?v=Og5xAdC8EUI</a:t>
            </a:r>
            <a:r>
              <a:rPr lang="en-US" dirty="0"/>
              <a:t> </a:t>
            </a:r>
          </a:p>
          <a:p>
            <a:endParaRPr lang="en-GB" dirty="0"/>
          </a:p>
        </p:txBody>
      </p:sp>
    </p:spTree>
    <p:extLst>
      <p:ext uri="{BB962C8B-B14F-4D97-AF65-F5344CB8AC3E}">
        <p14:creationId xmlns:p14="http://schemas.microsoft.com/office/powerpoint/2010/main" val="69768746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1143000"/>
          </a:xfrm>
        </p:spPr>
        <p:txBody>
          <a:bodyPr>
            <a:normAutofit fontScale="90000"/>
          </a:bodyPr>
          <a:lstStyle/>
          <a:p>
            <a:r>
              <a:rPr lang="en-GB" b="1" dirty="0">
                <a:solidFill>
                  <a:srgbClr val="222222"/>
                </a:solidFill>
                <a:latin typeface="Spectral"/>
              </a:rPr>
              <a:t>Contribution of Other Body Systems to the Digestive System</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286822565"/>
              </p:ext>
            </p:extLst>
          </p:nvPr>
        </p:nvGraphicFramePr>
        <p:xfrm>
          <a:off x="693912" y="1340768"/>
          <a:ext cx="7992888" cy="4270346"/>
        </p:xfrm>
        <a:graphic>
          <a:graphicData uri="http://schemas.openxmlformats.org/drawingml/2006/table">
            <a:tbl>
              <a:tblPr>
                <a:tableStyleId>{BDBED569-4797-4DF1-A0F4-6AAB3CD982D8}</a:tableStyleId>
              </a:tblPr>
              <a:tblGrid>
                <a:gridCol w="1826946">
                  <a:extLst>
                    <a:ext uri="{9D8B030D-6E8A-4147-A177-3AD203B41FA5}">
                      <a16:colId xmlns:a16="http://schemas.microsoft.com/office/drawing/2014/main" val="20000"/>
                    </a:ext>
                  </a:extLst>
                </a:gridCol>
                <a:gridCol w="6165942">
                  <a:extLst>
                    <a:ext uri="{9D8B030D-6E8A-4147-A177-3AD203B41FA5}">
                      <a16:colId xmlns:a16="http://schemas.microsoft.com/office/drawing/2014/main" val="20001"/>
                    </a:ext>
                  </a:extLst>
                </a:gridCol>
              </a:tblGrid>
              <a:tr h="674560">
                <a:tc>
                  <a:txBody>
                    <a:bodyPr/>
                    <a:lstStyle/>
                    <a:p>
                      <a:r>
                        <a:rPr lang="en-GB" sz="2000" dirty="0">
                          <a:effectLst/>
                        </a:rPr>
                        <a:t>Cardiovascular</a:t>
                      </a:r>
                    </a:p>
                  </a:txBody>
                  <a:tcPr marL="78327" marR="78327" marT="39164" marB="39164" anchor="ctr"/>
                </a:tc>
                <a:tc>
                  <a:txBody>
                    <a:bodyPr/>
                    <a:lstStyle/>
                    <a:p>
                      <a:r>
                        <a:rPr lang="en-GB" sz="2000">
                          <a:effectLst/>
                        </a:rPr>
                        <a:t>Blood supplies digestive organs with oxygen and processed nutrients</a:t>
                      </a:r>
                    </a:p>
                  </a:txBody>
                  <a:tcPr marL="78327" marR="78327" marT="39164" marB="39164" anchor="ctr"/>
                </a:tc>
                <a:extLst>
                  <a:ext uri="{0D108BD9-81ED-4DB2-BD59-A6C34878D82A}">
                    <a16:rowId xmlns:a16="http://schemas.microsoft.com/office/drawing/2014/main" val="10000"/>
                  </a:ext>
                </a:extLst>
              </a:tr>
              <a:tr h="734935">
                <a:tc>
                  <a:txBody>
                    <a:bodyPr/>
                    <a:lstStyle/>
                    <a:p>
                      <a:r>
                        <a:rPr lang="en-GB" sz="2000" dirty="0">
                          <a:effectLst/>
                        </a:rPr>
                        <a:t>Endocrine</a:t>
                      </a:r>
                    </a:p>
                  </a:txBody>
                  <a:tcPr marL="78327" marR="78327" marT="39164" marB="39164" anchor="ctr"/>
                </a:tc>
                <a:tc>
                  <a:txBody>
                    <a:bodyPr/>
                    <a:lstStyle/>
                    <a:p>
                      <a:r>
                        <a:rPr lang="en-GB" sz="2000" dirty="0">
                          <a:effectLst/>
                        </a:rPr>
                        <a:t>Endocrine hormones help regulate secretion in digestive glands and accessory organs</a:t>
                      </a:r>
                    </a:p>
                  </a:txBody>
                  <a:tcPr marL="78327" marR="78327" marT="39164" marB="39164" anchor="ctr"/>
                </a:tc>
                <a:extLst>
                  <a:ext uri="{0D108BD9-81ED-4DB2-BD59-A6C34878D82A}">
                    <a16:rowId xmlns:a16="http://schemas.microsoft.com/office/drawing/2014/main" val="10001"/>
                  </a:ext>
                </a:extLst>
              </a:tr>
              <a:tr h="734935">
                <a:tc>
                  <a:txBody>
                    <a:bodyPr/>
                    <a:lstStyle/>
                    <a:p>
                      <a:r>
                        <a:rPr lang="en-GB" sz="2000" dirty="0">
                          <a:effectLst/>
                        </a:rPr>
                        <a:t>Integumentary</a:t>
                      </a:r>
                    </a:p>
                  </a:txBody>
                  <a:tcPr marL="78327" marR="78327" marT="39164" marB="39164" anchor="ctr"/>
                </a:tc>
                <a:tc>
                  <a:txBody>
                    <a:bodyPr/>
                    <a:lstStyle/>
                    <a:p>
                      <a:r>
                        <a:rPr lang="en-GB" sz="2000" dirty="0">
                          <a:effectLst/>
                        </a:rPr>
                        <a:t>Skin helps protect digestive organs and synthesizes vitamin D for calcium absorption</a:t>
                      </a:r>
                    </a:p>
                  </a:txBody>
                  <a:tcPr marL="78327" marR="78327" marT="39164" marB="39164" anchor="ctr"/>
                </a:tc>
                <a:extLst>
                  <a:ext uri="{0D108BD9-81ED-4DB2-BD59-A6C34878D82A}">
                    <a16:rowId xmlns:a16="http://schemas.microsoft.com/office/drawing/2014/main" val="10002"/>
                  </a:ext>
                </a:extLst>
              </a:tr>
              <a:tr h="1424620">
                <a:tc>
                  <a:txBody>
                    <a:bodyPr/>
                    <a:lstStyle/>
                    <a:p>
                      <a:r>
                        <a:rPr lang="en-GB" sz="2000">
                          <a:effectLst/>
                        </a:rPr>
                        <a:t>Lymphatic</a:t>
                      </a:r>
                    </a:p>
                  </a:txBody>
                  <a:tcPr marL="78327" marR="78327" marT="39164" marB="39164" anchor="ctr"/>
                </a:tc>
                <a:tc>
                  <a:txBody>
                    <a:bodyPr/>
                    <a:lstStyle/>
                    <a:p>
                      <a:r>
                        <a:rPr lang="en-GB" sz="2000" dirty="0">
                          <a:effectLst/>
                        </a:rPr>
                        <a:t>Mucosa-associated lymphoid tissue and other lymphatic tissue defend against entry of pathogens; lacteals absorb lipids; and lymphatic vessels transport lipids to bloodstream</a:t>
                      </a:r>
                    </a:p>
                  </a:txBody>
                  <a:tcPr marL="78327" marR="78327" marT="39164" marB="39164" anchor="ctr"/>
                </a:tc>
                <a:extLst>
                  <a:ext uri="{0D108BD9-81ED-4DB2-BD59-A6C34878D82A}">
                    <a16:rowId xmlns:a16="http://schemas.microsoft.com/office/drawing/2014/main" val="10003"/>
                  </a:ext>
                </a:extLst>
              </a:tr>
              <a:tr h="674560">
                <a:tc>
                  <a:txBody>
                    <a:bodyPr/>
                    <a:lstStyle/>
                    <a:p>
                      <a:r>
                        <a:rPr lang="en-GB" sz="2000" dirty="0">
                          <a:effectLst/>
                        </a:rPr>
                        <a:t>Muscular</a:t>
                      </a:r>
                    </a:p>
                  </a:txBody>
                  <a:tcPr marL="78327" marR="78327" marT="39164" marB="39164" anchor="ctr"/>
                </a:tc>
                <a:tc>
                  <a:txBody>
                    <a:bodyPr/>
                    <a:lstStyle/>
                    <a:p>
                      <a:r>
                        <a:rPr lang="en-GB" sz="2000" dirty="0">
                          <a:effectLst/>
                        </a:rPr>
                        <a:t>Skeletal muscles support and protect abdominal organs</a:t>
                      </a:r>
                    </a:p>
                  </a:txBody>
                  <a:tcPr marL="78327" marR="78327" marT="39164" marB="39164" anchor="ct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39977299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p:cNvGraphicFramePr>
            <a:graphicFrameLocks noGrp="1"/>
          </p:cNvGraphicFramePr>
          <p:nvPr>
            <p:ph idx="1"/>
            <p:extLst>
              <p:ext uri="{D42A27DB-BD31-4B8C-83A1-F6EECF244321}">
                <p14:modId xmlns:p14="http://schemas.microsoft.com/office/powerpoint/2010/main" val="1686050213"/>
              </p:ext>
            </p:extLst>
          </p:nvPr>
        </p:nvGraphicFramePr>
        <p:xfrm>
          <a:off x="755576" y="1700808"/>
          <a:ext cx="7931224" cy="3888432"/>
        </p:xfrm>
        <a:graphic>
          <a:graphicData uri="http://schemas.openxmlformats.org/drawingml/2006/table">
            <a:tbl>
              <a:tblPr>
                <a:tableStyleId>{BDBED569-4797-4DF1-A0F4-6AAB3CD982D8}</a:tableStyleId>
              </a:tblPr>
              <a:tblGrid>
                <a:gridCol w="1675503">
                  <a:extLst>
                    <a:ext uri="{9D8B030D-6E8A-4147-A177-3AD203B41FA5}">
                      <a16:colId xmlns:a16="http://schemas.microsoft.com/office/drawing/2014/main" val="20000"/>
                    </a:ext>
                  </a:extLst>
                </a:gridCol>
                <a:gridCol w="6255721">
                  <a:extLst>
                    <a:ext uri="{9D8B030D-6E8A-4147-A177-3AD203B41FA5}">
                      <a16:colId xmlns:a16="http://schemas.microsoft.com/office/drawing/2014/main" val="20001"/>
                    </a:ext>
                  </a:extLst>
                </a:gridCol>
              </a:tblGrid>
              <a:tr h="1394764">
                <a:tc>
                  <a:txBody>
                    <a:bodyPr/>
                    <a:lstStyle/>
                    <a:p>
                      <a:pPr marL="0" algn="l" defTabSz="914400" rtl="0" eaLnBrk="1" latinLnBrk="0" hangingPunct="1"/>
                      <a:r>
                        <a:rPr lang="en-GB" sz="2000" kern="1200" dirty="0">
                          <a:solidFill>
                            <a:schemeClr val="tx1"/>
                          </a:solidFill>
                          <a:effectLst/>
                        </a:rPr>
                        <a:t>Nervous</a:t>
                      </a:r>
                      <a:endParaRPr lang="en-GB" sz="2000" kern="1200" dirty="0">
                        <a:solidFill>
                          <a:schemeClr val="tx1"/>
                        </a:solidFill>
                        <a:effectLst/>
                        <a:latin typeface="+mn-lt"/>
                        <a:ea typeface="+mn-ea"/>
                        <a:cs typeface="+mn-cs"/>
                      </a:endParaRPr>
                    </a:p>
                  </a:txBody>
                  <a:tcPr anchor="ctr"/>
                </a:tc>
                <a:tc>
                  <a:txBody>
                    <a:bodyPr/>
                    <a:lstStyle/>
                    <a:p>
                      <a:r>
                        <a:rPr lang="en-GB" sz="2000">
                          <a:effectLst/>
                        </a:rPr>
                        <a:t>Sensory and motor neurons help regulate secretions and muscle contractions in the digestive tract</a:t>
                      </a:r>
                    </a:p>
                  </a:txBody>
                  <a:tcPr anchor="ctr"/>
                </a:tc>
                <a:extLst>
                  <a:ext uri="{0D108BD9-81ED-4DB2-BD59-A6C34878D82A}">
                    <a16:rowId xmlns:a16="http://schemas.microsoft.com/office/drawing/2014/main" val="10000"/>
                  </a:ext>
                </a:extLst>
              </a:tr>
              <a:tr h="972108">
                <a:tc>
                  <a:txBody>
                    <a:bodyPr/>
                    <a:lstStyle/>
                    <a:p>
                      <a:pPr marL="0" algn="l" defTabSz="914400" rtl="0" eaLnBrk="1" latinLnBrk="0" hangingPunct="1"/>
                      <a:r>
                        <a:rPr lang="en-GB" sz="2000" kern="1200">
                          <a:solidFill>
                            <a:schemeClr val="tx1"/>
                          </a:solidFill>
                          <a:effectLst/>
                        </a:rPr>
                        <a:t>Respiratory</a:t>
                      </a:r>
                      <a:endParaRPr lang="en-GB" sz="2000" kern="1200">
                        <a:solidFill>
                          <a:schemeClr val="tx1"/>
                        </a:solidFill>
                        <a:effectLst/>
                        <a:latin typeface="+mn-lt"/>
                        <a:ea typeface="+mn-ea"/>
                        <a:cs typeface="+mn-cs"/>
                      </a:endParaRPr>
                    </a:p>
                  </a:txBody>
                  <a:tcPr anchor="ctr"/>
                </a:tc>
                <a:tc>
                  <a:txBody>
                    <a:bodyPr/>
                    <a:lstStyle/>
                    <a:p>
                      <a:r>
                        <a:rPr lang="en-GB" sz="2000" dirty="0">
                          <a:effectLst/>
                        </a:rPr>
                        <a:t>Respiratory organs provide oxygen and remove carbon dioxide</a:t>
                      </a:r>
                    </a:p>
                  </a:txBody>
                  <a:tcPr anchor="ctr"/>
                </a:tc>
                <a:extLst>
                  <a:ext uri="{0D108BD9-81ED-4DB2-BD59-A6C34878D82A}">
                    <a16:rowId xmlns:a16="http://schemas.microsoft.com/office/drawing/2014/main" val="10001"/>
                  </a:ext>
                </a:extLst>
              </a:tr>
              <a:tr h="549452">
                <a:tc>
                  <a:txBody>
                    <a:bodyPr/>
                    <a:lstStyle/>
                    <a:p>
                      <a:pPr marL="0" algn="l" defTabSz="914400" rtl="0" eaLnBrk="1" latinLnBrk="0" hangingPunct="1"/>
                      <a:r>
                        <a:rPr lang="en-GB" sz="2000" kern="1200">
                          <a:solidFill>
                            <a:schemeClr val="tx1"/>
                          </a:solidFill>
                          <a:effectLst/>
                        </a:rPr>
                        <a:t>Skeletal</a:t>
                      </a:r>
                      <a:endParaRPr lang="en-GB" sz="2000" kern="1200">
                        <a:solidFill>
                          <a:schemeClr val="tx1"/>
                        </a:solidFill>
                        <a:effectLst/>
                        <a:latin typeface="+mn-lt"/>
                        <a:ea typeface="+mn-ea"/>
                        <a:cs typeface="+mn-cs"/>
                      </a:endParaRPr>
                    </a:p>
                  </a:txBody>
                  <a:tcPr anchor="ctr"/>
                </a:tc>
                <a:tc>
                  <a:txBody>
                    <a:bodyPr/>
                    <a:lstStyle/>
                    <a:p>
                      <a:r>
                        <a:rPr lang="en-GB" sz="2000" dirty="0">
                          <a:effectLst/>
                        </a:rPr>
                        <a:t>Bones help protect and support digestive organs</a:t>
                      </a:r>
                    </a:p>
                  </a:txBody>
                  <a:tcPr anchor="ctr"/>
                </a:tc>
                <a:extLst>
                  <a:ext uri="{0D108BD9-81ED-4DB2-BD59-A6C34878D82A}">
                    <a16:rowId xmlns:a16="http://schemas.microsoft.com/office/drawing/2014/main" val="10002"/>
                  </a:ext>
                </a:extLst>
              </a:tr>
              <a:tr h="972108">
                <a:tc>
                  <a:txBody>
                    <a:bodyPr/>
                    <a:lstStyle/>
                    <a:p>
                      <a:pPr marL="0" algn="l" defTabSz="914400" rtl="0" eaLnBrk="1" latinLnBrk="0" hangingPunct="1"/>
                      <a:r>
                        <a:rPr lang="en-GB" sz="2000" kern="1200" dirty="0">
                          <a:solidFill>
                            <a:schemeClr val="tx1"/>
                          </a:solidFill>
                          <a:effectLst/>
                        </a:rPr>
                        <a:t>Urinary</a:t>
                      </a:r>
                      <a:endParaRPr lang="en-GB" sz="2000" kern="1200" dirty="0">
                        <a:solidFill>
                          <a:schemeClr val="tx1"/>
                        </a:solidFill>
                        <a:effectLst/>
                        <a:latin typeface="+mn-lt"/>
                        <a:ea typeface="+mn-ea"/>
                        <a:cs typeface="+mn-cs"/>
                      </a:endParaRPr>
                    </a:p>
                  </a:txBody>
                  <a:tcPr anchor="ctr"/>
                </a:tc>
                <a:tc>
                  <a:txBody>
                    <a:bodyPr/>
                    <a:lstStyle/>
                    <a:p>
                      <a:r>
                        <a:rPr lang="en-GB" sz="2000" dirty="0">
                          <a:effectLst/>
                        </a:rPr>
                        <a:t>Kidneys convert vitamin D into its active form, allowing calcium absorption in the small intestine</a:t>
                      </a:r>
                    </a:p>
                  </a:txBody>
                  <a:tcPr anchor="ctr"/>
                </a:tc>
                <a:extLst>
                  <a:ext uri="{0D108BD9-81ED-4DB2-BD59-A6C34878D82A}">
                    <a16:rowId xmlns:a16="http://schemas.microsoft.com/office/drawing/2014/main" val="10003"/>
                  </a:ext>
                </a:extLst>
              </a:tr>
            </a:tbl>
          </a:graphicData>
        </a:graphic>
      </p:graphicFrame>
      <p:sp>
        <p:nvSpPr>
          <p:cNvPr id="4" name="Title 1"/>
          <p:cNvSpPr>
            <a:spLocks noGrp="1"/>
          </p:cNvSpPr>
          <p:nvPr>
            <p:ph type="title"/>
          </p:nvPr>
        </p:nvSpPr>
        <p:spPr/>
        <p:txBody>
          <a:bodyPr>
            <a:normAutofit fontScale="90000"/>
          </a:bodyPr>
          <a:lstStyle/>
          <a:p>
            <a:r>
              <a:rPr lang="en-GB" b="1" dirty="0">
                <a:solidFill>
                  <a:srgbClr val="222222"/>
                </a:solidFill>
                <a:latin typeface="Spectral"/>
              </a:rPr>
              <a:t>Contribution of Other Body Systems to the Digestive System</a:t>
            </a:r>
            <a:endParaRPr lang="en-GB" dirty="0"/>
          </a:p>
        </p:txBody>
      </p:sp>
    </p:spTree>
    <p:extLst>
      <p:ext uri="{BB962C8B-B14F-4D97-AF65-F5344CB8AC3E}">
        <p14:creationId xmlns:p14="http://schemas.microsoft.com/office/powerpoint/2010/main" val="104213622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p:txBody>
          <a:bodyPr>
            <a:normAutofit fontScale="90000"/>
          </a:bodyPr>
          <a:lstStyle/>
          <a:p>
            <a:r>
              <a:rPr lang="en-US" dirty="0"/>
              <a:t>Quiz: On a sheet of paper, write the name of each colored organ:</a:t>
            </a:r>
          </a:p>
        </p:txBody>
      </p:sp>
      <p:pic>
        <p:nvPicPr>
          <p:cNvPr id="31749" name="Picture 5"/>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a:xfrm>
            <a:off x="4570237" y="1628800"/>
            <a:ext cx="2022736" cy="3916363"/>
          </a:xfrm>
        </p:spPr>
      </p:pic>
      <p:sp>
        <p:nvSpPr>
          <p:cNvPr id="6" name="Slide Number Placeholder 5"/>
          <p:cNvSpPr>
            <a:spLocks noGrp="1"/>
          </p:cNvSpPr>
          <p:nvPr>
            <p:ph type="sldNum" sz="quarter" idx="12"/>
          </p:nvPr>
        </p:nvSpPr>
        <p:spPr/>
        <p:txBody>
          <a:bodyPr/>
          <a:lstStyle/>
          <a:p>
            <a:fld id="{35D5902A-6E3E-4D01-B621-76B4B78C3C2C}" type="slidenum">
              <a:rPr lang="en-US">
                <a:solidFill>
                  <a:srgbClr val="000000"/>
                </a:solidFill>
              </a:rPr>
              <a:pPr/>
              <a:t>16</a:t>
            </a:fld>
            <a:endParaRPr lang="en-US">
              <a:solidFill>
                <a:srgbClr val="000000"/>
              </a:solidFill>
            </a:endParaRPr>
          </a:p>
        </p:txBody>
      </p:sp>
      <p:sp>
        <p:nvSpPr>
          <p:cNvPr id="31747" name="Rectangle 3"/>
          <p:cNvSpPr>
            <a:spLocks noGrp="1" noChangeArrowheads="1"/>
          </p:cNvSpPr>
          <p:nvPr>
            <p:ph type="body" sz="half" idx="4294967295"/>
          </p:nvPr>
        </p:nvSpPr>
        <p:spPr>
          <a:xfrm>
            <a:off x="899592" y="1772816"/>
            <a:ext cx="4038600" cy="4525963"/>
          </a:xfrm>
        </p:spPr>
        <p:txBody>
          <a:bodyPr/>
          <a:lstStyle/>
          <a:p>
            <a:r>
              <a:rPr lang="en-US" sz="2800" dirty="0"/>
              <a:t>Light green:</a:t>
            </a:r>
          </a:p>
          <a:p>
            <a:r>
              <a:rPr lang="en-US" sz="2800" dirty="0"/>
              <a:t>Red:</a:t>
            </a:r>
          </a:p>
          <a:p>
            <a:r>
              <a:rPr lang="en-US" sz="2800" dirty="0"/>
              <a:t>Pink:</a:t>
            </a:r>
          </a:p>
          <a:p>
            <a:r>
              <a:rPr lang="en-US" sz="2800" dirty="0"/>
              <a:t>Brown:</a:t>
            </a:r>
          </a:p>
          <a:p>
            <a:r>
              <a:rPr lang="en-US" sz="2800" dirty="0"/>
              <a:t>Purple:</a:t>
            </a:r>
          </a:p>
          <a:p>
            <a:r>
              <a:rPr lang="en-US" sz="2800" dirty="0"/>
              <a:t>Dark green:</a:t>
            </a:r>
          </a:p>
          <a:p>
            <a:r>
              <a:rPr lang="en-US" sz="2800" dirty="0"/>
              <a:t>Yellow:</a:t>
            </a:r>
          </a:p>
        </p:txBody>
      </p:sp>
    </p:spTree>
    <p:extLst>
      <p:ext uri="{BB962C8B-B14F-4D97-AF65-F5344CB8AC3E}">
        <p14:creationId xmlns:p14="http://schemas.microsoft.com/office/powerpoint/2010/main" val="355244443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07F94A-065E-4844-886E-B3A0C85F5307}"/>
              </a:ext>
            </a:extLst>
          </p:cNvPr>
          <p:cNvSpPr>
            <a:spLocks noGrp="1"/>
          </p:cNvSpPr>
          <p:nvPr>
            <p:ph type="title"/>
          </p:nvPr>
        </p:nvSpPr>
        <p:spPr/>
        <p:txBody>
          <a:bodyPr>
            <a:normAutofit fontScale="90000"/>
          </a:bodyPr>
          <a:lstStyle/>
          <a:p>
            <a:r>
              <a:rPr lang="en-GB" dirty="0"/>
              <a:t>Common diseases of the Digestive system</a:t>
            </a:r>
          </a:p>
        </p:txBody>
      </p:sp>
      <p:sp>
        <p:nvSpPr>
          <p:cNvPr id="3" name="Content Placeholder 2">
            <a:extLst>
              <a:ext uri="{FF2B5EF4-FFF2-40B4-BE49-F238E27FC236}">
                <a16:creationId xmlns:a16="http://schemas.microsoft.com/office/drawing/2014/main" id="{0CA89C4C-4D2F-4091-A111-1B909E205504}"/>
              </a:ext>
            </a:extLst>
          </p:cNvPr>
          <p:cNvSpPr>
            <a:spLocks noGrp="1"/>
          </p:cNvSpPr>
          <p:nvPr>
            <p:ph idx="1"/>
          </p:nvPr>
        </p:nvSpPr>
        <p:spPr>
          <a:xfrm>
            <a:off x="755576" y="1916831"/>
            <a:ext cx="7704856" cy="3600401"/>
          </a:xfrm>
        </p:spPr>
        <p:txBody>
          <a:bodyPr>
            <a:normAutofit/>
          </a:bodyPr>
          <a:lstStyle/>
          <a:p>
            <a:pPr marL="0" indent="0">
              <a:buNone/>
            </a:pPr>
            <a:r>
              <a:rPr lang="en-GB" sz="2800" b="1" dirty="0"/>
              <a:t>Gastroesophageal Reflux Disease (GERD</a:t>
            </a:r>
            <a:r>
              <a:rPr lang="en-GB" sz="2800" dirty="0"/>
              <a:t>)</a:t>
            </a:r>
          </a:p>
          <a:p>
            <a:r>
              <a:rPr lang="en-GB" sz="2800" b="0" i="0" dirty="0">
                <a:solidFill>
                  <a:srgbClr val="333333"/>
                </a:solidFill>
                <a:effectLst/>
              </a:rPr>
              <a:t>When stomach acid backs up into your </a:t>
            </a:r>
            <a:r>
              <a:rPr lang="en-GB" sz="2800" b="0" i="0" dirty="0" err="1">
                <a:solidFill>
                  <a:srgbClr val="333333"/>
                </a:solidFill>
                <a:effectLst/>
              </a:rPr>
              <a:t>esophagus</a:t>
            </a:r>
            <a:r>
              <a:rPr lang="en-GB" sz="2800" b="0" i="0" dirty="0">
                <a:solidFill>
                  <a:srgbClr val="333333"/>
                </a:solidFill>
                <a:effectLst/>
              </a:rPr>
              <a:t> - a condition called </a:t>
            </a:r>
            <a:r>
              <a:rPr lang="en-GB" sz="2800" b="0" i="0" u="none" strike="noStrike" dirty="0">
                <a:solidFill>
                  <a:srgbClr val="333333"/>
                </a:solidFill>
                <a:effectLst/>
                <a:hlinkClick r:id="rId3"/>
              </a:rPr>
              <a:t>acid reflux</a:t>
            </a:r>
            <a:r>
              <a:rPr lang="en-GB" sz="2800" b="0" i="0" dirty="0">
                <a:solidFill>
                  <a:srgbClr val="333333"/>
                </a:solidFill>
                <a:effectLst/>
              </a:rPr>
              <a:t> - one may feel a burning pain in the middle of the chest. </a:t>
            </a:r>
          </a:p>
          <a:p>
            <a:r>
              <a:rPr lang="en-GB" sz="2800" b="0" i="0" dirty="0">
                <a:solidFill>
                  <a:srgbClr val="333333"/>
                </a:solidFill>
                <a:effectLst/>
              </a:rPr>
              <a:t>It often occurs after meals or at night known as heart burn.</a:t>
            </a:r>
            <a:endParaRPr lang="en-GB" sz="2800" dirty="0"/>
          </a:p>
        </p:txBody>
      </p:sp>
    </p:spTree>
    <p:extLst>
      <p:ext uri="{BB962C8B-B14F-4D97-AF65-F5344CB8AC3E}">
        <p14:creationId xmlns:p14="http://schemas.microsoft.com/office/powerpoint/2010/main" val="361157399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26ADDD-1485-4FF2-A546-25988CB0B3B2}"/>
              </a:ext>
            </a:extLst>
          </p:cNvPr>
          <p:cNvSpPr>
            <a:spLocks noGrp="1"/>
          </p:cNvSpPr>
          <p:nvPr>
            <p:ph type="title"/>
          </p:nvPr>
        </p:nvSpPr>
        <p:spPr/>
        <p:txBody>
          <a:bodyPr>
            <a:normAutofit fontScale="90000"/>
          </a:bodyPr>
          <a:lstStyle/>
          <a:p>
            <a:r>
              <a:rPr lang="en-GB" dirty="0"/>
              <a:t>Common diseases of the Digestive system</a:t>
            </a:r>
          </a:p>
        </p:txBody>
      </p:sp>
      <p:sp>
        <p:nvSpPr>
          <p:cNvPr id="3" name="Content Placeholder 2">
            <a:extLst>
              <a:ext uri="{FF2B5EF4-FFF2-40B4-BE49-F238E27FC236}">
                <a16:creationId xmlns:a16="http://schemas.microsoft.com/office/drawing/2014/main" id="{FC22EB84-7D08-44F8-A955-E934439C8098}"/>
              </a:ext>
            </a:extLst>
          </p:cNvPr>
          <p:cNvSpPr>
            <a:spLocks noGrp="1"/>
          </p:cNvSpPr>
          <p:nvPr>
            <p:ph idx="1"/>
          </p:nvPr>
        </p:nvSpPr>
        <p:spPr>
          <a:xfrm>
            <a:off x="457200" y="1916831"/>
            <a:ext cx="8229600" cy="3744417"/>
          </a:xfrm>
        </p:spPr>
        <p:txBody>
          <a:bodyPr>
            <a:normAutofit fontScale="85000" lnSpcReduction="20000"/>
          </a:bodyPr>
          <a:lstStyle/>
          <a:p>
            <a:pPr marL="0" indent="0">
              <a:buNone/>
            </a:pPr>
            <a:r>
              <a:rPr lang="en-GB" b="1" dirty="0"/>
              <a:t>Gallstones</a:t>
            </a:r>
          </a:p>
          <a:p>
            <a:pPr marL="0" indent="0">
              <a:buNone/>
            </a:pPr>
            <a:r>
              <a:rPr lang="en-GB" dirty="0"/>
              <a:t>Gallstones are hard deposits that form in your gallbladder.</a:t>
            </a:r>
          </a:p>
          <a:p>
            <a:pPr marL="0" indent="0">
              <a:buNone/>
            </a:pPr>
            <a:endParaRPr lang="en-GB" dirty="0"/>
          </a:p>
          <a:p>
            <a:pPr marL="0" indent="0">
              <a:buNone/>
            </a:pPr>
            <a:r>
              <a:rPr lang="en-GB" b="1" dirty="0"/>
              <a:t>Hepatitis B</a:t>
            </a:r>
          </a:p>
          <a:p>
            <a:pPr marL="0" indent="0">
              <a:buNone/>
            </a:pPr>
            <a:r>
              <a:rPr lang="en-GB" b="0" i="0" dirty="0">
                <a:solidFill>
                  <a:srgbClr val="202124"/>
                </a:solidFill>
                <a:effectLst/>
                <a:latin typeface="Google Sans Text"/>
              </a:rPr>
              <a:t>Hepatitis B infection is caused by the </a:t>
            </a:r>
            <a:r>
              <a:rPr lang="en-GB" b="1" i="0" dirty="0">
                <a:solidFill>
                  <a:srgbClr val="202124"/>
                </a:solidFill>
                <a:effectLst/>
                <a:latin typeface="Google Sans Text"/>
              </a:rPr>
              <a:t>hepatitis B virus (HBV)</a:t>
            </a:r>
            <a:r>
              <a:rPr lang="en-GB" b="0" i="0" dirty="0">
                <a:solidFill>
                  <a:srgbClr val="202124"/>
                </a:solidFill>
                <a:effectLst/>
                <a:latin typeface="Google Sans Text"/>
              </a:rPr>
              <a:t>. The virus is passed from person to person through blood, semen or other body fluids. It does not spread by sneezing or coughing.</a:t>
            </a:r>
            <a:endParaRPr lang="en-GB" dirty="0"/>
          </a:p>
        </p:txBody>
      </p:sp>
    </p:spTree>
    <p:extLst>
      <p:ext uri="{BB962C8B-B14F-4D97-AF65-F5344CB8AC3E}">
        <p14:creationId xmlns:p14="http://schemas.microsoft.com/office/powerpoint/2010/main" val="129015264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F06A3AE-9106-4DBE-931C-B346EABD93B4}"/>
              </a:ext>
            </a:extLst>
          </p:cNvPr>
          <p:cNvSpPr>
            <a:spLocks noGrp="1"/>
          </p:cNvSpPr>
          <p:nvPr>
            <p:ph idx="1"/>
          </p:nvPr>
        </p:nvSpPr>
        <p:spPr>
          <a:xfrm>
            <a:off x="457200" y="1844823"/>
            <a:ext cx="8229600" cy="3672409"/>
          </a:xfrm>
        </p:spPr>
        <p:txBody>
          <a:bodyPr>
            <a:normAutofit fontScale="92500"/>
          </a:bodyPr>
          <a:lstStyle/>
          <a:p>
            <a:r>
              <a:rPr lang="en-GB" sz="2800" b="1" dirty="0"/>
              <a:t>Cirrhosis</a:t>
            </a:r>
            <a:r>
              <a:rPr lang="en-GB" sz="2800" dirty="0"/>
              <a:t> is scarring (fibrosis) of the liver caused by long-term liver damage. </a:t>
            </a:r>
          </a:p>
          <a:p>
            <a:r>
              <a:rPr lang="en-GB" sz="2800" dirty="0"/>
              <a:t>The scar tissue prevents the liver working properly. </a:t>
            </a:r>
          </a:p>
          <a:p>
            <a:r>
              <a:rPr lang="en-GB" sz="2800" dirty="0"/>
              <a:t>Cirrhosis is sometimes called end-stage liver disease because it happens after other stages of damage from conditions that affect the liver, such as hepatitis. </a:t>
            </a:r>
          </a:p>
          <a:p>
            <a:r>
              <a:rPr lang="en-GB" sz="2800" dirty="0"/>
              <a:t>High amount of using alcohol leads to liver damage.</a:t>
            </a:r>
          </a:p>
        </p:txBody>
      </p:sp>
      <p:sp>
        <p:nvSpPr>
          <p:cNvPr id="4" name="Title 1">
            <a:extLst>
              <a:ext uri="{FF2B5EF4-FFF2-40B4-BE49-F238E27FC236}">
                <a16:creationId xmlns:a16="http://schemas.microsoft.com/office/drawing/2014/main" id="{3B373C56-E9AB-E534-6489-A10D0CAAB4E0}"/>
              </a:ext>
            </a:extLst>
          </p:cNvPr>
          <p:cNvSpPr>
            <a:spLocks noGrp="1"/>
          </p:cNvSpPr>
          <p:nvPr>
            <p:ph type="title"/>
          </p:nvPr>
        </p:nvSpPr>
        <p:spPr>
          <a:xfrm>
            <a:off x="457200" y="274638"/>
            <a:ext cx="8229600" cy="1143000"/>
          </a:xfrm>
        </p:spPr>
        <p:txBody>
          <a:bodyPr>
            <a:normAutofit fontScale="90000"/>
          </a:bodyPr>
          <a:lstStyle/>
          <a:p>
            <a:r>
              <a:rPr lang="en-GB" dirty="0"/>
              <a:t>Common diseases of the Digestive system</a:t>
            </a:r>
          </a:p>
        </p:txBody>
      </p:sp>
    </p:spTree>
    <p:extLst>
      <p:ext uri="{BB962C8B-B14F-4D97-AF65-F5344CB8AC3E}">
        <p14:creationId xmlns:p14="http://schemas.microsoft.com/office/powerpoint/2010/main" val="56520508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09F2F1-7D87-42F7-9D32-072F8A108BF0}"/>
              </a:ext>
            </a:extLst>
          </p:cNvPr>
          <p:cNvSpPr>
            <a:spLocks noGrp="1"/>
          </p:cNvSpPr>
          <p:nvPr>
            <p:ph type="title"/>
          </p:nvPr>
        </p:nvSpPr>
        <p:spPr/>
        <p:txBody>
          <a:bodyPr/>
          <a:lstStyle/>
          <a:p>
            <a:r>
              <a:rPr lang="en-GB" dirty="0"/>
              <a:t>Role of health care provider</a:t>
            </a:r>
          </a:p>
        </p:txBody>
      </p:sp>
      <p:sp>
        <p:nvSpPr>
          <p:cNvPr id="3" name="Content Placeholder 2">
            <a:extLst>
              <a:ext uri="{FF2B5EF4-FFF2-40B4-BE49-F238E27FC236}">
                <a16:creationId xmlns:a16="http://schemas.microsoft.com/office/drawing/2014/main" id="{135BB977-7CA3-4550-891C-540DC90CC29D}"/>
              </a:ext>
            </a:extLst>
          </p:cNvPr>
          <p:cNvSpPr>
            <a:spLocks noGrp="1"/>
          </p:cNvSpPr>
          <p:nvPr>
            <p:ph idx="1"/>
          </p:nvPr>
        </p:nvSpPr>
        <p:spPr/>
        <p:txBody>
          <a:bodyPr/>
          <a:lstStyle/>
          <a:p>
            <a:r>
              <a:rPr lang="en-GB" dirty="0"/>
              <a:t>Educate on diet</a:t>
            </a:r>
          </a:p>
          <a:p>
            <a:r>
              <a:rPr lang="en-GB" dirty="0"/>
              <a:t>Educate on healthy lifestyle</a:t>
            </a:r>
          </a:p>
          <a:p>
            <a:r>
              <a:rPr lang="en-GB" dirty="0"/>
              <a:t>Post-surgery care</a:t>
            </a:r>
          </a:p>
          <a:p>
            <a:r>
              <a:rPr lang="en-GB" dirty="0"/>
              <a:t>Psychological support</a:t>
            </a:r>
          </a:p>
          <a:p>
            <a:endParaRPr lang="en-GB" dirty="0"/>
          </a:p>
          <a:p>
            <a:endParaRPr lang="en-GB" dirty="0"/>
          </a:p>
        </p:txBody>
      </p:sp>
    </p:spTree>
    <p:extLst>
      <p:ext uri="{BB962C8B-B14F-4D97-AF65-F5344CB8AC3E}">
        <p14:creationId xmlns:p14="http://schemas.microsoft.com/office/powerpoint/2010/main" val="252741763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29A475-6F67-4B59-B2FB-51215FD1195D}"/>
              </a:ext>
            </a:extLst>
          </p:cNvPr>
          <p:cNvSpPr>
            <a:spLocks noGrp="1"/>
          </p:cNvSpPr>
          <p:nvPr>
            <p:ph type="title"/>
          </p:nvPr>
        </p:nvSpPr>
        <p:spPr/>
        <p:txBody>
          <a:bodyPr>
            <a:normAutofit fontScale="90000"/>
          </a:bodyPr>
          <a:lstStyle/>
          <a:p>
            <a:r>
              <a:rPr lang="en-GB" dirty="0"/>
              <a:t>NHS and other organisation interventions</a:t>
            </a:r>
          </a:p>
        </p:txBody>
      </p:sp>
      <p:sp>
        <p:nvSpPr>
          <p:cNvPr id="3" name="Content Placeholder 2">
            <a:extLst>
              <a:ext uri="{FF2B5EF4-FFF2-40B4-BE49-F238E27FC236}">
                <a16:creationId xmlns:a16="http://schemas.microsoft.com/office/drawing/2014/main" id="{8E7CFA47-272B-4106-BE74-69A34358D5CC}"/>
              </a:ext>
            </a:extLst>
          </p:cNvPr>
          <p:cNvSpPr>
            <a:spLocks noGrp="1"/>
          </p:cNvSpPr>
          <p:nvPr>
            <p:ph idx="1"/>
          </p:nvPr>
        </p:nvSpPr>
        <p:spPr>
          <a:xfrm>
            <a:off x="457200" y="1988840"/>
            <a:ext cx="8229600" cy="3528392"/>
          </a:xfrm>
        </p:spPr>
        <p:txBody>
          <a:bodyPr>
            <a:normAutofit/>
          </a:bodyPr>
          <a:lstStyle/>
          <a:p>
            <a:pPr marL="0" indent="0">
              <a:buNone/>
            </a:pPr>
            <a:r>
              <a:rPr lang="en-GB" sz="2800" b="1" i="0" dirty="0">
                <a:effectLst/>
              </a:rPr>
              <a:t>Digestive Health UK Charity Partnerships</a:t>
            </a:r>
          </a:p>
          <a:p>
            <a:r>
              <a:rPr lang="en-GB" sz="2800" b="0" i="0" dirty="0">
                <a:effectLst/>
              </a:rPr>
              <a:t>Empower patients through education and provide a holistic, multidisciplinary approach to patients’ care. </a:t>
            </a:r>
          </a:p>
          <a:p>
            <a:r>
              <a:rPr lang="en-GB" sz="2800" dirty="0"/>
              <a:t>They aim that </a:t>
            </a:r>
            <a:r>
              <a:rPr lang="en-GB" sz="2800" b="0" i="0" dirty="0">
                <a:effectLst/>
              </a:rPr>
              <a:t>every patient should have a clear diagnosis and a tailored treatment plan based on their individual needs.</a:t>
            </a:r>
            <a:endParaRPr lang="en-GB" sz="2800" b="1" dirty="0"/>
          </a:p>
          <a:p>
            <a:pPr marL="0" indent="0">
              <a:buNone/>
            </a:pPr>
            <a:endParaRPr lang="en-GB" sz="2800" b="1" i="0" dirty="0">
              <a:effectLst/>
            </a:endParaRPr>
          </a:p>
          <a:p>
            <a:endParaRPr lang="en-GB" sz="2800" dirty="0"/>
          </a:p>
        </p:txBody>
      </p:sp>
    </p:spTree>
    <p:extLst>
      <p:ext uri="{BB962C8B-B14F-4D97-AF65-F5344CB8AC3E}">
        <p14:creationId xmlns:p14="http://schemas.microsoft.com/office/powerpoint/2010/main" val="150229514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750F43-3E85-46E2-8004-24A0213449E1}"/>
              </a:ext>
            </a:extLst>
          </p:cNvPr>
          <p:cNvSpPr>
            <a:spLocks noGrp="1"/>
          </p:cNvSpPr>
          <p:nvPr>
            <p:ph type="title"/>
          </p:nvPr>
        </p:nvSpPr>
        <p:spPr>
          <a:xfrm>
            <a:off x="457200" y="404664"/>
            <a:ext cx="8229600" cy="288032"/>
          </a:xfrm>
        </p:spPr>
        <p:txBody>
          <a:bodyPr>
            <a:noAutofit/>
          </a:bodyPr>
          <a:lstStyle/>
          <a:p>
            <a:r>
              <a:rPr lang="en-GB" sz="3600" dirty="0"/>
              <a:t>NHS and other organisation interventions</a:t>
            </a:r>
          </a:p>
        </p:txBody>
      </p:sp>
      <p:sp>
        <p:nvSpPr>
          <p:cNvPr id="3" name="Content Placeholder 2">
            <a:extLst>
              <a:ext uri="{FF2B5EF4-FFF2-40B4-BE49-F238E27FC236}">
                <a16:creationId xmlns:a16="http://schemas.microsoft.com/office/drawing/2014/main" id="{4D67B64E-3318-4718-B6E6-10CD76805EA4}"/>
              </a:ext>
            </a:extLst>
          </p:cNvPr>
          <p:cNvSpPr>
            <a:spLocks noGrp="1"/>
          </p:cNvSpPr>
          <p:nvPr>
            <p:ph idx="1"/>
          </p:nvPr>
        </p:nvSpPr>
        <p:spPr>
          <a:xfrm>
            <a:off x="457200" y="1124744"/>
            <a:ext cx="8435280" cy="4248473"/>
          </a:xfrm>
        </p:spPr>
        <p:txBody>
          <a:bodyPr>
            <a:noAutofit/>
          </a:bodyPr>
          <a:lstStyle/>
          <a:p>
            <a:pPr marL="0" indent="0">
              <a:buNone/>
            </a:pPr>
            <a:r>
              <a:rPr lang="en-GB" sz="1900" b="1" dirty="0"/>
              <a:t>NHS England:</a:t>
            </a:r>
          </a:p>
          <a:p>
            <a:pPr marL="0" indent="0">
              <a:buNone/>
            </a:pPr>
            <a:r>
              <a:rPr lang="en-GB" sz="1900" dirty="0"/>
              <a:t>Fill up on fibre to prevent constipation. It is a good idea to try to eat more fibre or roughage, as most people in the UK do not get enough. A diet rich in fibre can help digestion and prevent constipation. Aim for the recommended dietary intake of 30g of fibre a day. For a healthy bowel, you need fibre from a variety of sources, such as:</a:t>
            </a:r>
          </a:p>
          <a:p>
            <a:r>
              <a:rPr lang="en-GB" sz="1900" dirty="0"/>
              <a:t>wholemeal bread</a:t>
            </a:r>
          </a:p>
          <a:p>
            <a:r>
              <a:rPr lang="en-GB" sz="1900" dirty="0"/>
              <a:t>brown rice</a:t>
            </a:r>
          </a:p>
          <a:p>
            <a:r>
              <a:rPr lang="en-GB" sz="1900" dirty="0"/>
              <a:t>fruit and veg</a:t>
            </a:r>
          </a:p>
          <a:p>
            <a:r>
              <a:rPr lang="en-GB" sz="1900" dirty="0"/>
              <a:t>beans</a:t>
            </a:r>
          </a:p>
          <a:p>
            <a:r>
              <a:rPr lang="en-GB" sz="1900" dirty="0"/>
              <a:t>oats</a:t>
            </a:r>
          </a:p>
          <a:p>
            <a:pPr marL="0" indent="0">
              <a:buNone/>
            </a:pPr>
            <a:r>
              <a:rPr lang="en-GB" sz="1900" dirty="0"/>
              <a:t>Some people find cereals and grains bring on bloating and irritable bowel syndrome. If that is the case, get your fibre from fruit and vegetables instead.</a:t>
            </a:r>
          </a:p>
          <a:p>
            <a:pPr marL="0" indent="0">
              <a:buNone/>
            </a:pPr>
            <a:r>
              <a:rPr lang="en-GB" sz="1400" dirty="0">
                <a:hlinkClick r:id="rId2"/>
              </a:rPr>
              <a:t>https://www.nhs.uk/live-well/eat-well/common-digestive-problems-and-how-to-treat-them/</a:t>
            </a:r>
            <a:endParaRPr lang="en-GB" sz="1400" dirty="0"/>
          </a:p>
          <a:p>
            <a:pPr marL="0" indent="0">
              <a:buNone/>
            </a:pPr>
            <a:endParaRPr lang="en-GB" sz="1900" dirty="0"/>
          </a:p>
        </p:txBody>
      </p:sp>
    </p:spTree>
    <p:extLst>
      <p:ext uri="{BB962C8B-B14F-4D97-AF65-F5344CB8AC3E}">
        <p14:creationId xmlns:p14="http://schemas.microsoft.com/office/powerpoint/2010/main" val="188687386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C2C96D-EEB8-463A-BA70-799BB7AB51D7}"/>
              </a:ext>
            </a:extLst>
          </p:cNvPr>
          <p:cNvSpPr>
            <a:spLocks noGrp="1"/>
          </p:cNvSpPr>
          <p:nvPr>
            <p:ph type="title"/>
          </p:nvPr>
        </p:nvSpPr>
        <p:spPr>
          <a:xfrm>
            <a:off x="453861" y="476672"/>
            <a:ext cx="8229600" cy="490066"/>
          </a:xfrm>
        </p:spPr>
        <p:txBody>
          <a:bodyPr>
            <a:normAutofit fontScale="90000"/>
          </a:bodyPr>
          <a:lstStyle/>
          <a:p>
            <a:r>
              <a:rPr lang="en-GB" dirty="0"/>
              <a:t>NHS and other organisation interventions</a:t>
            </a:r>
          </a:p>
        </p:txBody>
      </p:sp>
      <p:sp>
        <p:nvSpPr>
          <p:cNvPr id="3" name="Content Placeholder 2">
            <a:extLst>
              <a:ext uri="{FF2B5EF4-FFF2-40B4-BE49-F238E27FC236}">
                <a16:creationId xmlns:a16="http://schemas.microsoft.com/office/drawing/2014/main" id="{D469DCF8-432A-41AD-857F-61FFDE21D5CD}"/>
              </a:ext>
            </a:extLst>
          </p:cNvPr>
          <p:cNvSpPr>
            <a:spLocks noGrp="1"/>
          </p:cNvSpPr>
          <p:nvPr>
            <p:ph idx="1"/>
          </p:nvPr>
        </p:nvSpPr>
        <p:spPr>
          <a:xfrm>
            <a:off x="457200" y="1556792"/>
            <a:ext cx="8229600" cy="4104456"/>
          </a:xfrm>
        </p:spPr>
        <p:txBody>
          <a:bodyPr>
            <a:normAutofit/>
          </a:bodyPr>
          <a:lstStyle/>
          <a:p>
            <a:r>
              <a:rPr lang="en-GB" sz="2100" dirty="0"/>
              <a:t>Drink plenty of fluids to aid digestion</a:t>
            </a:r>
          </a:p>
          <a:p>
            <a:r>
              <a:rPr lang="en-GB" sz="2100" dirty="0"/>
              <a:t>It is important to keep drinking, especially water. It encourages the passage of waste through your digestive system and helps soften </a:t>
            </a:r>
            <a:r>
              <a:rPr lang="en-GB" sz="2100" dirty="0" err="1"/>
              <a:t>feces</a:t>
            </a:r>
            <a:r>
              <a:rPr lang="en-GB" sz="2100" dirty="0"/>
              <a:t>.</a:t>
            </a:r>
          </a:p>
          <a:p>
            <a:r>
              <a:rPr lang="en-GB" sz="2100" dirty="0"/>
              <a:t>A good way to make sure you are getting enough fluids is to drink a glass of water with every meal. </a:t>
            </a:r>
          </a:p>
          <a:p>
            <a:r>
              <a:rPr lang="en-GB" sz="2100" dirty="0"/>
              <a:t>Avoid caffeine drinks as they can cause heartburn.</a:t>
            </a:r>
          </a:p>
          <a:p>
            <a:r>
              <a:rPr lang="en-GB" sz="2100" dirty="0"/>
              <a:t>Cut down on fat for a healthy gut.</a:t>
            </a:r>
          </a:p>
          <a:p>
            <a:r>
              <a:rPr lang="en-GB" sz="2100" dirty="0"/>
              <a:t>Fatty foods, such as chips, burgers and fried foods, are harder to digest and can cause stomach pain and heartburn.</a:t>
            </a:r>
          </a:p>
          <a:p>
            <a:r>
              <a:rPr lang="en-GB" sz="2100" dirty="0"/>
              <a:t>Cut back on greasy fried foods to ease your stomach's workload.</a:t>
            </a:r>
          </a:p>
        </p:txBody>
      </p:sp>
    </p:spTree>
    <p:extLst>
      <p:ext uri="{BB962C8B-B14F-4D97-AF65-F5344CB8AC3E}">
        <p14:creationId xmlns:p14="http://schemas.microsoft.com/office/powerpoint/2010/main" val="7177127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022C9E-7524-48B2-A409-DAFDED660B71}"/>
              </a:ext>
            </a:extLst>
          </p:cNvPr>
          <p:cNvSpPr>
            <a:spLocks noGrp="1"/>
          </p:cNvSpPr>
          <p:nvPr>
            <p:ph type="title"/>
          </p:nvPr>
        </p:nvSpPr>
        <p:spPr/>
        <p:txBody>
          <a:bodyPr>
            <a:normAutofit fontScale="90000"/>
          </a:bodyPr>
          <a:lstStyle/>
          <a:p>
            <a:r>
              <a:rPr lang="en-GB" dirty="0"/>
              <a:t>NHS and other organisation interventions</a:t>
            </a:r>
          </a:p>
        </p:txBody>
      </p:sp>
      <p:sp>
        <p:nvSpPr>
          <p:cNvPr id="3" name="Content Placeholder 2">
            <a:extLst>
              <a:ext uri="{FF2B5EF4-FFF2-40B4-BE49-F238E27FC236}">
                <a16:creationId xmlns:a16="http://schemas.microsoft.com/office/drawing/2014/main" id="{41C6C8E1-93F2-49AE-A715-4A8FA74D22D5}"/>
              </a:ext>
            </a:extLst>
          </p:cNvPr>
          <p:cNvSpPr>
            <a:spLocks noGrp="1"/>
          </p:cNvSpPr>
          <p:nvPr>
            <p:ph idx="1"/>
          </p:nvPr>
        </p:nvSpPr>
        <p:spPr>
          <a:xfrm>
            <a:off x="457200" y="1988840"/>
            <a:ext cx="8229600" cy="3528392"/>
          </a:xfrm>
        </p:spPr>
        <p:txBody>
          <a:bodyPr>
            <a:normAutofit lnSpcReduction="10000"/>
          </a:bodyPr>
          <a:lstStyle/>
          <a:p>
            <a:r>
              <a:rPr lang="en-GB" sz="2800" dirty="0"/>
              <a:t>Try to eat more lean meat and fish, drink skimmed or semi-skimmed milk, and grill rather than fry foods.</a:t>
            </a:r>
          </a:p>
          <a:p>
            <a:r>
              <a:rPr lang="en-GB" sz="2800" dirty="0"/>
              <a:t>Go easy on spice to avoid tummy troubles</a:t>
            </a:r>
          </a:p>
          <a:p>
            <a:r>
              <a:rPr lang="en-GB" sz="2800" dirty="0"/>
              <a:t>If spicy foods give you heartburn, stomach pain or diarrhoea, go easy on them in future.</a:t>
            </a:r>
          </a:p>
          <a:p>
            <a:r>
              <a:rPr lang="en-GB" sz="2800" dirty="0"/>
              <a:t>If you already have a problem like heartburn or an irritable bowel, avoid them completely.</a:t>
            </a:r>
          </a:p>
          <a:p>
            <a:endParaRPr lang="en-GB" sz="2800" dirty="0"/>
          </a:p>
        </p:txBody>
      </p:sp>
    </p:spTree>
    <p:extLst>
      <p:ext uri="{BB962C8B-B14F-4D97-AF65-F5344CB8AC3E}">
        <p14:creationId xmlns:p14="http://schemas.microsoft.com/office/powerpoint/2010/main" val="352805268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B7FA44-DE77-3A97-94A8-AE6659563ACE}"/>
              </a:ext>
            </a:extLst>
          </p:cNvPr>
          <p:cNvSpPr>
            <a:spLocks noGrp="1"/>
          </p:cNvSpPr>
          <p:nvPr>
            <p:ph type="title"/>
          </p:nvPr>
        </p:nvSpPr>
        <p:spPr>
          <a:xfrm>
            <a:off x="20221" y="476672"/>
            <a:ext cx="8964488" cy="562074"/>
          </a:xfrm>
        </p:spPr>
        <p:txBody>
          <a:bodyPr>
            <a:noAutofit/>
          </a:bodyPr>
          <a:lstStyle/>
          <a:p>
            <a:pPr>
              <a:defRPr/>
            </a:pPr>
            <a:r>
              <a:rPr lang="en-GB" sz="3600" b="1" dirty="0"/>
              <a:t>Care: monitoring, care planning, care routines</a:t>
            </a:r>
          </a:p>
        </p:txBody>
      </p:sp>
      <p:sp>
        <p:nvSpPr>
          <p:cNvPr id="3" name="Content Placeholder 2">
            <a:extLst>
              <a:ext uri="{FF2B5EF4-FFF2-40B4-BE49-F238E27FC236}">
                <a16:creationId xmlns:a16="http://schemas.microsoft.com/office/drawing/2014/main" id="{26407894-0E10-D65B-2DA8-3FE4746621A7}"/>
              </a:ext>
            </a:extLst>
          </p:cNvPr>
          <p:cNvSpPr>
            <a:spLocks noGrp="1"/>
          </p:cNvSpPr>
          <p:nvPr>
            <p:ph idx="1"/>
          </p:nvPr>
        </p:nvSpPr>
        <p:spPr>
          <a:xfrm>
            <a:off x="457200" y="1628800"/>
            <a:ext cx="8229600" cy="4031779"/>
          </a:xfrm>
        </p:spPr>
        <p:txBody>
          <a:bodyPr>
            <a:normAutofit/>
          </a:bodyPr>
          <a:lstStyle/>
          <a:p>
            <a:pPr algn="l">
              <a:buFont typeface="+mj-lt"/>
              <a:buAutoNum type="arabicPeriod"/>
            </a:pPr>
            <a:r>
              <a:rPr lang="en-GB" sz="2400" b="1" i="0" dirty="0">
                <a:solidFill>
                  <a:srgbClr val="353535"/>
                </a:solidFill>
                <a:effectLst/>
              </a:rPr>
              <a:t>Fluid and </a:t>
            </a:r>
            <a:r>
              <a:rPr lang="en-GB" sz="2400" b="1" i="0" u="sng" dirty="0">
                <a:solidFill>
                  <a:srgbClr val="353535"/>
                </a:solidFill>
                <a:effectLst/>
                <a:hlinkClick r:id="rId2" tooltip="Risk for Electrolyte Imbalance"/>
              </a:rPr>
              <a:t>electrolyte imbalance</a:t>
            </a:r>
            <a:r>
              <a:rPr lang="en-GB" sz="2400" b="1" i="0" dirty="0">
                <a:solidFill>
                  <a:srgbClr val="353535"/>
                </a:solidFill>
                <a:effectLst/>
              </a:rPr>
              <a:t>. </a:t>
            </a:r>
            <a:r>
              <a:rPr lang="en-GB" sz="2400" b="0" i="0" dirty="0">
                <a:solidFill>
                  <a:srgbClr val="353535"/>
                </a:solidFill>
                <a:effectLst/>
              </a:rPr>
              <a:t>Prolonged vomiting can lead to </a:t>
            </a:r>
            <a:r>
              <a:rPr lang="en-GB" sz="2400" b="0" i="0" u="sng" dirty="0">
                <a:solidFill>
                  <a:srgbClr val="353535"/>
                </a:solidFill>
                <a:effectLst/>
                <a:hlinkClick r:id="rId3"/>
              </a:rPr>
              <a:t>dehydration</a:t>
            </a:r>
            <a:r>
              <a:rPr lang="en-GB" sz="2400" b="0" i="0" dirty="0">
                <a:solidFill>
                  <a:srgbClr val="353535"/>
                </a:solidFill>
                <a:effectLst/>
              </a:rPr>
              <a:t> and electrolyte imbalances. Maintaining fluid and electrolyte balance is a priority to prevent further complications.</a:t>
            </a:r>
          </a:p>
          <a:p>
            <a:pPr algn="l">
              <a:buFont typeface="+mj-lt"/>
              <a:buAutoNum type="arabicPeriod"/>
            </a:pPr>
            <a:endParaRPr lang="en-GB" sz="2400" b="0" i="0" dirty="0">
              <a:solidFill>
                <a:srgbClr val="353535"/>
              </a:solidFill>
              <a:effectLst/>
            </a:endParaRPr>
          </a:p>
          <a:p>
            <a:pPr algn="l">
              <a:buFont typeface="+mj-lt"/>
              <a:buAutoNum type="arabicPeriod"/>
            </a:pPr>
            <a:r>
              <a:rPr lang="en-GB" sz="2400" b="1" i="0" dirty="0">
                <a:solidFill>
                  <a:srgbClr val="353535"/>
                </a:solidFill>
                <a:effectLst/>
              </a:rPr>
              <a:t>Deficient </a:t>
            </a:r>
            <a:r>
              <a:rPr lang="en-GB" sz="2400" b="1" i="0" u="sng" dirty="0">
                <a:solidFill>
                  <a:srgbClr val="353535"/>
                </a:solidFill>
                <a:effectLst/>
                <a:hlinkClick r:id="rId4" tooltip="Imbalanced Nutrition: Less Than Body Requirements Nursing Care Plan"/>
              </a:rPr>
              <a:t>nutrition</a:t>
            </a:r>
            <a:r>
              <a:rPr lang="en-GB" sz="2400" b="1" i="0" dirty="0">
                <a:solidFill>
                  <a:srgbClr val="353535"/>
                </a:solidFill>
                <a:effectLst/>
              </a:rPr>
              <a:t>. </a:t>
            </a:r>
            <a:r>
              <a:rPr lang="en-GB" sz="2400" b="0" i="0" dirty="0">
                <a:solidFill>
                  <a:srgbClr val="353535"/>
                </a:solidFill>
                <a:effectLst/>
              </a:rPr>
              <a:t>Nausea and vomiting can lead to inadequate oral intake and malnutrition. Addressing nutritional deficits through appropriate dietary modifications or alternative feeding methods is essential.</a:t>
            </a:r>
          </a:p>
          <a:p>
            <a:pPr marL="0" indent="0">
              <a:buFont typeface="Arial" panose="020B0604020202020204" pitchFamily="34" charset="0"/>
              <a:buNone/>
              <a:defRPr/>
            </a:pPr>
            <a:endParaRPr lang="en-GB" sz="2400" b="1"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B7FA44-DE77-3A97-94A8-AE6659563ACE}"/>
              </a:ext>
            </a:extLst>
          </p:cNvPr>
          <p:cNvSpPr>
            <a:spLocks noGrp="1"/>
          </p:cNvSpPr>
          <p:nvPr>
            <p:ph type="title"/>
          </p:nvPr>
        </p:nvSpPr>
        <p:spPr>
          <a:xfrm>
            <a:off x="0" y="476672"/>
            <a:ext cx="8964488" cy="562074"/>
          </a:xfrm>
        </p:spPr>
        <p:txBody>
          <a:bodyPr>
            <a:noAutofit/>
          </a:bodyPr>
          <a:lstStyle/>
          <a:p>
            <a:pPr>
              <a:defRPr/>
            </a:pPr>
            <a:r>
              <a:rPr lang="en-GB" sz="3600" b="1" dirty="0"/>
              <a:t>Care: monitoring, care planning, care routines</a:t>
            </a:r>
          </a:p>
        </p:txBody>
      </p:sp>
      <p:sp>
        <p:nvSpPr>
          <p:cNvPr id="3" name="Content Placeholder 2">
            <a:extLst>
              <a:ext uri="{FF2B5EF4-FFF2-40B4-BE49-F238E27FC236}">
                <a16:creationId xmlns:a16="http://schemas.microsoft.com/office/drawing/2014/main" id="{26407894-0E10-D65B-2DA8-3FE4746621A7}"/>
              </a:ext>
            </a:extLst>
          </p:cNvPr>
          <p:cNvSpPr>
            <a:spLocks noGrp="1"/>
          </p:cNvSpPr>
          <p:nvPr>
            <p:ph idx="1"/>
          </p:nvPr>
        </p:nvSpPr>
        <p:spPr>
          <a:xfrm>
            <a:off x="457200" y="1628800"/>
            <a:ext cx="8229600" cy="3815755"/>
          </a:xfrm>
        </p:spPr>
        <p:txBody>
          <a:bodyPr>
            <a:noAutofit/>
          </a:bodyPr>
          <a:lstStyle/>
          <a:p>
            <a:pPr marL="457200" indent="-457200" algn="l">
              <a:buFont typeface="+mj-lt"/>
              <a:buAutoNum type="arabicPeriod" startAt="3"/>
            </a:pPr>
            <a:r>
              <a:rPr lang="en-GB" sz="2400" b="1" i="0" dirty="0">
                <a:solidFill>
                  <a:srgbClr val="353535"/>
                </a:solidFill>
                <a:effectLst/>
              </a:rPr>
              <a:t>Risk of </a:t>
            </a:r>
            <a:r>
              <a:rPr lang="en-GB" sz="2400" b="1" i="0" u="sng" dirty="0">
                <a:solidFill>
                  <a:srgbClr val="353535"/>
                </a:solidFill>
                <a:effectLst/>
                <a:hlinkClick r:id="rId2" tooltip="Impaired Swallowing (Dysphagia) Nursing Care Plan &amp; Management"/>
              </a:rPr>
              <a:t>aspiration</a:t>
            </a:r>
            <a:r>
              <a:rPr lang="en-GB" sz="2400" b="1" i="0" dirty="0">
                <a:solidFill>
                  <a:srgbClr val="353535"/>
                </a:solidFill>
                <a:effectLst/>
              </a:rPr>
              <a:t>.</a:t>
            </a:r>
            <a:r>
              <a:rPr lang="en-GB" sz="2400" b="0" i="0" dirty="0">
                <a:solidFill>
                  <a:srgbClr val="353535"/>
                </a:solidFill>
                <a:effectLst/>
              </a:rPr>
              <a:t> Clients experiencing frequent vomiting are at risk of aspirating gastrointestinal contents, leading to </a:t>
            </a:r>
            <a:r>
              <a:rPr lang="en-GB" sz="2400" b="0" i="0" u="sng" dirty="0">
                <a:solidFill>
                  <a:srgbClr val="353535"/>
                </a:solidFill>
                <a:effectLst/>
                <a:hlinkClick r:id="rId3"/>
              </a:rPr>
              <a:t>aspiration</a:t>
            </a:r>
            <a:r>
              <a:rPr lang="en-GB" sz="2400" b="0" i="0" dirty="0">
                <a:solidFill>
                  <a:srgbClr val="353535"/>
                </a:solidFill>
                <a:effectLst/>
              </a:rPr>
              <a:t> </a:t>
            </a:r>
            <a:r>
              <a:rPr lang="en-GB" sz="2400" b="0" i="0" u="sng" dirty="0">
                <a:solidFill>
                  <a:srgbClr val="353535"/>
                </a:solidFill>
                <a:effectLst/>
                <a:hlinkClick r:id="rId4"/>
              </a:rPr>
              <a:t>pneumonia</a:t>
            </a:r>
            <a:r>
              <a:rPr lang="en-GB" sz="2400" b="0" i="0" dirty="0">
                <a:solidFill>
                  <a:srgbClr val="353535"/>
                </a:solidFill>
                <a:effectLst/>
              </a:rPr>
              <a:t>. Preventing aspiration through proper positioning, suctioning, and monitoring respiratory status is crucial.</a:t>
            </a:r>
          </a:p>
          <a:p>
            <a:pPr marL="457200" indent="-457200" algn="l">
              <a:buFont typeface="+mj-lt"/>
              <a:buAutoNum type="arabicPeriod" startAt="3"/>
            </a:pPr>
            <a:endParaRPr lang="en-GB" sz="2400" b="0" i="0" dirty="0">
              <a:solidFill>
                <a:srgbClr val="353535"/>
              </a:solidFill>
              <a:effectLst/>
            </a:endParaRPr>
          </a:p>
          <a:p>
            <a:pPr marL="457200" indent="-457200" algn="l">
              <a:buFont typeface="+mj-lt"/>
              <a:buAutoNum type="arabicPeriod" startAt="3"/>
            </a:pPr>
            <a:r>
              <a:rPr lang="en-GB" sz="2400" b="1" i="0" dirty="0">
                <a:solidFill>
                  <a:srgbClr val="353535"/>
                </a:solidFill>
                <a:effectLst/>
              </a:rPr>
              <a:t>Client and </a:t>
            </a:r>
            <a:r>
              <a:rPr lang="en-GB" sz="2400" b="1" i="0" u="sng" dirty="0">
                <a:solidFill>
                  <a:srgbClr val="353535"/>
                </a:solidFill>
                <a:effectLst/>
                <a:hlinkClick r:id="rId5" tooltip="Caregiver Role Strain Nursing Diagnosis and Care Plan"/>
              </a:rPr>
              <a:t>caregiver</a:t>
            </a:r>
            <a:r>
              <a:rPr lang="en-GB" sz="2400" b="1" i="0" dirty="0">
                <a:solidFill>
                  <a:srgbClr val="353535"/>
                </a:solidFill>
                <a:effectLst/>
              </a:rPr>
              <a:t> education.</a:t>
            </a:r>
            <a:r>
              <a:rPr lang="en-GB" sz="2400" b="0" i="0" dirty="0">
                <a:solidFill>
                  <a:srgbClr val="353535"/>
                </a:solidFill>
                <a:effectLst/>
              </a:rPr>
              <a:t> Educating the client and their family about the causes of nausea and vomiting, potential triggers, and strategies for managing symptoms is a priority.</a:t>
            </a:r>
          </a:p>
          <a:p>
            <a:pPr marL="0" indent="0">
              <a:buFont typeface="Arial" panose="020B0604020202020204" pitchFamily="34" charset="0"/>
              <a:buNone/>
              <a:defRPr/>
            </a:pPr>
            <a:endParaRPr lang="en-GB" sz="2400" b="1" dirty="0"/>
          </a:p>
        </p:txBody>
      </p:sp>
    </p:spTree>
    <p:extLst>
      <p:ext uri="{BB962C8B-B14F-4D97-AF65-F5344CB8AC3E}">
        <p14:creationId xmlns:p14="http://schemas.microsoft.com/office/powerpoint/2010/main" val="132815696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F15997-F917-1D95-D38F-A8E515AD5DE0}"/>
              </a:ext>
            </a:extLst>
          </p:cNvPr>
          <p:cNvSpPr>
            <a:spLocks noGrp="1"/>
          </p:cNvSpPr>
          <p:nvPr>
            <p:ph type="title"/>
          </p:nvPr>
        </p:nvSpPr>
        <p:spPr>
          <a:xfrm>
            <a:off x="539552" y="404664"/>
            <a:ext cx="8229600" cy="1143000"/>
          </a:xfrm>
        </p:spPr>
        <p:txBody>
          <a:bodyPr>
            <a:noAutofit/>
          </a:bodyPr>
          <a:lstStyle/>
          <a:p>
            <a:pPr>
              <a:defRPr/>
            </a:pPr>
            <a:r>
              <a:rPr lang="en-GB" sz="3600" b="1" dirty="0"/>
              <a:t>Ethical considerations when taking measures and using data for Hepatitis B</a:t>
            </a:r>
          </a:p>
        </p:txBody>
      </p:sp>
      <p:sp>
        <p:nvSpPr>
          <p:cNvPr id="3" name="Content Placeholder 2">
            <a:extLst>
              <a:ext uri="{FF2B5EF4-FFF2-40B4-BE49-F238E27FC236}">
                <a16:creationId xmlns:a16="http://schemas.microsoft.com/office/drawing/2014/main" id="{0C15F900-B2AE-61B0-40FA-4E70D0E1B776}"/>
              </a:ext>
            </a:extLst>
          </p:cNvPr>
          <p:cNvSpPr>
            <a:spLocks noGrp="1"/>
          </p:cNvSpPr>
          <p:nvPr>
            <p:ph idx="1"/>
          </p:nvPr>
        </p:nvSpPr>
        <p:spPr>
          <a:xfrm>
            <a:off x="569604" y="2204864"/>
            <a:ext cx="8229600" cy="3527723"/>
          </a:xfrm>
        </p:spPr>
        <p:txBody>
          <a:bodyPr>
            <a:normAutofit lnSpcReduction="10000"/>
          </a:bodyPr>
          <a:lstStyle/>
          <a:p>
            <a:pPr algn="l"/>
            <a:r>
              <a:rPr lang="en-GB" sz="2800" b="0" i="0" dirty="0">
                <a:solidFill>
                  <a:srgbClr val="0F1422"/>
                </a:solidFill>
                <a:effectLst/>
              </a:rPr>
              <a:t>Health care providers should maintain the dignity of the patient with Hepatitis B. </a:t>
            </a:r>
          </a:p>
          <a:p>
            <a:pPr algn="l"/>
            <a:r>
              <a:rPr lang="en-GB" sz="2800" b="0" i="0" dirty="0">
                <a:solidFill>
                  <a:srgbClr val="0F1422"/>
                </a:solidFill>
                <a:effectLst/>
              </a:rPr>
              <a:t>Maintain confidentiality of the patient.</a:t>
            </a:r>
          </a:p>
          <a:p>
            <a:pPr algn="l"/>
            <a:r>
              <a:rPr lang="en-GB" sz="2800" b="0" i="0" dirty="0">
                <a:solidFill>
                  <a:srgbClr val="0F1422"/>
                </a:solidFill>
                <a:effectLst/>
              </a:rPr>
              <a:t>Make patient comfortable, and, most importantly, valued and respected.</a:t>
            </a:r>
          </a:p>
          <a:p>
            <a:pPr algn="l"/>
            <a:r>
              <a:rPr lang="en-GB" sz="2800" b="0" i="0" dirty="0">
                <a:solidFill>
                  <a:srgbClr val="0F1422"/>
                </a:solidFill>
                <a:effectLst/>
              </a:rPr>
              <a:t>Provide  knowledge about the care given to them to feel secured.</a:t>
            </a:r>
          </a:p>
          <a:p>
            <a:pPr marL="0" indent="0" algn="r">
              <a:buNone/>
            </a:pPr>
            <a:r>
              <a:rPr lang="en-GB" sz="2800" dirty="0">
                <a:solidFill>
                  <a:srgbClr val="0F1422"/>
                </a:solidFill>
              </a:rPr>
              <a:t>(NHS, 2022)</a:t>
            </a:r>
          </a:p>
          <a:p>
            <a:pPr algn="l"/>
            <a:endParaRPr lang="en-GB" sz="2800" b="0" i="0" dirty="0">
              <a:solidFill>
                <a:srgbClr val="0F1422"/>
              </a:solidFill>
              <a:effectLst/>
            </a:endParaRPr>
          </a:p>
          <a:p>
            <a:pPr>
              <a:defRPr/>
            </a:pPr>
            <a:endParaRPr lang="en-GB" sz="2800"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8532E5-58D3-FF86-5A9F-4B0B02B93F23}"/>
              </a:ext>
            </a:extLst>
          </p:cNvPr>
          <p:cNvSpPr>
            <a:spLocks noGrp="1"/>
          </p:cNvSpPr>
          <p:nvPr>
            <p:ph type="title"/>
          </p:nvPr>
        </p:nvSpPr>
        <p:spPr>
          <a:xfrm>
            <a:off x="611560" y="404664"/>
            <a:ext cx="8229600" cy="562074"/>
          </a:xfrm>
        </p:spPr>
        <p:txBody>
          <a:bodyPr>
            <a:noAutofit/>
          </a:bodyPr>
          <a:lstStyle/>
          <a:p>
            <a:pPr>
              <a:defRPr/>
            </a:pPr>
            <a:r>
              <a:rPr lang="en-GB" sz="3200" b="1" dirty="0"/>
              <a:t>Health promotion activities for the Digestive system</a:t>
            </a:r>
          </a:p>
        </p:txBody>
      </p:sp>
      <p:sp>
        <p:nvSpPr>
          <p:cNvPr id="57348" name="TextBox 6">
            <a:extLst>
              <a:ext uri="{FF2B5EF4-FFF2-40B4-BE49-F238E27FC236}">
                <a16:creationId xmlns:a16="http://schemas.microsoft.com/office/drawing/2014/main" id="{E5F33369-C487-9B4B-5BDE-9A572CB1A3C1}"/>
              </a:ext>
            </a:extLst>
          </p:cNvPr>
          <p:cNvSpPr txBox="1">
            <a:spLocks noChangeArrowheads="1"/>
          </p:cNvSpPr>
          <p:nvPr/>
        </p:nvSpPr>
        <p:spPr bwMode="auto">
          <a:xfrm>
            <a:off x="7452320" y="5301208"/>
            <a:ext cx="1511300"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1800" dirty="0">
                <a:latin typeface="Arial" panose="020B0604020202020204" pitchFamily="34" charset="0"/>
              </a:rPr>
              <a:t>(NHS, 2022)</a:t>
            </a:r>
          </a:p>
        </p:txBody>
      </p:sp>
      <p:sp>
        <p:nvSpPr>
          <p:cNvPr id="4" name="TextBox 3">
            <a:extLst>
              <a:ext uri="{FF2B5EF4-FFF2-40B4-BE49-F238E27FC236}">
                <a16:creationId xmlns:a16="http://schemas.microsoft.com/office/drawing/2014/main" id="{587CE5C4-87A7-F8B5-AEB3-4600E56FCE1C}"/>
              </a:ext>
            </a:extLst>
          </p:cNvPr>
          <p:cNvSpPr txBox="1"/>
          <p:nvPr/>
        </p:nvSpPr>
        <p:spPr>
          <a:xfrm>
            <a:off x="516628" y="1169118"/>
            <a:ext cx="8110744" cy="4493538"/>
          </a:xfrm>
          <a:prstGeom prst="rect">
            <a:avLst/>
          </a:prstGeom>
          <a:noFill/>
        </p:spPr>
        <p:txBody>
          <a:bodyPr wrap="square">
            <a:spAutoFit/>
          </a:bodyPr>
          <a:lstStyle/>
          <a:p>
            <a:pPr algn="l">
              <a:buFont typeface="Arial" panose="020B0604020202020204" pitchFamily="34" charset="0"/>
              <a:buChar char="•"/>
            </a:pPr>
            <a:r>
              <a:rPr lang="en-GB" sz="2200" b="0" i="0" dirty="0">
                <a:solidFill>
                  <a:srgbClr val="111111"/>
                </a:solidFill>
                <a:effectLst/>
              </a:rPr>
              <a:t>Do not smoke.</a:t>
            </a:r>
          </a:p>
          <a:p>
            <a:pPr algn="l">
              <a:buFont typeface="Arial" panose="020B0604020202020204" pitchFamily="34" charset="0"/>
              <a:buChar char="•"/>
            </a:pPr>
            <a:r>
              <a:rPr lang="en-GB" sz="2200" b="0" i="0" dirty="0">
                <a:solidFill>
                  <a:srgbClr val="111111"/>
                </a:solidFill>
                <a:effectLst/>
              </a:rPr>
              <a:t>Keep your weight in the healthy range.</a:t>
            </a:r>
          </a:p>
          <a:p>
            <a:pPr algn="l">
              <a:buFont typeface="Arial" panose="020B0604020202020204" pitchFamily="34" charset="0"/>
              <a:buChar char="•"/>
            </a:pPr>
            <a:r>
              <a:rPr lang="en-GB" sz="2200" b="0" i="0" dirty="0">
                <a:solidFill>
                  <a:srgbClr val="111111"/>
                </a:solidFill>
                <a:effectLst/>
              </a:rPr>
              <a:t>Eat a balanced, healthy diet.</a:t>
            </a:r>
          </a:p>
          <a:p>
            <a:pPr algn="l">
              <a:buFont typeface="Arial" panose="020B0604020202020204" pitchFamily="34" charset="0"/>
              <a:buChar char="•"/>
            </a:pPr>
            <a:r>
              <a:rPr lang="en-GB" sz="2200" b="0" i="0" dirty="0">
                <a:solidFill>
                  <a:srgbClr val="111111"/>
                </a:solidFill>
                <a:effectLst/>
              </a:rPr>
              <a:t>Exercise several times a week, if not every day.</a:t>
            </a:r>
          </a:p>
          <a:p>
            <a:pPr algn="l">
              <a:buFont typeface="Arial" panose="020B0604020202020204" pitchFamily="34" charset="0"/>
              <a:buChar char="•"/>
            </a:pPr>
            <a:r>
              <a:rPr lang="en-GB" sz="2200" b="0" i="0" dirty="0">
                <a:solidFill>
                  <a:srgbClr val="111111"/>
                </a:solidFill>
                <a:effectLst/>
              </a:rPr>
              <a:t>Consume an adequate amount of calcium-rich foods and beverages, such as milk, tofu, and yogurt.</a:t>
            </a:r>
          </a:p>
          <a:p>
            <a:pPr algn="l">
              <a:buFont typeface="Arial" panose="020B0604020202020204" pitchFamily="34" charset="0"/>
              <a:buChar char="•"/>
            </a:pPr>
            <a:r>
              <a:rPr lang="en-GB" sz="2200" b="0" i="0" dirty="0">
                <a:solidFill>
                  <a:srgbClr val="111111"/>
                </a:solidFill>
                <a:effectLst/>
              </a:rPr>
              <a:t>Take vitamin D supplements and safely increase your exposure to sunlight.</a:t>
            </a:r>
          </a:p>
          <a:p>
            <a:pPr algn="l">
              <a:buFont typeface="Arial" panose="020B0604020202020204" pitchFamily="34" charset="0"/>
              <a:buChar char="•"/>
            </a:pPr>
            <a:r>
              <a:rPr lang="en-GB" sz="2200" b="0" i="0" dirty="0">
                <a:solidFill>
                  <a:srgbClr val="111111"/>
                </a:solidFill>
                <a:effectLst/>
              </a:rPr>
              <a:t>Get more sleep.</a:t>
            </a:r>
          </a:p>
          <a:p>
            <a:pPr algn="l">
              <a:buFont typeface="Arial" panose="020B0604020202020204" pitchFamily="34" charset="0"/>
              <a:buChar char="•"/>
            </a:pPr>
            <a:r>
              <a:rPr lang="en-GB" sz="2200" b="0" i="0" dirty="0">
                <a:solidFill>
                  <a:srgbClr val="111111"/>
                </a:solidFill>
                <a:effectLst/>
              </a:rPr>
              <a:t>Move more.</a:t>
            </a:r>
          </a:p>
          <a:p>
            <a:pPr algn="l">
              <a:buFont typeface="Arial" panose="020B0604020202020204" pitchFamily="34" charset="0"/>
              <a:buChar char="•"/>
            </a:pPr>
            <a:r>
              <a:rPr lang="en-GB" sz="2200" b="0" i="0" dirty="0">
                <a:solidFill>
                  <a:srgbClr val="111111"/>
                </a:solidFill>
                <a:effectLst/>
              </a:rPr>
              <a:t>Manage stress.</a:t>
            </a:r>
          </a:p>
          <a:p>
            <a:pPr algn="l">
              <a:buFont typeface="Arial" panose="020B0604020202020204" pitchFamily="34" charset="0"/>
              <a:buChar char="•"/>
            </a:pPr>
            <a:r>
              <a:rPr lang="en-GB" sz="2200" b="0" i="0" dirty="0">
                <a:solidFill>
                  <a:srgbClr val="111111"/>
                </a:solidFill>
                <a:effectLst/>
              </a:rPr>
              <a:t>Get help for issues like anxiety and depression.</a:t>
            </a:r>
          </a:p>
          <a:p>
            <a:pPr algn="l">
              <a:buFont typeface="Arial" panose="020B0604020202020204" pitchFamily="34" charset="0"/>
              <a:buChar char="•"/>
            </a:pPr>
            <a:r>
              <a:rPr lang="en-GB" sz="2200" b="0" i="0" dirty="0">
                <a:solidFill>
                  <a:srgbClr val="111111"/>
                </a:solidFill>
                <a:effectLst/>
              </a:rPr>
              <a:t>Consume </a:t>
            </a:r>
            <a:r>
              <a:rPr lang="en-GB" sz="2200" b="0" i="0" dirty="0" err="1">
                <a:solidFill>
                  <a:srgbClr val="111111"/>
                </a:solidFill>
                <a:effectLst/>
              </a:rPr>
              <a:t>fiber</a:t>
            </a:r>
            <a:r>
              <a:rPr lang="en-GB" sz="2200" b="0" i="0" dirty="0">
                <a:solidFill>
                  <a:srgbClr val="111111"/>
                </a:solidFill>
                <a:effectLst/>
              </a:rPr>
              <a:t> and fluid.</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718AB9-B306-5EAD-96FC-955B1D588B75}"/>
              </a:ext>
            </a:extLst>
          </p:cNvPr>
          <p:cNvSpPr>
            <a:spLocks noGrp="1"/>
          </p:cNvSpPr>
          <p:nvPr>
            <p:ph type="title"/>
          </p:nvPr>
        </p:nvSpPr>
        <p:spPr>
          <a:xfrm>
            <a:off x="457200" y="274638"/>
            <a:ext cx="8229600" cy="346050"/>
          </a:xfrm>
        </p:spPr>
        <p:txBody>
          <a:bodyPr>
            <a:normAutofit fontScale="90000"/>
          </a:bodyPr>
          <a:lstStyle/>
          <a:p>
            <a:r>
              <a:rPr lang="en-GB" b="1" dirty="0"/>
              <a:t>References</a:t>
            </a:r>
            <a:r>
              <a:rPr lang="en-GB" dirty="0"/>
              <a:t>:</a:t>
            </a:r>
          </a:p>
        </p:txBody>
      </p:sp>
      <p:sp>
        <p:nvSpPr>
          <p:cNvPr id="3" name="Content Placeholder 2">
            <a:extLst>
              <a:ext uri="{FF2B5EF4-FFF2-40B4-BE49-F238E27FC236}">
                <a16:creationId xmlns:a16="http://schemas.microsoft.com/office/drawing/2014/main" id="{4BEBAF37-498C-4633-E972-5596A9E2D6D0}"/>
              </a:ext>
            </a:extLst>
          </p:cNvPr>
          <p:cNvSpPr>
            <a:spLocks noGrp="1"/>
          </p:cNvSpPr>
          <p:nvPr>
            <p:ph idx="1"/>
          </p:nvPr>
        </p:nvSpPr>
        <p:spPr>
          <a:xfrm>
            <a:off x="457200" y="1268760"/>
            <a:ext cx="8229600" cy="4248473"/>
          </a:xfrm>
        </p:spPr>
        <p:txBody>
          <a:bodyPr>
            <a:normAutofit/>
          </a:bodyPr>
          <a:lstStyle/>
          <a:p>
            <a:r>
              <a:rPr lang="en-GB" sz="2800" dirty="0"/>
              <a:t>NHS (2022) Available at: </a:t>
            </a:r>
            <a:r>
              <a:rPr lang="en-GB" sz="2800" dirty="0">
                <a:hlinkClick r:id="rId2"/>
              </a:rPr>
              <a:t>https://www.nhs.uk/live-well/eat-well/common-digestive-problems-and-how-to-treat-them/</a:t>
            </a:r>
            <a:endParaRPr lang="en-GB" sz="2800" dirty="0"/>
          </a:p>
          <a:p>
            <a:r>
              <a:rPr lang="en-GB" sz="2800" i="0" dirty="0">
                <a:effectLst/>
              </a:rPr>
              <a:t>Wayne, G. (2023) Available at:</a:t>
            </a:r>
            <a:r>
              <a:rPr lang="en-GB" sz="2800" dirty="0">
                <a:hlinkClick r:id="rId3"/>
              </a:rPr>
              <a:t> Nausea &amp; Vomiting Nursing Diagnosis &amp; Care Plan [2023 Guide] – </a:t>
            </a:r>
            <a:r>
              <a:rPr lang="en-GB" sz="2800" dirty="0" err="1">
                <a:hlinkClick r:id="rId3"/>
              </a:rPr>
              <a:t>Nurseslabs</a:t>
            </a:r>
            <a:endParaRPr lang="en-GB" sz="2800" dirty="0"/>
          </a:p>
          <a:p>
            <a:endParaRPr lang="en-GB" sz="2800" dirty="0"/>
          </a:p>
          <a:p>
            <a:endParaRPr lang="en-GB" sz="2800" dirty="0"/>
          </a:p>
          <a:p>
            <a:endParaRPr lang="en-GB" sz="2800" dirty="0"/>
          </a:p>
        </p:txBody>
      </p:sp>
    </p:spTree>
    <p:extLst>
      <p:ext uri="{BB962C8B-B14F-4D97-AF65-F5344CB8AC3E}">
        <p14:creationId xmlns:p14="http://schemas.microsoft.com/office/powerpoint/2010/main" val="319649654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124744"/>
            <a:ext cx="8229600" cy="3917032"/>
          </a:xfrm>
        </p:spPr>
        <p:txBody>
          <a:bodyPr>
            <a:normAutofit/>
          </a:bodyPr>
          <a:lstStyle/>
          <a:p>
            <a:pPr marL="0" indent="0">
              <a:buNone/>
            </a:pPr>
            <a:endParaRPr lang="en-GB" sz="6000" dirty="0"/>
          </a:p>
          <a:p>
            <a:pPr marL="0" indent="0" algn="ctr">
              <a:buNone/>
            </a:pPr>
            <a:r>
              <a:rPr lang="en-GB" sz="6000" dirty="0"/>
              <a:t>ANY QUESTIONS</a:t>
            </a:r>
          </a:p>
          <a:p>
            <a:pPr marL="0" indent="0" algn="ctr">
              <a:buNone/>
            </a:pPr>
            <a:r>
              <a:rPr lang="en-GB" sz="6000" dirty="0"/>
              <a:t>?</a:t>
            </a:r>
          </a:p>
        </p:txBody>
      </p:sp>
    </p:spTree>
    <p:extLst>
      <p:ext uri="{BB962C8B-B14F-4D97-AF65-F5344CB8AC3E}">
        <p14:creationId xmlns:p14="http://schemas.microsoft.com/office/powerpoint/2010/main" val="135675710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http://schemas.microsoft.com/office/2006/metadata/properties"/>
    <ds:schemaRef ds:uri="http://purl.org/dc/terms/"/>
    <ds:schemaRef ds:uri="303dbf9b-b85b-46a0-94f1-894078c07ecd"/>
    <ds:schemaRef ds:uri="http://schemas.microsoft.com/office/2006/documentManagement/types"/>
    <ds:schemaRef ds:uri="http://schemas.openxmlformats.org/package/2006/metadata/core-properties"/>
    <ds:schemaRef ds:uri="http://purl.org/dc/elements/1.1/"/>
    <ds:schemaRef ds:uri="http://schemas.microsoft.com/office/infopath/2007/PartnerControls"/>
    <ds:schemaRef ds:uri="http://www.w3.org/XML/1998/namespace"/>
    <ds:schemaRef ds:uri="http://purl.org/dc/dcmitype/"/>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27</TotalTime>
  <Words>1840</Words>
  <Application>Microsoft Macintosh PowerPoint</Application>
  <PresentationFormat>On-screen Show (4:3)</PresentationFormat>
  <Paragraphs>197</Paragraphs>
  <Slides>30</Slides>
  <Notes>10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30</vt:i4>
      </vt:variant>
    </vt:vector>
  </HeadingPairs>
  <TitlesOfParts>
    <vt:vector size="38" baseType="lpstr">
      <vt:lpstr>Arial</vt:lpstr>
      <vt:lpstr>Arial</vt:lpstr>
      <vt:lpstr>Calibri</vt:lpstr>
      <vt:lpstr>Google Sans Text</vt:lpstr>
      <vt:lpstr>Myriad Pro</vt:lpstr>
      <vt:lpstr>Spectral</vt:lpstr>
      <vt:lpstr>Tahoma</vt:lpstr>
      <vt:lpstr>20140311PresentationUWTSDTemplate</vt:lpstr>
      <vt:lpstr>INTRODUCTION TO PHYSIOLOGY  (BMHP5023) </vt:lpstr>
      <vt:lpstr>Objectives of the session</vt:lpstr>
      <vt:lpstr>PowerPoint Presentation</vt:lpstr>
      <vt:lpstr>Functions of the digestive system</vt:lpstr>
      <vt:lpstr>In the Mouth</vt:lpstr>
      <vt:lpstr>Esophagus</vt:lpstr>
      <vt:lpstr>Stomach</vt:lpstr>
      <vt:lpstr>Small Intestine</vt:lpstr>
      <vt:lpstr>Large Intestine</vt:lpstr>
      <vt:lpstr>Liver</vt:lpstr>
      <vt:lpstr>Gall Bladder</vt:lpstr>
      <vt:lpstr>Pancreas</vt:lpstr>
      <vt:lpstr>Additional information</vt:lpstr>
      <vt:lpstr>Contribution of Other Body Systems to the Digestive System</vt:lpstr>
      <vt:lpstr>Contribution of Other Body Systems to the Digestive System</vt:lpstr>
      <vt:lpstr>Quiz: On a sheet of paper, write the name of each colored organ:</vt:lpstr>
      <vt:lpstr>Common diseases of the Digestive system</vt:lpstr>
      <vt:lpstr>Common diseases of the Digestive system</vt:lpstr>
      <vt:lpstr>Common diseases of the Digestive system</vt:lpstr>
      <vt:lpstr>Role of health care provider</vt:lpstr>
      <vt:lpstr>NHS and other organisation interventions</vt:lpstr>
      <vt:lpstr>NHS and other organisation interventions</vt:lpstr>
      <vt:lpstr>NHS and other organisation interventions</vt:lpstr>
      <vt:lpstr>NHS and other organisation interventions</vt:lpstr>
      <vt:lpstr>Care: monitoring, care planning, care routines</vt:lpstr>
      <vt:lpstr>Care: monitoring, care planning, care routines</vt:lpstr>
      <vt:lpstr>Ethical considerations when taking measures and using data for Hepatitis B</vt:lpstr>
      <vt:lpstr>Health promotion activities for the Digestive system</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Shaila Hussain</cp:lastModifiedBy>
  <cp:revision>137</cp:revision>
  <dcterms:created xsi:type="dcterms:W3CDTF">2015-04-14T15:21:28Z</dcterms:created>
  <dcterms:modified xsi:type="dcterms:W3CDTF">2025-11-07T06:21:26Z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