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96" r:id="rId1"/>
  </p:sldMasterIdLst>
  <p:notesMasterIdLst>
    <p:notesMasterId r:id="rId19"/>
  </p:notesMasterIdLst>
  <p:sldIdLst>
    <p:sldId id="256" r:id="rId2"/>
    <p:sldId id="257" r:id="rId3"/>
    <p:sldId id="273" r:id="rId4"/>
    <p:sldId id="274" r:id="rId5"/>
    <p:sldId id="275" r:id="rId6"/>
    <p:sldId id="276" r:id="rId7"/>
    <p:sldId id="288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8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57" autoAdjust="0"/>
    <p:restoredTop sz="94660"/>
  </p:normalViewPr>
  <p:slideViewPr>
    <p:cSldViewPr>
      <p:cViewPr varScale="1">
        <p:scale>
          <a:sx n="86" d="100"/>
          <a:sy n="86" d="100"/>
        </p:scale>
        <p:origin x="-9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BBE415-7270-4336-A48B-30475ADCD83A}" type="datetimeFigureOut">
              <a:rPr lang="en-US" smtClean="0"/>
              <a:pPr/>
              <a:t>11/27/2012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9C029A-5FBE-43E1-8BA1-89397DC0A7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388610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9C029A-5FBE-43E1-8BA1-89397DC0A780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D16F6F8-33CE-4699-9B34-FB51FBF9E9E8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D16F6F8-33CE-4699-9B34-FB51FBF9E9E8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297" r:id="rId1"/>
    <p:sldLayoutId id="2147484298" r:id="rId2"/>
    <p:sldLayoutId id="2147484299" r:id="rId3"/>
    <p:sldLayoutId id="2147484300" r:id="rId4"/>
    <p:sldLayoutId id="2147484301" r:id="rId5"/>
    <p:sldLayoutId id="2147484302" r:id="rId6"/>
    <p:sldLayoutId id="2147484303" r:id="rId7"/>
    <p:sldLayoutId id="2147484304" r:id="rId8"/>
    <p:sldLayoutId id="2147484305" r:id="rId9"/>
    <p:sldLayoutId id="2147484306" r:id="rId10"/>
    <p:sldLayoutId id="214748430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rheologija.narod.ru/d1ustanove/vrsac/Prehistoric.html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www.youtube.com/watch?v=OAPY6WkNY1A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beaker"/>
          <p:cNvPicPr>
            <a:picLocks noChangeAspect="1" noChangeArrowheads="1"/>
          </p:cNvPicPr>
          <p:nvPr/>
        </p:nvPicPr>
        <p:blipFill>
          <a:blip r:embed="rId3" cstate="print">
            <a:lum bright="-11000" contrast="-11000"/>
          </a:blip>
          <a:srcRect/>
          <a:stretch>
            <a:fillRect/>
          </a:stretch>
        </p:blipFill>
        <p:spPr bwMode="auto">
          <a:xfrm>
            <a:off x="214313" y="214313"/>
            <a:ext cx="6072187" cy="6535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3286124"/>
            <a:ext cx="8079432" cy="1727052"/>
          </a:xfrm>
        </p:spPr>
        <p:txBody>
          <a:bodyPr>
            <a:normAutofit/>
          </a:bodyPr>
          <a:lstStyle/>
          <a:p>
            <a:r>
              <a:rPr lang="en-GB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Introducing Archaeology</a:t>
            </a:r>
            <a:br>
              <a:rPr lang="en-GB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AHAc4001</a:t>
            </a:r>
            <a:endParaRPr lang="en-GB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9552" y="1557102"/>
            <a:ext cx="8079432" cy="1729022"/>
          </a:xfrm>
        </p:spPr>
        <p:txBody>
          <a:bodyPr>
            <a:normAutofit/>
          </a:bodyPr>
          <a:lstStyle/>
          <a:p>
            <a:r>
              <a:rPr lang="en-GB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Archaeological Cultures</a:t>
            </a:r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Culture?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357158" y="1773936"/>
            <a:ext cx="5143536" cy="4726898"/>
          </a:xfrm>
        </p:spPr>
        <p:txBody>
          <a:bodyPr/>
          <a:lstStyle/>
          <a:p>
            <a:pPr>
              <a:defRPr/>
            </a:pPr>
            <a:r>
              <a:rPr lang="en-US" sz="2400" dirty="0" smtClean="0"/>
              <a:t>What does culture mean?</a:t>
            </a:r>
            <a:r>
              <a:rPr lang="en-GB" sz="2400" dirty="0" smtClean="0"/>
              <a:t> What are its connotations?</a:t>
            </a:r>
          </a:p>
          <a:p>
            <a:pPr>
              <a:defRPr/>
            </a:pPr>
            <a:r>
              <a:rPr lang="en-US" sz="2400" dirty="0" smtClean="0"/>
              <a:t>How do people express their culture?</a:t>
            </a:r>
          </a:p>
          <a:p>
            <a:pPr lvl="1">
              <a:defRPr/>
            </a:pPr>
            <a:r>
              <a:rPr lang="en-US" sz="2000" dirty="0" smtClean="0"/>
              <a:t>The way people dress</a:t>
            </a:r>
          </a:p>
          <a:p>
            <a:pPr lvl="1">
              <a:defRPr/>
            </a:pPr>
            <a:r>
              <a:rPr lang="en-US" sz="2000" dirty="0" smtClean="0"/>
              <a:t>The food they eat</a:t>
            </a:r>
          </a:p>
          <a:p>
            <a:pPr lvl="1">
              <a:defRPr/>
            </a:pPr>
            <a:r>
              <a:rPr lang="en-US" sz="2000" dirty="0" smtClean="0"/>
              <a:t>The houses they live in</a:t>
            </a:r>
          </a:p>
          <a:p>
            <a:pPr lvl="1">
              <a:defRPr/>
            </a:pPr>
            <a:r>
              <a:rPr lang="en-US" sz="2000" dirty="0" smtClean="0"/>
              <a:t>How they bury their dead</a:t>
            </a:r>
          </a:p>
          <a:p>
            <a:pPr lvl="1">
              <a:defRPr/>
            </a:pPr>
            <a:r>
              <a:rPr lang="en-US" sz="2000" dirty="0" smtClean="0"/>
              <a:t>Religious symbolism</a:t>
            </a:r>
          </a:p>
          <a:p>
            <a:pPr lvl="1">
              <a:defRPr/>
            </a:pPr>
            <a:r>
              <a:rPr lang="en-US" sz="2000" dirty="0" smtClean="0"/>
              <a:t>Language/communication</a:t>
            </a:r>
          </a:p>
          <a:p>
            <a:pPr>
              <a:defRPr/>
            </a:pPr>
            <a:r>
              <a:rPr lang="en-US" sz="2400" dirty="0" smtClean="0"/>
              <a:t>What exactly is being expressed in these things?</a:t>
            </a:r>
          </a:p>
        </p:txBody>
      </p:sp>
      <p:pic>
        <p:nvPicPr>
          <p:cNvPr id="10" name="Picture 3" descr="maori1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1481447"/>
            <a:ext cx="3357586" cy="54764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an Archaeological Culture?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Archaeologists examine patterns &amp; variations in 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archaeological assemblages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Geographical 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distribution &amp; chronology of archaeological finds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example variations in Palaeolithic tool assemblages might indicate they were made by different cultures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3" descr="levallois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05909" y="2132856"/>
            <a:ext cx="4063147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6372200" y="4797152"/>
            <a:ext cx="25298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Mousterian toolkit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Patterns of Cultures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dirty="0" smtClean="0"/>
              <a:t>Ruth Benedict (1934) provided a series of definitions:</a:t>
            </a:r>
          </a:p>
          <a:p>
            <a:pPr lvl="1">
              <a:defRPr/>
            </a:pPr>
            <a:r>
              <a:rPr lang="en-US" dirty="0" smtClean="0"/>
              <a:t>Culture is not a </a:t>
            </a:r>
            <a:r>
              <a:rPr lang="en-US" dirty="0" smtClean="0">
                <a:solidFill>
                  <a:srgbClr val="FFC000"/>
                </a:solidFill>
              </a:rPr>
              <a:t>biologically</a:t>
            </a:r>
            <a:r>
              <a:rPr lang="en-US" dirty="0" smtClean="0"/>
              <a:t> transmitted complex</a:t>
            </a:r>
          </a:p>
          <a:p>
            <a:pPr lvl="1">
              <a:defRPr/>
            </a:pPr>
            <a:r>
              <a:rPr lang="en-US" dirty="0" smtClean="0"/>
              <a:t>What really binds people together is their culture – </a:t>
            </a:r>
            <a:r>
              <a:rPr lang="en-US" dirty="0" smtClean="0">
                <a:solidFill>
                  <a:srgbClr val="FFC000"/>
                </a:solidFill>
              </a:rPr>
              <a:t>the ideas &amp; standards </a:t>
            </a:r>
            <a:r>
              <a:rPr lang="en-US" dirty="0" smtClean="0"/>
              <a:t>they share</a:t>
            </a:r>
          </a:p>
          <a:p>
            <a:pPr lvl="1">
              <a:defRPr/>
            </a:pPr>
            <a:r>
              <a:rPr lang="en-US" dirty="0" smtClean="0"/>
              <a:t>In “primitive” societies the cultural tradition is simple enough to be contained within the knowledge of individual adults, &amp; the manners &amp; morals of the group are </a:t>
            </a:r>
            <a:r>
              <a:rPr lang="en-US" dirty="0" err="1" smtClean="0"/>
              <a:t>moulded</a:t>
            </a:r>
            <a:r>
              <a:rPr lang="en-US" dirty="0" smtClean="0"/>
              <a:t> to one well-defined general pattern</a:t>
            </a:r>
          </a:p>
          <a:p>
            <a:pPr lvl="1">
              <a:defRPr/>
            </a:pPr>
            <a:r>
              <a:rPr lang="en-US" dirty="0" smtClean="0"/>
              <a:t>There is great variety in living cultures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Archaeological Cultures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57158" y="1773936"/>
            <a:ext cx="4934922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dirty="0" smtClean="0">
                <a:solidFill>
                  <a:srgbClr val="FFC000"/>
                </a:solidFill>
              </a:rPr>
              <a:t>Material expression </a:t>
            </a:r>
            <a:r>
              <a:rPr lang="en-US" dirty="0" smtClean="0"/>
              <a:t>of a culture should survive in the archaeological record</a:t>
            </a:r>
          </a:p>
          <a:p>
            <a:pPr>
              <a:defRPr/>
            </a:pPr>
            <a:r>
              <a:rPr lang="en-US" dirty="0" smtClean="0"/>
              <a:t>Late 19</a:t>
            </a:r>
            <a:r>
              <a:rPr lang="en-US" baseline="30000" dirty="0" smtClean="0"/>
              <a:t>th</a:t>
            </a:r>
            <a:r>
              <a:rPr lang="en-US" dirty="0" smtClean="0"/>
              <a:t> century: development of concept of </a:t>
            </a:r>
            <a:r>
              <a:rPr lang="en-US" dirty="0" smtClean="0">
                <a:solidFill>
                  <a:srgbClr val="FFC000"/>
                </a:solidFill>
              </a:rPr>
              <a:t>archaeological culture </a:t>
            </a:r>
            <a:r>
              <a:rPr lang="en-US" dirty="0" smtClean="0"/>
              <a:t>– closely tied in with </a:t>
            </a:r>
            <a:r>
              <a:rPr lang="en-US" dirty="0" smtClean="0">
                <a:solidFill>
                  <a:srgbClr val="FFC000"/>
                </a:solidFill>
              </a:rPr>
              <a:t>ethnicity</a:t>
            </a:r>
          </a:p>
          <a:p>
            <a:pPr>
              <a:defRPr/>
            </a:pPr>
            <a:r>
              <a:rPr lang="en-US" dirty="0" smtClean="0"/>
              <a:t>Geographically restricted remains of distinctive character &amp; argued that these represented different cultures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7" name="Picture 7" descr="culture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94754" y="1714489"/>
            <a:ext cx="2948251" cy="41627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6156176" y="5949280"/>
            <a:ext cx="27329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La </a:t>
            </a:r>
            <a:r>
              <a:rPr lang="en-GB" sz="2400" dirty="0" err="1" smtClean="0">
                <a:solidFill>
                  <a:srgbClr val="FFC000"/>
                </a:solidFill>
              </a:rPr>
              <a:t>Tène</a:t>
            </a:r>
            <a:r>
              <a:rPr lang="en-GB" sz="2400" dirty="0" smtClean="0">
                <a:solidFill>
                  <a:srgbClr val="FFC000"/>
                </a:solidFill>
              </a:rPr>
              <a:t> assemblage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Childe and Archaeological Cultures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80520" cy="4679400"/>
          </a:xfrm>
        </p:spPr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1929: </a:t>
            </a:r>
            <a:r>
              <a:rPr lang="en-US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Danube in Prehistory</a:t>
            </a:r>
          </a:p>
          <a:p>
            <a:pPr>
              <a:buFont typeface="Wingdings" pitchFamily="2" charset="2"/>
              <a:buNone/>
              <a:defRPr/>
            </a:pPr>
            <a:r>
              <a:rPr lang="en-US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“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 find certain types of remains – pots, implements, burials rites and house forms – constantly recurring together. 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 a complex of associated traits we shall term a ‘cultural group’ or just a culture’.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 assume that such a complex is the material expression of what today would be called a 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‘people’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.”</a:t>
            </a:r>
          </a:p>
          <a:p>
            <a:pPr>
              <a:buFont typeface="Wingdings" pitchFamily="2" charset="2"/>
              <a:buNone/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(Childe 1929: v-vi)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5" descr="childe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204864"/>
            <a:ext cx="3672408" cy="26483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6084168" y="4941168"/>
            <a:ext cx="27387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Childe at </a:t>
            </a:r>
            <a:r>
              <a:rPr lang="en-GB" sz="2400" dirty="0" err="1" smtClean="0">
                <a:solidFill>
                  <a:srgbClr val="FFC000"/>
                </a:solidFill>
              </a:rPr>
              <a:t>Skara</a:t>
            </a:r>
            <a:r>
              <a:rPr lang="en-GB" sz="2400" dirty="0" smtClean="0">
                <a:solidFill>
                  <a:srgbClr val="FFC000"/>
                </a:solidFill>
              </a:rPr>
              <a:t> Brae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Childe and Archaeological Cultures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464496" cy="46794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Assumed that an </a:t>
            </a:r>
            <a:r>
              <a:rPr lang="en-US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archaeological culture 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equates with an </a:t>
            </a:r>
            <a:r>
              <a:rPr lang="en-US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ancient 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people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(population group)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ancient people = a social grouping</a:t>
            </a:r>
          </a:p>
          <a:p>
            <a:pPr>
              <a:defRPr/>
            </a:pPr>
            <a:r>
              <a:rPr lang="en-US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Material culture 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the physical expression of a people / social group</a:t>
            </a:r>
          </a:p>
        </p:txBody>
      </p:sp>
      <p:pic>
        <p:nvPicPr>
          <p:cNvPr id="8" name="Picture 5" descr="childe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204864"/>
            <a:ext cx="3672408" cy="26483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6084168" y="4941168"/>
            <a:ext cx="27387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Childe at </a:t>
            </a:r>
            <a:r>
              <a:rPr lang="en-GB" sz="2400" dirty="0" err="1" smtClean="0">
                <a:solidFill>
                  <a:srgbClr val="FFC000"/>
                </a:solidFill>
              </a:rPr>
              <a:t>Skara</a:t>
            </a:r>
            <a:r>
              <a:rPr lang="en-GB" sz="2400" dirty="0" smtClean="0">
                <a:solidFill>
                  <a:srgbClr val="FFC000"/>
                </a:solidFill>
              </a:rPr>
              <a:t> Brae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6168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Diffusionism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238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dirty="0" err="1" smtClean="0"/>
              <a:t>Montelius</a:t>
            </a:r>
            <a:r>
              <a:rPr lang="en-US" dirty="0" smtClean="0"/>
              <a:t> noted the apparent precedence of Near East in cultural development</a:t>
            </a:r>
          </a:p>
          <a:p>
            <a:pPr>
              <a:defRPr/>
            </a:pPr>
            <a:r>
              <a:rPr lang="en-US" dirty="0" smtClean="0"/>
              <a:t>Possible to “map” the </a:t>
            </a:r>
            <a:r>
              <a:rPr lang="en-US" dirty="0" smtClean="0">
                <a:solidFill>
                  <a:srgbClr val="FFC000"/>
                </a:solidFill>
              </a:rPr>
              <a:t>movement of cultures </a:t>
            </a:r>
            <a:r>
              <a:rPr lang="en-US" dirty="0" smtClean="0"/>
              <a:t>(&amp; thus of </a:t>
            </a:r>
            <a:r>
              <a:rPr lang="en-US" dirty="0" smtClean="0">
                <a:solidFill>
                  <a:srgbClr val="FFC000"/>
                </a:solidFill>
              </a:rPr>
              <a:t>people</a:t>
            </a:r>
            <a:r>
              <a:rPr lang="en-US" dirty="0" smtClean="0"/>
              <a:t>) across a land mass (from East to West) by charting the apparent movement of material culture</a:t>
            </a:r>
          </a:p>
          <a:p>
            <a:pPr>
              <a:defRPr/>
            </a:pPr>
            <a:r>
              <a:rPr lang="en-US" dirty="0" smtClean="0">
                <a:solidFill>
                  <a:srgbClr val="FFC000"/>
                </a:solidFill>
              </a:rPr>
              <a:t>= </a:t>
            </a:r>
            <a:r>
              <a:rPr lang="en-US" dirty="0" err="1" smtClean="0">
                <a:solidFill>
                  <a:srgbClr val="FFC000"/>
                </a:solidFill>
              </a:rPr>
              <a:t>diffusionism</a:t>
            </a:r>
            <a:endParaRPr lang="en-GB" dirty="0" smtClean="0">
              <a:solidFill>
                <a:srgbClr val="FFC000"/>
              </a:solidFill>
            </a:endParaRPr>
          </a:p>
        </p:txBody>
      </p:sp>
      <p:pic>
        <p:nvPicPr>
          <p:cNvPr id="8" name="Content Placeholder 6" descr="oscar%20monteliu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772816"/>
            <a:ext cx="3394084" cy="4027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6228184" y="5934471"/>
            <a:ext cx="22509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Oscar </a:t>
            </a:r>
            <a:r>
              <a:rPr lang="en-GB" sz="2400" dirty="0" err="1" smtClean="0">
                <a:solidFill>
                  <a:srgbClr val="FFC000"/>
                </a:solidFill>
              </a:rPr>
              <a:t>Montelius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vinca pot.bmp"/>
          <p:cNvPicPr>
            <a:picLocks noChangeAspect="1"/>
          </p:cNvPicPr>
          <p:nvPr/>
        </p:nvPicPr>
        <p:blipFill>
          <a:blip r:embed="rId2" cstate="print">
            <a:lum bright="-7000" contrast="-7000"/>
          </a:blip>
          <a:srcRect/>
          <a:stretch>
            <a:fillRect/>
          </a:stretch>
        </p:blipFill>
        <p:spPr bwMode="auto">
          <a:xfrm>
            <a:off x="6516216" y="3428999"/>
            <a:ext cx="2232248" cy="33386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Archaeological Cultures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823416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Childe linked the </a:t>
            </a: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Vinča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 Culture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Balkans  to the culture of Troy I – II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Noted certain shared stylistic features in pottery &amp; suggested the </a:t>
            </a: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Vinča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culture was the result of diffusion of ideas &amp; people from Troy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Radiocarbon dating:</a:t>
            </a:r>
          </a:p>
          <a:p>
            <a:pPr lvl="1">
              <a:defRPr/>
            </a:pP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Vinča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culture dated to c.5300-4000 BC (Neolithic)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Troy II dated to c.2700 BC (Early Bronze Age)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Similarity of material remains is insufficient to identify an archaeological culture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Content Placeholder 6" descr="troy2 cup.tif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lum bright="-10000" contrast="-10000"/>
          </a:blip>
          <a:srcRect/>
          <a:stretch>
            <a:fillRect/>
          </a:stretch>
        </p:blipFill>
        <p:spPr bwMode="auto">
          <a:xfrm>
            <a:off x="5004048" y="1239269"/>
            <a:ext cx="2415226" cy="29098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Archaeological Cultures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608512" cy="4752528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Neolithic megaliths (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dolmens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in Europe appear similar stylistically &amp; are more or less contemporary</a:t>
            </a:r>
          </a:p>
          <a:p>
            <a:pPr>
              <a:defRPr/>
            </a:pP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Montelius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proposed a typology of simple to complex beginning in the east &amp; spreading west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culture represented by the dolmen spread westward across Europe, bringing engineering know-how with </a:t>
            </a: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thems</a:t>
            </a:r>
            <a:endParaRPr lang="en-US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Renfrew: local development by different groups of peoples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Tombs acted as territorial markers between different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groups/tribes</a:t>
            </a:r>
            <a:endParaRPr lang="en-US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3" descr="pentre ifan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68816" y="2348880"/>
            <a:ext cx="3620340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7308304" y="5229199"/>
            <a:ext cx="15737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solidFill>
                  <a:srgbClr val="FFC000"/>
                </a:solidFill>
              </a:rPr>
              <a:t>Pentre</a:t>
            </a:r>
            <a:r>
              <a:rPr lang="en-GB" sz="2400" dirty="0" smtClean="0">
                <a:solidFill>
                  <a:srgbClr val="FFC000"/>
                </a:solidFill>
              </a:rPr>
              <a:t> </a:t>
            </a:r>
            <a:r>
              <a:rPr lang="en-GB" sz="2400" dirty="0" err="1" smtClean="0">
                <a:solidFill>
                  <a:srgbClr val="FFC000"/>
                </a:solidFill>
              </a:rPr>
              <a:t>Ifan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Culture and Material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clear cut is the link between material culture &amp; the living culture of past human societies?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other factors might causing similarities &amp; differences in the archaeological record?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should archaeologists explain significant changes in the archaeological record?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Content Placeholder 5" descr="beaker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79156" y="2276872"/>
            <a:ext cx="3426576" cy="2863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6012160" y="5280286"/>
            <a:ext cx="26472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Beaker assemblage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Stylistic Variation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5040560" cy="482453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Does stylistic variation in material culture relate to 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function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or 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culture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as archaeologists can we assess this?</a:t>
            </a:r>
          </a:p>
          <a:p>
            <a:pPr lvl="1">
              <a:defRPr/>
            </a:pP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Functional difference: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relating to different tasks &amp; variation</a:t>
            </a:r>
          </a:p>
          <a:p>
            <a:pPr lvl="1">
              <a:defRPr/>
            </a:pP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Stylistic variation: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messages being encoded in material culture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very much relates to how we envisage objects being incorporated within people’s social worlds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Content Placeholder 5" descr="mousterian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09388" y="2204864"/>
            <a:ext cx="3168352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Mousterian Toolkits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895424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Mousterian </a:t>
            </a: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lithic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assemblages studied by </a:t>
            </a: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Bordes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Sonneville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Bordes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(1970s)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Variability reflected different cultural groups of Neanderthals co-existing in the same area</a:t>
            </a:r>
          </a:p>
          <a:p>
            <a:pPr lvl="1">
              <a:defRPr/>
            </a:pP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Used stylistic differences to express their identity</a:t>
            </a:r>
          </a:p>
          <a:p>
            <a:pPr>
              <a:defRPr/>
            </a:pP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Binford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(New Archaeology):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Variability in assemblages was purely a matter of function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Different tools were produced to perform different tasks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Content Placeholder 5" descr="mousterian1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060848"/>
            <a:ext cx="3450675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6372200" y="4797152"/>
            <a:ext cx="25298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Mousterian toolkit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!Kung San Arrowheads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623816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Weissner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noted great variation in arrowheads of the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San people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the Kalahari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These share function – therefore why should there be variability?</a:t>
            </a:r>
          </a:p>
          <a:p>
            <a:pPr>
              <a:defRPr/>
            </a:pP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Weisner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argues that the variability is 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style:</a:t>
            </a:r>
          </a:p>
          <a:p>
            <a:pPr lvl="1">
              <a:defRPr/>
            </a:pP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“formal variation in material culture that transmits information about personal &amp; social identity” (1983: 257) </a:t>
            </a:r>
            <a:endParaRPr lang="en-US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Arrowheads are important for communicating 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identity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group membership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Content Placeholder 5" descr="san arrowhead.bmp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204864"/>
            <a:ext cx="3494265" cy="2304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5940152" y="4653136"/>
            <a:ext cx="2905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!Kung San arrowhead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Exploring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679400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dirty="0" smtClean="0"/>
              <a:t>Anthropological notions of culture have been adopted by archaeologists to try to interpret material culture</a:t>
            </a:r>
          </a:p>
          <a:p>
            <a:pPr>
              <a:defRPr/>
            </a:pPr>
            <a:r>
              <a:rPr lang="en-US" dirty="0" smtClean="0"/>
              <a:t>Material culture expresses many complex social messages:</a:t>
            </a:r>
          </a:p>
          <a:p>
            <a:pPr lvl="1">
              <a:defRPr/>
            </a:pPr>
            <a:r>
              <a:rPr lang="en-US" dirty="0" smtClean="0"/>
              <a:t>Status, role, identity, culture</a:t>
            </a:r>
            <a:r>
              <a:rPr lang="en-GB" dirty="0" smtClean="0"/>
              <a:t> &amp; function</a:t>
            </a:r>
          </a:p>
          <a:p>
            <a:pPr>
              <a:defRPr/>
            </a:pPr>
            <a:r>
              <a:rPr lang="en-US" dirty="0" smtClean="0"/>
              <a:t>How relevant is culture to current approaches to archaeology?</a:t>
            </a:r>
            <a:endParaRPr lang="en-GB" dirty="0"/>
          </a:p>
        </p:txBody>
      </p:sp>
      <p:pic>
        <p:nvPicPr>
          <p:cNvPr id="1027" name="Picture 3" descr="C:\Users\sw003\AppData\Local\Microsoft\Windows\Temporary Internet Files\Content.IE5\4KWSNGDE\MP90044412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24744"/>
            <a:ext cx="3171578" cy="4751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5508103" y="6103864"/>
            <a:ext cx="3396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solidFill>
                  <a:srgbClr val="FFC000"/>
                </a:solidFill>
              </a:rPr>
              <a:t>Volador</a:t>
            </a:r>
            <a:r>
              <a:rPr lang="en-GB" sz="2400" dirty="0" smtClean="0">
                <a:solidFill>
                  <a:srgbClr val="FFC000"/>
                </a:solidFill>
              </a:rPr>
              <a:t> costume, Mexico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Exploring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1773936"/>
            <a:ext cx="4502304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 smtClean="0"/>
              <a:t>Still used as a shorthand terminology:</a:t>
            </a:r>
          </a:p>
          <a:p>
            <a:pPr lvl="1">
              <a:defRPr/>
            </a:pPr>
            <a:r>
              <a:rPr lang="en-US" dirty="0" smtClean="0"/>
              <a:t>The Minoans, Beaker people, La </a:t>
            </a:r>
            <a:r>
              <a:rPr lang="en-US" dirty="0" err="1" smtClean="0"/>
              <a:t>Tène</a:t>
            </a:r>
            <a:endParaRPr lang="en-US" dirty="0" smtClean="0"/>
          </a:p>
          <a:p>
            <a:pPr>
              <a:defRPr/>
            </a:pPr>
            <a:r>
              <a:rPr lang="en-US" dirty="0" smtClean="0"/>
              <a:t>Interpretation: a preference for more nuanced discussions of </a:t>
            </a:r>
            <a:r>
              <a:rPr lang="en-US" dirty="0" smtClean="0">
                <a:solidFill>
                  <a:srgbClr val="FFC000"/>
                </a:solidFill>
              </a:rPr>
              <a:t>identity</a:t>
            </a:r>
            <a:r>
              <a:rPr lang="en-US" dirty="0" smtClean="0"/>
              <a:t> or </a:t>
            </a:r>
            <a:r>
              <a:rPr lang="en-US" dirty="0" smtClean="0">
                <a:solidFill>
                  <a:srgbClr val="FFC000"/>
                </a:solidFill>
              </a:rPr>
              <a:t>ethnicity</a:t>
            </a:r>
            <a:r>
              <a:rPr lang="en-US" dirty="0" smtClean="0"/>
              <a:t> rather than culture</a:t>
            </a:r>
            <a:endParaRPr lang="en-GB" dirty="0" smtClean="0"/>
          </a:p>
        </p:txBody>
      </p:sp>
      <p:pic>
        <p:nvPicPr>
          <p:cNvPr id="14" name="Content Placeholder 13" descr="floral style01.t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36096" y="565861"/>
            <a:ext cx="3456384" cy="5308018"/>
          </a:xfrm>
        </p:spPr>
      </p:pic>
      <p:sp>
        <p:nvSpPr>
          <p:cNvPr id="4" name="TextBox 3"/>
          <p:cNvSpPr txBox="1"/>
          <p:nvPr/>
        </p:nvSpPr>
        <p:spPr>
          <a:xfrm>
            <a:off x="5508104" y="6015102"/>
            <a:ext cx="31222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Minoan Floral Style Jug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28596" y="1643050"/>
            <a:ext cx="8286808" cy="485778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2800" dirty="0" smtClean="0"/>
              <a:t>Culture is a very complex concept</a:t>
            </a:r>
          </a:p>
          <a:p>
            <a:pPr>
              <a:defRPr/>
            </a:pPr>
            <a:r>
              <a:rPr lang="en-US" sz="2800" dirty="0" smtClean="0"/>
              <a:t>How should we relate the material remains of past cultures to specific peoples (cultural groups)?</a:t>
            </a:r>
          </a:p>
          <a:p>
            <a:pPr>
              <a:defRPr/>
            </a:pPr>
            <a:r>
              <a:rPr lang="en-US" sz="2800" dirty="0" smtClean="0"/>
              <a:t>Traditional approaches tended to relate repeated groups of material culture (archaeological assemblages) to ancient peoples: </a:t>
            </a:r>
            <a:r>
              <a:rPr lang="en-US" sz="2800" dirty="0" smtClean="0">
                <a:solidFill>
                  <a:srgbClr val="FFC000"/>
                </a:solidFill>
              </a:rPr>
              <a:t>archaeological cultures</a:t>
            </a:r>
          </a:p>
          <a:p>
            <a:pPr>
              <a:defRPr/>
            </a:pPr>
            <a:r>
              <a:rPr lang="en-US" sz="2800" dirty="0" smtClean="0"/>
              <a:t>Reference to anthropology suggests this is problematic:</a:t>
            </a:r>
          </a:p>
          <a:p>
            <a:pPr lvl="1">
              <a:defRPr/>
            </a:pPr>
            <a:r>
              <a:rPr lang="en-US" sz="2400" dirty="0" smtClean="0"/>
              <a:t>Preference now is to debate identity, status, </a:t>
            </a:r>
            <a:r>
              <a:rPr lang="en-US" sz="2400" smtClean="0"/>
              <a:t>symbolism &amp; other </a:t>
            </a:r>
            <a:r>
              <a:rPr lang="en-US" sz="2400" dirty="0" smtClean="0"/>
              <a:t>concepts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311</TotalTime>
  <Words>843</Words>
  <Application>Microsoft Office PowerPoint</Application>
  <PresentationFormat>On-screen Show (4:3)</PresentationFormat>
  <Paragraphs>101</Paragraphs>
  <Slides>17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Module</vt:lpstr>
      <vt:lpstr>Introducing Archaeology AHAc4001</vt:lpstr>
      <vt:lpstr>What is Culture?</vt:lpstr>
      <vt:lpstr>What is an Archaeological Culture?</vt:lpstr>
      <vt:lpstr>Patterns of Cultures</vt:lpstr>
      <vt:lpstr>Archaeological Cultures</vt:lpstr>
      <vt:lpstr>Childe and Archaeological Cultures</vt:lpstr>
      <vt:lpstr>Childe and Archaeological Cultures</vt:lpstr>
      <vt:lpstr>Diffusionism</vt:lpstr>
      <vt:lpstr>Archaeological Cultures</vt:lpstr>
      <vt:lpstr>Archaeological Cultures</vt:lpstr>
      <vt:lpstr>Culture and Material Culture</vt:lpstr>
      <vt:lpstr>Stylistic Variation</vt:lpstr>
      <vt:lpstr>Mousterian Toolkits</vt:lpstr>
      <vt:lpstr>!Kung San Arrowheads</vt:lpstr>
      <vt:lpstr>Exploring Culture</vt:lpstr>
      <vt:lpstr>Exploring Culture</vt:lpstr>
      <vt:lpstr>Summary</vt:lpstr>
    </vt:vector>
  </TitlesOfParts>
  <Company>University of Wales Lampeter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methodologies ahac7001</dc:title>
  <dc:creator>sw003</dc:creator>
  <cp:lastModifiedBy>Louise</cp:lastModifiedBy>
  <cp:revision>137</cp:revision>
  <dcterms:created xsi:type="dcterms:W3CDTF">2011-09-27T12:53:55Z</dcterms:created>
  <dcterms:modified xsi:type="dcterms:W3CDTF">2012-11-27T07:22:58Z</dcterms:modified>
</cp:coreProperties>
</file>