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9"/>
  </p:notesMasterIdLst>
  <p:sldIdLst>
    <p:sldId id="256" r:id="rId2"/>
    <p:sldId id="260" r:id="rId3"/>
    <p:sldId id="273" r:id="rId4"/>
    <p:sldId id="257" r:id="rId5"/>
    <p:sldId id="279" r:id="rId6"/>
    <p:sldId id="258" r:id="rId7"/>
    <p:sldId id="259" r:id="rId8"/>
    <p:sldId id="275" r:id="rId9"/>
    <p:sldId id="276" r:id="rId10"/>
    <p:sldId id="274" r:id="rId11"/>
    <p:sldId id="278" r:id="rId12"/>
    <p:sldId id="261" r:id="rId13"/>
    <p:sldId id="262" r:id="rId14"/>
    <p:sldId id="277" r:id="rId15"/>
    <p:sldId id="263" r:id="rId16"/>
    <p:sldId id="264" r:id="rId17"/>
    <p:sldId id="265" r:id="rId18"/>
    <p:sldId id="266" r:id="rId19"/>
    <p:sldId id="280" r:id="rId20"/>
    <p:sldId id="281" r:id="rId21"/>
    <p:sldId id="267" r:id="rId22"/>
    <p:sldId id="282" r:id="rId23"/>
    <p:sldId id="268" r:id="rId24"/>
    <p:sldId id="269" r:id="rId25"/>
    <p:sldId id="270" r:id="rId26"/>
    <p:sldId id="271" r:id="rId27"/>
    <p:sldId id="272"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996" autoAdjust="0"/>
    <p:restoredTop sz="94660"/>
  </p:normalViewPr>
  <p:slideViewPr>
    <p:cSldViewPr snapToGrid="0">
      <p:cViewPr varScale="1">
        <p:scale>
          <a:sx n="86" d="100"/>
          <a:sy n="86" d="100"/>
        </p:scale>
        <p:origin x="48" y="4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8" Type="http://schemas.openxmlformats.org/officeDocument/2006/relationships/slide" Target="slides/slide7.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34C8E7D-53FD-4EF5-AB76-6F8F750F2906}" type="doc">
      <dgm:prSet loTypeId="urn:microsoft.com/office/officeart/2005/8/layout/default" loCatId="list" qsTypeId="urn:microsoft.com/office/officeart/2005/8/quickstyle/simple4" qsCatId="simple" csTypeId="urn:microsoft.com/office/officeart/2005/8/colors/colorful5" csCatId="colorful"/>
      <dgm:spPr/>
      <dgm:t>
        <a:bodyPr/>
        <a:lstStyle/>
        <a:p>
          <a:endParaRPr lang="en-US"/>
        </a:p>
      </dgm:t>
    </dgm:pt>
    <dgm:pt modelId="{0919557E-61F8-4170-A065-E1AFFD7095B4}">
      <dgm:prSet/>
      <dgm:spPr/>
      <dgm:t>
        <a:bodyPr/>
        <a:lstStyle/>
        <a:p>
          <a:r>
            <a:rPr lang="en-GB"/>
            <a:t>Namibia</a:t>
          </a:r>
          <a:endParaRPr lang="en-US"/>
        </a:p>
      </dgm:t>
    </dgm:pt>
    <dgm:pt modelId="{5D9A04FC-1CC4-4768-915C-A9A1043572AA}" type="parTrans" cxnId="{5A1EB382-020E-48FC-9604-C8D993BB48BE}">
      <dgm:prSet/>
      <dgm:spPr/>
      <dgm:t>
        <a:bodyPr/>
        <a:lstStyle/>
        <a:p>
          <a:endParaRPr lang="en-US"/>
        </a:p>
      </dgm:t>
    </dgm:pt>
    <dgm:pt modelId="{973C9BF1-3DFA-4AD9-B651-2939D7131933}" type="sibTrans" cxnId="{5A1EB382-020E-48FC-9604-C8D993BB48BE}">
      <dgm:prSet/>
      <dgm:spPr/>
      <dgm:t>
        <a:bodyPr/>
        <a:lstStyle/>
        <a:p>
          <a:endParaRPr lang="en-US"/>
        </a:p>
      </dgm:t>
    </dgm:pt>
    <dgm:pt modelId="{A9A87819-6AF5-403E-837B-C604D1931DEF}">
      <dgm:prSet/>
      <dgm:spPr/>
      <dgm:t>
        <a:bodyPr/>
        <a:lstStyle/>
        <a:p>
          <a:r>
            <a:rPr lang="en-GB" dirty="0"/>
            <a:t>The Holocaust</a:t>
          </a:r>
          <a:endParaRPr lang="en-US" dirty="0"/>
        </a:p>
      </dgm:t>
    </dgm:pt>
    <dgm:pt modelId="{93FCA5E4-2D63-47D6-8CC3-F892FDFC270A}" type="parTrans" cxnId="{08481272-B0D3-413A-A54E-19047B727972}">
      <dgm:prSet/>
      <dgm:spPr/>
      <dgm:t>
        <a:bodyPr/>
        <a:lstStyle/>
        <a:p>
          <a:endParaRPr lang="en-US"/>
        </a:p>
      </dgm:t>
    </dgm:pt>
    <dgm:pt modelId="{CD31468C-3942-4EC2-8A31-C23E17E3CEE7}" type="sibTrans" cxnId="{08481272-B0D3-413A-A54E-19047B727972}">
      <dgm:prSet/>
      <dgm:spPr/>
      <dgm:t>
        <a:bodyPr/>
        <a:lstStyle/>
        <a:p>
          <a:endParaRPr lang="en-US"/>
        </a:p>
      </dgm:t>
    </dgm:pt>
    <dgm:pt modelId="{2AA42793-C2F9-43F0-AB63-AF88517926FD}">
      <dgm:prSet/>
      <dgm:spPr/>
      <dgm:t>
        <a:bodyPr/>
        <a:lstStyle/>
        <a:p>
          <a:r>
            <a:rPr lang="en-GB" dirty="0"/>
            <a:t>Cambodia</a:t>
          </a:r>
          <a:endParaRPr lang="en-US" dirty="0"/>
        </a:p>
      </dgm:t>
    </dgm:pt>
    <dgm:pt modelId="{DF47DADE-B3EE-4321-B313-A4B5150FE077}" type="parTrans" cxnId="{AB20A014-A390-4F10-B703-E3CE5DB29BF0}">
      <dgm:prSet/>
      <dgm:spPr/>
      <dgm:t>
        <a:bodyPr/>
        <a:lstStyle/>
        <a:p>
          <a:endParaRPr lang="en-US"/>
        </a:p>
      </dgm:t>
    </dgm:pt>
    <dgm:pt modelId="{D2EA85CD-4637-406F-9E02-B50F2F93D756}" type="sibTrans" cxnId="{AB20A014-A390-4F10-B703-E3CE5DB29BF0}">
      <dgm:prSet/>
      <dgm:spPr/>
      <dgm:t>
        <a:bodyPr/>
        <a:lstStyle/>
        <a:p>
          <a:endParaRPr lang="en-US"/>
        </a:p>
      </dgm:t>
    </dgm:pt>
    <dgm:pt modelId="{4DCFC44A-D886-4225-A9D4-D231EC5C778F}">
      <dgm:prSet/>
      <dgm:spPr/>
      <dgm:t>
        <a:bodyPr/>
        <a:lstStyle/>
        <a:p>
          <a:r>
            <a:rPr lang="en-GB" dirty="0"/>
            <a:t>Bosnia Herzegovina</a:t>
          </a:r>
          <a:endParaRPr lang="en-US" dirty="0"/>
        </a:p>
      </dgm:t>
    </dgm:pt>
    <dgm:pt modelId="{75D7DDD9-3CB7-41E8-8F3A-A7062EEFEDE6}" type="parTrans" cxnId="{44A94584-4241-4751-8C8A-1CC0BE837591}">
      <dgm:prSet/>
      <dgm:spPr/>
      <dgm:t>
        <a:bodyPr/>
        <a:lstStyle/>
        <a:p>
          <a:endParaRPr lang="en-US"/>
        </a:p>
      </dgm:t>
    </dgm:pt>
    <dgm:pt modelId="{E6BF8D1A-BBC6-49BE-A1E6-944404FEC362}" type="sibTrans" cxnId="{44A94584-4241-4751-8C8A-1CC0BE837591}">
      <dgm:prSet/>
      <dgm:spPr/>
      <dgm:t>
        <a:bodyPr/>
        <a:lstStyle/>
        <a:p>
          <a:endParaRPr lang="en-US"/>
        </a:p>
      </dgm:t>
    </dgm:pt>
    <dgm:pt modelId="{BEDBA87F-4450-4E8A-A654-DBBA4F5FA348}">
      <dgm:prSet/>
      <dgm:spPr/>
      <dgm:t>
        <a:bodyPr/>
        <a:lstStyle/>
        <a:p>
          <a:r>
            <a:rPr lang="en-GB" dirty="0"/>
            <a:t>Rwanda</a:t>
          </a:r>
          <a:endParaRPr lang="en-US" dirty="0"/>
        </a:p>
      </dgm:t>
    </dgm:pt>
    <dgm:pt modelId="{7E89EE75-7180-45D5-80B7-7DB557B0BC0B}" type="parTrans" cxnId="{50750674-3A93-47AF-8C3C-1EE00229A2D9}">
      <dgm:prSet/>
      <dgm:spPr/>
      <dgm:t>
        <a:bodyPr/>
        <a:lstStyle/>
        <a:p>
          <a:endParaRPr lang="en-US"/>
        </a:p>
      </dgm:t>
    </dgm:pt>
    <dgm:pt modelId="{9477425B-3AE8-4EDA-9496-C20327752BA2}" type="sibTrans" cxnId="{50750674-3A93-47AF-8C3C-1EE00229A2D9}">
      <dgm:prSet/>
      <dgm:spPr/>
      <dgm:t>
        <a:bodyPr/>
        <a:lstStyle/>
        <a:p>
          <a:endParaRPr lang="en-US"/>
        </a:p>
      </dgm:t>
    </dgm:pt>
    <dgm:pt modelId="{6AAC9EEF-A9A8-4072-87C3-818ED6A7CD77}">
      <dgm:prSet/>
      <dgm:spPr/>
      <dgm:t>
        <a:bodyPr/>
        <a:lstStyle/>
        <a:p>
          <a:r>
            <a:rPr lang="en-GB"/>
            <a:t>Darfur</a:t>
          </a:r>
          <a:endParaRPr lang="en-US"/>
        </a:p>
      </dgm:t>
    </dgm:pt>
    <dgm:pt modelId="{44B2A3E6-E2DE-45F0-BC2A-F6A0560F7D64}" type="parTrans" cxnId="{9B8500DA-B82C-4809-A24A-3E6EFC044CA8}">
      <dgm:prSet/>
      <dgm:spPr/>
      <dgm:t>
        <a:bodyPr/>
        <a:lstStyle/>
        <a:p>
          <a:endParaRPr lang="en-US"/>
        </a:p>
      </dgm:t>
    </dgm:pt>
    <dgm:pt modelId="{662F55D7-1EF1-4F5A-ABEC-555D476F7908}" type="sibTrans" cxnId="{9B8500DA-B82C-4809-A24A-3E6EFC044CA8}">
      <dgm:prSet/>
      <dgm:spPr/>
      <dgm:t>
        <a:bodyPr/>
        <a:lstStyle/>
        <a:p>
          <a:endParaRPr lang="en-US"/>
        </a:p>
      </dgm:t>
    </dgm:pt>
    <dgm:pt modelId="{6B2611CF-E057-412A-B5AF-5317C07BF486}" type="pres">
      <dgm:prSet presAssocID="{134C8E7D-53FD-4EF5-AB76-6F8F750F2906}" presName="diagram" presStyleCnt="0">
        <dgm:presLayoutVars>
          <dgm:dir/>
          <dgm:resizeHandles val="exact"/>
        </dgm:presLayoutVars>
      </dgm:prSet>
      <dgm:spPr/>
    </dgm:pt>
    <dgm:pt modelId="{1D8A12E1-AC80-45FB-A6C0-5D85C8CA0072}" type="pres">
      <dgm:prSet presAssocID="{0919557E-61F8-4170-A065-E1AFFD7095B4}" presName="node" presStyleLbl="node1" presStyleIdx="0" presStyleCnt="6">
        <dgm:presLayoutVars>
          <dgm:bulletEnabled val="1"/>
        </dgm:presLayoutVars>
      </dgm:prSet>
      <dgm:spPr/>
    </dgm:pt>
    <dgm:pt modelId="{420675CF-DEAF-425C-89F7-09AE140576ED}" type="pres">
      <dgm:prSet presAssocID="{973C9BF1-3DFA-4AD9-B651-2939D7131933}" presName="sibTrans" presStyleCnt="0"/>
      <dgm:spPr/>
    </dgm:pt>
    <dgm:pt modelId="{BB224868-75C3-4443-857B-053D258B51A1}" type="pres">
      <dgm:prSet presAssocID="{A9A87819-6AF5-403E-837B-C604D1931DEF}" presName="node" presStyleLbl="node1" presStyleIdx="1" presStyleCnt="6">
        <dgm:presLayoutVars>
          <dgm:bulletEnabled val="1"/>
        </dgm:presLayoutVars>
      </dgm:prSet>
      <dgm:spPr/>
    </dgm:pt>
    <dgm:pt modelId="{A820DD11-A17E-4CCB-8C87-79CF1F04D5CA}" type="pres">
      <dgm:prSet presAssocID="{CD31468C-3942-4EC2-8A31-C23E17E3CEE7}" presName="sibTrans" presStyleCnt="0"/>
      <dgm:spPr/>
    </dgm:pt>
    <dgm:pt modelId="{2B0994BF-BAED-4DD7-8752-7D625F783D76}" type="pres">
      <dgm:prSet presAssocID="{2AA42793-C2F9-43F0-AB63-AF88517926FD}" presName="node" presStyleLbl="node1" presStyleIdx="2" presStyleCnt="6">
        <dgm:presLayoutVars>
          <dgm:bulletEnabled val="1"/>
        </dgm:presLayoutVars>
      </dgm:prSet>
      <dgm:spPr/>
    </dgm:pt>
    <dgm:pt modelId="{7DF9819E-B5CD-49A9-AEFB-514CB9A1271D}" type="pres">
      <dgm:prSet presAssocID="{D2EA85CD-4637-406F-9E02-B50F2F93D756}" presName="sibTrans" presStyleCnt="0"/>
      <dgm:spPr/>
    </dgm:pt>
    <dgm:pt modelId="{033D28A8-5D00-4E04-9591-7DEE91EC6433}" type="pres">
      <dgm:prSet presAssocID="{4DCFC44A-D886-4225-A9D4-D231EC5C778F}" presName="node" presStyleLbl="node1" presStyleIdx="3" presStyleCnt="6">
        <dgm:presLayoutVars>
          <dgm:bulletEnabled val="1"/>
        </dgm:presLayoutVars>
      </dgm:prSet>
      <dgm:spPr/>
    </dgm:pt>
    <dgm:pt modelId="{1F32520D-25AF-4AA2-814B-DA44A5842CC8}" type="pres">
      <dgm:prSet presAssocID="{E6BF8D1A-BBC6-49BE-A1E6-944404FEC362}" presName="sibTrans" presStyleCnt="0"/>
      <dgm:spPr/>
    </dgm:pt>
    <dgm:pt modelId="{BFBE1F69-0EF0-4485-8B3F-C8AE330F255B}" type="pres">
      <dgm:prSet presAssocID="{BEDBA87F-4450-4E8A-A654-DBBA4F5FA348}" presName="node" presStyleLbl="node1" presStyleIdx="4" presStyleCnt="6">
        <dgm:presLayoutVars>
          <dgm:bulletEnabled val="1"/>
        </dgm:presLayoutVars>
      </dgm:prSet>
      <dgm:spPr/>
    </dgm:pt>
    <dgm:pt modelId="{A92F8177-1125-4E2B-B173-45BD531CF88D}" type="pres">
      <dgm:prSet presAssocID="{9477425B-3AE8-4EDA-9496-C20327752BA2}" presName="sibTrans" presStyleCnt="0"/>
      <dgm:spPr/>
    </dgm:pt>
    <dgm:pt modelId="{712E70EE-7762-4550-A463-570FB4ECE1CE}" type="pres">
      <dgm:prSet presAssocID="{6AAC9EEF-A9A8-4072-87C3-818ED6A7CD77}" presName="node" presStyleLbl="node1" presStyleIdx="5" presStyleCnt="6">
        <dgm:presLayoutVars>
          <dgm:bulletEnabled val="1"/>
        </dgm:presLayoutVars>
      </dgm:prSet>
      <dgm:spPr/>
    </dgm:pt>
  </dgm:ptLst>
  <dgm:cxnLst>
    <dgm:cxn modelId="{AB20A014-A390-4F10-B703-E3CE5DB29BF0}" srcId="{134C8E7D-53FD-4EF5-AB76-6F8F750F2906}" destId="{2AA42793-C2F9-43F0-AB63-AF88517926FD}" srcOrd="2" destOrd="0" parTransId="{DF47DADE-B3EE-4321-B313-A4B5150FE077}" sibTransId="{D2EA85CD-4637-406F-9E02-B50F2F93D756}"/>
    <dgm:cxn modelId="{7C86CA22-06EF-4B2C-9808-471A8B93C637}" type="presOf" srcId="{0919557E-61F8-4170-A065-E1AFFD7095B4}" destId="{1D8A12E1-AC80-45FB-A6C0-5D85C8CA0072}" srcOrd="0" destOrd="0" presId="urn:microsoft.com/office/officeart/2005/8/layout/default"/>
    <dgm:cxn modelId="{5E08D431-9516-4F4F-9613-0625FC256F2D}" type="presOf" srcId="{6AAC9EEF-A9A8-4072-87C3-818ED6A7CD77}" destId="{712E70EE-7762-4550-A463-570FB4ECE1CE}" srcOrd="0" destOrd="0" presId="urn:microsoft.com/office/officeart/2005/8/layout/default"/>
    <dgm:cxn modelId="{7103965B-A889-4D0B-AD3C-970CA30086BC}" type="presOf" srcId="{4DCFC44A-D886-4225-A9D4-D231EC5C778F}" destId="{033D28A8-5D00-4E04-9591-7DEE91EC6433}" srcOrd="0" destOrd="0" presId="urn:microsoft.com/office/officeart/2005/8/layout/default"/>
    <dgm:cxn modelId="{0CC2296F-1BA7-45EE-8836-94301941149E}" type="presOf" srcId="{134C8E7D-53FD-4EF5-AB76-6F8F750F2906}" destId="{6B2611CF-E057-412A-B5AF-5317C07BF486}" srcOrd="0" destOrd="0" presId="urn:microsoft.com/office/officeart/2005/8/layout/default"/>
    <dgm:cxn modelId="{08481272-B0D3-413A-A54E-19047B727972}" srcId="{134C8E7D-53FD-4EF5-AB76-6F8F750F2906}" destId="{A9A87819-6AF5-403E-837B-C604D1931DEF}" srcOrd="1" destOrd="0" parTransId="{93FCA5E4-2D63-47D6-8CC3-F892FDFC270A}" sibTransId="{CD31468C-3942-4EC2-8A31-C23E17E3CEE7}"/>
    <dgm:cxn modelId="{50750674-3A93-47AF-8C3C-1EE00229A2D9}" srcId="{134C8E7D-53FD-4EF5-AB76-6F8F750F2906}" destId="{BEDBA87F-4450-4E8A-A654-DBBA4F5FA348}" srcOrd="4" destOrd="0" parTransId="{7E89EE75-7180-45D5-80B7-7DB557B0BC0B}" sibTransId="{9477425B-3AE8-4EDA-9496-C20327752BA2}"/>
    <dgm:cxn modelId="{5A1EB382-020E-48FC-9604-C8D993BB48BE}" srcId="{134C8E7D-53FD-4EF5-AB76-6F8F750F2906}" destId="{0919557E-61F8-4170-A065-E1AFFD7095B4}" srcOrd="0" destOrd="0" parTransId="{5D9A04FC-1CC4-4768-915C-A9A1043572AA}" sibTransId="{973C9BF1-3DFA-4AD9-B651-2939D7131933}"/>
    <dgm:cxn modelId="{44A94584-4241-4751-8C8A-1CC0BE837591}" srcId="{134C8E7D-53FD-4EF5-AB76-6F8F750F2906}" destId="{4DCFC44A-D886-4225-A9D4-D231EC5C778F}" srcOrd="3" destOrd="0" parTransId="{75D7DDD9-3CB7-41E8-8F3A-A7062EEFEDE6}" sibTransId="{E6BF8D1A-BBC6-49BE-A1E6-944404FEC362}"/>
    <dgm:cxn modelId="{44CDA592-0E40-4183-BF9C-1E08A31502C9}" type="presOf" srcId="{A9A87819-6AF5-403E-837B-C604D1931DEF}" destId="{BB224868-75C3-4443-857B-053D258B51A1}" srcOrd="0" destOrd="0" presId="urn:microsoft.com/office/officeart/2005/8/layout/default"/>
    <dgm:cxn modelId="{230027D7-4730-4AF2-A86F-591C2393F896}" type="presOf" srcId="{2AA42793-C2F9-43F0-AB63-AF88517926FD}" destId="{2B0994BF-BAED-4DD7-8752-7D625F783D76}" srcOrd="0" destOrd="0" presId="urn:microsoft.com/office/officeart/2005/8/layout/default"/>
    <dgm:cxn modelId="{9B8500DA-B82C-4809-A24A-3E6EFC044CA8}" srcId="{134C8E7D-53FD-4EF5-AB76-6F8F750F2906}" destId="{6AAC9EEF-A9A8-4072-87C3-818ED6A7CD77}" srcOrd="5" destOrd="0" parTransId="{44B2A3E6-E2DE-45F0-BC2A-F6A0560F7D64}" sibTransId="{662F55D7-1EF1-4F5A-ABEC-555D476F7908}"/>
    <dgm:cxn modelId="{F3F756F6-00DC-44B6-95E1-CB09B7D946A1}" type="presOf" srcId="{BEDBA87F-4450-4E8A-A654-DBBA4F5FA348}" destId="{BFBE1F69-0EF0-4485-8B3F-C8AE330F255B}" srcOrd="0" destOrd="0" presId="urn:microsoft.com/office/officeart/2005/8/layout/default"/>
    <dgm:cxn modelId="{3FBD19DD-8A14-4A87-B947-951E3B5E76BF}" type="presParOf" srcId="{6B2611CF-E057-412A-B5AF-5317C07BF486}" destId="{1D8A12E1-AC80-45FB-A6C0-5D85C8CA0072}" srcOrd="0" destOrd="0" presId="urn:microsoft.com/office/officeart/2005/8/layout/default"/>
    <dgm:cxn modelId="{CC35A99C-3CF9-4BD4-B257-5DC737B01B48}" type="presParOf" srcId="{6B2611CF-E057-412A-B5AF-5317C07BF486}" destId="{420675CF-DEAF-425C-89F7-09AE140576ED}" srcOrd="1" destOrd="0" presId="urn:microsoft.com/office/officeart/2005/8/layout/default"/>
    <dgm:cxn modelId="{975B6187-9D80-4D56-B9F8-8CD9D2814B5D}" type="presParOf" srcId="{6B2611CF-E057-412A-B5AF-5317C07BF486}" destId="{BB224868-75C3-4443-857B-053D258B51A1}" srcOrd="2" destOrd="0" presId="urn:microsoft.com/office/officeart/2005/8/layout/default"/>
    <dgm:cxn modelId="{2153AC3F-9D48-4FE5-A5C0-9BF62F572B8C}" type="presParOf" srcId="{6B2611CF-E057-412A-B5AF-5317C07BF486}" destId="{A820DD11-A17E-4CCB-8C87-79CF1F04D5CA}" srcOrd="3" destOrd="0" presId="urn:microsoft.com/office/officeart/2005/8/layout/default"/>
    <dgm:cxn modelId="{BA3A9C18-6A1C-4F92-AB63-757B5BE8F994}" type="presParOf" srcId="{6B2611CF-E057-412A-B5AF-5317C07BF486}" destId="{2B0994BF-BAED-4DD7-8752-7D625F783D76}" srcOrd="4" destOrd="0" presId="urn:microsoft.com/office/officeart/2005/8/layout/default"/>
    <dgm:cxn modelId="{D1AD3FB7-95C2-4CCE-BD77-2DC6BF4BCE1F}" type="presParOf" srcId="{6B2611CF-E057-412A-B5AF-5317C07BF486}" destId="{7DF9819E-B5CD-49A9-AEFB-514CB9A1271D}" srcOrd="5" destOrd="0" presId="urn:microsoft.com/office/officeart/2005/8/layout/default"/>
    <dgm:cxn modelId="{1AA82F37-CB07-421B-9885-342B909F8B37}" type="presParOf" srcId="{6B2611CF-E057-412A-B5AF-5317C07BF486}" destId="{033D28A8-5D00-4E04-9591-7DEE91EC6433}" srcOrd="6" destOrd="0" presId="urn:microsoft.com/office/officeart/2005/8/layout/default"/>
    <dgm:cxn modelId="{6EF4F144-3C7F-4597-B54C-D6DC7F7CB604}" type="presParOf" srcId="{6B2611CF-E057-412A-B5AF-5317C07BF486}" destId="{1F32520D-25AF-4AA2-814B-DA44A5842CC8}" srcOrd="7" destOrd="0" presId="urn:microsoft.com/office/officeart/2005/8/layout/default"/>
    <dgm:cxn modelId="{DECA3AA2-2FE0-4DC7-B08E-5AA271DC1DF7}" type="presParOf" srcId="{6B2611CF-E057-412A-B5AF-5317C07BF486}" destId="{BFBE1F69-0EF0-4485-8B3F-C8AE330F255B}" srcOrd="8" destOrd="0" presId="urn:microsoft.com/office/officeart/2005/8/layout/default"/>
    <dgm:cxn modelId="{88807DC2-A112-478C-B48C-0A0EBEE0EB2B}" type="presParOf" srcId="{6B2611CF-E057-412A-B5AF-5317C07BF486}" destId="{A92F8177-1125-4E2B-B173-45BD531CF88D}" srcOrd="9" destOrd="0" presId="urn:microsoft.com/office/officeart/2005/8/layout/default"/>
    <dgm:cxn modelId="{FD318381-D6EB-4D96-91F4-7834371D289A}" type="presParOf" srcId="{6B2611CF-E057-412A-B5AF-5317C07BF486}" destId="{712E70EE-7762-4550-A463-570FB4ECE1CE}"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D8A12E1-AC80-45FB-A6C0-5D85C8CA0072}">
      <dsp:nvSpPr>
        <dsp:cNvPr id="0" name=""/>
        <dsp:cNvSpPr/>
      </dsp:nvSpPr>
      <dsp:spPr>
        <a:xfrm>
          <a:off x="994707" y="629"/>
          <a:ext cx="2587042" cy="1552225"/>
        </a:xfrm>
        <a:prstGeom prst="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GB" sz="3400" kern="1200"/>
            <a:t>Namibia</a:t>
          </a:r>
          <a:endParaRPr lang="en-US" sz="3400" kern="1200"/>
        </a:p>
      </dsp:txBody>
      <dsp:txXfrm>
        <a:off x="994707" y="629"/>
        <a:ext cx="2587042" cy="1552225"/>
      </dsp:txXfrm>
    </dsp:sp>
    <dsp:sp modelId="{BB224868-75C3-4443-857B-053D258B51A1}">
      <dsp:nvSpPr>
        <dsp:cNvPr id="0" name=""/>
        <dsp:cNvSpPr/>
      </dsp:nvSpPr>
      <dsp:spPr>
        <a:xfrm>
          <a:off x="3840453" y="629"/>
          <a:ext cx="2587042" cy="1552225"/>
        </a:xfrm>
        <a:prstGeom prst="rect">
          <a:avLst/>
        </a:prstGeom>
        <a:gradFill rotWithShape="0">
          <a:gsLst>
            <a:gs pos="0">
              <a:schemeClr val="accent5">
                <a:hueOff val="0"/>
                <a:satOff val="0"/>
                <a:lumOff val="-4471"/>
                <a:alphaOff val="0"/>
                <a:satMod val="103000"/>
                <a:lumMod val="102000"/>
                <a:tint val="94000"/>
              </a:schemeClr>
            </a:gs>
            <a:gs pos="50000">
              <a:schemeClr val="accent5">
                <a:hueOff val="0"/>
                <a:satOff val="0"/>
                <a:lumOff val="-4471"/>
                <a:alphaOff val="0"/>
                <a:satMod val="110000"/>
                <a:lumMod val="100000"/>
                <a:shade val="100000"/>
              </a:schemeClr>
            </a:gs>
            <a:gs pos="100000">
              <a:schemeClr val="accent5">
                <a:hueOff val="0"/>
                <a:satOff val="0"/>
                <a:lumOff val="-447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GB" sz="3400" kern="1200" dirty="0"/>
            <a:t>The Holocaust</a:t>
          </a:r>
          <a:endParaRPr lang="en-US" sz="3400" kern="1200" dirty="0"/>
        </a:p>
      </dsp:txBody>
      <dsp:txXfrm>
        <a:off x="3840453" y="629"/>
        <a:ext cx="2587042" cy="1552225"/>
      </dsp:txXfrm>
    </dsp:sp>
    <dsp:sp modelId="{2B0994BF-BAED-4DD7-8752-7D625F783D76}">
      <dsp:nvSpPr>
        <dsp:cNvPr id="0" name=""/>
        <dsp:cNvSpPr/>
      </dsp:nvSpPr>
      <dsp:spPr>
        <a:xfrm>
          <a:off x="6686200" y="629"/>
          <a:ext cx="2587042" cy="1552225"/>
        </a:xfrm>
        <a:prstGeom prst="rect">
          <a:avLst/>
        </a:prstGeom>
        <a:gradFill rotWithShape="0">
          <a:gsLst>
            <a:gs pos="0">
              <a:schemeClr val="accent5">
                <a:hueOff val="0"/>
                <a:satOff val="0"/>
                <a:lumOff val="-8941"/>
                <a:alphaOff val="0"/>
                <a:satMod val="103000"/>
                <a:lumMod val="102000"/>
                <a:tint val="94000"/>
              </a:schemeClr>
            </a:gs>
            <a:gs pos="50000">
              <a:schemeClr val="accent5">
                <a:hueOff val="0"/>
                <a:satOff val="0"/>
                <a:lumOff val="-8941"/>
                <a:alphaOff val="0"/>
                <a:satMod val="110000"/>
                <a:lumMod val="100000"/>
                <a:shade val="100000"/>
              </a:schemeClr>
            </a:gs>
            <a:gs pos="100000">
              <a:schemeClr val="accent5">
                <a:hueOff val="0"/>
                <a:satOff val="0"/>
                <a:lumOff val="-894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GB" sz="3400" kern="1200" dirty="0"/>
            <a:t>Cambodia</a:t>
          </a:r>
          <a:endParaRPr lang="en-US" sz="3400" kern="1200" dirty="0"/>
        </a:p>
      </dsp:txBody>
      <dsp:txXfrm>
        <a:off x="6686200" y="629"/>
        <a:ext cx="2587042" cy="1552225"/>
      </dsp:txXfrm>
    </dsp:sp>
    <dsp:sp modelId="{033D28A8-5D00-4E04-9591-7DEE91EC6433}">
      <dsp:nvSpPr>
        <dsp:cNvPr id="0" name=""/>
        <dsp:cNvSpPr/>
      </dsp:nvSpPr>
      <dsp:spPr>
        <a:xfrm>
          <a:off x="994707" y="1811559"/>
          <a:ext cx="2587042" cy="1552225"/>
        </a:xfrm>
        <a:prstGeom prst="rect">
          <a:avLst/>
        </a:prstGeom>
        <a:gradFill rotWithShape="0">
          <a:gsLst>
            <a:gs pos="0">
              <a:schemeClr val="accent5">
                <a:hueOff val="0"/>
                <a:satOff val="0"/>
                <a:lumOff val="-13412"/>
                <a:alphaOff val="0"/>
                <a:satMod val="103000"/>
                <a:lumMod val="102000"/>
                <a:tint val="94000"/>
              </a:schemeClr>
            </a:gs>
            <a:gs pos="50000">
              <a:schemeClr val="accent5">
                <a:hueOff val="0"/>
                <a:satOff val="0"/>
                <a:lumOff val="-13412"/>
                <a:alphaOff val="0"/>
                <a:satMod val="110000"/>
                <a:lumMod val="100000"/>
                <a:shade val="100000"/>
              </a:schemeClr>
            </a:gs>
            <a:gs pos="100000">
              <a:schemeClr val="accent5">
                <a:hueOff val="0"/>
                <a:satOff val="0"/>
                <a:lumOff val="-1341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GB" sz="3400" kern="1200" dirty="0"/>
            <a:t>Bosnia Herzegovina</a:t>
          </a:r>
          <a:endParaRPr lang="en-US" sz="3400" kern="1200" dirty="0"/>
        </a:p>
      </dsp:txBody>
      <dsp:txXfrm>
        <a:off x="994707" y="1811559"/>
        <a:ext cx="2587042" cy="1552225"/>
      </dsp:txXfrm>
    </dsp:sp>
    <dsp:sp modelId="{BFBE1F69-0EF0-4485-8B3F-C8AE330F255B}">
      <dsp:nvSpPr>
        <dsp:cNvPr id="0" name=""/>
        <dsp:cNvSpPr/>
      </dsp:nvSpPr>
      <dsp:spPr>
        <a:xfrm>
          <a:off x="3840453" y="1811559"/>
          <a:ext cx="2587042" cy="1552225"/>
        </a:xfrm>
        <a:prstGeom prst="rect">
          <a:avLst/>
        </a:prstGeom>
        <a:gradFill rotWithShape="0">
          <a:gsLst>
            <a:gs pos="0">
              <a:schemeClr val="accent5">
                <a:hueOff val="0"/>
                <a:satOff val="0"/>
                <a:lumOff val="-17882"/>
                <a:alphaOff val="0"/>
                <a:satMod val="103000"/>
                <a:lumMod val="102000"/>
                <a:tint val="94000"/>
              </a:schemeClr>
            </a:gs>
            <a:gs pos="50000">
              <a:schemeClr val="accent5">
                <a:hueOff val="0"/>
                <a:satOff val="0"/>
                <a:lumOff val="-17882"/>
                <a:alphaOff val="0"/>
                <a:satMod val="110000"/>
                <a:lumMod val="100000"/>
                <a:shade val="100000"/>
              </a:schemeClr>
            </a:gs>
            <a:gs pos="100000">
              <a:schemeClr val="accent5">
                <a:hueOff val="0"/>
                <a:satOff val="0"/>
                <a:lumOff val="-1788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GB" sz="3400" kern="1200" dirty="0"/>
            <a:t>Rwanda</a:t>
          </a:r>
          <a:endParaRPr lang="en-US" sz="3400" kern="1200" dirty="0"/>
        </a:p>
      </dsp:txBody>
      <dsp:txXfrm>
        <a:off x="3840453" y="1811559"/>
        <a:ext cx="2587042" cy="1552225"/>
      </dsp:txXfrm>
    </dsp:sp>
    <dsp:sp modelId="{712E70EE-7762-4550-A463-570FB4ECE1CE}">
      <dsp:nvSpPr>
        <dsp:cNvPr id="0" name=""/>
        <dsp:cNvSpPr/>
      </dsp:nvSpPr>
      <dsp:spPr>
        <a:xfrm>
          <a:off x="6686200" y="1811559"/>
          <a:ext cx="2587042" cy="1552225"/>
        </a:xfrm>
        <a:prstGeom prst="rect">
          <a:avLst/>
        </a:prstGeom>
        <a:gradFill rotWithShape="0">
          <a:gsLst>
            <a:gs pos="0">
              <a:schemeClr val="accent5">
                <a:hueOff val="0"/>
                <a:satOff val="0"/>
                <a:lumOff val="-22353"/>
                <a:alphaOff val="0"/>
                <a:satMod val="103000"/>
                <a:lumMod val="102000"/>
                <a:tint val="94000"/>
              </a:schemeClr>
            </a:gs>
            <a:gs pos="50000">
              <a:schemeClr val="accent5">
                <a:hueOff val="0"/>
                <a:satOff val="0"/>
                <a:lumOff val="-22353"/>
                <a:alphaOff val="0"/>
                <a:satMod val="110000"/>
                <a:lumMod val="100000"/>
                <a:shade val="100000"/>
              </a:schemeClr>
            </a:gs>
            <a:gs pos="100000">
              <a:schemeClr val="accent5">
                <a:hueOff val="0"/>
                <a:satOff val="0"/>
                <a:lumOff val="-22353"/>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GB" sz="3400" kern="1200"/>
            <a:t>Darfur</a:t>
          </a:r>
          <a:endParaRPr lang="en-US" sz="3400" kern="1200"/>
        </a:p>
      </dsp:txBody>
      <dsp:txXfrm>
        <a:off x="6686200" y="1811559"/>
        <a:ext cx="2587042" cy="1552225"/>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F642DB4-9B23-4ABD-BE49-B8DCB0B4A38E}" type="datetimeFigureOut">
              <a:rPr lang="en-GB" smtClean="0"/>
              <a:t>05/02/2025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8C30730-25E5-45C3-88F6-81010C4D19DE}" type="slidenum">
              <a:rPr lang="en-GB" smtClean="0"/>
              <a:t>‹#›</a:t>
            </a:fld>
            <a:endParaRPr lang="en-GB"/>
          </a:p>
        </p:txBody>
      </p:sp>
    </p:spTree>
    <p:extLst>
      <p:ext uri="{BB962C8B-B14F-4D97-AF65-F5344CB8AC3E}">
        <p14:creationId xmlns:p14="http://schemas.microsoft.com/office/powerpoint/2010/main" val="5830102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8C30730-25E5-45C3-88F6-81010C4D19DE}" type="slidenum">
              <a:rPr lang="en-GB" smtClean="0"/>
              <a:t>6</a:t>
            </a:fld>
            <a:endParaRPr lang="en-GB"/>
          </a:p>
        </p:txBody>
      </p:sp>
    </p:spTree>
    <p:extLst>
      <p:ext uri="{BB962C8B-B14F-4D97-AF65-F5344CB8AC3E}">
        <p14:creationId xmlns:p14="http://schemas.microsoft.com/office/powerpoint/2010/main" val="251004702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9A1C012-8297-4361-ACE8-A2509FB18911}"/>
              </a:ext>
            </a:extLst>
          </p:cNvPr>
          <p:cNvSpPr/>
          <p:nvPr/>
        </p:nvSpPr>
        <p:spPr>
          <a:xfrm>
            <a:off x="0" y="4206240"/>
            <a:ext cx="12192000" cy="2651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EC2572-8518-46FF-8F60-FE2963DF4A6E}"/>
              </a:ext>
            </a:extLst>
          </p:cNvPr>
          <p:cNvSpPr>
            <a:spLocks noGrp="1"/>
          </p:cNvSpPr>
          <p:nvPr>
            <p:ph type="ctrTitle"/>
          </p:nvPr>
        </p:nvSpPr>
        <p:spPr>
          <a:xfrm>
            <a:off x="960120" y="640080"/>
            <a:ext cx="10268712" cy="3227832"/>
          </a:xfrm>
        </p:spPr>
        <p:txBody>
          <a:bodyPr anchor="b">
            <a:normAutofit/>
          </a:bodyPr>
          <a:lstStyle>
            <a:lvl1pPr algn="ctr">
              <a:defRPr sz="8800" baseline="0">
                <a:solidFill>
                  <a:schemeClr val="tx1"/>
                </a:solidFill>
              </a:defRPr>
            </a:lvl1pPr>
          </a:lstStyle>
          <a:p>
            <a:r>
              <a:rPr lang="en-US" dirty="0"/>
              <a:t>Click to edit Master title style</a:t>
            </a:r>
          </a:p>
        </p:txBody>
      </p:sp>
      <p:sp>
        <p:nvSpPr>
          <p:cNvPr id="3" name="Subtitle 2">
            <a:extLst>
              <a:ext uri="{FF2B5EF4-FFF2-40B4-BE49-F238E27FC236}">
                <a16:creationId xmlns:a16="http://schemas.microsoft.com/office/drawing/2014/main" id="{A7A0C76A-7715-48A4-8CF5-14BBF61962A1}"/>
              </a:ext>
            </a:extLst>
          </p:cNvPr>
          <p:cNvSpPr>
            <a:spLocks noGrp="1"/>
          </p:cNvSpPr>
          <p:nvPr>
            <p:ph type="subTitle" idx="1"/>
          </p:nvPr>
        </p:nvSpPr>
        <p:spPr>
          <a:xfrm>
            <a:off x="960120" y="4526280"/>
            <a:ext cx="10268712" cy="1508760"/>
          </a:xfrm>
        </p:spPr>
        <p:txBody>
          <a:bodyPr>
            <a:normAutofit/>
          </a:bodyPr>
          <a:lstStyle>
            <a:lvl1pPr marL="0" indent="0" algn="ctr">
              <a:buNone/>
              <a:defRPr sz="36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11" name="Date Placeholder 10">
            <a:extLst>
              <a:ext uri="{FF2B5EF4-FFF2-40B4-BE49-F238E27FC236}">
                <a16:creationId xmlns:a16="http://schemas.microsoft.com/office/drawing/2014/main" id="{52D4EF84-F7DF-49C5-9285-301284ADB99A}"/>
              </a:ext>
            </a:extLst>
          </p:cNvPr>
          <p:cNvSpPr>
            <a:spLocks noGrp="1"/>
          </p:cNvSpPr>
          <p:nvPr>
            <p:ph type="dt" sz="half" idx="10"/>
          </p:nvPr>
        </p:nvSpPr>
        <p:spPr/>
        <p:txBody>
          <a:bodyPr/>
          <a:lstStyle>
            <a:lvl1pPr>
              <a:defRPr>
                <a:solidFill>
                  <a:schemeClr val="bg1"/>
                </a:solidFill>
              </a:defRPr>
            </a:lvl1pPr>
          </a:lstStyle>
          <a:p>
            <a:pPr algn="r"/>
            <a:fld id="{A37D6D71-8B28-4ED6-B932-04B197003D23}" type="datetimeFigureOut">
              <a:rPr lang="en-US" smtClean="0"/>
              <a:pPr algn="r"/>
              <a:t>2/5/2025</a:t>
            </a:fld>
            <a:endParaRPr lang="en-US" dirty="0"/>
          </a:p>
        </p:txBody>
      </p:sp>
      <p:sp>
        <p:nvSpPr>
          <p:cNvPr id="12" name="Footer Placeholder 11">
            <a:extLst>
              <a:ext uri="{FF2B5EF4-FFF2-40B4-BE49-F238E27FC236}">
                <a16:creationId xmlns:a16="http://schemas.microsoft.com/office/drawing/2014/main" id="{81266E04-79AF-49EF-86BC-DB29D304BBEC}"/>
              </a:ext>
            </a:extLst>
          </p:cNvPr>
          <p:cNvSpPr>
            <a:spLocks noGrp="1"/>
          </p:cNvSpPr>
          <p:nvPr>
            <p:ph type="ftr" sz="quarter" idx="11"/>
          </p:nvPr>
        </p:nvSpPr>
        <p:spPr/>
        <p:txBody>
          <a:bodyPr/>
          <a:lstStyle>
            <a:lvl1pPr>
              <a:defRPr>
                <a:solidFill>
                  <a:schemeClr val="bg1"/>
                </a:solidFill>
              </a:defRPr>
            </a:lvl1pPr>
          </a:lstStyle>
          <a:p>
            <a:endParaRPr lang="en-US" dirty="0">
              <a:solidFill>
                <a:schemeClr val="bg1"/>
              </a:solidFill>
            </a:endParaRPr>
          </a:p>
        </p:txBody>
      </p:sp>
      <p:sp>
        <p:nvSpPr>
          <p:cNvPr id="13" name="Slide Number Placeholder 12">
            <a:extLst>
              <a:ext uri="{FF2B5EF4-FFF2-40B4-BE49-F238E27FC236}">
                <a16:creationId xmlns:a16="http://schemas.microsoft.com/office/drawing/2014/main" id="{90DF5B53-9A9A-46CE-A910-25ADA58753A8}"/>
              </a:ext>
            </a:extLst>
          </p:cNvPr>
          <p:cNvSpPr>
            <a:spLocks noGrp="1"/>
          </p:cNvSpPr>
          <p:nvPr>
            <p:ph type="sldNum" sz="quarter" idx="12"/>
          </p:nvPr>
        </p:nvSpPr>
        <p:spPr/>
        <p:txBody>
          <a:bodyPr/>
          <a:lstStyle>
            <a:lvl1pPr>
              <a:defRPr>
                <a:solidFill>
                  <a:schemeClr val="bg1"/>
                </a:solidFill>
              </a:defRPr>
            </a:lvl1p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17940333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380910-921F-4143-AB01-0F0AFC2908C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E0182FC-5A0B-4C24-A6ED-990ED5BA908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B6172F4-3DB0-4AE3-8926-081B78034C68}"/>
              </a:ext>
            </a:extLst>
          </p:cNvPr>
          <p:cNvSpPr>
            <a:spLocks noGrp="1"/>
          </p:cNvSpPr>
          <p:nvPr>
            <p:ph type="dt" sz="half" idx="10"/>
          </p:nvPr>
        </p:nvSpPr>
        <p:spPr/>
        <p:txBody>
          <a:bodyPr/>
          <a:lstStyle/>
          <a:p>
            <a:pPr algn="r"/>
            <a:fld id="{A37D6D71-8B28-4ED6-B932-04B197003D23}" type="datetimeFigureOut">
              <a:rPr lang="en-US" smtClean="0"/>
              <a:pPr algn="r"/>
              <a:t>2/5/2025</a:t>
            </a:fld>
            <a:endParaRPr lang="en-US" dirty="0"/>
          </a:p>
        </p:txBody>
      </p:sp>
      <p:sp>
        <p:nvSpPr>
          <p:cNvPr id="8" name="Footer Placeholder 7">
            <a:extLst>
              <a:ext uri="{FF2B5EF4-FFF2-40B4-BE49-F238E27FC236}">
                <a16:creationId xmlns:a16="http://schemas.microsoft.com/office/drawing/2014/main" id="{825F1358-C731-465B-BCB1-2CCBFD6ECF7E}"/>
              </a:ext>
            </a:extLst>
          </p:cNvPr>
          <p:cNvSpPr>
            <a:spLocks noGrp="1"/>
          </p:cNvSpPr>
          <p:nvPr>
            <p:ph type="ftr" sz="quarter" idx="11"/>
          </p:nvPr>
        </p:nvSpPr>
        <p:spPr/>
        <p:txBody>
          <a:bodyPr/>
          <a:lstStyle/>
          <a:p>
            <a:endParaRPr lang="en-US" dirty="0">
              <a:solidFill>
                <a:schemeClr val="tx1"/>
              </a:solidFill>
            </a:endParaRPr>
          </a:p>
        </p:txBody>
      </p:sp>
      <p:sp>
        <p:nvSpPr>
          <p:cNvPr id="9" name="Slide Number Placeholder 8">
            <a:extLst>
              <a:ext uri="{FF2B5EF4-FFF2-40B4-BE49-F238E27FC236}">
                <a16:creationId xmlns:a16="http://schemas.microsoft.com/office/drawing/2014/main" id="{C8D59536-57D3-4C8A-A207-568465A32E45}"/>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14495927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81E0804-8E9E-4C6E-B18D-44FE715B239E}"/>
              </a:ext>
            </a:extLst>
          </p:cNvPr>
          <p:cNvSpPr/>
          <p:nvPr/>
        </p:nvSpPr>
        <p:spPr>
          <a:xfrm>
            <a:off x="0" y="0"/>
            <a:ext cx="12192000" cy="4224973"/>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278AA1-17A5-44BF-8791-EACDA31F5D86}"/>
              </a:ext>
            </a:extLst>
          </p:cNvPr>
          <p:cNvSpPr>
            <a:spLocks noGrp="1"/>
          </p:cNvSpPr>
          <p:nvPr>
            <p:ph type="title"/>
          </p:nvPr>
        </p:nvSpPr>
        <p:spPr>
          <a:xfrm>
            <a:off x="960120" y="768096"/>
            <a:ext cx="10268712" cy="3136392"/>
          </a:xfrm>
        </p:spPr>
        <p:txBody>
          <a:bodyPr anchor="b">
            <a:normAutofit/>
          </a:bodyPr>
          <a:lstStyle>
            <a:lvl1pPr>
              <a:defRPr sz="7200"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01203A5-DA79-4778-AB85-150365748494}"/>
              </a:ext>
            </a:extLst>
          </p:cNvPr>
          <p:cNvSpPr>
            <a:spLocks noGrp="1"/>
          </p:cNvSpPr>
          <p:nvPr>
            <p:ph type="body" idx="1"/>
          </p:nvPr>
        </p:nvSpPr>
        <p:spPr>
          <a:xfrm>
            <a:off x="960120" y="4544568"/>
            <a:ext cx="10268712" cy="1545336"/>
          </a:xfrm>
        </p:spPr>
        <p:txBody>
          <a:bodyPr>
            <a:normAutofit/>
          </a:bodyPr>
          <a:lstStyle>
            <a:lvl1pPr marL="0" indent="0">
              <a:buNone/>
              <a:defRPr sz="36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9" name="Date Placeholder 8">
            <a:extLst>
              <a:ext uri="{FF2B5EF4-FFF2-40B4-BE49-F238E27FC236}">
                <a16:creationId xmlns:a16="http://schemas.microsoft.com/office/drawing/2014/main" id="{CE3B1B5E-0912-44AE-BAED-70B980E53915}"/>
              </a:ext>
            </a:extLst>
          </p:cNvPr>
          <p:cNvSpPr>
            <a:spLocks noGrp="1"/>
          </p:cNvSpPr>
          <p:nvPr>
            <p:ph type="dt" sz="half" idx="10"/>
          </p:nvPr>
        </p:nvSpPr>
        <p:spPr/>
        <p:txBody>
          <a:bodyPr/>
          <a:lstStyle/>
          <a:p>
            <a:pPr algn="r"/>
            <a:fld id="{A37D6D71-8B28-4ED6-B932-04B197003D23}" type="datetimeFigureOut">
              <a:rPr lang="en-US" smtClean="0"/>
              <a:pPr algn="r"/>
              <a:t>2/5/2025</a:t>
            </a:fld>
            <a:endParaRPr lang="en-US" dirty="0"/>
          </a:p>
        </p:txBody>
      </p:sp>
      <p:sp>
        <p:nvSpPr>
          <p:cNvPr id="10" name="Footer Placeholder 9">
            <a:extLst>
              <a:ext uri="{FF2B5EF4-FFF2-40B4-BE49-F238E27FC236}">
                <a16:creationId xmlns:a16="http://schemas.microsoft.com/office/drawing/2014/main" id="{346C82F1-A7B2-4F03-A26B-59D79BF5BFD5}"/>
              </a:ext>
            </a:extLst>
          </p:cNvPr>
          <p:cNvSpPr>
            <a:spLocks noGrp="1"/>
          </p:cNvSpPr>
          <p:nvPr>
            <p:ph type="ftr" sz="quarter" idx="11"/>
          </p:nvPr>
        </p:nvSpPr>
        <p:spPr/>
        <p:txBody>
          <a:bodyPr/>
          <a:lstStyle/>
          <a:p>
            <a:endParaRPr lang="en-US" dirty="0">
              <a:solidFill>
                <a:schemeClr val="tx1"/>
              </a:solidFill>
            </a:endParaRPr>
          </a:p>
        </p:txBody>
      </p:sp>
      <p:sp>
        <p:nvSpPr>
          <p:cNvPr id="11" name="Slide Number Placeholder 10">
            <a:extLst>
              <a:ext uri="{FF2B5EF4-FFF2-40B4-BE49-F238E27FC236}">
                <a16:creationId xmlns:a16="http://schemas.microsoft.com/office/drawing/2014/main" id="{B1DC1ABC-47A9-477B-A29D-F6690EE6B532}"/>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11754710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5F398-F05F-4793-9FA5-5B817EB95A0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617F1CD-2CD4-4BBB-AB36-73A20B1A8D69}"/>
              </a:ext>
            </a:extLst>
          </p:cNvPr>
          <p:cNvSpPr>
            <a:spLocks noGrp="1"/>
          </p:cNvSpPr>
          <p:nvPr>
            <p:ph sz="half" idx="1"/>
          </p:nvPr>
        </p:nvSpPr>
        <p:spPr>
          <a:xfrm>
            <a:off x="960120" y="2587752"/>
            <a:ext cx="4815840" cy="359359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D67BBE02-B884-4CCC-9CBD-13B792BBA2BE}"/>
              </a:ext>
            </a:extLst>
          </p:cNvPr>
          <p:cNvSpPr>
            <a:spLocks noGrp="1"/>
          </p:cNvSpPr>
          <p:nvPr>
            <p:ph sz="half" idx="2"/>
          </p:nvPr>
        </p:nvSpPr>
        <p:spPr>
          <a:xfrm>
            <a:off x="6412992" y="2583371"/>
            <a:ext cx="4815840" cy="359359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2" name="Date Placeholder 11">
            <a:extLst>
              <a:ext uri="{FF2B5EF4-FFF2-40B4-BE49-F238E27FC236}">
                <a16:creationId xmlns:a16="http://schemas.microsoft.com/office/drawing/2014/main" id="{B7FBE509-AA68-4D63-A589-AD5DE7FFFECA}"/>
              </a:ext>
            </a:extLst>
          </p:cNvPr>
          <p:cNvSpPr>
            <a:spLocks noGrp="1"/>
          </p:cNvSpPr>
          <p:nvPr>
            <p:ph type="dt" sz="half" idx="10"/>
          </p:nvPr>
        </p:nvSpPr>
        <p:spPr/>
        <p:txBody>
          <a:bodyPr/>
          <a:lstStyle/>
          <a:p>
            <a:pPr algn="r"/>
            <a:fld id="{A37D6D71-8B28-4ED6-B932-04B197003D23}" type="datetimeFigureOut">
              <a:rPr lang="en-US" smtClean="0"/>
              <a:pPr algn="r"/>
              <a:t>2/5/2025</a:t>
            </a:fld>
            <a:endParaRPr lang="en-US" dirty="0"/>
          </a:p>
        </p:txBody>
      </p:sp>
      <p:sp>
        <p:nvSpPr>
          <p:cNvPr id="13" name="Footer Placeholder 12">
            <a:extLst>
              <a:ext uri="{FF2B5EF4-FFF2-40B4-BE49-F238E27FC236}">
                <a16:creationId xmlns:a16="http://schemas.microsoft.com/office/drawing/2014/main" id="{9C1A4D52-57E4-4F45-BC2C-9FD73E9CEC59}"/>
              </a:ext>
            </a:extLst>
          </p:cNvPr>
          <p:cNvSpPr>
            <a:spLocks noGrp="1"/>
          </p:cNvSpPr>
          <p:nvPr>
            <p:ph type="ftr" sz="quarter" idx="11"/>
          </p:nvPr>
        </p:nvSpPr>
        <p:spPr/>
        <p:txBody>
          <a:bodyPr/>
          <a:lstStyle/>
          <a:p>
            <a:endParaRPr lang="en-US" dirty="0">
              <a:solidFill>
                <a:schemeClr val="tx1"/>
              </a:solidFill>
            </a:endParaRPr>
          </a:p>
        </p:txBody>
      </p:sp>
      <p:sp>
        <p:nvSpPr>
          <p:cNvPr id="14" name="Slide Number Placeholder 13">
            <a:extLst>
              <a:ext uri="{FF2B5EF4-FFF2-40B4-BE49-F238E27FC236}">
                <a16:creationId xmlns:a16="http://schemas.microsoft.com/office/drawing/2014/main" id="{E76AD5E1-358D-4236-85AE-74713259EF08}"/>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116777652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287D32C-166A-4FBE-B24D-C25769095429}"/>
              </a:ext>
            </a:extLst>
          </p:cNvPr>
          <p:cNvSpPr>
            <a:spLocks noGrp="1"/>
          </p:cNvSpPr>
          <p:nvPr>
            <p:ph type="body" idx="1"/>
          </p:nvPr>
        </p:nvSpPr>
        <p:spPr>
          <a:xfrm>
            <a:off x="960121" y="2587752"/>
            <a:ext cx="4818888" cy="892048"/>
          </a:xfrm>
        </p:spPr>
        <p:txBody>
          <a:bodyPr anchor="ctr"/>
          <a:lstStyle>
            <a:lvl1pPr marL="0" indent="0">
              <a:buNone/>
              <a:defRPr sz="2600" b="0"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A9EC567-F249-462A-B71A-9C40D50E26AA}"/>
              </a:ext>
            </a:extLst>
          </p:cNvPr>
          <p:cNvSpPr>
            <a:spLocks noGrp="1"/>
          </p:cNvSpPr>
          <p:nvPr>
            <p:ph sz="half" idx="2"/>
          </p:nvPr>
        </p:nvSpPr>
        <p:spPr>
          <a:xfrm>
            <a:off x="960120" y="3594538"/>
            <a:ext cx="4818888" cy="258680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3BB7D2C6-69D1-4DE4-BF68-5FB0623DB9E3}"/>
              </a:ext>
            </a:extLst>
          </p:cNvPr>
          <p:cNvSpPr>
            <a:spLocks noGrp="1"/>
          </p:cNvSpPr>
          <p:nvPr>
            <p:ph type="body" sz="quarter" idx="3"/>
          </p:nvPr>
        </p:nvSpPr>
        <p:spPr>
          <a:xfrm>
            <a:off x="6409944" y="2587752"/>
            <a:ext cx="4818888" cy="892048"/>
          </a:xfrm>
        </p:spPr>
        <p:txBody>
          <a:bodyPr anchor="ctr"/>
          <a:lstStyle>
            <a:lvl1pPr marL="0" indent="0">
              <a:buNone/>
              <a:defRPr sz="2600" b="0"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3367CC7-ED09-4F8D-A39A-C5969D33B9F8}"/>
              </a:ext>
            </a:extLst>
          </p:cNvPr>
          <p:cNvSpPr>
            <a:spLocks noGrp="1"/>
          </p:cNvSpPr>
          <p:nvPr>
            <p:ph sz="quarter" idx="4"/>
          </p:nvPr>
        </p:nvSpPr>
        <p:spPr>
          <a:xfrm>
            <a:off x="6409944" y="3594538"/>
            <a:ext cx="4818888" cy="258680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Date Placeholder 9">
            <a:extLst>
              <a:ext uri="{FF2B5EF4-FFF2-40B4-BE49-F238E27FC236}">
                <a16:creationId xmlns:a16="http://schemas.microsoft.com/office/drawing/2014/main" id="{5F92A44F-DE98-4FB5-B474-5DCCDD267A79}"/>
              </a:ext>
            </a:extLst>
          </p:cNvPr>
          <p:cNvSpPr>
            <a:spLocks noGrp="1"/>
          </p:cNvSpPr>
          <p:nvPr>
            <p:ph type="dt" sz="half" idx="10"/>
          </p:nvPr>
        </p:nvSpPr>
        <p:spPr/>
        <p:txBody>
          <a:bodyPr/>
          <a:lstStyle/>
          <a:p>
            <a:pPr algn="r"/>
            <a:fld id="{A37D6D71-8B28-4ED6-B932-04B197003D23}" type="datetimeFigureOut">
              <a:rPr lang="en-US" smtClean="0"/>
              <a:pPr algn="r"/>
              <a:t>2/5/2025</a:t>
            </a:fld>
            <a:endParaRPr lang="en-US" dirty="0"/>
          </a:p>
        </p:txBody>
      </p:sp>
      <p:sp>
        <p:nvSpPr>
          <p:cNvPr id="11" name="Footer Placeholder 10">
            <a:extLst>
              <a:ext uri="{FF2B5EF4-FFF2-40B4-BE49-F238E27FC236}">
                <a16:creationId xmlns:a16="http://schemas.microsoft.com/office/drawing/2014/main" id="{3ACC79DA-A9E4-4E93-93F1-81907A901BBB}"/>
              </a:ext>
            </a:extLst>
          </p:cNvPr>
          <p:cNvSpPr>
            <a:spLocks noGrp="1"/>
          </p:cNvSpPr>
          <p:nvPr>
            <p:ph type="ftr" sz="quarter" idx="11"/>
          </p:nvPr>
        </p:nvSpPr>
        <p:spPr/>
        <p:txBody>
          <a:bodyPr/>
          <a:lstStyle/>
          <a:p>
            <a:endParaRPr lang="en-US" dirty="0">
              <a:solidFill>
                <a:schemeClr val="tx1"/>
              </a:solidFill>
            </a:endParaRPr>
          </a:p>
        </p:txBody>
      </p:sp>
      <p:sp>
        <p:nvSpPr>
          <p:cNvPr id="12" name="Slide Number Placeholder 11">
            <a:extLst>
              <a:ext uri="{FF2B5EF4-FFF2-40B4-BE49-F238E27FC236}">
                <a16:creationId xmlns:a16="http://schemas.microsoft.com/office/drawing/2014/main" id="{404DFE57-AA80-4ED8-AD77-35CC56F3FBC6}"/>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
        <p:nvSpPr>
          <p:cNvPr id="13" name="Title 12">
            <a:extLst>
              <a:ext uri="{FF2B5EF4-FFF2-40B4-BE49-F238E27FC236}">
                <a16:creationId xmlns:a16="http://schemas.microsoft.com/office/drawing/2014/main" id="{FB62259C-ADDF-4293-AD3B-AB2E04A7483B}"/>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2543165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BC7BA0-DC57-452F-85B7-C979AA690920}"/>
              </a:ext>
            </a:extLst>
          </p:cNvPr>
          <p:cNvSpPr>
            <a:spLocks noGrp="1"/>
          </p:cNvSpPr>
          <p:nvPr>
            <p:ph type="title"/>
          </p:nvPr>
        </p:nvSpPr>
        <p:spPr/>
        <p:txBody>
          <a:bodyPr/>
          <a:lstStyle/>
          <a:p>
            <a:r>
              <a:rPr lang="en-US"/>
              <a:t>Click to edit Master title style</a:t>
            </a:r>
          </a:p>
        </p:txBody>
      </p:sp>
      <p:sp>
        <p:nvSpPr>
          <p:cNvPr id="6" name="Date Placeholder 5">
            <a:extLst>
              <a:ext uri="{FF2B5EF4-FFF2-40B4-BE49-F238E27FC236}">
                <a16:creationId xmlns:a16="http://schemas.microsoft.com/office/drawing/2014/main" id="{F1C53797-8D72-4774-AC93-EB9FDD650CCD}"/>
              </a:ext>
            </a:extLst>
          </p:cNvPr>
          <p:cNvSpPr>
            <a:spLocks noGrp="1"/>
          </p:cNvSpPr>
          <p:nvPr>
            <p:ph type="dt" sz="half" idx="10"/>
          </p:nvPr>
        </p:nvSpPr>
        <p:spPr/>
        <p:txBody>
          <a:bodyPr/>
          <a:lstStyle/>
          <a:p>
            <a:pPr algn="r"/>
            <a:fld id="{A37D6D71-8B28-4ED6-B932-04B197003D23}" type="datetimeFigureOut">
              <a:rPr lang="en-US" smtClean="0"/>
              <a:pPr algn="r"/>
              <a:t>2/5/2025</a:t>
            </a:fld>
            <a:endParaRPr lang="en-US" dirty="0"/>
          </a:p>
        </p:txBody>
      </p:sp>
      <p:sp>
        <p:nvSpPr>
          <p:cNvPr id="7" name="Footer Placeholder 6">
            <a:extLst>
              <a:ext uri="{FF2B5EF4-FFF2-40B4-BE49-F238E27FC236}">
                <a16:creationId xmlns:a16="http://schemas.microsoft.com/office/drawing/2014/main" id="{9E945AB7-1A32-4516-ABF9-B40958AE2E73}"/>
              </a:ext>
            </a:extLst>
          </p:cNvPr>
          <p:cNvSpPr>
            <a:spLocks noGrp="1"/>
          </p:cNvSpPr>
          <p:nvPr>
            <p:ph type="ftr" sz="quarter" idx="11"/>
          </p:nvPr>
        </p:nvSpPr>
        <p:spPr/>
        <p:txBody>
          <a:bodyPr/>
          <a:lstStyle/>
          <a:p>
            <a:endParaRPr lang="en-US" dirty="0">
              <a:solidFill>
                <a:schemeClr val="tx1"/>
              </a:solidFill>
            </a:endParaRPr>
          </a:p>
        </p:txBody>
      </p:sp>
      <p:sp>
        <p:nvSpPr>
          <p:cNvPr id="8" name="Slide Number Placeholder 7">
            <a:extLst>
              <a:ext uri="{FF2B5EF4-FFF2-40B4-BE49-F238E27FC236}">
                <a16:creationId xmlns:a16="http://schemas.microsoft.com/office/drawing/2014/main" id="{B22923C3-1D67-4089-A6B1-9A10315E807F}"/>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12703171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FC0A8DC1-14F6-453B-A724-D6493F063F83}"/>
              </a:ext>
            </a:extLst>
          </p:cNvPr>
          <p:cNvSpPr>
            <a:spLocks noGrp="1"/>
          </p:cNvSpPr>
          <p:nvPr>
            <p:ph type="dt" sz="half" idx="10"/>
          </p:nvPr>
        </p:nvSpPr>
        <p:spPr/>
        <p:txBody>
          <a:bodyPr/>
          <a:lstStyle/>
          <a:p>
            <a:pPr algn="r"/>
            <a:fld id="{A37D6D71-8B28-4ED6-B932-04B197003D23}" type="datetimeFigureOut">
              <a:rPr lang="en-US" smtClean="0"/>
              <a:pPr algn="r"/>
              <a:t>2/5/2025</a:t>
            </a:fld>
            <a:endParaRPr lang="en-US" dirty="0"/>
          </a:p>
        </p:txBody>
      </p:sp>
      <p:sp>
        <p:nvSpPr>
          <p:cNvPr id="6" name="Footer Placeholder 5">
            <a:extLst>
              <a:ext uri="{FF2B5EF4-FFF2-40B4-BE49-F238E27FC236}">
                <a16:creationId xmlns:a16="http://schemas.microsoft.com/office/drawing/2014/main" id="{66E63FF0-1A91-4698-B12A-112D05373593}"/>
              </a:ext>
            </a:extLst>
          </p:cNvPr>
          <p:cNvSpPr>
            <a:spLocks noGrp="1"/>
          </p:cNvSpPr>
          <p:nvPr>
            <p:ph type="ftr" sz="quarter" idx="11"/>
          </p:nvPr>
        </p:nvSpPr>
        <p:spPr/>
        <p:txBody>
          <a:bodyPr/>
          <a:lstStyle/>
          <a:p>
            <a:endParaRPr lang="en-US" dirty="0">
              <a:solidFill>
                <a:schemeClr val="tx1"/>
              </a:solidFill>
            </a:endParaRPr>
          </a:p>
        </p:txBody>
      </p:sp>
      <p:sp>
        <p:nvSpPr>
          <p:cNvPr id="7" name="Slide Number Placeholder 6">
            <a:extLst>
              <a:ext uri="{FF2B5EF4-FFF2-40B4-BE49-F238E27FC236}">
                <a16:creationId xmlns:a16="http://schemas.microsoft.com/office/drawing/2014/main" id="{1E066D53-44B3-4F04-93FD-9756A60139F9}"/>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76784154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Content with Caption">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083A0FE-F7E3-433E-9A29-D778690D223A}"/>
              </a:ext>
            </a:extLst>
          </p:cNvPr>
          <p:cNvSpPr>
            <a:spLocks noGrp="1"/>
          </p:cNvSpPr>
          <p:nvPr>
            <p:ph idx="1"/>
          </p:nvPr>
        </p:nvSpPr>
        <p:spPr>
          <a:xfrm>
            <a:off x="5183188" y="2591850"/>
            <a:ext cx="6045644" cy="359359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1794B15D-55F5-4208-AF40-41CAFEB56F4C}"/>
              </a:ext>
            </a:extLst>
          </p:cNvPr>
          <p:cNvSpPr>
            <a:spLocks noGrp="1"/>
          </p:cNvSpPr>
          <p:nvPr>
            <p:ph type="body" sz="half" idx="2"/>
          </p:nvPr>
        </p:nvSpPr>
        <p:spPr>
          <a:xfrm>
            <a:off x="960120" y="2591850"/>
            <a:ext cx="3811905" cy="3277137"/>
          </a:xfrm>
        </p:spPr>
        <p:txBody>
          <a:bodyPr anchor="ct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a:extLst>
              <a:ext uri="{FF2B5EF4-FFF2-40B4-BE49-F238E27FC236}">
                <a16:creationId xmlns:a16="http://schemas.microsoft.com/office/drawing/2014/main" id="{E8A46CE7-2F0F-4C85-B633-B9FCB8347AE7}"/>
              </a:ext>
            </a:extLst>
          </p:cNvPr>
          <p:cNvSpPr>
            <a:spLocks noGrp="1"/>
          </p:cNvSpPr>
          <p:nvPr>
            <p:ph type="dt" sz="half" idx="10"/>
          </p:nvPr>
        </p:nvSpPr>
        <p:spPr/>
        <p:txBody>
          <a:bodyPr/>
          <a:lstStyle/>
          <a:p>
            <a:pPr algn="r"/>
            <a:fld id="{A37D6D71-8B28-4ED6-B932-04B197003D23}" type="datetimeFigureOut">
              <a:rPr lang="en-US" smtClean="0"/>
              <a:pPr algn="r"/>
              <a:t>2/5/2025</a:t>
            </a:fld>
            <a:endParaRPr lang="en-US" dirty="0"/>
          </a:p>
        </p:txBody>
      </p:sp>
      <p:sp>
        <p:nvSpPr>
          <p:cNvPr id="9" name="Footer Placeholder 8">
            <a:extLst>
              <a:ext uri="{FF2B5EF4-FFF2-40B4-BE49-F238E27FC236}">
                <a16:creationId xmlns:a16="http://schemas.microsoft.com/office/drawing/2014/main" id="{D0900919-3A73-4918-9D97-8DBE7ABB7A19}"/>
              </a:ext>
            </a:extLst>
          </p:cNvPr>
          <p:cNvSpPr>
            <a:spLocks noGrp="1"/>
          </p:cNvSpPr>
          <p:nvPr>
            <p:ph type="ftr" sz="quarter" idx="11"/>
          </p:nvPr>
        </p:nvSpPr>
        <p:spPr/>
        <p:txBody>
          <a:bodyPr/>
          <a:lstStyle/>
          <a:p>
            <a:endParaRPr lang="en-US" dirty="0">
              <a:solidFill>
                <a:schemeClr val="tx1"/>
              </a:solidFill>
            </a:endParaRPr>
          </a:p>
        </p:txBody>
      </p:sp>
      <p:sp>
        <p:nvSpPr>
          <p:cNvPr id="10" name="Slide Number Placeholder 9">
            <a:extLst>
              <a:ext uri="{FF2B5EF4-FFF2-40B4-BE49-F238E27FC236}">
                <a16:creationId xmlns:a16="http://schemas.microsoft.com/office/drawing/2014/main" id="{08BC1001-E44E-4A9A-9E60-2E319A844F65}"/>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
        <p:nvSpPr>
          <p:cNvPr id="11" name="Title 10">
            <a:extLst>
              <a:ext uri="{FF2B5EF4-FFF2-40B4-BE49-F238E27FC236}">
                <a16:creationId xmlns:a16="http://schemas.microsoft.com/office/drawing/2014/main" id="{A125AC31-022C-40AA-B65C-C9AC48395A6E}"/>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12589169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A797A575-703F-410E-9A84-F9B578FEAE80}"/>
              </a:ext>
            </a:extLst>
          </p:cNvPr>
          <p:cNvSpPr>
            <a:spLocks noGrp="1"/>
          </p:cNvSpPr>
          <p:nvPr>
            <p:ph type="pic" idx="1"/>
          </p:nvPr>
        </p:nvSpPr>
        <p:spPr>
          <a:xfrm>
            <a:off x="0" y="2267712"/>
            <a:ext cx="6571469" cy="4590288"/>
          </a:xfrm>
          <a:solidFill>
            <a:schemeClr val="bg1">
              <a:lumMod val="85000"/>
            </a:schemeClr>
          </a:solidFill>
          <a:ln>
            <a:noFill/>
          </a:ln>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1518B509-934D-400A-A922-45B61AC6EDD8}"/>
              </a:ext>
            </a:extLst>
          </p:cNvPr>
          <p:cNvSpPr>
            <a:spLocks noGrp="1"/>
          </p:cNvSpPr>
          <p:nvPr>
            <p:ph type="body" sz="half" idx="2"/>
          </p:nvPr>
        </p:nvSpPr>
        <p:spPr>
          <a:xfrm>
            <a:off x="7235971" y="2587752"/>
            <a:ext cx="3992856" cy="3593592"/>
          </a:xfrm>
        </p:spPr>
        <p:txBody>
          <a:bodyPr anchor="ct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a:extLst>
              <a:ext uri="{FF2B5EF4-FFF2-40B4-BE49-F238E27FC236}">
                <a16:creationId xmlns:a16="http://schemas.microsoft.com/office/drawing/2014/main" id="{99813C51-6954-4F3A-A043-D1BCC8B50F83}"/>
              </a:ext>
            </a:extLst>
          </p:cNvPr>
          <p:cNvSpPr>
            <a:spLocks noGrp="1"/>
          </p:cNvSpPr>
          <p:nvPr>
            <p:ph type="dt" sz="half" idx="10"/>
          </p:nvPr>
        </p:nvSpPr>
        <p:spPr/>
        <p:txBody>
          <a:bodyPr/>
          <a:lstStyle/>
          <a:p>
            <a:pPr algn="r"/>
            <a:fld id="{A37D6D71-8B28-4ED6-B932-04B197003D23}" type="datetimeFigureOut">
              <a:rPr lang="en-US" smtClean="0"/>
              <a:pPr algn="r"/>
              <a:t>2/5/2025</a:t>
            </a:fld>
            <a:endParaRPr lang="en-US" dirty="0"/>
          </a:p>
        </p:txBody>
      </p:sp>
      <p:sp>
        <p:nvSpPr>
          <p:cNvPr id="9" name="Footer Placeholder 8">
            <a:extLst>
              <a:ext uri="{FF2B5EF4-FFF2-40B4-BE49-F238E27FC236}">
                <a16:creationId xmlns:a16="http://schemas.microsoft.com/office/drawing/2014/main" id="{C0AC32FB-49A3-40E4-9D24-177597043627}"/>
              </a:ext>
            </a:extLst>
          </p:cNvPr>
          <p:cNvSpPr>
            <a:spLocks noGrp="1"/>
          </p:cNvSpPr>
          <p:nvPr>
            <p:ph type="ftr" sz="quarter" idx="11"/>
          </p:nvPr>
        </p:nvSpPr>
        <p:spPr/>
        <p:txBody>
          <a:bodyPr/>
          <a:lstStyle>
            <a:lvl1pPr>
              <a:defRPr>
                <a:solidFill>
                  <a:srgbClr val="FFFFFF"/>
                </a:solidFill>
                <a:effectLst>
                  <a:outerShdw blurRad="50800" dist="38100" dir="2700000" algn="tl" rotWithShape="0">
                    <a:prstClr val="black">
                      <a:alpha val="43000"/>
                    </a:prstClr>
                  </a:outerShdw>
                </a:effectLst>
              </a:defRPr>
            </a:lvl1pPr>
          </a:lstStyle>
          <a:p>
            <a:endParaRPr lang="en-US" dirty="0">
              <a:effectLst>
                <a:outerShdw blurRad="50800" dist="38100" dir="2700000" algn="tl" rotWithShape="0">
                  <a:prstClr val="black">
                    <a:alpha val="43000"/>
                  </a:prstClr>
                </a:outerShdw>
              </a:effectLst>
            </a:endParaRPr>
          </a:p>
        </p:txBody>
      </p:sp>
      <p:sp>
        <p:nvSpPr>
          <p:cNvPr id="10" name="Slide Number Placeholder 9">
            <a:extLst>
              <a:ext uri="{FF2B5EF4-FFF2-40B4-BE49-F238E27FC236}">
                <a16:creationId xmlns:a16="http://schemas.microsoft.com/office/drawing/2014/main" id="{EC93F5E6-DAE6-447B-8038-5F4C9A799F57}"/>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
        <p:nvSpPr>
          <p:cNvPr id="2" name="Title 1">
            <a:extLst>
              <a:ext uri="{FF2B5EF4-FFF2-40B4-BE49-F238E27FC236}">
                <a16:creationId xmlns:a16="http://schemas.microsoft.com/office/drawing/2014/main" id="{9BFF97FB-514D-4FE8-A9A4-E9A111A56ED4}"/>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8352980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6327B9-64C6-4AFE-8E67-F60CD17A800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692656D-F600-4D76-8A0F-BDBE78759BD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86A13412-4939-4879-B91F-BB5B029B6CEB}"/>
              </a:ext>
            </a:extLst>
          </p:cNvPr>
          <p:cNvSpPr>
            <a:spLocks noGrp="1"/>
          </p:cNvSpPr>
          <p:nvPr>
            <p:ph type="dt" sz="half" idx="10"/>
          </p:nvPr>
        </p:nvSpPr>
        <p:spPr/>
        <p:txBody>
          <a:bodyPr/>
          <a:lstStyle/>
          <a:p>
            <a:pPr algn="r"/>
            <a:fld id="{A37D6D71-8B28-4ED6-B932-04B197003D23}" type="datetimeFigureOut">
              <a:rPr lang="en-US" smtClean="0"/>
              <a:pPr algn="r"/>
              <a:t>2/5/2025</a:t>
            </a:fld>
            <a:endParaRPr lang="en-US" dirty="0"/>
          </a:p>
        </p:txBody>
      </p:sp>
      <p:sp>
        <p:nvSpPr>
          <p:cNvPr id="8" name="Footer Placeholder 7">
            <a:extLst>
              <a:ext uri="{FF2B5EF4-FFF2-40B4-BE49-F238E27FC236}">
                <a16:creationId xmlns:a16="http://schemas.microsoft.com/office/drawing/2014/main" id="{95237DB9-DE7D-4687-82D7-612600F06C3E}"/>
              </a:ext>
            </a:extLst>
          </p:cNvPr>
          <p:cNvSpPr>
            <a:spLocks noGrp="1"/>
          </p:cNvSpPr>
          <p:nvPr>
            <p:ph type="ftr" sz="quarter" idx="11"/>
          </p:nvPr>
        </p:nvSpPr>
        <p:spPr/>
        <p:txBody>
          <a:bodyPr/>
          <a:lstStyle/>
          <a:p>
            <a:endParaRPr lang="en-US" dirty="0">
              <a:solidFill>
                <a:schemeClr val="tx1"/>
              </a:solidFill>
            </a:endParaRPr>
          </a:p>
        </p:txBody>
      </p:sp>
      <p:sp>
        <p:nvSpPr>
          <p:cNvPr id="9" name="Slide Number Placeholder 8">
            <a:extLst>
              <a:ext uri="{FF2B5EF4-FFF2-40B4-BE49-F238E27FC236}">
                <a16:creationId xmlns:a16="http://schemas.microsoft.com/office/drawing/2014/main" id="{6C819356-0444-4C23-82D3-E2FDE28D3DCB}"/>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29461140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8EB51B7C-D548-4AB7-90A4-C196105E6D56}"/>
              </a:ext>
            </a:extLst>
          </p:cNvPr>
          <p:cNvSpPr/>
          <p:nvPr/>
        </p:nvSpPr>
        <p:spPr>
          <a:xfrm>
            <a:off x="7108274" y="0"/>
            <a:ext cx="5083725"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Vertical Title 1">
            <a:extLst>
              <a:ext uri="{FF2B5EF4-FFF2-40B4-BE49-F238E27FC236}">
                <a16:creationId xmlns:a16="http://schemas.microsoft.com/office/drawing/2014/main" id="{32DC521B-8B54-4843-9FF4-B2C30FA0043F}"/>
              </a:ext>
            </a:extLst>
          </p:cNvPr>
          <p:cNvSpPr>
            <a:spLocks noGrp="1"/>
          </p:cNvSpPr>
          <p:nvPr>
            <p:ph type="title" orient="vert"/>
          </p:nvPr>
        </p:nvSpPr>
        <p:spPr>
          <a:xfrm>
            <a:off x="7751740" y="643467"/>
            <a:ext cx="3477092" cy="5533495"/>
          </a:xfrm>
        </p:spPr>
        <p:txBody>
          <a:bodyPr vert="eaVert" tIns="91440" bIns="91440"/>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410E3F10-9E27-41E6-A965-4243E37BE3D5}"/>
              </a:ext>
            </a:extLst>
          </p:cNvPr>
          <p:cNvSpPr>
            <a:spLocks noGrp="1"/>
          </p:cNvSpPr>
          <p:nvPr>
            <p:ph type="body" orient="vert" idx="1"/>
          </p:nvPr>
        </p:nvSpPr>
        <p:spPr>
          <a:xfrm>
            <a:off x="960120" y="643467"/>
            <a:ext cx="5504687" cy="5533496"/>
          </a:xfrm>
        </p:spPr>
        <p:txBody>
          <a:bodyPr vert="eaVert" tIns="91440" bIns="9144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6341D62D-51A0-4AD7-8027-BF548FB6AAF3}"/>
              </a:ext>
            </a:extLst>
          </p:cNvPr>
          <p:cNvSpPr>
            <a:spLocks noGrp="1"/>
          </p:cNvSpPr>
          <p:nvPr>
            <p:ph type="dt" sz="half" idx="10"/>
          </p:nvPr>
        </p:nvSpPr>
        <p:spPr>
          <a:xfrm>
            <a:off x="7617898" y="6356350"/>
            <a:ext cx="2522798" cy="365125"/>
          </a:xfrm>
        </p:spPr>
        <p:txBody>
          <a:bodyPr/>
          <a:lstStyle>
            <a:lvl1pPr>
              <a:defRPr>
                <a:solidFill>
                  <a:schemeClr val="bg1"/>
                </a:solidFill>
              </a:defRPr>
            </a:lvl1pPr>
          </a:lstStyle>
          <a:p>
            <a:pPr algn="r"/>
            <a:fld id="{A37D6D71-8B28-4ED6-B932-04B197003D23}" type="datetimeFigureOut">
              <a:rPr lang="en-US" smtClean="0"/>
              <a:pPr algn="r"/>
              <a:t>2/5/2025</a:t>
            </a:fld>
            <a:endParaRPr lang="en-US" dirty="0"/>
          </a:p>
        </p:txBody>
      </p:sp>
      <p:sp>
        <p:nvSpPr>
          <p:cNvPr id="8" name="Footer Placeholder 7">
            <a:extLst>
              <a:ext uri="{FF2B5EF4-FFF2-40B4-BE49-F238E27FC236}">
                <a16:creationId xmlns:a16="http://schemas.microsoft.com/office/drawing/2014/main" id="{A5857492-A701-44A1-B1D5-7B2C8CD06582}"/>
              </a:ext>
            </a:extLst>
          </p:cNvPr>
          <p:cNvSpPr>
            <a:spLocks noGrp="1"/>
          </p:cNvSpPr>
          <p:nvPr>
            <p:ph type="ftr" sz="quarter" idx="11"/>
          </p:nvPr>
        </p:nvSpPr>
        <p:spPr/>
        <p:txBody>
          <a:bodyPr/>
          <a:lstStyle/>
          <a:p>
            <a:endParaRPr lang="en-US" dirty="0">
              <a:solidFill>
                <a:schemeClr val="tx1"/>
              </a:solidFill>
            </a:endParaRPr>
          </a:p>
        </p:txBody>
      </p:sp>
      <p:sp>
        <p:nvSpPr>
          <p:cNvPr id="9" name="Slide Number Placeholder 8">
            <a:extLst>
              <a:ext uri="{FF2B5EF4-FFF2-40B4-BE49-F238E27FC236}">
                <a16:creationId xmlns:a16="http://schemas.microsoft.com/office/drawing/2014/main" id="{EED2E8AE-F1AA-4D19-A434-102501D3B460}"/>
              </a:ext>
            </a:extLst>
          </p:cNvPr>
          <p:cNvSpPr>
            <a:spLocks noGrp="1"/>
          </p:cNvSpPr>
          <p:nvPr>
            <p:ph type="sldNum" sz="quarter" idx="12"/>
          </p:nvPr>
        </p:nvSpPr>
        <p:spPr/>
        <p:txBody>
          <a:bodyPr/>
          <a:lstStyle>
            <a:lvl1pPr>
              <a:defRPr>
                <a:solidFill>
                  <a:schemeClr val="bg1"/>
                </a:solidFill>
              </a:defRPr>
            </a:lvl1p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3177473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D153959-30FA-4987-A094-7243641F474B}"/>
              </a:ext>
            </a:extLst>
          </p:cNvPr>
          <p:cNvSpPr/>
          <p:nvPr/>
        </p:nvSpPr>
        <p:spPr>
          <a:xfrm>
            <a:off x="0" y="0"/>
            <a:ext cx="12192000" cy="22649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a:extLst>
              <a:ext uri="{FF2B5EF4-FFF2-40B4-BE49-F238E27FC236}">
                <a16:creationId xmlns:a16="http://schemas.microsoft.com/office/drawing/2014/main" id="{50216229-A6DB-436A-B327-667E80F0A563}"/>
              </a:ext>
            </a:extLst>
          </p:cNvPr>
          <p:cNvSpPr>
            <a:spLocks noGrp="1"/>
          </p:cNvSpPr>
          <p:nvPr>
            <p:ph type="title"/>
          </p:nvPr>
        </p:nvSpPr>
        <p:spPr>
          <a:xfrm>
            <a:off x="960120" y="317814"/>
            <a:ext cx="10268712" cy="1700784"/>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B2B351D-270D-480D-8AF5-6A213ED2B3FB}"/>
              </a:ext>
            </a:extLst>
          </p:cNvPr>
          <p:cNvSpPr>
            <a:spLocks noGrp="1"/>
          </p:cNvSpPr>
          <p:nvPr>
            <p:ph type="body" idx="1"/>
          </p:nvPr>
        </p:nvSpPr>
        <p:spPr>
          <a:xfrm>
            <a:off x="960120" y="2587752"/>
            <a:ext cx="10268712" cy="35935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E1EB0E73-3310-4A8F-BB4A-7A6A99121A61}"/>
              </a:ext>
            </a:extLst>
          </p:cNvPr>
          <p:cNvSpPr>
            <a:spLocks noGrp="1"/>
          </p:cNvSpPr>
          <p:nvPr>
            <p:ph type="dt" sz="half" idx="2"/>
          </p:nvPr>
        </p:nvSpPr>
        <p:spPr>
          <a:xfrm>
            <a:off x="6903720" y="6356350"/>
            <a:ext cx="3236976" cy="365125"/>
          </a:xfrm>
          <a:prstGeom prst="rect">
            <a:avLst/>
          </a:prstGeom>
        </p:spPr>
        <p:txBody>
          <a:bodyPr vert="horz" lIns="91440" tIns="45720" rIns="91440" bIns="45720" rtlCol="0" anchor="ctr"/>
          <a:lstStyle>
            <a:lvl1pPr algn="just">
              <a:defRPr sz="1200" spc="50" baseline="0">
                <a:solidFill>
                  <a:schemeClr val="tx1"/>
                </a:solidFill>
              </a:defRPr>
            </a:lvl1pPr>
          </a:lstStyle>
          <a:p>
            <a:pPr algn="r"/>
            <a:fld id="{A37D6D71-8B28-4ED6-B932-04B197003D23}" type="datetimeFigureOut">
              <a:rPr lang="en-US" smtClean="0"/>
              <a:pPr algn="r"/>
              <a:t>2/5/2025</a:t>
            </a:fld>
            <a:endParaRPr lang="en-US" spc="50" dirty="0"/>
          </a:p>
        </p:txBody>
      </p:sp>
      <p:sp>
        <p:nvSpPr>
          <p:cNvPr id="5" name="Footer Placeholder 4">
            <a:extLst>
              <a:ext uri="{FF2B5EF4-FFF2-40B4-BE49-F238E27FC236}">
                <a16:creationId xmlns:a16="http://schemas.microsoft.com/office/drawing/2014/main" id="{1381C4C0-515B-4404-A780-C31E7DFE54A4}"/>
              </a:ext>
            </a:extLst>
          </p:cNvPr>
          <p:cNvSpPr>
            <a:spLocks noGrp="1"/>
          </p:cNvSpPr>
          <p:nvPr>
            <p:ph type="ftr" sz="quarter" idx="3"/>
          </p:nvPr>
        </p:nvSpPr>
        <p:spPr>
          <a:xfrm>
            <a:off x="960120" y="6356350"/>
            <a:ext cx="5504688" cy="365125"/>
          </a:xfrm>
          <a:prstGeom prst="rect">
            <a:avLst/>
          </a:prstGeom>
        </p:spPr>
        <p:txBody>
          <a:bodyPr vert="horz" lIns="91440" tIns="45720" rIns="91440" bIns="45720" rtlCol="0" anchor="ctr"/>
          <a:lstStyle>
            <a:lvl1pPr algn="l">
              <a:defRPr sz="1100" cap="all" spc="50" baseline="0">
                <a:solidFill>
                  <a:schemeClr val="tx1"/>
                </a:solidFill>
              </a:defRPr>
            </a:lvl1pPr>
          </a:lstStyle>
          <a:p>
            <a:endParaRPr lang="en-US" spc="50" dirty="0"/>
          </a:p>
        </p:txBody>
      </p:sp>
      <p:sp>
        <p:nvSpPr>
          <p:cNvPr id="6" name="Slide Number Placeholder 5">
            <a:extLst>
              <a:ext uri="{FF2B5EF4-FFF2-40B4-BE49-F238E27FC236}">
                <a16:creationId xmlns:a16="http://schemas.microsoft.com/office/drawing/2014/main" id="{944C30C7-F013-428C-A6F7-A8CCCD14CEF4}"/>
              </a:ext>
            </a:extLst>
          </p:cNvPr>
          <p:cNvSpPr>
            <a:spLocks noGrp="1"/>
          </p:cNvSpPr>
          <p:nvPr>
            <p:ph type="sldNum" sz="quarter" idx="4"/>
          </p:nvPr>
        </p:nvSpPr>
        <p:spPr>
          <a:xfrm>
            <a:off x="10296144" y="6356350"/>
            <a:ext cx="932688" cy="365125"/>
          </a:xfrm>
          <a:prstGeom prst="rect">
            <a:avLst/>
          </a:prstGeom>
        </p:spPr>
        <p:txBody>
          <a:bodyPr vert="horz" lIns="91440" tIns="45720" rIns="91440" bIns="45720" rtlCol="0" anchor="ctr"/>
          <a:lstStyle>
            <a:lvl1pPr algn="r">
              <a:defRPr sz="1200">
                <a:solidFill>
                  <a:schemeClr val="tx1"/>
                </a:solidFill>
              </a:defRPr>
            </a:lvl1p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3720317962"/>
      </p:ext>
    </p:extLst>
  </p:cSld>
  <p:clrMap bg1="lt1" tx1="dk1" bg2="lt2" tx2="dk2" accent1="accent1" accent2="accent2" accent3="accent3" accent4="accent4" accent5="accent5" accent6="accent6" hlink="hlink" folHlink="folHlink"/>
  <p:sldLayoutIdLst>
    <p:sldLayoutId id="2147483671" r:id="rId1"/>
    <p:sldLayoutId id="2147483670" r:id="rId2"/>
    <p:sldLayoutId id="2147483669" r:id="rId3"/>
    <p:sldLayoutId id="2147483668" r:id="rId4"/>
    <p:sldLayoutId id="2147483667" r:id="rId5"/>
    <p:sldLayoutId id="2147483666" r:id="rId6"/>
    <p:sldLayoutId id="2147483665" r:id="rId7"/>
    <p:sldLayoutId id="2147483664" r:id="rId8"/>
    <p:sldLayoutId id="2147483663" r:id="rId9"/>
    <p:sldLayoutId id="2147483662" r:id="rId10"/>
    <p:sldLayoutId id="2147483661" r:id="rId11"/>
  </p:sldLayoutIdLst>
  <p:txStyles>
    <p:titleStyle>
      <a:lvl1pPr algn="l" defTabSz="914400" rtl="0" eaLnBrk="1" latinLnBrk="0" hangingPunct="1">
        <a:lnSpc>
          <a:spcPct val="90000"/>
        </a:lnSpc>
        <a:spcBef>
          <a:spcPct val="0"/>
        </a:spcBef>
        <a:buNone/>
        <a:defRPr sz="6600" kern="1200" cap="all" spc="120" baseline="0">
          <a:solidFill>
            <a:schemeClr val="bg1"/>
          </a:solidFill>
          <a:latin typeface="+mj-lt"/>
          <a:ea typeface="+mj-ea"/>
          <a:cs typeface="+mj-cs"/>
        </a:defRPr>
      </a:lvl1pPr>
    </p:titleStyle>
    <p:bodyStyle>
      <a:lvl1pPr marL="0" indent="0" algn="l" defTabSz="914400" rtl="0" eaLnBrk="1" latinLnBrk="0" hangingPunct="1">
        <a:lnSpc>
          <a:spcPct val="101000"/>
        </a:lnSpc>
        <a:spcBef>
          <a:spcPts val="700"/>
        </a:spcBef>
        <a:spcAft>
          <a:spcPts val="700"/>
        </a:spcAft>
        <a:buFont typeface="Arial" panose="020B0604020202020204" pitchFamily="34" charset="0"/>
        <a:buNone/>
        <a:defRPr sz="2600" kern="1200" spc="50" baseline="0">
          <a:solidFill>
            <a:schemeClr val="tx1"/>
          </a:solidFill>
          <a:latin typeface="+mn-lt"/>
          <a:ea typeface="+mn-ea"/>
          <a:cs typeface="+mn-cs"/>
        </a:defRPr>
      </a:lvl1pPr>
      <a:lvl2pPr marL="274320" indent="-274320" algn="l" defTabSz="914400" rtl="0" eaLnBrk="1" latinLnBrk="0" hangingPunct="1">
        <a:lnSpc>
          <a:spcPct val="101000"/>
        </a:lnSpc>
        <a:spcBef>
          <a:spcPts val="400"/>
        </a:spcBef>
        <a:spcAft>
          <a:spcPts val="400"/>
        </a:spcAft>
        <a:buClrTx/>
        <a:buFont typeface="Wingdings" panose="05000000000000000000" pitchFamily="2" charset="2"/>
        <a:buChar char="§"/>
        <a:defRPr sz="2300" kern="1200" spc="50" baseline="0">
          <a:solidFill>
            <a:schemeClr val="tx1"/>
          </a:solidFill>
          <a:latin typeface="+mn-lt"/>
          <a:ea typeface="+mn-ea"/>
          <a:cs typeface="+mn-cs"/>
        </a:defRPr>
      </a:lvl2pPr>
      <a:lvl3pPr marL="274320" indent="0" algn="l" defTabSz="914400" rtl="0" eaLnBrk="1" latinLnBrk="0" hangingPunct="1">
        <a:lnSpc>
          <a:spcPct val="101000"/>
        </a:lnSpc>
        <a:spcBef>
          <a:spcPts val="400"/>
        </a:spcBef>
        <a:spcAft>
          <a:spcPts val="400"/>
        </a:spcAft>
        <a:buFont typeface="Arial" panose="020B0604020202020204" pitchFamily="34" charset="0"/>
        <a:buNone/>
        <a:defRPr sz="1800" b="1" kern="1200" spc="50" baseline="0">
          <a:solidFill>
            <a:schemeClr val="tx1"/>
          </a:solidFill>
          <a:latin typeface="+mn-lt"/>
          <a:ea typeface="+mn-ea"/>
          <a:cs typeface="+mn-cs"/>
        </a:defRPr>
      </a:lvl3pPr>
      <a:lvl4pPr marL="594360" indent="-274320" algn="l" defTabSz="914400" rtl="0" eaLnBrk="1" latinLnBrk="0" hangingPunct="1">
        <a:lnSpc>
          <a:spcPct val="101000"/>
        </a:lnSpc>
        <a:spcBef>
          <a:spcPts val="400"/>
        </a:spcBef>
        <a:spcAft>
          <a:spcPts val="400"/>
        </a:spcAft>
        <a:buClrTx/>
        <a:buFont typeface="Wingdings" panose="05000000000000000000" pitchFamily="2" charset="2"/>
        <a:buChar char="§"/>
        <a:defRPr sz="1800" kern="1200" spc="50" baseline="0">
          <a:solidFill>
            <a:schemeClr val="tx1"/>
          </a:solidFill>
          <a:latin typeface="+mn-lt"/>
          <a:ea typeface="+mn-ea"/>
          <a:cs typeface="+mn-cs"/>
        </a:defRPr>
      </a:lvl4pPr>
      <a:lvl5pPr marL="594360" indent="0" algn="l" defTabSz="914400" rtl="0" eaLnBrk="1" latinLnBrk="0" hangingPunct="1">
        <a:lnSpc>
          <a:spcPct val="101000"/>
        </a:lnSpc>
        <a:spcBef>
          <a:spcPts val="400"/>
        </a:spcBef>
        <a:spcAft>
          <a:spcPts val="400"/>
        </a:spcAft>
        <a:buFont typeface="Arial" panose="020B0604020202020204" pitchFamily="34" charset="0"/>
        <a:buNone/>
        <a:defRPr sz="1800" b="1" kern="1200" spc="5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gov.wales/live-fear-free/domestic-abuse-wales" TargetMode="External"/><Relationship Id="rId2" Type="http://schemas.openxmlformats.org/officeDocument/2006/relationships/hyperlink" Target="https://www.uwtsd.ac.uk/experience-facilities/student-support-wellbeing/wellbeing-support" TargetMode="External"/><Relationship Id="rId1" Type="http://schemas.openxmlformats.org/officeDocument/2006/relationships/slideLayout" Target="../slideLayouts/slideLayout2.xml"/><Relationship Id="rId4" Type="http://schemas.openxmlformats.org/officeDocument/2006/relationships/hyperlink" Target="https://www.newpathways.org.uk/" TargetMode="Externa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hyperlink" Target="https://www.un.org/en/genocideprevention/documents/atrocity-crimes/Doc.1_Convention%20on%20the%20Prevention%20and%20Punishment%20of%20the%20Crime%20of%20Genocide.pd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4AA13AD3-0A4F-475A-BEBB-DEEFF5C096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9654BDA8-EE5D-4DC8-BA6E-A93D650163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7348" y="736600"/>
            <a:ext cx="7534652" cy="538479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A7A22CD-0AF5-3589-32CA-09FDD92D0026}"/>
              </a:ext>
            </a:extLst>
          </p:cNvPr>
          <p:cNvSpPr>
            <a:spLocks noGrp="1"/>
          </p:cNvSpPr>
          <p:nvPr>
            <p:ph type="ctrTitle"/>
          </p:nvPr>
        </p:nvSpPr>
        <p:spPr>
          <a:xfrm>
            <a:off x="5300814" y="1482634"/>
            <a:ext cx="5928018" cy="3046798"/>
          </a:xfrm>
        </p:spPr>
        <p:txBody>
          <a:bodyPr>
            <a:normAutofit/>
          </a:bodyPr>
          <a:lstStyle/>
          <a:p>
            <a:pPr algn="l"/>
            <a:r>
              <a:rPr lang="en-GB" sz="4800" dirty="0">
                <a:solidFill>
                  <a:schemeClr val="bg1"/>
                </a:solidFill>
              </a:rPr>
              <a:t>HPHI4903 Pathways to evil: Genocide – History, theory and denial</a:t>
            </a:r>
          </a:p>
        </p:txBody>
      </p:sp>
      <p:sp>
        <p:nvSpPr>
          <p:cNvPr id="3" name="Subtitle 2">
            <a:extLst>
              <a:ext uri="{FF2B5EF4-FFF2-40B4-BE49-F238E27FC236}">
                <a16:creationId xmlns:a16="http://schemas.microsoft.com/office/drawing/2014/main" id="{27F06B0A-3673-FB72-43D9-86026D060083}"/>
              </a:ext>
            </a:extLst>
          </p:cNvPr>
          <p:cNvSpPr>
            <a:spLocks noGrp="1"/>
          </p:cNvSpPr>
          <p:nvPr>
            <p:ph type="subTitle" idx="1"/>
          </p:nvPr>
        </p:nvSpPr>
        <p:spPr>
          <a:xfrm>
            <a:off x="5300814" y="4686300"/>
            <a:ext cx="5928018" cy="1057276"/>
          </a:xfrm>
        </p:spPr>
        <p:txBody>
          <a:bodyPr>
            <a:normAutofit/>
          </a:bodyPr>
          <a:lstStyle/>
          <a:p>
            <a:pPr algn="l">
              <a:lnSpc>
                <a:spcPct val="91000"/>
              </a:lnSpc>
            </a:pPr>
            <a:r>
              <a:rPr lang="en-GB" sz="2800" dirty="0"/>
              <a:t>Session 1: Introduction</a:t>
            </a:r>
          </a:p>
          <a:p>
            <a:pPr algn="l">
              <a:lnSpc>
                <a:spcPct val="91000"/>
              </a:lnSpc>
            </a:pPr>
            <a:r>
              <a:rPr lang="en-GB" sz="2800" dirty="0"/>
              <a:t>Dr Rhian Elinor Keyse</a:t>
            </a:r>
          </a:p>
        </p:txBody>
      </p:sp>
      <p:pic>
        <p:nvPicPr>
          <p:cNvPr id="4" name="Picture 3" descr="A group of people standing in front of a statue&#10;&#10;Description automatically generated">
            <a:extLst>
              <a:ext uri="{FF2B5EF4-FFF2-40B4-BE49-F238E27FC236}">
                <a16:creationId xmlns:a16="http://schemas.microsoft.com/office/drawing/2014/main" id="{61F8D5A1-45F6-DDD5-B261-EA3D74B30C52}"/>
              </a:ext>
            </a:extLst>
          </p:cNvPr>
          <p:cNvPicPr>
            <a:picLocks noChangeAspect="1"/>
          </p:cNvPicPr>
          <p:nvPr/>
        </p:nvPicPr>
        <p:blipFill>
          <a:blip r:embed="rId2"/>
          <a:srcRect l="22622" r="10347" b="-2"/>
          <a:stretch/>
        </p:blipFill>
        <p:spPr>
          <a:xfrm>
            <a:off x="20" y="736600"/>
            <a:ext cx="4657328" cy="5384798"/>
          </a:xfrm>
          <a:prstGeom prst="rect">
            <a:avLst/>
          </a:prstGeom>
        </p:spPr>
      </p:pic>
    </p:spTree>
    <p:extLst>
      <p:ext uri="{BB962C8B-B14F-4D97-AF65-F5344CB8AC3E}">
        <p14:creationId xmlns:p14="http://schemas.microsoft.com/office/powerpoint/2010/main" val="133335334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6F17C1-E9D0-E1A8-E590-7DCC8D5086D2}"/>
              </a:ext>
            </a:extLst>
          </p:cNvPr>
          <p:cNvSpPr>
            <a:spLocks noGrp="1"/>
          </p:cNvSpPr>
          <p:nvPr>
            <p:ph type="title"/>
          </p:nvPr>
        </p:nvSpPr>
        <p:spPr/>
        <p:txBody>
          <a:bodyPr/>
          <a:lstStyle/>
          <a:p>
            <a:r>
              <a:rPr lang="en-GB" dirty="0"/>
              <a:t>CONTENT NOTE</a:t>
            </a:r>
          </a:p>
        </p:txBody>
      </p:sp>
      <p:sp>
        <p:nvSpPr>
          <p:cNvPr id="3" name="Content Placeholder 2">
            <a:extLst>
              <a:ext uri="{FF2B5EF4-FFF2-40B4-BE49-F238E27FC236}">
                <a16:creationId xmlns:a16="http://schemas.microsoft.com/office/drawing/2014/main" id="{1D18D2C0-1418-6A8B-AFC5-1BA163B8B7DB}"/>
              </a:ext>
            </a:extLst>
          </p:cNvPr>
          <p:cNvSpPr>
            <a:spLocks noGrp="1"/>
          </p:cNvSpPr>
          <p:nvPr>
            <p:ph idx="1"/>
          </p:nvPr>
        </p:nvSpPr>
        <p:spPr/>
        <p:txBody>
          <a:bodyPr>
            <a:normAutofit fontScale="70000" lnSpcReduction="20000"/>
          </a:bodyPr>
          <a:lstStyle/>
          <a:p>
            <a:pPr>
              <a:lnSpc>
                <a:spcPct val="115000"/>
              </a:lnSpc>
              <a:spcAft>
                <a:spcPts val="0"/>
              </a:spcAft>
            </a:pPr>
            <a:r>
              <a:rPr lang="en-GB" kern="100" dirty="0">
                <a:effectLst/>
                <a:ea typeface="DengXian" panose="02010600030101010101" pitchFamily="2" charset="-122"/>
                <a:cs typeface="Arial" panose="020B0604020202020204" pitchFamily="34" charset="0"/>
              </a:rPr>
              <a:t>Topics covered will include violence (including sexual and racist violence), murder, sexual assault, racism, homophobia and transphobia.</a:t>
            </a:r>
          </a:p>
          <a:p>
            <a:pPr>
              <a:lnSpc>
                <a:spcPct val="115000"/>
              </a:lnSpc>
              <a:spcAft>
                <a:spcPts val="0"/>
              </a:spcAft>
            </a:pPr>
            <a:r>
              <a:rPr lang="en-GB" kern="100" dirty="0">
                <a:effectLst/>
                <a:ea typeface="DengXian" panose="02010600030101010101" pitchFamily="2" charset="-122"/>
                <a:cs typeface="Arial" panose="020B0604020202020204" pitchFamily="34" charset="0"/>
              </a:rPr>
              <a:t>If there is anything that concerns you in the course outline, please do not hesitate to contact me. </a:t>
            </a:r>
          </a:p>
          <a:p>
            <a:pPr>
              <a:lnSpc>
                <a:spcPct val="115000"/>
              </a:lnSpc>
              <a:spcAft>
                <a:spcPts val="0"/>
              </a:spcAft>
            </a:pPr>
            <a:r>
              <a:rPr lang="en-GB" kern="100" dirty="0">
                <a:effectLst/>
                <a:ea typeface="DengXian" panose="02010600030101010101" pitchFamily="2" charset="-122"/>
                <a:cs typeface="Arial" panose="020B0604020202020204" pitchFamily="34" charset="0"/>
              </a:rPr>
              <a:t>Let’s treat each other carefully</a:t>
            </a:r>
          </a:p>
          <a:p>
            <a:pPr>
              <a:lnSpc>
                <a:spcPct val="115000"/>
              </a:lnSpc>
              <a:spcAft>
                <a:spcPts val="0"/>
              </a:spcAft>
            </a:pPr>
            <a:r>
              <a:rPr lang="en-GB" kern="100" dirty="0">
                <a:effectLst/>
                <a:ea typeface="DengXian" panose="02010600030101010101" pitchFamily="2" charset="-122"/>
                <a:cs typeface="Arial" panose="020B0604020202020204" pitchFamily="34" charset="0"/>
              </a:rPr>
              <a:t>There will be breaks, but you’re welcome to step outside if you need to take care of yourself, and rejoin when you feel able.</a:t>
            </a:r>
          </a:p>
          <a:p>
            <a:pPr>
              <a:lnSpc>
                <a:spcPct val="115000"/>
              </a:lnSpc>
              <a:spcAft>
                <a:spcPts val="0"/>
              </a:spcAft>
            </a:pPr>
            <a:r>
              <a:rPr lang="en-GB" kern="100" dirty="0">
                <a:effectLst/>
                <a:ea typeface="DengXian" panose="02010600030101010101" pitchFamily="2" charset="-122"/>
                <a:cs typeface="Arial" panose="020B0604020202020204" pitchFamily="34" charset="0"/>
              </a:rPr>
              <a:t>Local and national support resources are available – these are linked here:</a:t>
            </a:r>
          </a:p>
          <a:p>
            <a:pPr marL="742950" lvl="1" indent="-285750">
              <a:lnSpc>
                <a:spcPct val="115000"/>
              </a:lnSpc>
              <a:spcAft>
                <a:spcPts val="0"/>
              </a:spcAft>
              <a:buFont typeface="Wingdings" panose="05000000000000000000" pitchFamily="2" charset="2"/>
              <a:buChar char=""/>
              <a:tabLst>
                <a:tab pos="914400" algn="l"/>
              </a:tabLst>
            </a:pPr>
            <a:r>
              <a:rPr lang="en-GB" sz="2600" u="sng" kern="100" dirty="0">
                <a:solidFill>
                  <a:srgbClr val="467886"/>
                </a:solidFill>
                <a:effectLst/>
                <a:highlight>
                  <a:srgbClr val="FFFFFF"/>
                </a:highlight>
                <a:ea typeface="DengXian" panose="02010600030101010101" pitchFamily="2" charset="-122"/>
                <a:cs typeface="Arial" panose="020B0604020202020204" pitchFamily="34" charset="0"/>
                <a:hlinkClick r:id="rId2"/>
              </a:rPr>
              <a:t>Wellbeing Support | University of Wales Trinity Saint David (uwtsd.ac.uk)</a:t>
            </a:r>
            <a:endParaRPr lang="en-GB" sz="2600" kern="100" dirty="0">
              <a:effectLst/>
              <a:ea typeface="DengXian" panose="02010600030101010101" pitchFamily="2" charset="-122"/>
              <a:cs typeface="Arial" panose="020B0604020202020204" pitchFamily="34" charset="0"/>
            </a:endParaRPr>
          </a:p>
          <a:p>
            <a:pPr marL="742950" lvl="1" indent="-285750">
              <a:lnSpc>
                <a:spcPct val="115000"/>
              </a:lnSpc>
              <a:spcAft>
                <a:spcPts val="0"/>
              </a:spcAft>
              <a:buFont typeface="Wingdings" panose="05000000000000000000" pitchFamily="2" charset="2"/>
              <a:buChar char=""/>
              <a:tabLst>
                <a:tab pos="914400" algn="l"/>
              </a:tabLst>
            </a:pPr>
            <a:r>
              <a:rPr lang="en-GB" sz="2600" u="sng" kern="100" dirty="0">
                <a:solidFill>
                  <a:srgbClr val="467886"/>
                </a:solidFill>
                <a:effectLst/>
                <a:highlight>
                  <a:srgbClr val="FFFFFF"/>
                </a:highlight>
                <a:ea typeface="DengXian" panose="02010600030101010101" pitchFamily="2" charset="-122"/>
                <a:cs typeface="Arial" panose="020B0604020202020204" pitchFamily="34" charset="0"/>
                <a:hlinkClick r:id="rId3"/>
              </a:rPr>
              <a:t>Domestic abuse | GOV.WALES</a:t>
            </a:r>
            <a:endParaRPr lang="en-GB" sz="2600" kern="100" dirty="0">
              <a:effectLst/>
              <a:ea typeface="DengXian" panose="02010600030101010101" pitchFamily="2" charset="-122"/>
              <a:cs typeface="Arial" panose="020B0604020202020204" pitchFamily="34" charset="0"/>
            </a:endParaRPr>
          </a:p>
          <a:p>
            <a:pPr marL="742950" lvl="1" indent="-285750">
              <a:lnSpc>
                <a:spcPct val="115000"/>
              </a:lnSpc>
              <a:spcAft>
                <a:spcPts val="0"/>
              </a:spcAft>
              <a:buFont typeface="Wingdings" panose="05000000000000000000" pitchFamily="2" charset="2"/>
              <a:buChar char=""/>
              <a:tabLst>
                <a:tab pos="914400" algn="l"/>
              </a:tabLst>
            </a:pPr>
            <a:r>
              <a:rPr lang="en-GB" sz="2600" u="sng" kern="100" dirty="0">
                <a:solidFill>
                  <a:srgbClr val="467886"/>
                </a:solidFill>
                <a:effectLst/>
                <a:highlight>
                  <a:srgbClr val="FFFFFF"/>
                </a:highlight>
                <a:ea typeface="DengXian" panose="02010600030101010101" pitchFamily="2" charset="-122"/>
                <a:cs typeface="Arial" panose="020B0604020202020204" pitchFamily="34" charset="0"/>
                <a:hlinkClick r:id="rId4"/>
              </a:rPr>
              <a:t>New Pathways Rape crisis and sexual abuse support services.</a:t>
            </a:r>
            <a:endParaRPr lang="en-GB" sz="2600" kern="100" dirty="0">
              <a:effectLst/>
              <a:ea typeface="DengXian" panose="02010600030101010101" pitchFamily="2" charset="-122"/>
              <a:cs typeface="Arial" panose="020B0604020202020204" pitchFamily="34" charset="0"/>
            </a:endParaRPr>
          </a:p>
          <a:p>
            <a:endParaRPr lang="en-GB" dirty="0"/>
          </a:p>
        </p:txBody>
      </p:sp>
    </p:spTree>
    <p:extLst>
      <p:ext uri="{BB962C8B-B14F-4D97-AF65-F5344CB8AC3E}">
        <p14:creationId xmlns:p14="http://schemas.microsoft.com/office/powerpoint/2010/main" val="2317029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82629C-911B-8293-2480-EC9FEB6CC10C}"/>
              </a:ext>
            </a:extLst>
          </p:cNvPr>
          <p:cNvSpPr>
            <a:spLocks noGrp="1"/>
          </p:cNvSpPr>
          <p:nvPr>
            <p:ph type="title"/>
          </p:nvPr>
        </p:nvSpPr>
        <p:spPr/>
        <p:txBody>
          <a:bodyPr/>
          <a:lstStyle/>
          <a:p>
            <a:r>
              <a:rPr lang="en-GB" dirty="0"/>
              <a:t>This session</a:t>
            </a:r>
          </a:p>
        </p:txBody>
      </p:sp>
      <p:sp>
        <p:nvSpPr>
          <p:cNvPr id="3" name="Content Placeholder 2">
            <a:extLst>
              <a:ext uri="{FF2B5EF4-FFF2-40B4-BE49-F238E27FC236}">
                <a16:creationId xmlns:a16="http://schemas.microsoft.com/office/drawing/2014/main" id="{FBC5B823-3BF7-8101-BD6F-3564696268B4}"/>
              </a:ext>
            </a:extLst>
          </p:cNvPr>
          <p:cNvSpPr>
            <a:spLocks noGrp="1"/>
          </p:cNvSpPr>
          <p:nvPr>
            <p:ph idx="1"/>
          </p:nvPr>
        </p:nvSpPr>
        <p:spPr/>
        <p:txBody>
          <a:bodyPr/>
          <a:lstStyle/>
          <a:p>
            <a:r>
              <a:rPr lang="en-GB" dirty="0"/>
              <a:t>Welcome and introductions</a:t>
            </a:r>
          </a:p>
          <a:p>
            <a:r>
              <a:rPr lang="en-GB" dirty="0"/>
              <a:t>Reviewing the learning outcomes</a:t>
            </a:r>
          </a:p>
          <a:p>
            <a:r>
              <a:rPr lang="en-GB" dirty="0"/>
              <a:t>Class schedule</a:t>
            </a:r>
          </a:p>
          <a:p>
            <a:r>
              <a:rPr lang="en-GB" dirty="0"/>
              <a:t>Discussing expectations</a:t>
            </a:r>
          </a:p>
          <a:p>
            <a:r>
              <a:rPr lang="en-GB" dirty="0"/>
              <a:t>Information on assignments</a:t>
            </a:r>
          </a:p>
          <a:p>
            <a:r>
              <a:rPr lang="en-GB" dirty="0"/>
              <a:t>Taking care of ourselves</a:t>
            </a:r>
          </a:p>
        </p:txBody>
      </p:sp>
    </p:spTree>
    <p:extLst>
      <p:ext uri="{BB962C8B-B14F-4D97-AF65-F5344CB8AC3E}">
        <p14:creationId xmlns:p14="http://schemas.microsoft.com/office/powerpoint/2010/main" val="10370852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02E786-FB7F-4C78-4869-9053C4539E4F}"/>
              </a:ext>
            </a:extLst>
          </p:cNvPr>
          <p:cNvSpPr>
            <a:spLocks noGrp="1"/>
          </p:cNvSpPr>
          <p:nvPr>
            <p:ph type="title"/>
          </p:nvPr>
        </p:nvSpPr>
        <p:spPr/>
        <p:txBody>
          <a:bodyPr>
            <a:normAutofit fontScale="90000"/>
          </a:bodyPr>
          <a:lstStyle/>
          <a:p>
            <a:r>
              <a:rPr lang="en-GB" dirty="0"/>
              <a:t>Welcome and introductions</a:t>
            </a:r>
          </a:p>
        </p:txBody>
      </p:sp>
      <p:sp>
        <p:nvSpPr>
          <p:cNvPr id="3" name="Content Placeholder 2">
            <a:extLst>
              <a:ext uri="{FF2B5EF4-FFF2-40B4-BE49-F238E27FC236}">
                <a16:creationId xmlns:a16="http://schemas.microsoft.com/office/drawing/2014/main" id="{122522FD-AE68-CEDE-05FB-EA89854013D9}"/>
              </a:ext>
            </a:extLst>
          </p:cNvPr>
          <p:cNvSpPr>
            <a:spLocks noGrp="1"/>
          </p:cNvSpPr>
          <p:nvPr>
            <p:ph idx="1"/>
          </p:nvPr>
        </p:nvSpPr>
        <p:spPr/>
        <p:txBody>
          <a:bodyPr/>
          <a:lstStyle/>
          <a:p>
            <a:r>
              <a:rPr lang="en-GB" dirty="0"/>
              <a:t>My email: r.keyse@uwtsd.ac.uk</a:t>
            </a:r>
          </a:p>
        </p:txBody>
      </p:sp>
    </p:spTree>
    <p:extLst>
      <p:ext uri="{BB962C8B-B14F-4D97-AF65-F5344CB8AC3E}">
        <p14:creationId xmlns:p14="http://schemas.microsoft.com/office/powerpoint/2010/main" val="33548759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0E8BCD-D739-40B6-9FF6-5EC74B8DF952}"/>
              </a:ext>
            </a:extLst>
          </p:cNvPr>
          <p:cNvSpPr>
            <a:spLocks noGrp="1"/>
          </p:cNvSpPr>
          <p:nvPr>
            <p:ph type="title"/>
          </p:nvPr>
        </p:nvSpPr>
        <p:spPr/>
        <p:txBody>
          <a:bodyPr/>
          <a:lstStyle/>
          <a:p>
            <a:r>
              <a:rPr lang="en-GB" dirty="0" err="1"/>
              <a:t>AIms</a:t>
            </a:r>
            <a:endParaRPr lang="en-GB" dirty="0"/>
          </a:p>
        </p:txBody>
      </p:sp>
      <p:sp>
        <p:nvSpPr>
          <p:cNvPr id="3" name="Content Placeholder 2">
            <a:extLst>
              <a:ext uri="{FF2B5EF4-FFF2-40B4-BE49-F238E27FC236}">
                <a16:creationId xmlns:a16="http://schemas.microsoft.com/office/drawing/2014/main" id="{195211AF-C2A7-BBB0-9823-271F30F21F17}"/>
              </a:ext>
            </a:extLst>
          </p:cNvPr>
          <p:cNvSpPr>
            <a:spLocks noGrp="1"/>
          </p:cNvSpPr>
          <p:nvPr>
            <p:ph idx="1"/>
          </p:nvPr>
        </p:nvSpPr>
        <p:spPr/>
        <p:txBody>
          <a:bodyPr>
            <a:normAutofit lnSpcReduction="10000"/>
          </a:bodyPr>
          <a:lstStyle/>
          <a:p>
            <a:r>
              <a:rPr lang="en-GB" sz="3200" kern="100" dirty="0">
                <a:effectLst/>
                <a:ea typeface="DengXian" panose="02010600030101010101" pitchFamily="2" charset="-122"/>
                <a:cs typeface="Arial" panose="020B0604020202020204" pitchFamily="34" charset="0"/>
              </a:rPr>
              <a:t>This module aims to encourage students to acquire a broad knowledge of the nature of genocide, and the debates and interpretations surrounding the complex and sensitive subject of genocide and other violations of human rights. This should be achieved through an analysis of case studies and the historiographical debates surrounding the subject matter.</a:t>
            </a:r>
          </a:p>
          <a:p>
            <a:endParaRPr lang="en-GB" dirty="0"/>
          </a:p>
        </p:txBody>
      </p:sp>
    </p:spTree>
    <p:extLst>
      <p:ext uri="{BB962C8B-B14F-4D97-AF65-F5344CB8AC3E}">
        <p14:creationId xmlns:p14="http://schemas.microsoft.com/office/powerpoint/2010/main" val="15263760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FA575A-A760-E7ED-4EC0-BB386292FB05}"/>
              </a:ext>
            </a:extLst>
          </p:cNvPr>
          <p:cNvSpPr>
            <a:spLocks noGrp="1"/>
          </p:cNvSpPr>
          <p:nvPr>
            <p:ph type="title"/>
          </p:nvPr>
        </p:nvSpPr>
        <p:spPr/>
        <p:txBody>
          <a:bodyPr>
            <a:normAutofit/>
          </a:bodyPr>
          <a:lstStyle/>
          <a:p>
            <a:r>
              <a:rPr lang="en-GB" dirty="0"/>
              <a:t>Learning objectives</a:t>
            </a:r>
          </a:p>
        </p:txBody>
      </p:sp>
      <p:sp>
        <p:nvSpPr>
          <p:cNvPr id="3" name="Content Placeholder 2">
            <a:extLst>
              <a:ext uri="{FF2B5EF4-FFF2-40B4-BE49-F238E27FC236}">
                <a16:creationId xmlns:a16="http://schemas.microsoft.com/office/drawing/2014/main" id="{BE759497-BAFD-5076-4FB0-E7AFF2121DE9}"/>
              </a:ext>
            </a:extLst>
          </p:cNvPr>
          <p:cNvSpPr>
            <a:spLocks noGrp="1"/>
          </p:cNvSpPr>
          <p:nvPr>
            <p:ph idx="1"/>
          </p:nvPr>
        </p:nvSpPr>
        <p:spPr/>
        <p:txBody>
          <a:bodyPr>
            <a:normAutofit fontScale="92500" lnSpcReduction="10000"/>
          </a:bodyPr>
          <a:lstStyle/>
          <a:p>
            <a:pPr>
              <a:lnSpc>
                <a:spcPct val="100000"/>
              </a:lnSpc>
              <a:spcAft>
                <a:spcPts val="800"/>
              </a:spcAft>
            </a:pPr>
            <a:r>
              <a:rPr lang="en-GB" sz="3200" kern="100" dirty="0">
                <a:effectLst/>
                <a:ea typeface="DengXian" panose="02010600030101010101" pitchFamily="2" charset="-122"/>
                <a:cs typeface="Arial" panose="020B0604020202020204" pitchFamily="34" charset="0"/>
              </a:rPr>
              <a:t>By the end of the module you should be able to:</a:t>
            </a:r>
          </a:p>
          <a:p>
            <a:pPr marL="342900" lvl="0" indent="-342900">
              <a:lnSpc>
                <a:spcPct val="115000"/>
              </a:lnSpc>
              <a:buFont typeface="Symbol" panose="05050102010706020507" pitchFamily="18" charset="2"/>
              <a:buChar char=""/>
            </a:pPr>
            <a:r>
              <a:rPr lang="en-GB" sz="2400" kern="100" dirty="0">
                <a:effectLst/>
                <a:ea typeface="DengXian" panose="02010600030101010101" pitchFamily="2" charset="-122"/>
                <a:cs typeface="Arial" panose="020B0604020202020204" pitchFamily="34" charset="0"/>
              </a:rPr>
              <a:t>Demonstrate understanding of the different approaches applicable to Genocide Studies, including exploring what characteristics define violent acts against humanity as ‘genocide’.</a:t>
            </a:r>
          </a:p>
          <a:p>
            <a:pPr marL="342900" lvl="0" indent="-342900">
              <a:lnSpc>
                <a:spcPct val="115000"/>
              </a:lnSpc>
              <a:buFont typeface="Symbol" panose="05050102010706020507" pitchFamily="18" charset="2"/>
              <a:buChar char=""/>
            </a:pPr>
            <a:r>
              <a:rPr lang="en-GB" sz="2400" kern="100" dirty="0">
                <a:effectLst/>
                <a:ea typeface="DengXian" panose="02010600030101010101" pitchFamily="2" charset="-122"/>
                <a:cs typeface="Arial" panose="020B0604020202020204" pitchFamily="34" charset="0"/>
              </a:rPr>
              <a:t>Demonstrate knowledge of examples of genocide and why these events have been described as acts of ‘genocide’.</a:t>
            </a:r>
          </a:p>
          <a:p>
            <a:pPr marL="342900" lvl="0" indent="-342900">
              <a:lnSpc>
                <a:spcPct val="115000"/>
              </a:lnSpc>
              <a:spcAft>
                <a:spcPts val="800"/>
              </a:spcAft>
              <a:buFont typeface="Symbol" panose="05050102010706020507" pitchFamily="18" charset="2"/>
              <a:buChar char=""/>
            </a:pPr>
            <a:r>
              <a:rPr lang="en-GB" sz="2400" kern="100" dirty="0">
                <a:effectLst/>
                <a:ea typeface="DengXian" panose="02010600030101010101" pitchFamily="2" charset="-122"/>
                <a:cs typeface="Arial" panose="020B0604020202020204" pitchFamily="34" charset="0"/>
              </a:rPr>
              <a:t>Discuss historiographical debates and </a:t>
            </a:r>
            <a:r>
              <a:rPr lang="en-GB" sz="2400" kern="100" dirty="0" err="1">
                <a:effectLst/>
                <a:ea typeface="DengXian" panose="02010600030101010101" pitchFamily="2" charset="-122"/>
                <a:cs typeface="Arial" panose="020B0604020202020204" pitchFamily="34" charset="0"/>
              </a:rPr>
              <a:t>intepretations</a:t>
            </a:r>
            <a:r>
              <a:rPr lang="en-GB" sz="2400" kern="100" dirty="0">
                <a:effectLst/>
                <a:ea typeface="DengXian" panose="02010600030101010101" pitchFamily="2" charset="-122"/>
                <a:cs typeface="Arial" panose="020B0604020202020204" pitchFamily="34" charset="0"/>
              </a:rPr>
              <a:t> surrounding genocide studies.</a:t>
            </a:r>
          </a:p>
        </p:txBody>
      </p:sp>
    </p:spTree>
    <p:extLst>
      <p:ext uri="{BB962C8B-B14F-4D97-AF65-F5344CB8AC3E}">
        <p14:creationId xmlns:p14="http://schemas.microsoft.com/office/powerpoint/2010/main" val="59383511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321031-2634-4E0A-9E39-6A743D654970}"/>
              </a:ext>
            </a:extLst>
          </p:cNvPr>
          <p:cNvSpPr>
            <a:spLocks noGrp="1"/>
          </p:cNvSpPr>
          <p:nvPr>
            <p:ph type="title"/>
          </p:nvPr>
        </p:nvSpPr>
        <p:spPr/>
        <p:txBody>
          <a:bodyPr/>
          <a:lstStyle/>
          <a:p>
            <a:r>
              <a:rPr lang="en-GB" dirty="0"/>
              <a:t>We’ll do this by:</a:t>
            </a:r>
          </a:p>
        </p:txBody>
      </p:sp>
      <p:sp>
        <p:nvSpPr>
          <p:cNvPr id="3" name="Content Placeholder 2">
            <a:extLst>
              <a:ext uri="{FF2B5EF4-FFF2-40B4-BE49-F238E27FC236}">
                <a16:creationId xmlns:a16="http://schemas.microsoft.com/office/drawing/2014/main" id="{1F3BA30D-9831-A480-81BA-88800BA1D55E}"/>
              </a:ext>
            </a:extLst>
          </p:cNvPr>
          <p:cNvSpPr>
            <a:spLocks noGrp="1"/>
          </p:cNvSpPr>
          <p:nvPr>
            <p:ph idx="1"/>
          </p:nvPr>
        </p:nvSpPr>
        <p:spPr/>
        <p:txBody>
          <a:bodyPr>
            <a:normAutofit fontScale="40000" lnSpcReduction="20000"/>
          </a:bodyPr>
          <a:lstStyle/>
          <a:p>
            <a:pPr marL="285750" indent="-285750">
              <a:lnSpc>
                <a:spcPct val="120000"/>
              </a:lnSpc>
              <a:spcBef>
                <a:spcPts val="0"/>
              </a:spcBef>
              <a:spcAft>
                <a:spcPts val="0"/>
              </a:spcAft>
              <a:buFont typeface="Arial" panose="020B0604020202020204" pitchFamily="34" charset="0"/>
              <a:buChar char="•"/>
            </a:pPr>
            <a:r>
              <a:rPr lang="en-GB" sz="11200" kern="100" dirty="0">
                <a:ea typeface="DengXian" panose="02010600030101010101" pitchFamily="2" charset="-122"/>
                <a:cs typeface="Arial" panose="020B0604020202020204" pitchFamily="34" charset="0"/>
              </a:rPr>
              <a:t>Looking at and explanations of genocide and violations of human rights</a:t>
            </a:r>
          </a:p>
          <a:p>
            <a:pPr marL="285750" indent="-285750">
              <a:lnSpc>
                <a:spcPct val="120000"/>
              </a:lnSpc>
              <a:spcBef>
                <a:spcPts val="0"/>
              </a:spcBef>
              <a:spcAft>
                <a:spcPts val="0"/>
              </a:spcAft>
              <a:buFont typeface="Arial" panose="020B0604020202020204" pitchFamily="34" charset="0"/>
              <a:buChar char="•"/>
            </a:pPr>
            <a:r>
              <a:rPr lang="en-GB" sz="11200" kern="100" dirty="0">
                <a:ea typeface="DengXian" panose="02010600030101010101" pitchFamily="2" charset="-122"/>
                <a:cs typeface="Arial" panose="020B0604020202020204" pitchFamily="34" charset="0"/>
              </a:rPr>
              <a:t>Analysing case studies and scholarly debates</a:t>
            </a:r>
          </a:p>
          <a:p>
            <a:endParaRPr lang="en-GB" dirty="0"/>
          </a:p>
        </p:txBody>
      </p:sp>
    </p:spTree>
    <p:extLst>
      <p:ext uri="{BB962C8B-B14F-4D97-AF65-F5344CB8AC3E}">
        <p14:creationId xmlns:p14="http://schemas.microsoft.com/office/powerpoint/2010/main" val="133887839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575F3D-87B1-5860-DDFA-81F1CA46B78B}"/>
              </a:ext>
            </a:extLst>
          </p:cNvPr>
          <p:cNvSpPr>
            <a:spLocks noGrp="1"/>
          </p:cNvSpPr>
          <p:nvPr>
            <p:ph type="title"/>
          </p:nvPr>
        </p:nvSpPr>
        <p:spPr/>
        <p:txBody>
          <a:bodyPr>
            <a:normAutofit fontScale="90000"/>
          </a:bodyPr>
          <a:lstStyle/>
          <a:p>
            <a:r>
              <a:rPr lang="en-GB" dirty="0"/>
              <a:t>Interdisciplinary approaches</a:t>
            </a:r>
          </a:p>
        </p:txBody>
      </p:sp>
      <p:sp>
        <p:nvSpPr>
          <p:cNvPr id="3" name="Content Placeholder 2">
            <a:extLst>
              <a:ext uri="{FF2B5EF4-FFF2-40B4-BE49-F238E27FC236}">
                <a16:creationId xmlns:a16="http://schemas.microsoft.com/office/drawing/2014/main" id="{66E9D681-7D76-3F58-A4A6-91C5EA47FC24}"/>
              </a:ext>
            </a:extLst>
          </p:cNvPr>
          <p:cNvSpPr>
            <a:spLocks noGrp="1"/>
          </p:cNvSpPr>
          <p:nvPr>
            <p:ph idx="1"/>
          </p:nvPr>
        </p:nvSpPr>
        <p:spPr/>
        <p:txBody>
          <a:bodyPr>
            <a:normAutofit fontScale="25000" lnSpcReduction="20000"/>
          </a:bodyPr>
          <a:lstStyle/>
          <a:p>
            <a:r>
              <a:rPr lang="en-GB" sz="9600" kern="100" dirty="0">
                <a:ea typeface="DengXian" panose="02010600030101010101" pitchFamily="2" charset="-122"/>
                <a:cs typeface="Arial" panose="020B0604020202020204" pitchFamily="34" charset="0"/>
              </a:rPr>
              <a:t>History</a:t>
            </a:r>
          </a:p>
          <a:p>
            <a:r>
              <a:rPr lang="en-GB" sz="9600" kern="100" dirty="0">
                <a:effectLst/>
                <a:ea typeface="DengXian" panose="02010600030101010101" pitchFamily="2" charset="-122"/>
                <a:cs typeface="Arial" panose="020B0604020202020204" pitchFamily="34" charset="0"/>
              </a:rPr>
              <a:t>Anthrop</a:t>
            </a:r>
            <a:r>
              <a:rPr lang="en-GB" sz="9600" kern="100" dirty="0">
                <a:ea typeface="DengXian" panose="02010600030101010101" pitchFamily="2" charset="-122"/>
                <a:cs typeface="Arial" panose="020B0604020202020204" pitchFamily="34" charset="0"/>
              </a:rPr>
              <a:t>ology</a:t>
            </a:r>
          </a:p>
          <a:p>
            <a:r>
              <a:rPr lang="en-GB" sz="9600" kern="100" dirty="0">
                <a:effectLst/>
                <a:ea typeface="DengXian" panose="02010600030101010101" pitchFamily="2" charset="-122"/>
                <a:cs typeface="Arial" panose="020B0604020202020204" pitchFamily="34" charset="0"/>
              </a:rPr>
              <a:t>Sociology</a:t>
            </a:r>
          </a:p>
          <a:p>
            <a:r>
              <a:rPr lang="en-GB" sz="9600" kern="100" dirty="0">
                <a:ea typeface="DengXian" panose="02010600030101010101" pitchFamily="2" charset="-122"/>
                <a:cs typeface="Arial" panose="020B0604020202020204" pitchFamily="34" charset="0"/>
              </a:rPr>
              <a:t>Psychology</a:t>
            </a:r>
          </a:p>
          <a:p>
            <a:r>
              <a:rPr lang="en-GB" sz="9600" kern="100" dirty="0">
                <a:effectLst/>
                <a:ea typeface="DengXian" panose="02010600030101010101" pitchFamily="2" charset="-122"/>
                <a:cs typeface="Arial" panose="020B0604020202020204" pitchFamily="34" charset="0"/>
              </a:rPr>
              <a:t>Criminology</a:t>
            </a:r>
          </a:p>
          <a:p>
            <a:r>
              <a:rPr lang="en-GB" sz="9600" kern="100" dirty="0">
                <a:ea typeface="DengXian" panose="02010600030101010101" pitchFamily="2" charset="-122"/>
                <a:cs typeface="Arial" panose="020B0604020202020204" pitchFamily="34" charset="0"/>
              </a:rPr>
              <a:t>Political Science</a:t>
            </a:r>
          </a:p>
          <a:p>
            <a:r>
              <a:rPr lang="en-GB" sz="9600" kern="100" dirty="0">
                <a:effectLst/>
                <a:ea typeface="DengXian" panose="02010600030101010101" pitchFamily="2" charset="-122"/>
                <a:cs typeface="Arial" panose="020B0604020202020204" pitchFamily="34" charset="0"/>
              </a:rPr>
              <a:t>International Relations</a:t>
            </a:r>
          </a:p>
          <a:p>
            <a:endParaRPr lang="en-GB" dirty="0"/>
          </a:p>
        </p:txBody>
      </p:sp>
    </p:spTree>
    <p:extLst>
      <p:ext uri="{BB962C8B-B14F-4D97-AF65-F5344CB8AC3E}">
        <p14:creationId xmlns:p14="http://schemas.microsoft.com/office/powerpoint/2010/main" val="33939721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EE2DAF-8AA9-70B3-A963-ECEEA64A7424}"/>
              </a:ext>
            </a:extLst>
          </p:cNvPr>
          <p:cNvSpPr>
            <a:spLocks noGrp="1"/>
          </p:cNvSpPr>
          <p:nvPr>
            <p:ph type="title"/>
          </p:nvPr>
        </p:nvSpPr>
        <p:spPr/>
        <p:txBody>
          <a:bodyPr/>
          <a:lstStyle/>
          <a:p>
            <a:r>
              <a:rPr lang="en-GB" dirty="0"/>
              <a:t>THEMES</a:t>
            </a:r>
          </a:p>
        </p:txBody>
      </p:sp>
      <p:sp>
        <p:nvSpPr>
          <p:cNvPr id="3" name="Content Placeholder 2">
            <a:extLst>
              <a:ext uri="{FF2B5EF4-FFF2-40B4-BE49-F238E27FC236}">
                <a16:creationId xmlns:a16="http://schemas.microsoft.com/office/drawing/2014/main" id="{CA8E23C9-E782-CCDF-5C50-C1FDFC601986}"/>
              </a:ext>
            </a:extLst>
          </p:cNvPr>
          <p:cNvSpPr>
            <a:spLocks noGrp="1"/>
          </p:cNvSpPr>
          <p:nvPr>
            <p:ph idx="1"/>
          </p:nvPr>
        </p:nvSpPr>
        <p:spPr/>
        <p:txBody>
          <a:bodyPr>
            <a:normAutofit fontScale="85000" lnSpcReduction="20000"/>
          </a:bodyPr>
          <a:lstStyle/>
          <a:p>
            <a:r>
              <a:rPr lang="en-GB" dirty="0"/>
              <a:t>Modernity</a:t>
            </a:r>
          </a:p>
          <a:p>
            <a:r>
              <a:rPr lang="en-GB" dirty="0"/>
              <a:t>The rise of the state</a:t>
            </a:r>
          </a:p>
          <a:p>
            <a:r>
              <a:rPr lang="en-GB" dirty="0"/>
              <a:t>Globalisation</a:t>
            </a:r>
          </a:p>
          <a:p>
            <a:r>
              <a:rPr lang="en-GB" dirty="0"/>
              <a:t>Gender</a:t>
            </a:r>
          </a:p>
          <a:p>
            <a:r>
              <a:rPr lang="en-GB" dirty="0"/>
              <a:t>Imperialism and colonialism</a:t>
            </a:r>
          </a:p>
          <a:p>
            <a:r>
              <a:rPr lang="en-GB" dirty="0"/>
              <a:t>War</a:t>
            </a:r>
          </a:p>
          <a:p>
            <a:r>
              <a:rPr lang="en-GB" dirty="0"/>
              <a:t>Historical memory (and forgetting)</a:t>
            </a:r>
          </a:p>
          <a:p>
            <a:r>
              <a:rPr lang="en-GB" dirty="0"/>
              <a:t>Heritage and memorialisation</a:t>
            </a:r>
          </a:p>
        </p:txBody>
      </p:sp>
    </p:spTree>
    <p:extLst>
      <p:ext uri="{BB962C8B-B14F-4D97-AF65-F5344CB8AC3E}">
        <p14:creationId xmlns:p14="http://schemas.microsoft.com/office/powerpoint/2010/main" val="314570732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F64688-93D6-0E26-7E1F-823C795090E0}"/>
              </a:ext>
            </a:extLst>
          </p:cNvPr>
          <p:cNvSpPr>
            <a:spLocks noGrp="1"/>
          </p:cNvSpPr>
          <p:nvPr>
            <p:ph type="title"/>
          </p:nvPr>
        </p:nvSpPr>
        <p:spPr/>
        <p:txBody>
          <a:bodyPr/>
          <a:lstStyle/>
          <a:p>
            <a:r>
              <a:rPr lang="en-GB" dirty="0"/>
              <a:t>KEY QUESTIONS</a:t>
            </a:r>
          </a:p>
        </p:txBody>
      </p:sp>
      <p:sp>
        <p:nvSpPr>
          <p:cNvPr id="3" name="Content Placeholder 2">
            <a:extLst>
              <a:ext uri="{FF2B5EF4-FFF2-40B4-BE49-F238E27FC236}">
                <a16:creationId xmlns:a16="http://schemas.microsoft.com/office/drawing/2014/main" id="{3E2E3573-B570-E43E-0058-EAC3A02602DD}"/>
              </a:ext>
            </a:extLst>
          </p:cNvPr>
          <p:cNvSpPr>
            <a:spLocks noGrp="1"/>
          </p:cNvSpPr>
          <p:nvPr>
            <p:ph idx="1"/>
          </p:nvPr>
        </p:nvSpPr>
        <p:spPr/>
        <p:txBody>
          <a:bodyPr>
            <a:normAutofit fontScale="32500" lnSpcReduction="20000"/>
          </a:bodyPr>
          <a:lstStyle/>
          <a:p>
            <a:pPr marL="285750" indent="-285750">
              <a:lnSpc>
                <a:spcPct val="120000"/>
              </a:lnSpc>
              <a:spcBef>
                <a:spcPts val="0"/>
              </a:spcBef>
              <a:spcAft>
                <a:spcPts val="0"/>
              </a:spcAft>
              <a:buFont typeface="Arial" panose="020B0604020202020204" pitchFamily="34" charset="0"/>
              <a:buChar char="•"/>
            </a:pPr>
            <a:r>
              <a:rPr lang="en-GB" sz="11200" kern="100" dirty="0">
                <a:ea typeface="DengXian" panose="02010600030101010101" pitchFamily="2" charset="-122"/>
                <a:cs typeface="Arial" panose="020B0604020202020204" pitchFamily="34" charset="0"/>
              </a:rPr>
              <a:t>Thinking about key questions: </a:t>
            </a:r>
          </a:p>
          <a:p>
            <a:pPr marL="560070" lvl="1" indent="-285750">
              <a:lnSpc>
                <a:spcPct val="120000"/>
              </a:lnSpc>
              <a:spcBef>
                <a:spcPts val="0"/>
              </a:spcBef>
              <a:spcAft>
                <a:spcPts val="0"/>
              </a:spcAft>
              <a:buFont typeface="Arial" panose="020B0604020202020204" pitchFamily="34" charset="0"/>
              <a:buChar char="•"/>
            </a:pPr>
            <a:r>
              <a:rPr lang="en-GB" sz="9600" kern="100" dirty="0">
                <a:ea typeface="DengXian" panose="02010600030101010101" pitchFamily="2" charset="-122"/>
                <a:cs typeface="Arial" panose="020B0604020202020204" pitchFamily="34" charset="0"/>
              </a:rPr>
              <a:t>What is genocide? Are current definitions adequate?</a:t>
            </a:r>
          </a:p>
          <a:p>
            <a:pPr marL="560070" lvl="1" indent="-285750">
              <a:lnSpc>
                <a:spcPct val="120000"/>
              </a:lnSpc>
              <a:spcBef>
                <a:spcPts val="0"/>
              </a:spcBef>
              <a:spcAft>
                <a:spcPts val="0"/>
              </a:spcAft>
              <a:buFont typeface="Arial" panose="020B0604020202020204" pitchFamily="34" charset="0"/>
              <a:buChar char="•"/>
            </a:pPr>
            <a:r>
              <a:rPr lang="en-GB" sz="9600" kern="100" dirty="0">
                <a:ea typeface="DengXian" panose="02010600030101010101" pitchFamily="2" charset="-122"/>
                <a:cs typeface="Arial" panose="020B0604020202020204" pitchFamily="34" charset="0"/>
              </a:rPr>
              <a:t>What leads to genocide? </a:t>
            </a:r>
          </a:p>
          <a:p>
            <a:pPr marL="560070" lvl="1" indent="-285750">
              <a:lnSpc>
                <a:spcPct val="120000"/>
              </a:lnSpc>
              <a:spcBef>
                <a:spcPts val="0"/>
              </a:spcBef>
              <a:spcAft>
                <a:spcPts val="0"/>
              </a:spcAft>
              <a:buFont typeface="Arial" panose="020B0604020202020204" pitchFamily="34" charset="0"/>
              <a:buChar char="•"/>
            </a:pPr>
            <a:r>
              <a:rPr lang="en-GB" sz="9600" kern="100" dirty="0">
                <a:ea typeface="DengXian" panose="02010600030101010101" pitchFamily="2" charset="-122"/>
                <a:cs typeface="Arial" panose="020B0604020202020204" pitchFamily="34" charset="0"/>
              </a:rPr>
              <a:t>What causes some people to commit it?</a:t>
            </a:r>
          </a:p>
          <a:p>
            <a:pPr marL="560070" lvl="1" indent="-285750">
              <a:lnSpc>
                <a:spcPct val="120000"/>
              </a:lnSpc>
              <a:spcBef>
                <a:spcPts val="0"/>
              </a:spcBef>
              <a:spcAft>
                <a:spcPts val="0"/>
              </a:spcAft>
              <a:buFont typeface="Arial" panose="020B0604020202020204" pitchFamily="34" charset="0"/>
              <a:buChar char="•"/>
            </a:pPr>
            <a:r>
              <a:rPr lang="en-GB" sz="9600" kern="100" dirty="0">
                <a:ea typeface="DengXian" panose="02010600030101010101" pitchFamily="2" charset="-122"/>
                <a:cs typeface="Arial" panose="020B0604020202020204" pitchFamily="34" charset="0"/>
              </a:rPr>
              <a:t>How do people resist genocide?</a:t>
            </a:r>
          </a:p>
          <a:p>
            <a:pPr marL="560070" lvl="1" indent="-285750">
              <a:lnSpc>
                <a:spcPct val="120000"/>
              </a:lnSpc>
              <a:spcBef>
                <a:spcPts val="0"/>
              </a:spcBef>
              <a:spcAft>
                <a:spcPts val="0"/>
              </a:spcAft>
              <a:buFont typeface="Arial" panose="020B0604020202020204" pitchFamily="34" charset="0"/>
              <a:buChar char="•"/>
            </a:pPr>
            <a:r>
              <a:rPr lang="en-GB" sz="9600" kern="100" dirty="0">
                <a:ea typeface="DengXian" panose="02010600030101010101" pitchFamily="2" charset="-122"/>
                <a:cs typeface="Arial" panose="020B0604020202020204" pitchFamily="34" charset="0"/>
              </a:rPr>
              <a:t>How are the legacies of violence remembered? </a:t>
            </a:r>
          </a:p>
          <a:p>
            <a:pPr marL="560070" lvl="1" indent="-285750">
              <a:lnSpc>
                <a:spcPct val="120000"/>
              </a:lnSpc>
              <a:spcBef>
                <a:spcPts val="0"/>
              </a:spcBef>
              <a:spcAft>
                <a:spcPts val="0"/>
              </a:spcAft>
              <a:buFont typeface="Arial" panose="020B0604020202020204" pitchFamily="34" charset="0"/>
              <a:buChar char="•"/>
            </a:pPr>
            <a:r>
              <a:rPr lang="en-GB" sz="9600" kern="100" dirty="0">
                <a:ea typeface="DengXian" panose="02010600030101010101" pitchFamily="2" charset="-122"/>
                <a:cs typeface="Arial" panose="020B0604020202020204" pitchFamily="34" charset="0"/>
              </a:rPr>
              <a:t>What is the role of genocide denial?</a:t>
            </a:r>
          </a:p>
          <a:p>
            <a:endParaRPr lang="en-GB" dirty="0"/>
          </a:p>
        </p:txBody>
      </p:sp>
    </p:spTree>
    <p:extLst>
      <p:ext uri="{BB962C8B-B14F-4D97-AF65-F5344CB8AC3E}">
        <p14:creationId xmlns:p14="http://schemas.microsoft.com/office/powerpoint/2010/main" val="285102909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B0B988-AD4C-4530-A426-199C927B7BD7}"/>
              </a:ext>
            </a:extLst>
          </p:cNvPr>
          <p:cNvSpPr>
            <a:spLocks noGrp="1"/>
          </p:cNvSpPr>
          <p:nvPr>
            <p:ph type="title"/>
          </p:nvPr>
        </p:nvSpPr>
        <p:spPr/>
        <p:txBody>
          <a:bodyPr/>
          <a:lstStyle/>
          <a:p>
            <a:r>
              <a:rPr lang="en-GB" dirty="0"/>
              <a:t>GENOCIDE STUDIES</a:t>
            </a:r>
          </a:p>
        </p:txBody>
      </p:sp>
      <p:sp>
        <p:nvSpPr>
          <p:cNvPr id="3" name="Content Placeholder 2">
            <a:extLst>
              <a:ext uri="{FF2B5EF4-FFF2-40B4-BE49-F238E27FC236}">
                <a16:creationId xmlns:a16="http://schemas.microsoft.com/office/drawing/2014/main" id="{81CB11BD-9DB0-8A0C-44D7-5FF2AC9C269F}"/>
              </a:ext>
            </a:extLst>
          </p:cNvPr>
          <p:cNvSpPr>
            <a:spLocks noGrp="1"/>
          </p:cNvSpPr>
          <p:nvPr>
            <p:ph idx="1"/>
          </p:nvPr>
        </p:nvSpPr>
        <p:spPr/>
        <p:txBody>
          <a:bodyPr/>
          <a:lstStyle/>
          <a:p>
            <a:r>
              <a:rPr lang="en-GB" dirty="0"/>
              <a:t>Interdisciplinary field</a:t>
            </a:r>
          </a:p>
          <a:p>
            <a:r>
              <a:rPr lang="en-GB" dirty="0"/>
              <a:t>Gap between 1940s coining of the term ‘genocide’ and the drafting of the 1948 UN Convention and the early 1980s.</a:t>
            </a:r>
          </a:p>
          <a:p>
            <a:r>
              <a:rPr lang="en-GB" dirty="0"/>
              <a:t>1980s and 1990s – Genocide Studies emerges as a concrete field.</a:t>
            </a:r>
          </a:p>
        </p:txBody>
      </p:sp>
    </p:spTree>
    <p:extLst>
      <p:ext uri="{BB962C8B-B14F-4D97-AF65-F5344CB8AC3E}">
        <p14:creationId xmlns:p14="http://schemas.microsoft.com/office/powerpoint/2010/main" val="9126354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0" name="Rectangle 29">
            <a:extLst>
              <a:ext uri="{FF2B5EF4-FFF2-40B4-BE49-F238E27FC236}">
                <a16:creationId xmlns:a16="http://schemas.microsoft.com/office/drawing/2014/main" id="{558DA214-7FDA-4C9D-A7CF-9AD725E290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447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A77F89CE-BF52-4AF5-8B0B-7E9693734E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4474"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B18C9E0-2801-62AD-B785-15509DA01E3E}"/>
              </a:ext>
            </a:extLst>
          </p:cNvPr>
          <p:cNvSpPr>
            <a:spLocks noGrp="1"/>
          </p:cNvSpPr>
          <p:nvPr>
            <p:ph type="title"/>
          </p:nvPr>
        </p:nvSpPr>
        <p:spPr>
          <a:xfrm>
            <a:off x="960438" y="640080"/>
            <a:ext cx="4500737" cy="2194560"/>
          </a:xfrm>
        </p:spPr>
        <p:txBody>
          <a:bodyPr vert="horz" lIns="91440" tIns="45720" rIns="91440" bIns="45720" rtlCol="0" anchor="ctr">
            <a:normAutofit/>
          </a:bodyPr>
          <a:lstStyle/>
          <a:p>
            <a:r>
              <a:rPr lang="en-US" kern="1200" cap="all" spc="120" baseline="0">
                <a:solidFill>
                  <a:schemeClr val="bg1"/>
                </a:solidFill>
                <a:latin typeface="+mj-lt"/>
                <a:ea typeface="+mj-ea"/>
                <a:cs typeface="+mj-cs"/>
              </a:rPr>
              <a:t>Class schedule</a:t>
            </a:r>
          </a:p>
        </p:txBody>
      </p:sp>
      <p:sp>
        <p:nvSpPr>
          <p:cNvPr id="5" name="Rectangle 1">
            <a:extLst>
              <a:ext uri="{FF2B5EF4-FFF2-40B4-BE49-F238E27FC236}">
                <a16:creationId xmlns:a16="http://schemas.microsoft.com/office/drawing/2014/main" id="{AF584540-982D-1722-07C8-B5E878B40349}"/>
              </a:ext>
            </a:extLst>
          </p:cNvPr>
          <p:cNvSpPr>
            <a:spLocks noChangeArrowheads="1"/>
          </p:cNvSpPr>
          <p:nvPr/>
        </p:nvSpPr>
        <p:spPr bwMode="auto">
          <a:xfrm>
            <a:off x="960438" y="2916936"/>
            <a:ext cx="4500737" cy="3264408"/>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t" anchorCtr="0" compatLnSpc="1">
            <a:prstTxWarp prst="textNoShape">
              <a:avLst/>
            </a:prstTxWarp>
            <a:normAutofit/>
          </a:bodyPr>
          <a:lstStyle/>
          <a:p>
            <a:pPr marL="0" marR="0" lvl="0" indent="0" fontAlgn="base">
              <a:lnSpc>
                <a:spcPct val="101000"/>
              </a:lnSpc>
              <a:spcBef>
                <a:spcPct val="0"/>
              </a:spcBef>
              <a:spcAft>
                <a:spcPts val="600"/>
              </a:spcAft>
              <a:buClrTx/>
              <a:buSzTx/>
              <a:buFontTx/>
              <a:buNone/>
              <a:tabLst/>
            </a:pPr>
            <a:r>
              <a:rPr kumimoji="0" lang="en-US" altLang="en-US" b="0" i="0" u="none" strike="noStrike" cap="none" spc="50" normalizeH="0">
                <a:ln>
                  <a:noFill/>
                </a:ln>
                <a:solidFill>
                  <a:schemeClr val="bg1"/>
                </a:solidFill>
                <a:effectLst/>
              </a:rPr>
              <a:t>Classes will run on Microsoft Teams, according to the following schedule (NB this is different to the Module Handbook, an updated handbook will be circulated shortly). We will meet on Wednesdays between 11am and 1pm.</a:t>
            </a:r>
          </a:p>
        </p:txBody>
      </p:sp>
      <p:graphicFrame>
        <p:nvGraphicFramePr>
          <p:cNvPr id="3" name="Table 2">
            <a:extLst>
              <a:ext uri="{FF2B5EF4-FFF2-40B4-BE49-F238E27FC236}">
                <a16:creationId xmlns:a16="http://schemas.microsoft.com/office/drawing/2014/main" id="{EE7F43BF-9E15-F925-9E42-EC6F371509BA}"/>
              </a:ext>
            </a:extLst>
          </p:cNvPr>
          <p:cNvGraphicFramePr>
            <a:graphicFrameLocks noGrp="1"/>
          </p:cNvGraphicFramePr>
          <p:nvPr>
            <p:extLst>
              <p:ext uri="{D42A27DB-BD31-4B8C-83A1-F6EECF244321}">
                <p14:modId xmlns:p14="http://schemas.microsoft.com/office/powerpoint/2010/main" val="2643838897"/>
              </p:ext>
            </p:extLst>
          </p:nvPr>
        </p:nvGraphicFramePr>
        <p:xfrm>
          <a:off x="6741822" y="249382"/>
          <a:ext cx="4795020" cy="6229003"/>
        </p:xfrm>
        <a:graphic>
          <a:graphicData uri="http://schemas.openxmlformats.org/drawingml/2006/table">
            <a:tbl>
              <a:tblPr firstRow="1" firstCol="1" bandRow="1">
                <a:noFill/>
                <a:tableStyleId>{5C22544A-7EE6-4342-B048-85BDC9FD1C3A}</a:tableStyleId>
              </a:tblPr>
              <a:tblGrid>
                <a:gridCol w="1119453">
                  <a:extLst>
                    <a:ext uri="{9D8B030D-6E8A-4147-A177-3AD203B41FA5}">
                      <a16:colId xmlns:a16="http://schemas.microsoft.com/office/drawing/2014/main" val="2351318952"/>
                    </a:ext>
                  </a:extLst>
                </a:gridCol>
                <a:gridCol w="1909397">
                  <a:extLst>
                    <a:ext uri="{9D8B030D-6E8A-4147-A177-3AD203B41FA5}">
                      <a16:colId xmlns:a16="http://schemas.microsoft.com/office/drawing/2014/main" val="3570174561"/>
                    </a:ext>
                  </a:extLst>
                </a:gridCol>
                <a:gridCol w="1766170">
                  <a:extLst>
                    <a:ext uri="{9D8B030D-6E8A-4147-A177-3AD203B41FA5}">
                      <a16:colId xmlns:a16="http://schemas.microsoft.com/office/drawing/2014/main" val="699835202"/>
                    </a:ext>
                  </a:extLst>
                </a:gridCol>
              </a:tblGrid>
              <a:tr h="578346">
                <a:tc>
                  <a:txBody>
                    <a:bodyPr/>
                    <a:lstStyle/>
                    <a:p>
                      <a:pPr marL="76200" marR="76200">
                        <a:lnSpc>
                          <a:spcPct val="115000"/>
                        </a:lnSpc>
                        <a:spcAft>
                          <a:spcPts val="800"/>
                        </a:spcAft>
                      </a:pPr>
                      <a:r>
                        <a:rPr lang="en-GB" sz="900" b="0" kern="0" cap="all" spc="150">
                          <a:solidFill>
                            <a:schemeClr val="lt1"/>
                          </a:solidFill>
                          <a:effectLst/>
                        </a:rPr>
                        <a:t>Date</a:t>
                      </a:r>
                      <a:endParaRPr lang="en-GB" sz="900" b="0" kern="100" cap="all" spc="150">
                        <a:solidFill>
                          <a:schemeClr val="lt1"/>
                        </a:solidFill>
                        <a:effectLst/>
                        <a:latin typeface="Aptos" panose="020B0004020202020204" pitchFamily="34" charset="0"/>
                        <a:ea typeface="DengXian" panose="02010600030101010101" pitchFamily="2" charset="-122"/>
                        <a:cs typeface="Arial" panose="020B0604020202020204" pitchFamily="34" charset="0"/>
                      </a:endParaRPr>
                    </a:p>
                  </a:txBody>
                  <a:tcPr marL="75919" marR="75919" marT="75919" marB="75919">
                    <a:lnL w="12700" cmpd="sng">
                      <a:noFill/>
                    </a:lnL>
                    <a:lnR w="12700" cmpd="sng">
                      <a:noFill/>
                    </a:lnR>
                    <a:lnT w="12700" cmpd="sng">
                      <a:noFill/>
                    </a:lnT>
                    <a:lnB w="38100" cmpd="sng">
                      <a:noFill/>
                    </a:lnB>
                    <a:solidFill>
                      <a:srgbClr val="505356"/>
                    </a:solidFill>
                  </a:tcPr>
                </a:tc>
                <a:tc>
                  <a:txBody>
                    <a:bodyPr/>
                    <a:lstStyle/>
                    <a:p>
                      <a:pPr marL="76200" marR="76200">
                        <a:lnSpc>
                          <a:spcPct val="115000"/>
                        </a:lnSpc>
                        <a:spcAft>
                          <a:spcPts val="800"/>
                        </a:spcAft>
                      </a:pPr>
                      <a:r>
                        <a:rPr lang="en-GB" sz="900" b="0" kern="0" cap="all" spc="150">
                          <a:solidFill>
                            <a:schemeClr val="lt1"/>
                          </a:solidFill>
                          <a:effectLst/>
                        </a:rPr>
                        <a:t>Lecture details</a:t>
                      </a:r>
                      <a:endParaRPr lang="en-GB" sz="900" b="0" kern="100" cap="all" spc="150">
                        <a:solidFill>
                          <a:schemeClr val="lt1"/>
                        </a:solidFill>
                        <a:effectLst/>
                        <a:latin typeface="Aptos" panose="020B0004020202020204" pitchFamily="34" charset="0"/>
                        <a:ea typeface="DengXian" panose="02010600030101010101" pitchFamily="2" charset="-122"/>
                        <a:cs typeface="Arial" panose="020B0604020202020204" pitchFamily="34" charset="0"/>
                      </a:endParaRPr>
                    </a:p>
                  </a:txBody>
                  <a:tcPr marL="75919" marR="75919" marT="75919" marB="75919">
                    <a:lnL w="12700" cmpd="sng">
                      <a:noFill/>
                    </a:lnL>
                    <a:lnR w="12700" cmpd="sng">
                      <a:noFill/>
                    </a:lnR>
                    <a:lnT w="12700" cmpd="sng">
                      <a:noFill/>
                    </a:lnT>
                    <a:lnB w="38100" cmpd="sng">
                      <a:noFill/>
                    </a:lnB>
                    <a:solidFill>
                      <a:srgbClr val="505356"/>
                    </a:solidFill>
                  </a:tcPr>
                </a:tc>
                <a:tc>
                  <a:txBody>
                    <a:bodyPr/>
                    <a:lstStyle/>
                    <a:p>
                      <a:pPr marL="76200" marR="76200">
                        <a:lnSpc>
                          <a:spcPct val="115000"/>
                        </a:lnSpc>
                        <a:spcAft>
                          <a:spcPts val="800"/>
                        </a:spcAft>
                      </a:pPr>
                      <a:r>
                        <a:rPr lang="en-GB" sz="900" b="0" kern="0" cap="all" spc="150">
                          <a:solidFill>
                            <a:schemeClr val="lt1"/>
                          </a:solidFill>
                          <a:effectLst/>
                        </a:rPr>
                        <a:t>Assignments due this week</a:t>
                      </a:r>
                      <a:endParaRPr lang="en-GB" sz="900" b="0" kern="100" cap="all" spc="150">
                        <a:solidFill>
                          <a:schemeClr val="lt1"/>
                        </a:solidFill>
                        <a:effectLst/>
                        <a:latin typeface="Aptos" panose="020B0004020202020204" pitchFamily="34" charset="0"/>
                        <a:ea typeface="DengXian" panose="02010600030101010101" pitchFamily="2" charset="-122"/>
                        <a:cs typeface="Arial" panose="020B0604020202020204" pitchFamily="34" charset="0"/>
                      </a:endParaRPr>
                    </a:p>
                  </a:txBody>
                  <a:tcPr marL="75919" marR="75919" marT="75919" marB="75919">
                    <a:lnL w="12700" cmpd="sng">
                      <a:noFill/>
                    </a:lnL>
                    <a:lnR w="12700" cmpd="sng">
                      <a:noFill/>
                    </a:lnR>
                    <a:lnT w="12700" cmpd="sng">
                      <a:noFill/>
                    </a:lnT>
                    <a:lnB w="38100" cmpd="sng">
                      <a:noFill/>
                    </a:lnB>
                    <a:solidFill>
                      <a:srgbClr val="505356"/>
                    </a:solidFill>
                  </a:tcPr>
                </a:tc>
                <a:extLst>
                  <a:ext uri="{0D108BD9-81ED-4DB2-BD59-A6C34878D82A}">
                    <a16:rowId xmlns:a16="http://schemas.microsoft.com/office/drawing/2014/main" val="1885266312"/>
                  </a:ext>
                </a:extLst>
              </a:tr>
              <a:tr h="509294">
                <a:tc>
                  <a:txBody>
                    <a:bodyPr/>
                    <a:lstStyle/>
                    <a:p>
                      <a:pPr marL="76200" marR="76200">
                        <a:lnSpc>
                          <a:spcPct val="115000"/>
                        </a:lnSpc>
                        <a:spcAft>
                          <a:spcPts val="800"/>
                        </a:spcAft>
                      </a:pPr>
                      <a:r>
                        <a:rPr lang="en-GB" sz="700" b="1" kern="0" cap="none" spc="0">
                          <a:solidFill>
                            <a:schemeClr val="tx1"/>
                          </a:solidFill>
                          <a:effectLst/>
                        </a:rPr>
                        <a:t>Wednesday 5 February 2025</a:t>
                      </a:r>
                      <a:endParaRPr lang="en-GB" sz="700" b="1" kern="100" cap="none" spc="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75919" marR="75919" marT="75919" marB="75919">
                    <a:lnL w="12700" cmpd="sng">
                      <a:noFill/>
                      <a:prstDash val="solid"/>
                    </a:lnL>
                    <a:lnR w="12700" cmpd="sng">
                      <a:noFill/>
                      <a:prstDash val="solid"/>
                    </a:lnR>
                    <a:lnT w="38100" cmpd="sng">
                      <a:noFill/>
                    </a:lnT>
                    <a:lnB w="12700" cmpd="sng">
                      <a:noFill/>
                      <a:prstDash val="solid"/>
                    </a:lnB>
                    <a:noFill/>
                  </a:tcPr>
                </a:tc>
                <a:tc>
                  <a:txBody>
                    <a:bodyPr/>
                    <a:lstStyle/>
                    <a:p>
                      <a:pPr marL="76200" marR="76200">
                        <a:lnSpc>
                          <a:spcPct val="115000"/>
                        </a:lnSpc>
                        <a:spcAft>
                          <a:spcPts val="800"/>
                        </a:spcAft>
                      </a:pPr>
                      <a:r>
                        <a:rPr lang="en-GB" sz="700" kern="0" cap="none" spc="0">
                          <a:solidFill>
                            <a:schemeClr val="tx1"/>
                          </a:solidFill>
                          <a:effectLst/>
                        </a:rPr>
                        <a:t>Lecture 1: Introduction to the module</a:t>
                      </a:r>
                      <a:endParaRPr lang="en-GB" sz="700" kern="100" cap="none" spc="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75919" marR="75919" marT="75919" marB="75919">
                    <a:lnL w="12700" cmpd="sng">
                      <a:noFill/>
                      <a:prstDash val="solid"/>
                    </a:lnL>
                    <a:lnR w="12700" cmpd="sng">
                      <a:noFill/>
                      <a:prstDash val="solid"/>
                    </a:lnR>
                    <a:lnT w="38100" cmpd="sng">
                      <a:noFill/>
                    </a:lnT>
                    <a:lnB w="12700" cmpd="sng">
                      <a:noFill/>
                      <a:prstDash val="solid"/>
                    </a:lnB>
                    <a:noFill/>
                  </a:tcPr>
                </a:tc>
                <a:tc>
                  <a:txBody>
                    <a:bodyPr/>
                    <a:lstStyle/>
                    <a:p>
                      <a:pPr marL="76200" marR="76200" algn="ctr">
                        <a:lnSpc>
                          <a:spcPct val="115000"/>
                        </a:lnSpc>
                        <a:spcAft>
                          <a:spcPts val="800"/>
                        </a:spcAft>
                      </a:pPr>
                      <a:r>
                        <a:rPr lang="en-GB" sz="700" kern="0" cap="none" spc="0">
                          <a:solidFill>
                            <a:schemeClr val="tx1"/>
                          </a:solidFill>
                          <a:effectLst/>
                        </a:rPr>
                        <a:t>-</a:t>
                      </a:r>
                      <a:endParaRPr lang="en-GB" sz="700" kern="100" cap="none" spc="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75919" marR="75919" marT="75919" marB="75919">
                    <a:lnL w="12700" cmpd="sng">
                      <a:noFill/>
                      <a:prstDash val="solid"/>
                    </a:lnL>
                    <a:lnR w="12700" cmpd="sng">
                      <a:noFill/>
                      <a:prstDash val="solid"/>
                    </a:lnR>
                    <a:lnT w="38100" cmpd="sng">
                      <a:noFill/>
                    </a:lnT>
                    <a:lnB w="12700" cmpd="sng">
                      <a:noFill/>
                      <a:prstDash val="solid"/>
                    </a:lnB>
                    <a:noFill/>
                  </a:tcPr>
                </a:tc>
                <a:extLst>
                  <a:ext uri="{0D108BD9-81ED-4DB2-BD59-A6C34878D82A}">
                    <a16:rowId xmlns:a16="http://schemas.microsoft.com/office/drawing/2014/main" val="9632910"/>
                  </a:ext>
                </a:extLst>
              </a:tr>
              <a:tr h="509294">
                <a:tc>
                  <a:txBody>
                    <a:bodyPr/>
                    <a:lstStyle/>
                    <a:p>
                      <a:pPr marL="76200" marR="76200">
                        <a:lnSpc>
                          <a:spcPct val="115000"/>
                        </a:lnSpc>
                        <a:spcAft>
                          <a:spcPts val="800"/>
                        </a:spcAft>
                      </a:pPr>
                      <a:r>
                        <a:rPr lang="en-GB" sz="700" b="1" kern="0" cap="none" spc="0">
                          <a:solidFill>
                            <a:schemeClr val="tx1"/>
                          </a:solidFill>
                          <a:effectLst/>
                        </a:rPr>
                        <a:t>Wednesday 12 February 2025</a:t>
                      </a:r>
                      <a:endParaRPr lang="en-GB" sz="700" b="1" kern="100" cap="none" spc="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75919" marR="75919" marT="75919" marB="75919">
                    <a:lnL w="12700" cmpd="sng">
                      <a:noFill/>
                      <a:prstDash val="solid"/>
                    </a:lnL>
                    <a:lnR w="12700" cmpd="sng">
                      <a:noFill/>
                      <a:prstDash val="solid"/>
                    </a:lnR>
                    <a:lnT w="12700" cmpd="sng">
                      <a:noFill/>
                      <a:prstDash val="solid"/>
                    </a:lnT>
                    <a:lnB w="12700" cmpd="sng">
                      <a:noFill/>
                      <a:prstDash val="solid"/>
                    </a:lnB>
                    <a:solidFill>
                      <a:srgbClr val="000000">
                        <a:alpha val="7843"/>
                      </a:srgbClr>
                    </a:solidFill>
                  </a:tcPr>
                </a:tc>
                <a:tc>
                  <a:txBody>
                    <a:bodyPr/>
                    <a:lstStyle/>
                    <a:p>
                      <a:pPr marL="76200" marR="76200">
                        <a:lnSpc>
                          <a:spcPct val="115000"/>
                        </a:lnSpc>
                        <a:spcAft>
                          <a:spcPts val="800"/>
                        </a:spcAft>
                      </a:pPr>
                      <a:r>
                        <a:rPr lang="en-GB" sz="700" kern="0" cap="none" spc="0" dirty="0">
                          <a:solidFill>
                            <a:schemeClr val="tx1"/>
                          </a:solidFill>
                          <a:effectLst/>
                        </a:rPr>
                        <a:t>Lecture 2: Defining genocide</a:t>
                      </a:r>
                      <a:endParaRPr lang="en-GB" sz="700" kern="100" cap="none" spc="0" dirty="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75919" marR="75919" marT="75919" marB="75919">
                    <a:lnL w="12700" cmpd="sng">
                      <a:noFill/>
                      <a:prstDash val="solid"/>
                    </a:lnL>
                    <a:lnR w="12700" cmpd="sng">
                      <a:noFill/>
                      <a:prstDash val="solid"/>
                    </a:lnR>
                    <a:lnT w="12700" cmpd="sng">
                      <a:noFill/>
                      <a:prstDash val="solid"/>
                    </a:lnT>
                    <a:lnB w="12700" cmpd="sng">
                      <a:noFill/>
                      <a:prstDash val="solid"/>
                    </a:lnB>
                    <a:solidFill>
                      <a:srgbClr val="000000">
                        <a:alpha val="7843"/>
                      </a:srgbClr>
                    </a:solidFill>
                  </a:tcPr>
                </a:tc>
                <a:tc>
                  <a:txBody>
                    <a:bodyPr/>
                    <a:lstStyle/>
                    <a:p>
                      <a:pPr marL="76200" marR="76200" algn="ctr">
                        <a:lnSpc>
                          <a:spcPct val="115000"/>
                        </a:lnSpc>
                        <a:spcAft>
                          <a:spcPts val="800"/>
                        </a:spcAft>
                      </a:pPr>
                      <a:r>
                        <a:rPr lang="en-GB" sz="700" kern="0" cap="none" spc="0">
                          <a:solidFill>
                            <a:schemeClr val="tx1"/>
                          </a:solidFill>
                          <a:effectLst/>
                        </a:rPr>
                        <a:t>-</a:t>
                      </a:r>
                      <a:endParaRPr lang="en-GB" sz="700" kern="100" cap="none" spc="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75919" marR="75919" marT="75919" marB="75919">
                    <a:lnL w="12700" cmpd="sng">
                      <a:noFill/>
                      <a:prstDash val="solid"/>
                    </a:lnL>
                    <a:lnR w="12700" cmpd="sng">
                      <a:noFill/>
                      <a:prstDash val="solid"/>
                    </a:lnR>
                    <a:lnT w="12700" cmpd="sng">
                      <a:noFill/>
                      <a:prstDash val="solid"/>
                    </a:lnT>
                    <a:lnB w="12700" cmpd="sng">
                      <a:noFill/>
                      <a:prstDash val="solid"/>
                    </a:lnB>
                    <a:solidFill>
                      <a:srgbClr val="000000">
                        <a:alpha val="7843"/>
                      </a:srgbClr>
                    </a:solidFill>
                  </a:tcPr>
                </a:tc>
                <a:extLst>
                  <a:ext uri="{0D108BD9-81ED-4DB2-BD59-A6C34878D82A}">
                    <a16:rowId xmlns:a16="http://schemas.microsoft.com/office/drawing/2014/main" val="1568727907"/>
                  </a:ext>
                </a:extLst>
              </a:tr>
              <a:tr h="750329">
                <a:tc>
                  <a:txBody>
                    <a:bodyPr/>
                    <a:lstStyle/>
                    <a:p>
                      <a:pPr marL="76200" marR="76200">
                        <a:lnSpc>
                          <a:spcPct val="115000"/>
                        </a:lnSpc>
                        <a:spcAft>
                          <a:spcPts val="800"/>
                        </a:spcAft>
                      </a:pPr>
                      <a:r>
                        <a:rPr lang="en-GB" sz="700" b="1" kern="0" cap="none" spc="0">
                          <a:solidFill>
                            <a:schemeClr val="tx1"/>
                          </a:solidFill>
                          <a:effectLst/>
                        </a:rPr>
                        <a:t>Wednesday 19 February 2025</a:t>
                      </a:r>
                      <a:endParaRPr lang="en-GB" sz="700" b="1" kern="100" cap="none" spc="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75919" marR="75919" marT="75919" marB="75919">
                    <a:lnL w="12700" cmpd="sng">
                      <a:noFill/>
                      <a:prstDash val="solid"/>
                    </a:lnL>
                    <a:lnR w="12700" cmpd="sng">
                      <a:noFill/>
                      <a:prstDash val="solid"/>
                    </a:lnR>
                    <a:lnT w="12700" cmpd="sng">
                      <a:noFill/>
                      <a:prstDash val="solid"/>
                    </a:lnT>
                    <a:lnB w="12700" cmpd="sng">
                      <a:noFill/>
                      <a:prstDash val="solid"/>
                    </a:lnB>
                    <a:noFill/>
                  </a:tcPr>
                </a:tc>
                <a:tc>
                  <a:txBody>
                    <a:bodyPr/>
                    <a:lstStyle/>
                    <a:p>
                      <a:pPr marL="76200" marR="76200">
                        <a:lnSpc>
                          <a:spcPct val="115000"/>
                        </a:lnSpc>
                        <a:spcAft>
                          <a:spcPts val="800"/>
                        </a:spcAft>
                      </a:pPr>
                      <a:r>
                        <a:rPr lang="en-GB" sz="700" kern="0" cap="none" spc="0">
                          <a:solidFill>
                            <a:schemeClr val="tx1"/>
                          </a:solidFill>
                          <a:effectLst/>
                        </a:rPr>
                        <a:t>Lecture 3: Genocide in Namibia: On the path to Auschwitz?</a:t>
                      </a:r>
                      <a:endParaRPr lang="en-GB" sz="700" kern="100" cap="none" spc="0">
                        <a:solidFill>
                          <a:schemeClr val="tx1"/>
                        </a:solidFill>
                        <a:effectLst/>
                      </a:endParaRPr>
                    </a:p>
                    <a:p>
                      <a:pPr marL="76200" marR="76200">
                        <a:lnSpc>
                          <a:spcPct val="115000"/>
                        </a:lnSpc>
                        <a:spcAft>
                          <a:spcPts val="800"/>
                        </a:spcAft>
                      </a:pPr>
                      <a:r>
                        <a:rPr lang="en-GB" sz="700" kern="0" cap="none" spc="0">
                          <a:solidFill>
                            <a:schemeClr val="tx1"/>
                          </a:solidFill>
                          <a:effectLst/>
                        </a:rPr>
                        <a:t>Assignment workshop</a:t>
                      </a:r>
                      <a:endParaRPr lang="en-GB" sz="700" kern="100" cap="none" spc="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75919" marR="75919" marT="75919" marB="75919">
                    <a:lnL w="12700" cmpd="sng">
                      <a:noFill/>
                      <a:prstDash val="solid"/>
                    </a:lnL>
                    <a:lnR w="12700" cmpd="sng">
                      <a:noFill/>
                      <a:prstDash val="solid"/>
                    </a:lnR>
                    <a:lnT w="12700" cmpd="sng">
                      <a:noFill/>
                      <a:prstDash val="solid"/>
                    </a:lnT>
                    <a:lnB w="12700" cmpd="sng">
                      <a:noFill/>
                      <a:prstDash val="solid"/>
                    </a:lnB>
                    <a:noFill/>
                  </a:tcPr>
                </a:tc>
                <a:tc>
                  <a:txBody>
                    <a:bodyPr/>
                    <a:lstStyle/>
                    <a:p>
                      <a:pPr marL="76200" marR="76200" algn="ctr">
                        <a:lnSpc>
                          <a:spcPct val="115000"/>
                        </a:lnSpc>
                        <a:spcAft>
                          <a:spcPts val="800"/>
                        </a:spcAft>
                      </a:pPr>
                      <a:r>
                        <a:rPr lang="en-GB" sz="700" kern="0" cap="none" spc="0">
                          <a:solidFill>
                            <a:schemeClr val="tx1"/>
                          </a:solidFill>
                          <a:effectLst/>
                        </a:rPr>
                        <a:t>-</a:t>
                      </a:r>
                      <a:endParaRPr lang="en-GB" sz="700" kern="100" cap="none" spc="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75919" marR="75919" marT="75919" marB="75919">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1428176457"/>
                  </a:ext>
                </a:extLst>
              </a:tr>
              <a:tr h="509294">
                <a:tc>
                  <a:txBody>
                    <a:bodyPr/>
                    <a:lstStyle/>
                    <a:p>
                      <a:pPr marL="76200" marR="76200">
                        <a:lnSpc>
                          <a:spcPct val="115000"/>
                        </a:lnSpc>
                        <a:spcAft>
                          <a:spcPts val="800"/>
                        </a:spcAft>
                      </a:pPr>
                      <a:r>
                        <a:rPr lang="en-GB" sz="700" b="1" kern="0" cap="none" spc="0">
                          <a:solidFill>
                            <a:schemeClr val="tx1"/>
                          </a:solidFill>
                          <a:effectLst/>
                        </a:rPr>
                        <a:t>Wednesday 26 February 2025</a:t>
                      </a:r>
                      <a:endParaRPr lang="en-GB" sz="700" b="1" kern="100" cap="none" spc="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75919" marR="75919" marT="75919" marB="75919">
                    <a:lnL w="12700" cmpd="sng">
                      <a:noFill/>
                      <a:prstDash val="solid"/>
                    </a:lnL>
                    <a:lnR w="12700" cmpd="sng">
                      <a:noFill/>
                      <a:prstDash val="solid"/>
                    </a:lnR>
                    <a:lnT w="12700" cmpd="sng">
                      <a:noFill/>
                      <a:prstDash val="solid"/>
                    </a:lnT>
                    <a:lnB w="12700" cmpd="sng">
                      <a:noFill/>
                      <a:prstDash val="solid"/>
                    </a:lnB>
                    <a:solidFill>
                      <a:srgbClr val="000000">
                        <a:alpha val="7843"/>
                      </a:srgbClr>
                    </a:solidFill>
                  </a:tcPr>
                </a:tc>
                <a:tc>
                  <a:txBody>
                    <a:bodyPr/>
                    <a:lstStyle/>
                    <a:p>
                      <a:pPr>
                        <a:lnSpc>
                          <a:spcPct val="115000"/>
                        </a:lnSpc>
                        <a:spcAft>
                          <a:spcPts val="800"/>
                        </a:spcAft>
                      </a:pPr>
                      <a:r>
                        <a:rPr lang="en-GB" sz="700" kern="100" cap="none" spc="0" dirty="0">
                          <a:solidFill>
                            <a:schemeClr val="tx1"/>
                          </a:solidFill>
                          <a:effectLst/>
                        </a:rPr>
                        <a:t>  Lecture 4: Plan or a gruesome   accident? Origins of the Holocaust </a:t>
                      </a:r>
                      <a:endParaRPr lang="en-GB" sz="700" kern="100" cap="none" spc="0" dirty="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75919" marR="75919" marT="75919" marB="75919">
                    <a:lnL w="12700" cmpd="sng">
                      <a:noFill/>
                      <a:prstDash val="solid"/>
                    </a:lnL>
                    <a:lnR w="12700" cmpd="sng">
                      <a:noFill/>
                      <a:prstDash val="solid"/>
                    </a:lnR>
                    <a:lnT w="12700" cmpd="sng">
                      <a:noFill/>
                      <a:prstDash val="solid"/>
                    </a:lnT>
                    <a:lnB w="12700" cmpd="sng">
                      <a:noFill/>
                      <a:prstDash val="solid"/>
                    </a:lnB>
                    <a:solidFill>
                      <a:srgbClr val="000000">
                        <a:alpha val="7843"/>
                      </a:srgbClr>
                    </a:solidFill>
                  </a:tcPr>
                </a:tc>
                <a:tc>
                  <a:txBody>
                    <a:bodyPr/>
                    <a:lstStyle/>
                    <a:p>
                      <a:pPr marL="76200" marR="76200">
                        <a:lnSpc>
                          <a:spcPct val="115000"/>
                        </a:lnSpc>
                        <a:spcAft>
                          <a:spcPts val="800"/>
                        </a:spcAft>
                      </a:pPr>
                      <a:r>
                        <a:rPr lang="en-GB" sz="700" kern="0" cap="none" spc="0">
                          <a:solidFill>
                            <a:schemeClr val="tx1"/>
                          </a:solidFill>
                          <a:effectLst/>
                        </a:rPr>
                        <a:t>Portfolio part 1 due Sunday 2 March 2025 at 23:59 PM.</a:t>
                      </a:r>
                      <a:endParaRPr lang="en-GB" sz="700" kern="100" cap="none" spc="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75919" marR="75919" marT="75919" marB="75919">
                    <a:lnL w="12700" cmpd="sng">
                      <a:noFill/>
                      <a:prstDash val="solid"/>
                    </a:lnL>
                    <a:lnR w="12700" cmpd="sng">
                      <a:noFill/>
                      <a:prstDash val="solid"/>
                    </a:lnR>
                    <a:lnT w="12700" cmpd="sng">
                      <a:noFill/>
                      <a:prstDash val="solid"/>
                    </a:lnT>
                    <a:lnB w="12700" cmpd="sng">
                      <a:noFill/>
                      <a:prstDash val="solid"/>
                    </a:lnB>
                    <a:solidFill>
                      <a:srgbClr val="000000">
                        <a:alpha val="7843"/>
                      </a:srgbClr>
                    </a:solidFill>
                  </a:tcPr>
                </a:tc>
                <a:extLst>
                  <a:ext uri="{0D108BD9-81ED-4DB2-BD59-A6C34878D82A}">
                    <a16:rowId xmlns:a16="http://schemas.microsoft.com/office/drawing/2014/main" val="3230802719"/>
                  </a:ext>
                </a:extLst>
              </a:tr>
              <a:tr h="509294">
                <a:tc>
                  <a:txBody>
                    <a:bodyPr/>
                    <a:lstStyle/>
                    <a:p>
                      <a:pPr marL="76200" marR="76200">
                        <a:lnSpc>
                          <a:spcPct val="115000"/>
                        </a:lnSpc>
                        <a:spcAft>
                          <a:spcPts val="800"/>
                        </a:spcAft>
                      </a:pPr>
                      <a:r>
                        <a:rPr lang="en-GB" sz="700" b="1" kern="0" cap="none" spc="0">
                          <a:solidFill>
                            <a:schemeClr val="tx1"/>
                          </a:solidFill>
                          <a:effectLst/>
                        </a:rPr>
                        <a:t>Wednesday 5 March 2025</a:t>
                      </a:r>
                      <a:endParaRPr lang="en-GB" sz="700" b="1" kern="100" cap="none" spc="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75919" marR="75919" marT="75919" marB="75919">
                    <a:lnL w="12700" cmpd="sng">
                      <a:noFill/>
                      <a:prstDash val="solid"/>
                    </a:lnL>
                    <a:lnR w="12700" cmpd="sng">
                      <a:noFill/>
                      <a:prstDash val="solid"/>
                    </a:lnR>
                    <a:lnT w="12700" cmpd="sng">
                      <a:noFill/>
                      <a:prstDash val="solid"/>
                    </a:lnT>
                    <a:lnB w="12700" cmpd="sng">
                      <a:noFill/>
                      <a:prstDash val="solid"/>
                    </a:lnB>
                    <a:noFill/>
                  </a:tcPr>
                </a:tc>
                <a:tc>
                  <a:txBody>
                    <a:bodyPr/>
                    <a:lstStyle/>
                    <a:p>
                      <a:pPr marL="76200" marR="76200">
                        <a:lnSpc>
                          <a:spcPct val="115000"/>
                        </a:lnSpc>
                        <a:spcAft>
                          <a:spcPts val="800"/>
                        </a:spcAft>
                      </a:pPr>
                      <a:r>
                        <a:rPr lang="en-GB" sz="700" kern="0" cap="none" spc="0" dirty="0">
                          <a:solidFill>
                            <a:schemeClr val="tx1"/>
                          </a:solidFill>
                          <a:effectLst/>
                        </a:rPr>
                        <a:t>Lecture 5: Ordinary killers? Holocaust perpetrators </a:t>
                      </a:r>
                      <a:endParaRPr lang="en-GB" sz="700" kern="100" cap="none" spc="0" dirty="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75919" marR="75919" marT="75919" marB="75919">
                    <a:lnL w="12700" cmpd="sng">
                      <a:noFill/>
                      <a:prstDash val="solid"/>
                    </a:lnL>
                    <a:lnR w="12700" cmpd="sng">
                      <a:noFill/>
                      <a:prstDash val="solid"/>
                    </a:lnR>
                    <a:lnT w="12700" cmpd="sng">
                      <a:noFill/>
                      <a:prstDash val="solid"/>
                    </a:lnT>
                    <a:lnB w="12700" cmpd="sng">
                      <a:noFill/>
                      <a:prstDash val="solid"/>
                    </a:lnB>
                    <a:noFill/>
                  </a:tcPr>
                </a:tc>
                <a:tc>
                  <a:txBody>
                    <a:bodyPr/>
                    <a:lstStyle/>
                    <a:p>
                      <a:pPr marL="76200" marR="76200" algn="ctr">
                        <a:lnSpc>
                          <a:spcPct val="115000"/>
                        </a:lnSpc>
                        <a:spcAft>
                          <a:spcPts val="800"/>
                        </a:spcAft>
                      </a:pPr>
                      <a:r>
                        <a:rPr lang="en-GB" sz="700" kern="0" cap="none" spc="0">
                          <a:solidFill>
                            <a:schemeClr val="tx1"/>
                          </a:solidFill>
                          <a:effectLst/>
                        </a:rPr>
                        <a:t>-</a:t>
                      </a:r>
                      <a:endParaRPr lang="en-GB" sz="700" kern="100" cap="none" spc="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75919" marR="75919" marT="75919" marB="75919">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3707202227"/>
                  </a:ext>
                </a:extLst>
              </a:tr>
              <a:tr h="509294">
                <a:tc>
                  <a:txBody>
                    <a:bodyPr/>
                    <a:lstStyle/>
                    <a:p>
                      <a:pPr marL="76200" marR="76200">
                        <a:lnSpc>
                          <a:spcPct val="115000"/>
                        </a:lnSpc>
                        <a:spcAft>
                          <a:spcPts val="800"/>
                        </a:spcAft>
                      </a:pPr>
                      <a:r>
                        <a:rPr lang="en-GB" sz="700" b="1" kern="0" cap="none" spc="0">
                          <a:solidFill>
                            <a:schemeClr val="tx1"/>
                          </a:solidFill>
                          <a:effectLst/>
                        </a:rPr>
                        <a:t>Wednesday 12 March 2025</a:t>
                      </a:r>
                      <a:endParaRPr lang="en-GB" sz="700" b="1" kern="100" cap="none" spc="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75919" marR="75919" marT="75919" marB="75919">
                    <a:lnL w="12700" cmpd="sng">
                      <a:noFill/>
                      <a:prstDash val="solid"/>
                    </a:lnL>
                    <a:lnR w="12700" cmpd="sng">
                      <a:noFill/>
                      <a:prstDash val="solid"/>
                    </a:lnR>
                    <a:lnT w="12700" cmpd="sng">
                      <a:noFill/>
                      <a:prstDash val="solid"/>
                    </a:lnT>
                    <a:lnB w="12700" cmpd="sng">
                      <a:noFill/>
                      <a:prstDash val="solid"/>
                    </a:lnB>
                    <a:solidFill>
                      <a:srgbClr val="000000">
                        <a:alpha val="7843"/>
                      </a:srgbClr>
                    </a:solidFill>
                  </a:tcPr>
                </a:tc>
                <a:tc>
                  <a:txBody>
                    <a:bodyPr/>
                    <a:lstStyle/>
                    <a:p>
                      <a:pPr marL="76200" marR="76200">
                        <a:lnSpc>
                          <a:spcPct val="115000"/>
                        </a:lnSpc>
                        <a:spcAft>
                          <a:spcPts val="800"/>
                        </a:spcAft>
                      </a:pPr>
                      <a:r>
                        <a:rPr lang="en-GB" sz="700" kern="0" cap="none" spc="0" dirty="0">
                          <a:solidFill>
                            <a:schemeClr val="tx1"/>
                          </a:solidFill>
                          <a:effectLst/>
                        </a:rPr>
                        <a:t>Lecture 6: Holocaust remembrance and denial </a:t>
                      </a:r>
                      <a:endParaRPr lang="en-GB" sz="700" kern="100" cap="none" spc="0" dirty="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75919" marR="75919" marT="75919" marB="75919">
                    <a:lnL w="12700" cmpd="sng">
                      <a:noFill/>
                      <a:prstDash val="solid"/>
                    </a:lnL>
                    <a:lnR w="12700" cmpd="sng">
                      <a:noFill/>
                      <a:prstDash val="solid"/>
                    </a:lnR>
                    <a:lnT w="12700" cmpd="sng">
                      <a:noFill/>
                      <a:prstDash val="solid"/>
                    </a:lnT>
                    <a:lnB w="12700" cmpd="sng">
                      <a:noFill/>
                      <a:prstDash val="solid"/>
                    </a:lnB>
                    <a:solidFill>
                      <a:srgbClr val="000000">
                        <a:alpha val="7843"/>
                      </a:srgbClr>
                    </a:solidFill>
                  </a:tcPr>
                </a:tc>
                <a:tc>
                  <a:txBody>
                    <a:bodyPr/>
                    <a:lstStyle/>
                    <a:p>
                      <a:pPr marL="76200" marR="76200" algn="ctr">
                        <a:lnSpc>
                          <a:spcPct val="115000"/>
                        </a:lnSpc>
                        <a:spcAft>
                          <a:spcPts val="800"/>
                        </a:spcAft>
                      </a:pPr>
                      <a:r>
                        <a:rPr lang="en-GB" sz="700" kern="0" cap="none" spc="0">
                          <a:solidFill>
                            <a:schemeClr val="tx1"/>
                          </a:solidFill>
                          <a:effectLst/>
                        </a:rPr>
                        <a:t>-</a:t>
                      </a:r>
                      <a:endParaRPr lang="en-GB" sz="700" kern="100" cap="none" spc="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75919" marR="75919" marT="75919" marB="75919">
                    <a:lnL w="12700" cmpd="sng">
                      <a:noFill/>
                      <a:prstDash val="solid"/>
                    </a:lnL>
                    <a:lnR w="12700" cmpd="sng">
                      <a:noFill/>
                      <a:prstDash val="solid"/>
                    </a:lnR>
                    <a:lnT w="12700" cmpd="sng">
                      <a:noFill/>
                      <a:prstDash val="solid"/>
                    </a:lnT>
                    <a:lnB w="12700" cmpd="sng">
                      <a:noFill/>
                      <a:prstDash val="solid"/>
                    </a:lnB>
                    <a:solidFill>
                      <a:srgbClr val="000000">
                        <a:alpha val="7843"/>
                      </a:srgbClr>
                    </a:solidFill>
                  </a:tcPr>
                </a:tc>
                <a:extLst>
                  <a:ext uri="{0D108BD9-81ED-4DB2-BD59-A6C34878D82A}">
                    <a16:rowId xmlns:a16="http://schemas.microsoft.com/office/drawing/2014/main" val="1765697641"/>
                  </a:ext>
                </a:extLst>
              </a:tr>
              <a:tr h="600529">
                <a:tc>
                  <a:txBody>
                    <a:bodyPr/>
                    <a:lstStyle/>
                    <a:p>
                      <a:pPr marL="76200" marR="76200">
                        <a:lnSpc>
                          <a:spcPct val="115000"/>
                        </a:lnSpc>
                        <a:spcAft>
                          <a:spcPts val="800"/>
                        </a:spcAft>
                      </a:pPr>
                      <a:r>
                        <a:rPr lang="en-GB" sz="700" b="1" kern="0" cap="none" spc="0">
                          <a:solidFill>
                            <a:schemeClr val="tx1"/>
                          </a:solidFill>
                          <a:effectLst/>
                        </a:rPr>
                        <a:t>Wednesday 19 March 2025</a:t>
                      </a:r>
                      <a:endParaRPr lang="en-GB" sz="700" b="1" kern="100" cap="none" spc="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75919" marR="75919" marT="75919" marB="75919">
                    <a:lnL w="12700" cmpd="sng">
                      <a:noFill/>
                      <a:prstDash val="solid"/>
                    </a:lnL>
                    <a:lnR w="12700" cmpd="sng">
                      <a:noFill/>
                      <a:prstDash val="solid"/>
                    </a:lnR>
                    <a:lnT w="12700" cmpd="sng">
                      <a:noFill/>
                      <a:prstDash val="solid"/>
                    </a:lnT>
                    <a:lnB w="12700" cmpd="sng">
                      <a:noFill/>
                      <a:prstDash val="solid"/>
                    </a:lnB>
                    <a:noFill/>
                  </a:tcPr>
                </a:tc>
                <a:tc>
                  <a:txBody>
                    <a:bodyPr/>
                    <a:lstStyle/>
                    <a:p>
                      <a:pPr marL="76200" marR="76200">
                        <a:lnSpc>
                          <a:spcPct val="115000"/>
                        </a:lnSpc>
                        <a:spcAft>
                          <a:spcPts val="800"/>
                        </a:spcAft>
                      </a:pPr>
                      <a:r>
                        <a:rPr lang="en-GB" sz="700" kern="0" cap="none" spc="0">
                          <a:solidFill>
                            <a:schemeClr val="tx1"/>
                          </a:solidFill>
                          <a:effectLst/>
                        </a:rPr>
                        <a:t>Lecture 7: ‘Auto-genocide’ in Cambodia</a:t>
                      </a:r>
                      <a:endParaRPr lang="en-GB" sz="700" kern="100" cap="none" spc="0">
                        <a:solidFill>
                          <a:schemeClr val="tx1"/>
                        </a:solidFill>
                        <a:effectLst/>
                      </a:endParaRPr>
                    </a:p>
                    <a:p>
                      <a:pPr marL="76200" marR="76200">
                        <a:lnSpc>
                          <a:spcPct val="115000"/>
                        </a:lnSpc>
                        <a:spcAft>
                          <a:spcPts val="800"/>
                        </a:spcAft>
                      </a:pPr>
                      <a:r>
                        <a:rPr lang="en-GB" sz="700" kern="0" cap="none" spc="0">
                          <a:solidFill>
                            <a:schemeClr val="tx1"/>
                          </a:solidFill>
                          <a:effectLst/>
                        </a:rPr>
                        <a:t>Assignment workshop</a:t>
                      </a:r>
                      <a:endParaRPr lang="en-GB" sz="700" kern="100" cap="none" spc="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75919" marR="75919" marT="75919" marB="75919">
                    <a:lnL w="12700" cmpd="sng">
                      <a:noFill/>
                      <a:prstDash val="solid"/>
                    </a:lnL>
                    <a:lnR w="12700" cmpd="sng">
                      <a:noFill/>
                      <a:prstDash val="solid"/>
                    </a:lnR>
                    <a:lnT w="12700" cmpd="sng">
                      <a:noFill/>
                      <a:prstDash val="solid"/>
                    </a:lnT>
                    <a:lnB w="12700" cmpd="sng">
                      <a:noFill/>
                      <a:prstDash val="solid"/>
                    </a:lnB>
                    <a:noFill/>
                  </a:tcPr>
                </a:tc>
                <a:tc>
                  <a:txBody>
                    <a:bodyPr/>
                    <a:lstStyle/>
                    <a:p>
                      <a:pPr marL="76200" marR="76200" algn="ctr">
                        <a:lnSpc>
                          <a:spcPct val="115000"/>
                        </a:lnSpc>
                        <a:spcAft>
                          <a:spcPts val="800"/>
                        </a:spcAft>
                      </a:pPr>
                      <a:r>
                        <a:rPr lang="en-GB" sz="700" kern="0" cap="none" spc="0">
                          <a:solidFill>
                            <a:schemeClr val="tx1"/>
                          </a:solidFill>
                          <a:effectLst/>
                        </a:rPr>
                        <a:t>-</a:t>
                      </a:r>
                      <a:endParaRPr lang="en-GB" sz="700" kern="100" cap="none" spc="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75919" marR="75919" marT="75919" marB="75919">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1096558699"/>
                  </a:ext>
                </a:extLst>
              </a:tr>
              <a:tr h="509294">
                <a:tc>
                  <a:txBody>
                    <a:bodyPr/>
                    <a:lstStyle/>
                    <a:p>
                      <a:pPr marL="76200" marR="76200">
                        <a:lnSpc>
                          <a:spcPct val="115000"/>
                        </a:lnSpc>
                        <a:spcAft>
                          <a:spcPts val="800"/>
                        </a:spcAft>
                      </a:pPr>
                      <a:r>
                        <a:rPr lang="en-GB" sz="700" b="1" kern="0" cap="none" spc="0">
                          <a:solidFill>
                            <a:schemeClr val="tx1"/>
                          </a:solidFill>
                          <a:effectLst/>
                        </a:rPr>
                        <a:t>Wednesday 26 March 2025</a:t>
                      </a:r>
                      <a:endParaRPr lang="en-GB" sz="700" b="1" kern="100" cap="none" spc="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75919" marR="75919" marT="75919" marB="75919">
                    <a:lnL w="12700" cmpd="sng">
                      <a:noFill/>
                      <a:prstDash val="solid"/>
                    </a:lnL>
                    <a:lnR w="12700" cmpd="sng">
                      <a:noFill/>
                      <a:prstDash val="solid"/>
                    </a:lnR>
                    <a:lnT w="12700" cmpd="sng">
                      <a:noFill/>
                      <a:prstDash val="solid"/>
                    </a:lnT>
                    <a:lnB w="12700" cmpd="sng">
                      <a:noFill/>
                      <a:prstDash val="solid"/>
                    </a:lnB>
                    <a:solidFill>
                      <a:srgbClr val="000000">
                        <a:alpha val="7843"/>
                      </a:srgbClr>
                    </a:solidFill>
                  </a:tcPr>
                </a:tc>
                <a:tc>
                  <a:txBody>
                    <a:bodyPr/>
                    <a:lstStyle/>
                    <a:p>
                      <a:pPr marL="76200" marR="76200">
                        <a:lnSpc>
                          <a:spcPct val="115000"/>
                        </a:lnSpc>
                        <a:spcAft>
                          <a:spcPts val="800"/>
                        </a:spcAft>
                      </a:pPr>
                      <a:r>
                        <a:rPr lang="en-GB" sz="700" kern="0" cap="none" spc="0">
                          <a:solidFill>
                            <a:schemeClr val="tx1"/>
                          </a:solidFill>
                          <a:effectLst/>
                        </a:rPr>
                        <a:t>Lecture 8: Fall of Yugoslavia and genocide in Bosnia</a:t>
                      </a:r>
                      <a:endParaRPr lang="en-GB" sz="700" kern="100" cap="none" spc="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75919" marR="75919" marT="75919" marB="75919">
                    <a:lnL w="12700" cmpd="sng">
                      <a:noFill/>
                      <a:prstDash val="solid"/>
                    </a:lnL>
                    <a:lnR w="12700" cmpd="sng">
                      <a:noFill/>
                      <a:prstDash val="solid"/>
                    </a:lnR>
                    <a:lnT w="12700" cmpd="sng">
                      <a:noFill/>
                      <a:prstDash val="solid"/>
                    </a:lnT>
                    <a:lnB w="12700" cmpd="sng">
                      <a:noFill/>
                      <a:prstDash val="solid"/>
                    </a:lnB>
                    <a:solidFill>
                      <a:srgbClr val="000000">
                        <a:alpha val="7843"/>
                      </a:srgbClr>
                    </a:solidFill>
                  </a:tcPr>
                </a:tc>
                <a:tc>
                  <a:txBody>
                    <a:bodyPr/>
                    <a:lstStyle/>
                    <a:p>
                      <a:pPr marL="76200" marR="76200">
                        <a:lnSpc>
                          <a:spcPct val="115000"/>
                        </a:lnSpc>
                        <a:spcAft>
                          <a:spcPts val="800"/>
                        </a:spcAft>
                      </a:pPr>
                      <a:r>
                        <a:rPr lang="en-GB" sz="700" kern="0" cap="none" spc="0">
                          <a:solidFill>
                            <a:schemeClr val="tx1"/>
                          </a:solidFill>
                          <a:effectLst/>
                        </a:rPr>
                        <a:t> </a:t>
                      </a:r>
                      <a:endParaRPr lang="en-GB" sz="700" kern="100" cap="none" spc="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75919" marR="75919" marT="75919" marB="75919">
                    <a:lnL w="12700" cmpd="sng">
                      <a:noFill/>
                      <a:prstDash val="solid"/>
                    </a:lnL>
                    <a:lnR w="12700" cmpd="sng">
                      <a:noFill/>
                      <a:prstDash val="solid"/>
                    </a:lnR>
                    <a:lnT w="12700" cmpd="sng">
                      <a:noFill/>
                      <a:prstDash val="solid"/>
                    </a:lnT>
                    <a:lnB w="12700" cmpd="sng">
                      <a:noFill/>
                      <a:prstDash val="solid"/>
                    </a:lnB>
                    <a:solidFill>
                      <a:srgbClr val="000000">
                        <a:alpha val="7843"/>
                      </a:srgbClr>
                    </a:solidFill>
                  </a:tcPr>
                </a:tc>
                <a:extLst>
                  <a:ext uri="{0D108BD9-81ED-4DB2-BD59-A6C34878D82A}">
                    <a16:rowId xmlns:a16="http://schemas.microsoft.com/office/drawing/2014/main" val="3161494177"/>
                  </a:ext>
                </a:extLst>
              </a:tr>
              <a:tr h="643506">
                <a:tc>
                  <a:txBody>
                    <a:bodyPr/>
                    <a:lstStyle/>
                    <a:p>
                      <a:pPr marL="76200" marR="76200">
                        <a:lnSpc>
                          <a:spcPct val="115000"/>
                        </a:lnSpc>
                        <a:spcAft>
                          <a:spcPts val="800"/>
                        </a:spcAft>
                      </a:pPr>
                      <a:r>
                        <a:rPr lang="en-GB" sz="700" b="1" kern="0" cap="none" spc="0">
                          <a:solidFill>
                            <a:schemeClr val="tx1"/>
                          </a:solidFill>
                          <a:effectLst/>
                        </a:rPr>
                        <a:t>Wednesday 2 April 2025</a:t>
                      </a:r>
                      <a:endParaRPr lang="en-GB" sz="700" b="1" kern="100" cap="none" spc="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75919" marR="75919" marT="75919" marB="75919">
                    <a:lnL w="12700" cmpd="sng">
                      <a:noFill/>
                      <a:prstDash val="solid"/>
                    </a:lnL>
                    <a:lnR w="12700" cmpd="sng">
                      <a:noFill/>
                      <a:prstDash val="solid"/>
                    </a:lnR>
                    <a:lnT w="12700" cmpd="sng">
                      <a:noFill/>
                      <a:prstDash val="solid"/>
                    </a:lnT>
                    <a:lnB w="12700" cmpd="sng">
                      <a:noFill/>
                      <a:prstDash val="solid"/>
                    </a:lnB>
                    <a:noFill/>
                  </a:tcPr>
                </a:tc>
                <a:tc>
                  <a:txBody>
                    <a:bodyPr/>
                    <a:lstStyle/>
                    <a:p>
                      <a:pPr marL="76200" marR="76200">
                        <a:lnSpc>
                          <a:spcPct val="115000"/>
                        </a:lnSpc>
                        <a:spcAft>
                          <a:spcPts val="800"/>
                        </a:spcAft>
                      </a:pPr>
                      <a:r>
                        <a:rPr lang="en-GB" sz="700" kern="0" cap="none" spc="0">
                          <a:solidFill>
                            <a:schemeClr val="tx1"/>
                          </a:solidFill>
                          <a:effectLst/>
                        </a:rPr>
                        <a:t>Lecture 9: Rwanda</a:t>
                      </a:r>
                      <a:endParaRPr lang="en-GB" sz="700" kern="100" cap="none" spc="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75919" marR="75919" marT="75919" marB="75919">
                    <a:lnL w="12700" cmpd="sng">
                      <a:noFill/>
                      <a:prstDash val="solid"/>
                    </a:lnL>
                    <a:lnR w="12700" cmpd="sng">
                      <a:noFill/>
                      <a:prstDash val="solid"/>
                    </a:lnR>
                    <a:lnT w="12700" cmpd="sng">
                      <a:noFill/>
                      <a:prstDash val="solid"/>
                    </a:lnT>
                    <a:lnB w="12700" cmpd="sng">
                      <a:noFill/>
                      <a:prstDash val="solid"/>
                    </a:lnB>
                    <a:noFill/>
                  </a:tcPr>
                </a:tc>
                <a:tc>
                  <a:txBody>
                    <a:bodyPr/>
                    <a:lstStyle/>
                    <a:p>
                      <a:pPr marL="76200" marR="76200" algn="ctr">
                        <a:lnSpc>
                          <a:spcPct val="115000"/>
                        </a:lnSpc>
                        <a:spcAft>
                          <a:spcPts val="800"/>
                        </a:spcAft>
                      </a:pPr>
                      <a:r>
                        <a:rPr lang="en-GB" sz="700" kern="0" cap="none" spc="0">
                          <a:solidFill>
                            <a:schemeClr val="tx1"/>
                          </a:solidFill>
                          <a:effectLst/>
                        </a:rPr>
                        <a:t>Portfolio Part 2 due Sunday 6 April 2025 at 23:59 PM.</a:t>
                      </a:r>
                      <a:endParaRPr lang="en-GB" sz="700" kern="100" cap="none" spc="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75919" marR="75919" marT="75919" marB="75919">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14997264"/>
                  </a:ext>
                </a:extLst>
              </a:tr>
              <a:tr h="600529">
                <a:tc>
                  <a:txBody>
                    <a:bodyPr/>
                    <a:lstStyle/>
                    <a:p>
                      <a:pPr marL="76200" marR="76200">
                        <a:lnSpc>
                          <a:spcPct val="115000"/>
                        </a:lnSpc>
                        <a:spcAft>
                          <a:spcPts val="800"/>
                        </a:spcAft>
                      </a:pPr>
                      <a:r>
                        <a:rPr lang="en-GB" sz="700" b="1" kern="0" cap="none" spc="0">
                          <a:solidFill>
                            <a:schemeClr val="tx1"/>
                          </a:solidFill>
                          <a:effectLst/>
                        </a:rPr>
                        <a:t>Wednesday 30 April 2025</a:t>
                      </a:r>
                      <a:endParaRPr lang="en-GB" sz="700" b="1" kern="100" cap="none" spc="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75919" marR="75919" marT="75919" marB="75919">
                    <a:lnL w="12700" cmpd="sng">
                      <a:noFill/>
                      <a:prstDash val="solid"/>
                    </a:lnL>
                    <a:lnR w="12700" cmpd="sng">
                      <a:noFill/>
                      <a:prstDash val="solid"/>
                    </a:lnR>
                    <a:lnT w="12700" cmpd="sng">
                      <a:noFill/>
                      <a:prstDash val="solid"/>
                    </a:lnT>
                    <a:lnB w="12700" cmpd="sng">
                      <a:noFill/>
                      <a:prstDash val="solid"/>
                    </a:lnB>
                    <a:solidFill>
                      <a:srgbClr val="000000">
                        <a:alpha val="7843"/>
                      </a:srgbClr>
                    </a:solidFill>
                  </a:tcPr>
                </a:tc>
                <a:tc>
                  <a:txBody>
                    <a:bodyPr/>
                    <a:lstStyle/>
                    <a:p>
                      <a:pPr marL="76200" marR="76200">
                        <a:lnSpc>
                          <a:spcPct val="115000"/>
                        </a:lnSpc>
                        <a:spcAft>
                          <a:spcPts val="800"/>
                        </a:spcAft>
                      </a:pPr>
                      <a:r>
                        <a:rPr lang="en-GB" sz="700" kern="0" cap="none" spc="0">
                          <a:solidFill>
                            <a:schemeClr val="tx1"/>
                          </a:solidFill>
                          <a:effectLst/>
                        </a:rPr>
                        <a:t>Lecture 10: Darfur</a:t>
                      </a:r>
                      <a:endParaRPr lang="en-GB" sz="700" kern="100" cap="none" spc="0">
                        <a:solidFill>
                          <a:schemeClr val="tx1"/>
                        </a:solidFill>
                        <a:effectLst/>
                      </a:endParaRPr>
                    </a:p>
                    <a:p>
                      <a:pPr marL="76200" marR="76200">
                        <a:lnSpc>
                          <a:spcPct val="115000"/>
                        </a:lnSpc>
                        <a:spcAft>
                          <a:spcPts val="800"/>
                        </a:spcAft>
                      </a:pPr>
                      <a:r>
                        <a:rPr lang="en-GB" sz="700" kern="0" cap="none" spc="0">
                          <a:solidFill>
                            <a:schemeClr val="tx1"/>
                          </a:solidFill>
                          <a:effectLst/>
                        </a:rPr>
                        <a:t> </a:t>
                      </a:r>
                      <a:endParaRPr lang="en-GB" sz="700" kern="100" cap="none" spc="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75919" marR="75919" marT="75919" marB="75919">
                    <a:lnL w="12700" cmpd="sng">
                      <a:noFill/>
                      <a:prstDash val="solid"/>
                    </a:lnL>
                    <a:lnR w="12700" cmpd="sng">
                      <a:noFill/>
                      <a:prstDash val="solid"/>
                    </a:lnR>
                    <a:lnT w="12700" cmpd="sng">
                      <a:noFill/>
                      <a:prstDash val="solid"/>
                    </a:lnT>
                    <a:lnB w="12700" cmpd="sng">
                      <a:noFill/>
                      <a:prstDash val="solid"/>
                    </a:lnB>
                    <a:solidFill>
                      <a:srgbClr val="000000">
                        <a:alpha val="7843"/>
                      </a:srgbClr>
                    </a:solidFill>
                  </a:tcPr>
                </a:tc>
                <a:tc>
                  <a:txBody>
                    <a:bodyPr/>
                    <a:lstStyle/>
                    <a:p>
                      <a:pPr marL="76200" marR="76200" algn="ctr">
                        <a:lnSpc>
                          <a:spcPct val="115000"/>
                        </a:lnSpc>
                        <a:spcAft>
                          <a:spcPts val="800"/>
                        </a:spcAft>
                      </a:pPr>
                      <a:r>
                        <a:rPr lang="en-GB" sz="700" kern="0" cap="none" spc="0" dirty="0">
                          <a:solidFill>
                            <a:schemeClr val="tx1"/>
                          </a:solidFill>
                          <a:effectLst/>
                        </a:rPr>
                        <a:t>Essay due – to be confirmed</a:t>
                      </a:r>
                      <a:endParaRPr lang="en-GB" sz="700" kern="100" cap="none" spc="0" dirty="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75919" marR="75919" marT="75919" marB="75919">
                    <a:lnL w="12700" cmpd="sng">
                      <a:noFill/>
                      <a:prstDash val="solid"/>
                    </a:lnL>
                    <a:lnR w="12700" cmpd="sng">
                      <a:noFill/>
                      <a:prstDash val="solid"/>
                    </a:lnR>
                    <a:lnT w="12700" cmpd="sng">
                      <a:noFill/>
                      <a:prstDash val="solid"/>
                    </a:lnT>
                    <a:lnB w="12700" cmpd="sng">
                      <a:noFill/>
                      <a:prstDash val="solid"/>
                    </a:lnB>
                    <a:solidFill>
                      <a:srgbClr val="000000">
                        <a:alpha val="7843"/>
                      </a:srgbClr>
                    </a:solidFill>
                  </a:tcPr>
                </a:tc>
                <a:extLst>
                  <a:ext uri="{0D108BD9-81ED-4DB2-BD59-A6C34878D82A}">
                    <a16:rowId xmlns:a16="http://schemas.microsoft.com/office/drawing/2014/main" val="3931681657"/>
                  </a:ext>
                </a:extLst>
              </a:tr>
            </a:tbl>
          </a:graphicData>
        </a:graphic>
      </p:graphicFrame>
    </p:spTree>
    <p:extLst>
      <p:ext uri="{BB962C8B-B14F-4D97-AF65-F5344CB8AC3E}">
        <p14:creationId xmlns:p14="http://schemas.microsoft.com/office/powerpoint/2010/main" val="409689579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45B42B6-26F8-4E25-839B-FB38F13BEF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649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3598A80-6DBB-A371-FA48-EA068289B05A}"/>
              </a:ext>
            </a:extLst>
          </p:cNvPr>
          <p:cNvSpPr>
            <a:spLocks noGrp="1"/>
          </p:cNvSpPr>
          <p:nvPr>
            <p:ph type="title"/>
          </p:nvPr>
        </p:nvSpPr>
        <p:spPr>
          <a:xfrm>
            <a:off x="960120" y="317814"/>
            <a:ext cx="10268712" cy="1700784"/>
          </a:xfrm>
        </p:spPr>
        <p:txBody>
          <a:bodyPr>
            <a:normAutofit/>
          </a:bodyPr>
          <a:lstStyle/>
          <a:p>
            <a:r>
              <a:rPr lang="en-GB" dirty="0"/>
              <a:t>Our case studies</a:t>
            </a:r>
          </a:p>
        </p:txBody>
      </p:sp>
      <p:graphicFrame>
        <p:nvGraphicFramePr>
          <p:cNvPr id="5" name="Content Placeholder 2">
            <a:extLst>
              <a:ext uri="{FF2B5EF4-FFF2-40B4-BE49-F238E27FC236}">
                <a16:creationId xmlns:a16="http://schemas.microsoft.com/office/drawing/2014/main" id="{6D1A81F8-0DD3-845D-7FAB-6231435F66EA}"/>
              </a:ext>
            </a:extLst>
          </p:cNvPr>
          <p:cNvGraphicFramePr>
            <a:graphicFrameLocks noGrp="1"/>
          </p:cNvGraphicFramePr>
          <p:nvPr>
            <p:ph idx="1"/>
            <p:extLst>
              <p:ext uri="{D42A27DB-BD31-4B8C-83A1-F6EECF244321}">
                <p14:modId xmlns:p14="http://schemas.microsoft.com/office/powerpoint/2010/main" val="4088140683"/>
              </p:ext>
            </p:extLst>
          </p:nvPr>
        </p:nvGraphicFramePr>
        <p:xfrm>
          <a:off x="960438" y="2745545"/>
          <a:ext cx="10267950" cy="336441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6418394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4BE3E9-E0D7-49FF-7CE8-79C13E930AD5}"/>
              </a:ext>
            </a:extLst>
          </p:cNvPr>
          <p:cNvSpPr>
            <a:spLocks noGrp="1"/>
          </p:cNvSpPr>
          <p:nvPr>
            <p:ph type="title"/>
          </p:nvPr>
        </p:nvSpPr>
        <p:spPr/>
        <p:txBody>
          <a:bodyPr/>
          <a:lstStyle/>
          <a:p>
            <a:r>
              <a:rPr lang="en-GB" dirty="0"/>
              <a:t>Our case studies</a:t>
            </a:r>
          </a:p>
        </p:txBody>
      </p:sp>
      <p:sp>
        <p:nvSpPr>
          <p:cNvPr id="3" name="Content Placeholder 2">
            <a:extLst>
              <a:ext uri="{FF2B5EF4-FFF2-40B4-BE49-F238E27FC236}">
                <a16:creationId xmlns:a16="http://schemas.microsoft.com/office/drawing/2014/main" id="{152C9876-9EA3-B6DC-9656-0A7018F0D26F}"/>
              </a:ext>
            </a:extLst>
          </p:cNvPr>
          <p:cNvSpPr>
            <a:spLocks noGrp="1"/>
          </p:cNvSpPr>
          <p:nvPr>
            <p:ph idx="1"/>
          </p:nvPr>
        </p:nvSpPr>
        <p:spPr/>
        <p:txBody>
          <a:bodyPr/>
          <a:lstStyle/>
          <a:p>
            <a:r>
              <a:rPr lang="en-GB" dirty="0"/>
              <a:t>Comparative approaches – not hierarchical</a:t>
            </a:r>
          </a:p>
        </p:txBody>
      </p:sp>
    </p:spTree>
    <p:extLst>
      <p:ext uri="{BB962C8B-B14F-4D97-AF65-F5344CB8AC3E}">
        <p14:creationId xmlns:p14="http://schemas.microsoft.com/office/powerpoint/2010/main" val="15468748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25EFA61-F0F8-4F4A-B750-81EE924F1D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7344" y="0"/>
            <a:ext cx="7534655" cy="22649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9315FCA-C3F4-2D87-803A-B116D33C9AE8}"/>
              </a:ext>
            </a:extLst>
          </p:cNvPr>
          <p:cNvSpPr>
            <a:spLocks noGrp="1"/>
          </p:cNvSpPr>
          <p:nvPr>
            <p:ph type="title"/>
          </p:nvPr>
        </p:nvSpPr>
        <p:spPr>
          <a:xfrm>
            <a:off x="5300811" y="317500"/>
            <a:ext cx="5927576" cy="1701800"/>
          </a:xfrm>
        </p:spPr>
        <p:txBody>
          <a:bodyPr>
            <a:normAutofit/>
          </a:bodyPr>
          <a:lstStyle/>
          <a:p>
            <a:r>
              <a:rPr lang="en-GB" dirty="0"/>
              <a:t>READING</a:t>
            </a:r>
          </a:p>
        </p:txBody>
      </p:sp>
      <p:pic>
        <p:nvPicPr>
          <p:cNvPr id="5" name="Picture 4" descr="An open book and on top are eyeglasses and pen">
            <a:extLst>
              <a:ext uri="{FF2B5EF4-FFF2-40B4-BE49-F238E27FC236}">
                <a16:creationId xmlns:a16="http://schemas.microsoft.com/office/drawing/2014/main" id="{78FB4C15-77F3-4491-E4AD-9CB5B8EE01E1}"/>
              </a:ext>
            </a:extLst>
          </p:cNvPr>
          <p:cNvPicPr>
            <a:picLocks noChangeAspect="1"/>
          </p:cNvPicPr>
          <p:nvPr/>
        </p:nvPicPr>
        <p:blipFill>
          <a:blip r:embed="rId2"/>
          <a:srcRect l="17424" r="37245" b="-1"/>
          <a:stretch/>
        </p:blipFill>
        <p:spPr>
          <a:xfrm>
            <a:off x="20" y="10"/>
            <a:ext cx="4657324" cy="6857990"/>
          </a:xfrm>
          <a:prstGeom prst="rect">
            <a:avLst/>
          </a:prstGeom>
        </p:spPr>
      </p:pic>
      <p:sp>
        <p:nvSpPr>
          <p:cNvPr id="3" name="Content Placeholder 2">
            <a:extLst>
              <a:ext uri="{FF2B5EF4-FFF2-40B4-BE49-F238E27FC236}">
                <a16:creationId xmlns:a16="http://schemas.microsoft.com/office/drawing/2014/main" id="{1E8B6ED9-DA58-417A-B210-142391E34E01}"/>
              </a:ext>
            </a:extLst>
          </p:cNvPr>
          <p:cNvSpPr>
            <a:spLocks noGrp="1"/>
          </p:cNvSpPr>
          <p:nvPr>
            <p:ph idx="1"/>
          </p:nvPr>
        </p:nvSpPr>
        <p:spPr>
          <a:xfrm>
            <a:off x="5300810" y="2587624"/>
            <a:ext cx="6548915" cy="3952875"/>
          </a:xfrm>
        </p:spPr>
        <p:txBody>
          <a:bodyPr anchor="t">
            <a:normAutofit/>
          </a:bodyPr>
          <a:lstStyle/>
          <a:p>
            <a:pPr>
              <a:lnSpc>
                <a:spcPct val="91000"/>
              </a:lnSpc>
            </a:pPr>
            <a:r>
              <a:rPr lang="en-GB" sz="2000" dirty="0"/>
              <a:t>There will be reading for each class</a:t>
            </a:r>
          </a:p>
          <a:p>
            <a:pPr>
              <a:lnSpc>
                <a:spcPct val="91000"/>
              </a:lnSpc>
            </a:pPr>
            <a:r>
              <a:rPr lang="en-GB" sz="2000" dirty="0"/>
              <a:t>Please make sure you do engage with it and bring your notes to class – class exercises will be based on the reading you’ve done.</a:t>
            </a:r>
          </a:p>
          <a:p>
            <a:pPr>
              <a:lnSpc>
                <a:spcPct val="91000"/>
              </a:lnSpc>
            </a:pPr>
            <a:r>
              <a:rPr lang="en-GB" sz="2000" dirty="0"/>
              <a:t>All of the reading should be available easily:</a:t>
            </a:r>
          </a:p>
          <a:p>
            <a:pPr>
              <a:lnSpc>
                <a:spcPct val="91000"/>
              </a:lnSpc>
            </a:pPr>
            <a:r>
              <a:rPr lang="en-GB" sz="2000" dirty="0"/>
              <a:t>Available through the library catalogue</a:t>
            </a:r>
          </a:p>
          <a:p>
            <a:pPr>
              <a:lnSpc>
                <a:spcPct val="91000"/>
              </a:lnSpc>
            </a:pPr>
            <a:r>
              <a:rPr lang="en-GB" sz="2000" dirty="0"/>
              <a:t>Other items can be found on Google Scholar</a:t>
            </a:r>
          </a:p>
          <a:p>
            <a:pPr>
              <a:lnSpc>
                <a:spcPct val="91000"/>
              </a:lnSpc>
            </a:pPr>
            <a:r>
              <a:rPr lang="en-GB" sz="2000" dirty="0"/>
              <a:t>Please do contact me if you struggle to find something on the list.</a:t>
            </a:r>
          </a:p>
        </p:txBody>
      </p:sp>
    </p:spTree>
    <p:extLst>
      <p:ext uri="{BB962C8B-B14F-4D97-AF65-F5344CB8AC3E}">
        <p14:creationId xmlns:p14="http://schemas.microsoft.com/office/powerpoint/2010/main" val="235466478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25EFA61-F0F8-4F4A-B750-81EE924F1D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7344" y="0"/>
            <a:ext cx="7534655" cy="22649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0099B32-7E22-7997-6A47-70F54BD520DF}"/>
              </a:ext>
            </a:extLst>
          </p:cNvPr>
          <p:cNvSpPr>
            <a:spLocks noGrp="1"/>
          </p:cNvSpPr>
          <p:nvPr>
            <p:ph type="title"/>
          </p:nvPr>
        </p:nvSpPr>
        <p:spPr>
          <a:xfrm>
            <a:off x="5300811" y="317500"/>
            <a:ext cx="5927576" cy="1701800"/>
          </a:xfrm>
        </p:spPr>
        <p:txBody>
          <a:bodyPr>
            <a:normAutofit/>
          </a:bodyPr>
          <a:lstStyle/>
          <a:p>
            <a:r>
              <a:rPr lang="en-GB" dirty="0"/>
              <a:t>READING</a:t>
            </a:r>
          </a:p>
        </p:txBody>
      </p:sp>
      <p:pic>
        <p:nvPicPr>
          <p:cNvPr id="5" name="Picture 4" descr="Open book">
            <a:extLst>
              <a:ext uri="{FF2B5EF4-FFF2-40B4-BE49-F238E27FC236}">
                <a16:creationId xmlns:a16="http://schemas.microsoft.com/office/drawing/2014/main" id="{8570A5A9-D433-6046-569C-E9FECAFF2BD3}"/>
              </a:ext>
            </a:extLst>
          </p:cNvPr>
          <p:cNvPicPr>
            <a:picLocks noChangeAspect="1"/>
          </p:cNvPicPr>
          <p:nvPr/>
        </p:nvPicPr>
        <p:blipFill>
          <a:blip r:embed="rId2"/>
          <a:srcRect l="26682" r="27987" b="-1"/>
          <a:stretch/>
        </p:blipFill>
        <p:spPr>
          <a:xfrm>
            <a:off x="20" y="10"/>
            <a:ext cx="4657324" cy="6857990"/>
          </a:xfrm>
          <a:prstGeom prst="rect">
            <a:avLst/>
          </a:prstGeom>
        </p:spPr>
      </p:pic>
      <p:sp>
        <p:nvSpPr>
          <p:cNvPr id="3" name="Content Placeholder 2">
            <a:extLst>
              <a:ext uri="{FF2B5EF4-FFF2-40B4-BE49-F238E27FC236}">
                <a16:creationId xmlns:a16="http://schemas.microsoft.com/office/drawing/2014/main" id="{FF56D942-2A89-89F6-4EEF-460F190A26BF}"/>
              </a:ext>
            </a:extLst>
          </p:cNvPr>
          <p:cNvSpPr>
            <a:spLocks noGrp="1"/>
          </p:cNvSpPr>
          <p:nvPr>
            <p:ph idx="1"/>
          </p:nvPr>
        </p:nvSpPr>
        <p:spPr>
          <a:xfrm>
            <a:off x="5300810" y="2587625"/>
            <a:ext cx="5927577" cy="3594100"/>
          </a:xfrm>
        </p:spPr>
        <p:txBody>
          <a:bodyPr anchor="t">
            <a:normAutofit/>
          </a:bodyPr>
          <a:lstStyle/>
          <a:p>
            <a:pPr>
              <a:lnSpc>
                <a:spcPct val="91000"/>
              </a:lnSpc>
            </a:pPr>
            <a:r>
              <a:rPr lang="en-GB" dirty="0"/>
              <a:t>Reading lists in the handbook – extensive, you’re not expected to read everything</a:t>
            </a:r>
            <a:endParaRPr lang="en-GB"/>
          </a:p>
          <a:p>
            <a:pPr>
              <a:lnSpc>
                <a:spcPct val="91000"/>
              </a:lnSpc>
            </a:pPr>
            <a:r>
              <a:rPr lang="en-GB" dirty="0"/>
              <a:t>Not exhaustive – your own research is welcomed and encouraged</a:t>
            </a:r>
            <a:endParaRPr lang="en-GB"/>
          </a:p>
          <a:p>
            <a:pPr>
              <a:lnSpc>
                <a:spcPct val="91000"/>
              </a:lnSpc>
            </a:pPr>
            <a:r>
              <a:rPr lang="en-GB" dirty="0"/>
              <a:t>Academic sources should be prioritised and form the majority of your assignment bibliographies.</a:t>
            </a:r>
            <a:endParaRPr lang="en-GB"/>
          </a:p>
        </p:txBody>
      </p:sp>
    </p:spTree>
    <p:extLst>
      <p:ext uri="{BB962C8B-B14F-4D97-AF65-F5344CB8AC3E}">
        <p14:creationId xmlns:p14="http://schemas.microsoft.com/office/powerpoint/2010/main" val="343522502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9DBB5A-0086-6322-760D-D8E30C5F4FF6}"/>
              </a:ext>
            </a:extLst>
          </p:cNvPr>
          <p:cNvSpPr>
            <a:spLocks noGrp="1"/>
          </p:cNvSpPr>
          <p:nvPr>
            <p:ph type="title"/>
          </p:nvPr>
        </p:nvSpPr>
        <p:spPr/>
        <p:txBody>
          <a:bodyPr/>
          <a:lstStyle/>
          <a:p>
            <a:r>
              <a:rPr lang="en-GB" dirty="0"/>
              <a:t>Assignments</a:t>
            </a:r>
          </a:p>
        </p:txBody>
      </p:sp>
      <p:sp>
        <p:nvSpPr>
          <p:cNvPr id="3" name="Content Placeholder 2">
            <a:extLst>
              <a:ext uri="{FF2B5EF4-FFF2-40B4-BE49-F238E27FC236}">
                <a16:creationId xmlns:a16="http://schemas.microsoft.com/office/drawing/2014/main" id="{6BB4E49B-C451-E4D2-EB55-7FEF824142D7}"/>
              </a:ext>
            </a:extLst>
          </p:cNvPr>
          <p:cNvSpPr>
            <a:spLocks noGrp="1"/>
          </p:cNvSpPr>
          <p:nvPr>
            <p:ph idx="1"/>
          </p:nvPr>
        </p:nvSpPr>
        <p:spPr/>
        <p:txBody>
          <a:bodyPr>
            <a:normAutofit/>
          </a:bodyPr>
          <a:lstStyle/>
          <a:p>
            <a:pPr marL="342900" lvl="0" indent="-342900" rtl="0">
              <a:lnSpc>
                <a:spcPct val="115000"/>
              </a:lnSpc>
              <a:buFont typeface="Symbol" panose="05050102010706020507" pitchFamily="18" charset="2"/>
              <a:buChar char=""/>
            </a:pPr>
            <a:r>
              <a:rPr lang="en-GB" sz="3200" kern="0" dirty="0">
                <a:solidFill>
                  <a:srgbClr val="1D2125"/>
                </a:solidFill>
                <a:effectLst/>
                <a:ea typeface="Times New Roman" panose="02020603050405020304" pitchFamily="18" charset="0"/>
                <a:cs typeface="Arial" panose="020B0604020202020204" pitchFamily="34" charset="0"/>
              </a:rPr>
              <a:t>Portfolio part 1: Sunday 2 March 2025 at 23:59 PM.</a:t>
            </a:r>
            <a:endParaRPr lang="en-GB" sz="3200" kern="100" dirty="0">
              <a:effectLst/>
              <a:ea typeface="DengXian" panose="02010600030101010101" pitchFamily="2" charset="-122"/>
              <a:cs typeface="Arial" panose="020B0604020202020204" pitchFamily="34" charset="0"/>
            </a:endParaRPr>
          </a:p>
          <a:p>
            <a:pPr marL="342900" lvl="0" indent="-342900">
              <a:lnSpc>
                <a:spcPct val="115000"/>
              </a:lnSpc>
              <a:buFont typeface="Symbol" panose="05050102010706020507" pitchFamily="18" charset="2"/>
              <a:buChar char=""/>
            </a:pPr>
            <a:r>
              <a:rPr lang="en-GB" sz="3200" kern="0" dirty="0">
                <a:solidFill>
                  <a:srgbClr val="1D2125"/>
                </a:solidFill>
                <a:effectLst/>
                <a:ea typeface="Times New Roman" panose="02020603050405020304" pitchFamily="18" charset="0"/>
                <a:cs typeface="Arial" panose="020B0604020202020204" pitchFamily="34" charset="0"/>
              </a:rPr>
              <a:t>Portfolio part 2: Sunday 6 April 2025 at 23:59 PM.</a:t>
            </a:r>
            <a:endParaRPr lang="en-GB" sz="3200" kern="100" dirty="0">
              <a:effectLst/>
              <a:ea typeface="DengXian" panose="02010600030101010101" pitchFamily="2" charset="-122"/>
              <a:cs typeface="Arial" panose="020B0604020202020204" pitchFamily="34" charset="0"/>
            </a:endParaRPr>
          </a:p>
          <a:p>
            <a:pPr marL="342900" lvl="0" indent="-342900">
              <a:lnSpc>
                <a:spcPct val="115000"/>
              </a:lnSpc>
              <a:spcAft>
                <a:spcPts val="800"/>
              </a:spcAft>
              <a:buFont typeface="Symbol" panose="05050102010706020507" pitchFamily="18" charset="2"/>
              <a:buChar char=""/>
            </a:pPr>
            <a:r>
              <a:rPr lang="en-GB" sz="3200" kern="0" dirty="0">
                <a:solidFill>
                  <a:srgbClr val="FF0000"/>
                </a:solidFill>
                <a:effectLst/>
                <a:highlight>
                  <a:srgbClr val="FFFF00"/>
                </a:highlight>
                <a:ea typeface="Times New Roman" panose="02020603050405020304" pitchFamily="18" charset="0"/>
                <a:cs typeface="Arial" panose="020B0604020202020204" pitchFamily="34" charset="0"/>
              </a:rPr>
              <a:t>Essay: Sunday 27 April 2025 at 23:59 PM. </a:t>
            </a:r>
          </a:p>
          <a:p>
            <a:pPr marL="342900" lvl="0" indent="-342900">
              <a:lnSpc>
                <a:spcPct val="115000"/>
              </a:lnSpc>
              <a:spcAft>
                <a:spcPts val="800"/>
              </a:spcAft>
              <a:buFont typeface="Symbol" panose="05050102010706020507" pitchFamily="18" charset="2"/>
              <a:buChar char=""/>
            </a:pPr>
            <a:r>
              <a:rPr lang="en-GB" sz="3200" kern="0" dirty="0">
                <a:ea typeface="DengXian" panose="02010600030101010101" pitchFamily="2" charset="-122"/>
                <a:cs typeface="Arial" panose="020B0604020202020204" pitchFamily="34" charset="0"/>
              </a:rPr>
              <a:t>Your assignments will be based on the same case study from our six examples</a:t>
            </a:r>
            <a:endParaRPr lang="en-GB" sz="3200" kern="100" dirty="0">
              <a:effectLst/>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198685626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AD3626-5E6E-6F26-6EBE-AFD5BB79AA1C}"/>
              </a:ext>
            </a:extLst>
          </p:cNvPr>
          <p:cNvSpPr>
            <a:spLocks noGrp="1"/>
          </p:cNvSpPr>
          <p:nvPr>
            <p:ph type="title"/>
          </p:nvPr>
        </p:nvSpPr>
        <p:spPr/>
        <p:txBody>
          <a:bodyPr>
            <a:normAutofit fontScale="90000"/>
          </a:bodyPr>
          <a:lstStyle/>
          <a:p>
            <a:r>
              <a:rPr lang="en-GB" dirty="0"/>
              <a:t>Portfolio Part 1: Literature Review (1000 Words)</a:t>
            </a:r>
          </a:p>
        </p:txBody>
      </p:sp>
      <p:sp>
        <p:nvSpPr>
          <p:cNvPr id="3" name="Content Placeholder 2">
            <a:extLst>
              <a:ext uri="{FF2B5EF4-FFF2-40B4-BE49-F238E27FC236}">
                <a16:creationId xmlns:a16="http://schemas.microsoft.com/office/drawing/2014/main" id="{0D44B4D7-43E8-E861-CE8C-43A1D744464A}"/>
              </a:ext>
            </a:extLst>
          </p:cNvPr>
          <p:cNvSpPr>
            <a:spLocks noGrp="1"/>
          </p:cNvSpPr>
          <p:nvPr>
            <p:ph idx="1"/>
          </p:nvPr>
        </p:nvSpPr>
        <p:spPr/>
        <p:txBody>
          <a:bodyPr>
            <a:normAutofit fontScale="92500" lnSpcReduction="20000"/>
          </a:bodyPr>
          <a:lstStyle/>
          <a:p>
            <a:pPr>
              <a:lnSpc>
                <a:spcPct val="110000"/>
              </a:lnSpc>
              <a:spcBef>
                <a:spcPts val="0"/>
              </a:spcBef>
              <a:spcAft>
                <a:spcPts val="800"/>
              </a:spcAft>
            </a:pPr>
            <a:r>
              <a:rPr lang="en-GB" sz="2000" kern="100" dirty="0">
                <a:effectLst/>
                <a:ea typeface="DengXian" panose="02010600030101010101" pitchFamily="2" charset="-122"/>
                <a:cs typeface="Arial" panose="020B0604020202020204" pitchFamily="34" charset="0"/>
              </a:rPr>
              <a:t>For your chosen case study:</a:t>
            </a:r>
          </a:p>
          <a:p>
            <a:pPr>
              <a:lnSpc>
                <a:spcPct val="110000"/>
              </a:lnSpc>
              <a:spcBef>
                <a:spcPts val="0"/>
              </a:spcBef>
              <a:spcAft>
                <a:spcPts val="800"/>
              </a:spcAft>
            </a:pPr>
            <a:r>
              <a:rPr lang="en-GB" sz="2000" kern="100" dirty="0">
                <a:effectLst/>
                <a:ea typeface="DengXian" panose="02010600030101010101" pitchFamily="2" charset="-122"/>
                <a:cs typeface="Arial" panose="020B0604020202020204" pitchFamily="34" charset="0"/>
              </a:rPr>
              <a:t>Identify 4 scholarly texts. These must be articles from peer-reviewed academic journals, chapters from edited collections, or monographs – you can choose texts from the reading list or research your own (check with me that they’re suitable!).</a:t>
            </a:r>
          </a:p>
          <a:p>
            <a:pPr>
              <a:lnSpc>
                <a:spcPct val="110000"/>
              </a:lnSpc>
              <a:spcBef>
                <a:spcPts val="0"/>
              </a:spcBef>
              <a:spcAft>
                <a:spcPts val="800"/>
              </a:spcAft>
            </a:pPr>
            <a:r>
              <a:rPr lang="en-GB" sz="2000" kern="100" dirty="0">
                <a:effectLst/>
                <a:ea typeface="DengXian" panose="02010600030101010101" pitchFamily="2" charset="-122"/>
                <a:cs typeface="Arial" panose="020B0604020202020204" pitchFamily="34" charset="0"/>
              </a:rPr>
              <a:t>Write 250 words about each of these texts, focusing on:</a:t>
            </a:r>
          </a:p>
          <a:p>
            <a:pPr marL="342900" lvl="0" indent="-342900">
              <a:lnSpc>
                <a:spcPct val="110000"/>
              </a:lnSpc>
              <a:spcBef>
                <a:spcPts val="0"/>
              </a:spcBef>
              <a:buFont typeface="Symbol" panose="05050102010706020507" pitchFamily="18" charset="2"/>
              <a:buChar char=""/>
            </a:pPr>
            <a:r>
              <a:rPr lang="en-GB" sz="2000" kern="100" dirty="0">
                <a:effectLst/>
                <a:ea typeface="DengXian" panose="02010600030101010101" pitchFamily="2" charset="-122"/>
                <a:cs typeface="Arial" panose="020B0604020202020204" pitchFamily="34" charset="0"/>
              </a:rPr>
              <a:t>The main argument of the text</a:t>
            </a:r>
          </a:p>
          <a:p>
            <a:pPr marL="342900" lvl="0" indent="-342900">
              <a:lnSpc>
                <a:spcPct val="110000"/>
              </a:lnSpc>
              <a:spcBef>
                <a:spcPts val="0"/>
              </a:spcBef>
              <a:buFont typeface="Symbol" panose="05050102010706020507" pitchFamily="18" charset="2"/>
              <a:buChar char=""/>
            </a:pPr>
            <a:r>
              <a:rPr lang="en-GB" sz="2000" kern="100" dirty="0">
                <a:effectLst/>
                <a:ea typeface="DengXian" panose="02010600030101010101" pitchFamily="2" charset="-122"/>
                <a:cs typeface="Arial" panose="020B0604020202020204" pitchFamily="34" charset="0"/>
              </a:rPr>
              <a:t>The strengths and weaknesses of the argument</a:t>
            </a:r>
          </a:p>
          <a:p>
            <a:pPr marL="342900" lvl="0" indent="-342900">
              <a:lnSpc>
                <a:spcPct val="110000"/>
              </a:lnSpc>
              <a:spcBef>
                <a:spcPts val="0"/>
              </a:spcBef>
              <a:buFont typeface="Symbol" panose="05050102010706020507" pitchFamily="18" charset="2"/>
              <a:buChar char=""/>
            </a:pPr>
            <a:r>
              <a:rPr lang="en-GB" sz="2000" kern="100" dirty="0">
                <a:effectLst/>
                <a:ea typeface="DengXian" panose="02010600030101010101" pitchFamily="2" charset="-122"/>
                <a:cs typeface="Arial" panose="020B0604020202020204" pitchFamily="34" charset="0"/>
              </a:rPr>
              <a:t>How it relates to the other literature you have read</a:t>
            </a:r>
          </a:p>
          <a:p>
            <a:pPr marL="342900" lvl="0" indent="-342900">
              <a:lnSpc>
                <a:spcPct val="110000"/>
              </a:lnSpc>
              <a:spcBef>
                <a:spcPts val="0"/>
              </a:spcBef>
              <a:spcAft>
                <a:spcPts val="800"/>
              </a:spcAft>
              <a:buFont typeface="Symbol" panose="05050102010706020507" pitchFamily="18" charset="2"/>
              <a:buChar char=""/>
            </a:pPr>
            <a:r>
              <a:rPr lang="en-GB" sz="2000" kern="100" dirty="0">
                <a:effectLst/>
                <a:ea typeface="DengXian" panose="02010600030101010101" pitchFamily="2" charset="-122"/>
                <a:cs typeface="Arial" panose="020B0604020202020204" pitchFamily="34" charset="0"/>
              </a:rPr>
              <a:t>How it is useful for your understanding of your chosen case study.</a:t>
            </a:r>
          </a:p>
          <a:p>
            <a:pPr>
              <a:lnSpc>
                <a:spcPct val="110000"/>
              </a:lnSpc>
              <a:spcBef>
                <a:spcPts val="0"/>
              </a:spcBef>
              <a:spcAft>
                <a:spcPts val="800"/>
              </a:spcAft>
            </a:pPr>
            <a:r>
              <a:rPr lang="en-GB" sz="2000" kern="100" dirty="0">
                <a:effectLst/>
                <a:ea typeface="DengXian" panose="02010600030101010101" pitchFamily="2" charset="-122"/>
                <a:cs typeface="Arial" panose="020B0604020202020204" pitchFamily="34" charset="0"/>
              </a:rPr>
              <a:t>Your work should include references and a bibliography.</a:t>
            </a:r>
          </a:p>
        </p:txBody>
      </p:sp>
    </p:spTree>
    <p:extLst>
      <p:ext uri="{BB962C8B-B14F-4D97-AF65-F5344CB8AC3E}">
        <p14:creationId xmlns:p14="http://schemas.microsoft.com/office/powerpoint/2010/main" val="3968399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A0079F2-B60D-45EC-D928-57FFACE9231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2F5FBB4-0B6F-1ED6-1228-BBBB4A7F43C9}"/>
              </a:ext>
            </a:extLst>
          </p:cNvPr>
          <p:cNvSpPr>
            <a:spLocks noGrp="1"/>
          </p:cNvSpPr>
          <p:nvPr>
            <p:ph type="title"/>
          </p:nvPr>
        </p:nvSpPr>
        <p:spPr/>
        <p:txBody>
          <a:bodyPr>
            <a:normAutofit fontScale="90000"/>
          </a:bodyPr>
          <a:lstStyle/>
          <a:p>
            <a:r>
              <a:rPr lang="en-GB" dirty="0"/>
              <a:t>Portfolio Part 2: Primary source analysis (1000 Words)</a:t>
            </a:r>
          </a:p>
        </p:txBody>
      </p:sp>
      <p:sp>
        <p:nvSpPr>
          <p:cNvPr id="3" name="Content Placeholder 2">
            <a:extLst>
              <a:ext uri="{FF2B5EF4-FFF2-40B4-BE49-F238E27FC236}">
                <a16:creationId xmlns:a16="http://schemas.microsoft.com/office/drawing/2014/main" id="{3A2D4E46-82D5-4069-FD47-058E508BFB53}"/>
              </a:ext>
            </a:extLst>
          </p:cNvPr>
          <p:cNvSpPr>
            <a:spLocks noGrp="1"/>
          </p:cNvSpPr>
          <p:nvPr>
            <p:ph idx="1"/>
          </p:nvPr>
        </p:nvSpPr>
        <p:spPr/>
        <p:txBody>
          <a:bodyPr>
            <a:normAutofit fontScale="92500" lnSpcReduction="10000"/>
          </a:bodyPr>
          <a:lstStyle/>
          <a:p>
            <a:pPr>
              <a:lnSpc>
                <a:spcPct val="120000"/>
              </a:lnSpc>
              <a:spcBef>
                <a:spcPts val="0"/>
              </a:spcBef>
              <a:spcAft>
                <a:spcPts val="0"/>
              </a:spcAft>
            </a:pPr>
            <a:r>
              <a:rPr lang="en-GB" sz="2800" kern="100" dirty="0">
                <a:effectLst/>
                <a:ea typeface="DengXian" panose="02010600030101010101" pitchFamily="2" charset="-122"/>
                <a:cs typeface="Arial" panose="020B0604020202020204" pitchFamily="34" charset="0"/>
              </a:rPr>
              <a:t>For your chosen case study:</a:t>
            </a:r>
          </a:p>
          <a:p>
            <a:pPr>
              <a:lnSpc>
                <a:spcPct val="120000"/>
              </a:lnSpc>
              <a:spcAft>
                <a:spcPts val="0"/>
              </a:spcAft>
            </a:pPr>
            <a:r>
              <a:rPr lang="en-GB" sz="2400" kern="100" dirty="0">
                <a:effectLst/>
                <a:ea typeface="DengXian" panose="02010600030101010101" pitchFamily="2" charset="-122"/>
                <a:cs typeface="Arial" panose="020B0604020202020204" pitchFamily="34" charset="0"/>
              </a:rPr>
              <a:t>Choose one primary source and analyse it to answer the question “What does [your primary source] reveal about [your chosen case study]?”</a:t>
            </a:r>
          </a:p>
          <a:p>
            <a:pPr>
              <a:lnSpc>
                <a:spcPct val="120000"/>
              </a:lnSpc>
              <a:spcAft>
                <a:spcPts val="0"/>
              </a:spcAft>
            </a:pPr>
            <a:r>
              <a:rPr lang="en-GB" sz="2400" kern="100" dirty="0">
                <a:effectLst/>
                <a:ea typeface="DengXian" panose="02010600030101010101" pitchFamily="2" charset="-122"/>
                <a:cs typeface="Arial" panose="020B0604020202020204" pitchFamily="34" charset="0"/>
              </a:rPr>
              <a:t>I have provided a selection of primary source documents for each of the case studies we will examine during the course (you can also choose your own, but </a:t>
            </a:r>
            <a:r>
              <a:rPr lang="en-GB" sz="2400" b="1" kern="100" dirty="0">
                <a:effectLst/>
                <a:ea typeface="DengXian" panose="02010600030101010101" pitchFamily="2" charset="-122"/>
                <a:cs typeface="Arial" panose="020B0604020202020204" pitchFamily="34" charset="0"/>
              </a:rPr>
              <a:t>we will need to discuss this).</a:t>
            </a:r>
          </a:p>
          <a:p>
            <a:pPr>
              <a:lnSpc>
                <a:spcPct val="120000"/>
              </a:lnSpc>
              <a:spcAft>
                <a:spcPts val="0"/>
              </a:spcAft>
            </a:pPr>
            <a:r>
              <a:rPr lang="en-GB" sz="2400" kern="100" dirty="0">
                <a:ea typeface="DengXian" panose="02010600030101010101" pitchFamily="2" charset="-122"/>
                <a:cs typeface="Arial" panose="020B0604020202020204" pitchFamily="34" charset="0"/>
              </a:rPr>
              <a:t>F</a:t>
            </a:r>
            <a:r>
              <a:rPr lang="en-GB" sz="2400" kern="100" dirty="0">
                <a:effectLst/>
                <a:ea typeface="DengXian" panose="02010600030101010101" pitchFamily="2" charset="-122"/>
                <a:cs typeface="Arial" panose="020B0604020202020204" pitchFamily="34" charset="0"/>
              </a:rPr>
              <a:t>ocus on what the primary source tells you, and keep references to the scholarship minimal. </a:t>
            </a:r>
          </a:p>
        </p:txBody>
      </p:sp>
    </p:spTree>
    <p:extLst>
      <p:ext uri="{BB962C8B-B14F-4D97-AF65-F5344CB8AC3E}">
        <p14:creationId xmlns:p14="http://schemas.microsoft.com/office/powerpoint/2010/main" val="53679816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C8E10CF-B15A-0691-540B-86B458A0029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244A07C-52E9-50B2-099F-AC1F6DF683A0}"/>
              </a:ext>
            </a:extLst>
          </p:cNvPr>
          <p:cNvSpPr>
            <a:spLocks noGrp="1"/>
          </p:cNvSpPr>
          <p:nvPr>
            <p:ph type="title"/>
          </p:nvPr>
        </p:nvSpPr>
        <p:spPr/>
        <p:txBody>
          <a:bodyPr>
            <a:normAutofit fontScale="90000"/>
          </a:bodyPr>
          <a:lstStyle/>
          <a:p>
            <a:r>
              <a:rPr lang="en-GB" dirty="0"/>
              <a:t>Portfolio Part 2: Primary source analysis (1000 Words)</a:t>
            </a:r>
          </a:p>
        </p:txBody>
      </p:sp>
      <p:sp>
        <p:nvSpPr>
          <p:cNvPr id="3" name="Content Placeholder 2">
            <a:extLst>
              <a:ext uri="{FF2B5EF4-FFF2-40B4-BE49-F238E27FC236}">
                <a16:creationId xmlns:a16="http://schemas.microsoft.com/office/drawing/2014/main" id="{2760976F-D67D-7AF6-D2F8-D22F6AD1CC21}"/>
              </a:ext>
            </a:extLst>
          </p:cNvPr>
          <p:cNvSpPr>
            <a:spLocks noGrp="1"/>
          </p:cNvSpPr>
          <p:nvPr>
            <p:ph idx="1"/>
          </p:nvPr>
        </p:nvSpPr>
        <p:spPr/>
        <p:txBody>
          <a:bodyPr>
            <a:normAutofit fontScale="92500" lnSpcReduction="10000"/>
          </a:bodyPr>
          <a:lstStyle/>
          <a:p>
            <a:pPr>
              <a:lnSpc>
                <a:spcPct val="120000"/>
              </a:lnSpc>
              <a:spcAft>
                <a:spcPts val="0"/>
              </a:spcAft>
            </a:pPr>
            <a:r>
              <a:rPr lang="en-GB" sz="2000" kern="100" dirty="0">
                <a:effectLst/>
                <a:ea typeface="DengXian" panose="02010600030101010101" pitchFamily="2" charset="-122"/>
                <a:cs typeface="Arial" panose="020B0604020202020204" pitchFamily="34" charset="0"/>
              </a:rPr>
              <a:t>A primary source is a document from the period under examination. This could be (not an exhaustive list!): </a:t>
            </a:r>
          </a:p>
          <a:p>
            <a:pPr marL="342900" lvl="0" indent="-342900">
              <a:lnSpc>
                <a:spcPct val="120000"/>
              </a:lnSpc>
              <a:spcAft>
                <a:spcPts val="0"/>
              </a:spcAft>
              <a:buSzPts val="1000"/>
              <a:buFont typeface="Symbol" panose="05050102010706020507" pitchFamily="18" charset="2"/>
              <a:buChar char=""/>
              <a:tabLst>
                <a:tab pos="457200" algn="l"/>
              </a:tabLst>
            </a:pPr>
            <a:r>
              <a:rPr lang="en-GB" sz="2000" kern="100" dirty="0">
                <a:effectLst/>
                <a:ea typeface="DengXian" panose="02010600030101010101" pitchFamily="2" charset="-122"/>
                <a:cs typeface="Arial" panose="020B0604020202020204" pitchFamily="34" charset="0"/>
              </a:rPr>
              <a:t>A newspaper/magazine </a:t>
            </a:r>
          </a:p>
          <a:p>
            <a:pPr marL="342900" lvl="0" indent="-342900">
              <a:lnSpc>
                <a:spcPct val="120000"/>
              </a:lnSpc>
              <a:spcAft>
                <a:spcPts val="0"/>
              </a:spcAft>
              <a:buSzPts val="1000"/>
              <a:buFont typeface="Symbol" panose="05050102010706020507" pitchFamily="18" charset="2"/>
              <a:buChar char=""/>
              <a:tabLst>
                <a:tab pos="457200" algn="l"/>
              </a:tabLst>
            </a:pPr>
            <a:r>
              <a:rPr lang="en-GB" sz="2000" kern="100" dirty="0">
                <a:effectLst/>
                <a:ea typeface="DengXian" panose="02010600030101010101" pitchFamily="2" charset="-122"/>
                <a:cs typeface="Arial" panose="020B0604020202020204" pitchFamily="34" charset="0"/>
              </a:rPr>
              <a:t>Government sources </a:t>
            </a:r>
          </a:p>
          <a:p>
            <a:pPr marL="342900" lvl="0" indent="-342900">
              <a:lnSpc>
                <a:spcPct val="120000"/>
              </a:lnSpc>
              <a:spcAft>
                <a:spcPts val="0"/>
              </a:spcAft>
              <a:buSzPts val="1000"/>
              <a:buFont typeface="Symbol" panose="05050102010706020507" pitchFamily="18" charset="2"/>
              <a:buChar char=""/>
              <a:tabLst>
                <a:tab pos="457200" algn="l"/>
              </a:tabLst>
            </a:pPr>
            <a:r>
              <a:rPr lang="fr-FR" sz="2000" kern="100" dirty="0">
                <a:effectLst/>
                <a:ea typeface="DengXian" panose="02010600030101010101" pitchFamily="2" charset="-122"/>
                <a:cs typeface="Arial" panose="020B0604020202020204" pitchFamily="34" charset="0"/>
              </a:rPr>
              <a:t>Propaganda e.g. posters, radio </a:t>
            </a:r>
            <a:r>
              <a:rPr lang="fr-FR" sz="2000" kern="100" dirty="0" err="1">
                <a:effectLst/>
                <a:ea typeface="DengXian" panose="02010600030101010101" pitchFamily="2" charset="-122"/>
                <a:cs typeface="Arial" panose="020B0604020202020204" pitchFamily="34" charset="0"/>
              </a:rPr>
              <a:t>transcripts</a:t>
            </a:r>
            <a:r>
              <a:rPr lang="fr-FR" sz="2000" kern="100" dirty="0">
                <a:effectLst/>
                <a:ea typeface="DengXian" panose="02010600030101010101" pitchFamily="2" charset="-122"/>
                <a:cs typeface="Arial" panose="020B0604020202020204" pitchFamily="34" charset="0"/>
              </a:rPr>
              <a:t>, film sources </a:t>
            </a:r>
            <a:endParaRPr lang="en-GB" sz="2000" kern="100" dirty="0">
              <a:effectLst/>
              <a:ea typeface="DengXian" panose="02010600030101010101" pitchFamily="2" charset="-122"/>
              <a:cs typeface="Arial" panose="020B0604020202020204" pitchFamily="34" charset="0"/>
            </a:endParaRPr>
          </a:p>
          <a:p>
            <a:pPr marL="342900" lvl="0" indent="-342900">
              <a:lnSpc>
                <a:spcPct val="120000"/>
              </a:lnSpc>
              <a:spcAft>
                <a:spcPts val="0"/>
              </a:spcAft>
              <a:buSzPts val="1000"/>
              <a:buFont typeface="Symbol" panose="05050102010706020507" pitchFamily="18" charset="2"/>
              <a:buChar char=""/>
              <a:tabLst>
                <a:tab pos="457200" algn="l"/>
              </a:tabLst>
            </a:pPr>
            <a:r>
              <a:rPr lang="fr-FR" sz="2000" kern="100" dirty="0" err="1">
                <a:effectLst/>
                <a:ea typeface="DengXian" panose="02010600030101010101" pitchFamily="2" charset="-122"/>
                <a:cs typeface="Arial" panose="020B0604020202020204" pitchFamily="34" charset="0"/>
              </a:rPr>
              <a:t>Photographs</a:t>
            </a:r>
            <a:r>
              <a:rPr lang="en-GB" sz="2000" kern="100" dirty="0">
                <a:effectLst/>
                <a:ea typeface="DengXian" panose="02010600030101010101" pitchFamily="2" charset="-122"/>
                <a:cs typeface="Arial" panose="020B0604020202020204" pitchFamily="34" charset="0"/>
              </a:rPr>
              <a:t> </a:t>
            </a:r>
          </a:p>
          <a:p>
            <a:pPr marL="342900" lvl="0" indent="-342900">
              <a:lnSpc>
                <a:spcPct val="120000"/>
              </a:lnSpc>
              <a:spcAft>
                <a:spcPts val="0"/>
              </a:spcAft>
              <a:buSzPts val="1000"/>
              <a:buFont typeface="Symbol" panose="05050102010706020507" pitchFamily="18" charset="2"/>
              <a:buChar char=""/>
              <a:tabLst>
                <a:tab pos="457200" algn="l"/>
              </a:tabLst>
            </a:pPr>
            <a:r>
              <a:rPr lang="fr-FR" sz="2000" kern="100" dirty="0">
                <a:effectLst/>
                <a:ea typeface="DengXian" panose="02010600030101010101" pitchFamily="2" charset="-122"/>
                <a:cs typeface="Arial" panose="020B0604020202020204" pitchFamily="34" charset="0"/>
              </a:rPr>
              <a:t>Survivor </a:t>
            </a:r>
            <a:r>
              <a:rPr lang="fr-FR" sz="2000" kern="100" dirty="0" err="1">
                <a:effectLst/>
                <a:ea typeface="DengXian" panose="02010600030101010101" pitchFamily="2" charset="-122"/>
                <a:cs typeface="Arial" panose="020B0604020202020204" pitchFamily="34" charset="0"/>
              </a:rPr>
              <a:t>testimonies</a:t>
            </a:r>
            <a:r>
              <a:rPr lang="en-GB" sz="2000" kern="100" dirty="0">
                <a:effectLst/>
                <a:ea typeface="DengXian" panose="02010600030101010101" pitchFamily="2" charset="-122"/>
                <a:cs typeface="Arial" panose="020B0604020202020204" pitchFamily="34" charset="0"/>
              </a:rPr>
              <a:t> </a:t>
            </a:r>
          </a:p>
          <a:p>
            <a:pPr marL="342900" lvl="0" indent="-342900">
              <a:lnSpc>
                <a:spcPct val="120000"/>
              </a:lnSpc>
              <a:spcAft>
                <a:spcPts val="0"/>
              </a:spcAft>
              <a:buSzPts val="1000"/>
              <a:buFont typeface="Symbol" panose="05050102010706020507" pitchFamily="18" charset="2"/>
              <a:buChar char=""/>
              <a:tabLst>
                <a:tab pos="457200" algn="l"/>
              </a:tabLst>
            </a:pPr>
            <a:r>
              <a:rPr lang="en-GB" sz="2000" kern="100" dirty="0">
                <a:effectLst/>
                <a:ea typeface="DengXian" panose="02010600030101010101" pitchFamily="2" charset="-122"/>
                <a:cs typeface="Arial" panose="020B0604020202020204" pitchFamily="34" charset="0"/>
              </a:rPr>
              <a:t>Court transcripts </a:t>
            </a:r>
          </a:p>
          <a:p>
            <a:pPr marL="342900" lvl="0" indent="-342900">
              <a:lnSpc>
                <a:spcPct val="120000"/>
              </a:lnSpc>
              <a:spcAft>
                <a:spcPts val="0"/>
              </a:spcAft>
              <a:buSzPts val="1000"/>
              <a:buFont typeface="Symbol" panose="05050102010706020507" pitchFamily="18" charset="2"/>
              <a:buChar char=""/>
              <a:tabLst>
                <a:tab pos="457200" algn="l"/>
              </a:tabLst>
            </a:pPr>
            <a:r>
              <a:rPr lang="en-GB" sz="2000" kern="100" dirty="0">
                <a:effectLst/>
                <a:ea typeface="DengXian" panose="02010600030101010101" pitchFamily="2" charset="-122"/>
                <a:cs typeface="Arial" panose="020B0604020202020204" pitchFamily="34" charset="0"/>
              </a:rPr>
              <a:t>Legal judgements </a:t>
            </a:r>
          </a:p>
        </p:txBody>
      </p:sp>
    </p:spTree>
    <p:extLst>
      <p:ext uri="{BB962C8B-B14F-4D97-AF65-F5344CB8AC3E}">
        <p14:creationId xmlns:p14="http://schemas.microsoft.com/office/powerpoint/2010/main" val="29060032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25EFA61-F0F8-4F4A-B750-81EE924F1D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7344" y="0"/>
            <a:ext cx="7534655" cy="22649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C653ED8-90EE-247D-DAED-69E5A6499A54}"/>
              </a:ext>
            </a:extLst>
          </p:cNvPr>
          <p:cNvSpPr>
            <a:spLocks noGrp="1"/>
          </p:cNvSpPr>
          <p:nvPr>
            <p:ph type="title"/>
          </p:nvPr>
        </p:nvSpPr>
        <p:spPr>
          <a:xfrm>
            <a:off x="5300811" y="317500"/>
            <a:ext cx="5927576" cy="1701800"/>
          </a:xfrm>
        </p:spPr>
        <p:txBody>
          <a:bodyPr>
            <a:normAutofit/>
          </a:bodyPr>
          <a:lstStyle/>
          <a:p>
            <a:r>
              <a:rPr lang="en-GB" dirty="0"/>
              <a:t>ESSAY</a:t>
            </a:r>
          </a:p>
        </p:txBody>
      </p:sp>
      <p:pic>
        <p:nvPicPr>
          <p:cNvPr id="5" name="Picture 4" descr="Stack of magazines on table">
            <a:extLst>
              <a:ext uri="{FF2B5EF4-FFF2-40B4-BE49-F238E27FC236}">
                <a16:creationId xmlns:a16="http://schemas.microsoft.com/office/drawing/2014/main" id="{C1FE2B15-10A1-2B1B-66C1-A94824AC8F88}"/>
              </a:ext>
            </a:extLst>
          </p:cNvPr>
          <p:cNvPicPr>
            <a:picLocks noChangeAspect="1"/>
          </p:cNvPicPr>
          <p:nvPr/>
        </p:nvPicPr>
        <p:blipFill>
          <a:blip r:embed="rId2"/>
          <a:srcRect l="43670" r="10999" b="-1"/>
          <a:stretch/>
        </p:blipFill>
        <p:spPr>
          <a:xfrm>
            <a:off x="20" y="10"/>
            <a:ext cx="4657324" cy="6857990"/>
          </a:xfrm>
          <a:prstGeom prst="rect">
            <a:avLst/>
          </a:prstGeom>
        </p:spPr>
      </p:pic>
      <p:sp>
        <p:nvSpPr>
          <p:cNvPr id="3" name="Content Placeholder 2">
            <a:extLst>
              <a:ext uri="{FF2B5EF4-FFF2-40B4-BE49-F238E27FC236}">
                <a16:creationId xmlns:a16="http://schemas.microsoft.com/office/drawing/2014/main" id="{BCDC2E65-BA2E-52FC-1A55-D66B274AE62F}"/>
              </a:ext>
            </a:extLst>
          </p:cNvPr>
          <p:cNvSpPr>
            <a:spLocks noGrp="1"/>
          </p:cNvSpPr>
          <p:nvPr>
            <p:ph idx="1"/>
          </p:nvPr>
        </p:nvSpPr>
        <p:spPr>
          <a:xfrm>
            <a:off x="5367311" y="2582489"/>
            <a:ext cx="5927577" cy="3594100"/>
          </a:xfrm>
        </p:spPr>
        <p:txBody>
          <a:bodyPr anchor="t">
            <a:normAutofit fontScale="92500"/>
          </a:bodyPr>
          <a:lstStyle/>
          <a:p>
            <a:pPr>
              <a:lnSpc>
                <a:spcPct val="120000"/>
              </a:lnSpc>
              <a:spcBef>
                <a:spcPts val="0"/>
              </a:spcBef>
              <a:spcAft>
                <a:spcPts val="0"/>
              </a:spcAft>
            </a:pPr>
            <a:r>
              <a:rPr lang="en-GB" sz="2400" kern="0" dirty="0">
                <a:solidFill>
                  <a:srgbClr val="1D2125"/>
                </a:solidFill>
                <a:effectLst/>
                <a:ea typeface="Times New Roman" panose="02020603050405020304" pitchFamily="18" charset="0"/>
                <a:cs typeface="Segoe UI" panose="020B0502040204020203" pitchFamily="34" charset="0"/>
              </a:rPr>
              <a:t>Your essay must focus on the same case study that you covered in your portfolio. </a:t>
            </a:r>
            <a:endParaRPr lang="en-GB" sz="2400" kern="100" dirty="0">
              <a:effectLst/>
              <a:ea typeface="DengXian" panose="02010600030101010101" pitchFamily="2" charset="-122"/>
              <a:cs typeface="Arial" panose="020B0604020202020204" pitchFamily="34" charset="0"/>
            </a:endParaRPr>
          </a:p>
          <a:p>
            <a:pPr>
              <a:lnSpc>
                <a:spcPct val="120000"/>
              </a:lnSpc>
              <a:spcBef>
                <a:spcPts val="0"/>
              </a:spcBef>
              <a:spcAft>
                <a:spcPts val="0"/>
              </a:spcAft>
            </a:pPr>
            <a:r>
              <a:rPr lang="en-GB" sz="2400" kern="0" dirty="0">
                <a:solidFill>
                  <a:srgbClr val="1D2125"/>
                </a:solidFill>
                <a:effectLst/>
                <a:ea typeface="Times New Roman" panose="02020603050405020304" pitchFamily="18" charset="0"/>
                <a:cs typeface="Segoe UI" panose="020B0502040204020203" pitchFamily="34" charset="0"/>
              </a:rPr>
              <a:t>Choose a different primary source (either one provided by the tutor or one you have chosen yourself verified as appropriate by the tutor). </a:t>
            </a:r>
          </a:p>
          <a:p>
            <a:pPr>
              <a:lnSpc>
                <a:spcPct val="120000"/>
              </a:lnSpc>
              <a:spcBef>
                <a:spcPts val="0"/>
              </a:spcBef>
              <a:spcAft>
                <a:spcPts val="0"/>
              </a:spcAft>
            </a:pPr>
            <a:r>
              <a:rPr lang="en-GB" sz="2400" kern="0" dirty="0">
                <a:solidFill>
                  <a:srgbClr val="1D2125"/>
                </a:solidFill>
                <a:effectLst/>
                <a:ea typeface="Times New Roman" panose="02020603050405020304" pitchFamily="18" charset="0"/>
                <a:cs typeface="Segoe UI" panose="020B0502040204020203" pitchFamily="34" charset="0"/>
              </a:rPr>
              <a:t>Answer the question: “What does [chosen primary source] tell us about [chosen genocide case study]?</a:t>
            </a:r>
            <a:endParaRPr lang="en-GB" sz="2400" kern="100" dirty="0">
              <a:effectLst/>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202192198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167BB73-57E5-0C77-8E04-8DDBD71AD1CC}"/>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C054A8C-B4EC-3E5A-737B-37583CDBAD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61A1FFB-1E45-C712-D24B-0A0F696782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7344" y="0"/>
            <a:ext cx="7534655" cy="22649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C979204-1FE4-259D-BA13-25B63B16D808}"/>
              </a:ext>
            </a:extLst>
          </p:cNvPr>
          <p:cNvSpPr>
            <a:spLocks noGrp="1"/>
          </p:cNvSpPr>
          <p:nvPr>
            <p:ph type="title"/>
          </p:nvPr>
        </p:nvSpPr>
        <p:spPr>
          <a:xfrm>
            <a:off x="5300811" y="317500"/>
            <a:ext cx="5927576" cy="1701800"/>
          </a:xfrm>
        </p:spPr>
        <p:txBody>
          <a:bodyPr>
            <a:normAutofit/>
          </a:bodyPr>
          <a:lstStyle/>
          <a:p>
            <a:r>
              <a:rPr lang="en-GB" dirty="0"/>
              <a:t>ESSAY</a:t>
            </a:r>
          </a:p>
        </p:txBody>
      </p:sp>
      <p:pic>
        <p:nvPicPr>
          <p:cNvPr id="5" name="Picture 4" descr="Stack of magazines on table">
            <a:extLst>
              <a:ext uri="{FF2B5EF4-FFF2-40B4-BE49-F238E27FC236}">
                <a16:creationId xmlns:a16="http://schemas.microsoft.com/office/drawing/2014/main" id="{C2845460-CD1A-04CB-DDC9-0D74AED8DD7D}"/>
              </a:ext>
            </a:extLst>
          </p:cNvPr>
          <p:cNvPicPr>
            <a:picLocks noChangeAspect="1"/>
          </p:cNvPicPr>
          <p:nvPr/>
        </p:nvPicPr>
        <p:blipFill>
          <a:blip r:embed="rId2"/>
          <a:srcRect l="43670" r="10999" b="-1"/>
          <a:stretch/>
        </p:blipFill>
        <p:spPr>
          <a:xfrm>
            <a:off x="20" y="10"/>
            <a:ext cx="4657324" cy="6857990"/>
          </a:xfrm>
          <a:prstGeom prst="rect">
            <a:avLst/>
          </a:prstGeom>
        </p:spPr>
      </p:pic>
      <p:sp>
        <p:nvSpPr>
          <p:cNvPr id="3" name="Content Placeholder 2">
            <a:extLst>
              <a:ext uri="{FF2B5EF4-FFF2-40B4-BE49-F238E27FC236}">
                <a16:creationId xmlns:a16="http://schemas.microsoft.com/office/drawing/2014/main" id="{CD1A1250-B4AB-5EE4-D2FE-0488036BD92C}"/>
              </a:ext>
            </a:extLst>
          </p:cNvPr>
          <p:cNvSpPr>
            <a:spLocks noGrp="1"/>
          </p:cNvSpPr>
          <p:nvPr>
            <p:ph idx="1"/>
          </p:nvPr>
        </p:nvSpPr>
        <p:spPr>
          <a:xfrm>
            <a:off x="5367311" y="2582489"/>
            <a:ext cx="5927577" cy="3594100"/>
          </a:xfrm>
        </p:spPr>
        <p:txBody>
          <a:bodyPr anchor="t">
            <a:normAutofit fontScale="92500" lnSpcReduction="20000"/>
          </a:bodyPr>
          <a:lstStyle/>
          <a:p>
            <a:pPr>
              <a:lnSpc>
                <a:spcPct val="120000"/>
              </a:lnSpc>
              <a:spcBef>
                <a:spcPts val="0"/>
              </a:spcBef>
              <a:spcAft>
                <a:spcPts val="0"/>
              </a:spcAft>
            </a:pPr>
            <a:r>
              <a:rPr lang="en-GB" sz="1800" kern="0" dirty="0">
                <a:solidFill>
                  <a:srgbClr val="1D2125"/>
                </a:solidFill>
                <a:effectLst/>
                <a:ea typeface="Times New Roman" panose="02020603050405020304" pitchFamily="18" charset="0"/>
                <a:cs typeface="Segoe UI" panose="020B0502040204020203" pitchFamily="34" charset="0"/>
              </a:rPr>
              <a:t> For this assignment, you’re bringing together your literature and primary source analysis skills. You will need to contextualise the primary source within the secondary literature (scholarly sources), aiming to enter a conversation with other authors writing about this genocide. </a:t>
            </a:r>
            <a:endParaRPr lang="en-GB" sz="1800" kern="100" dirty="0">
              <a:effectLst/>
              <a:ea typeface="DengXian" panose="02010600030101010101" pitchFamily="2" charset="-122"/>
              <a:cs typeface="Arial" panose="020B0604020202020204" pitchFamily="34" charset="0"/>
            </a:endParaRPr>
          </a:p>
          <a:p>
            <a:pPr>
              <a:lnSpc>
                <a:spcPct val="120000"/>
              </a:lnSpc>
              <a:spcBef>
                <a:spcPts val="0"/>
              </a:spcBef>
              <a:spcAft>
                <a:spcPts val="0"/>
              </a:spcAft>
            </a:pPr>
            <a:r>
              <a:rPr lang="en-GB" sz="1800" kern="0" dirty="0">
                <a:solidFill>
                  <a:srgbClr val="1D2125"/>
                </a:solidFill>
                <a:effectLst/>
                <a:ea typeface="Times New Roman" panose="02020603050405020304" pitchFamily="18" charset="0"/>
                <a:cs typeface="Segoe UI" panose="020B0502040204020203" pitchFamily="34" charset="0"/>
              </a:rPr>
              <a:t> You will need to </a:t>
            </a:r>
            <a:endParaRPr lang="en-GB" sz="1800" kern="100" dirty="0">
              <a:effectLst/>
              <a:ea typeface="DengXian" panose="02010600030101010101" pitchFamily="2" charset="-122"/>
              <a:cs typeface="Arial" panose="020B0604020202020204" pitchFamily="34" charset="0"/>
            </a:endParaRPr>
          </a:p>
          <a:p>
            <a:pPr marL="342900" lvl="0" indent="-342900">
              <a:lnSpc>
                <a:spcPct val="120000"/>
              </a:lnSpc>
              <a:spcBef>
                <a:spcPts val="0"/>
              </a:spcBef>
              <a:spcAft>
                <a:spcPts val="0"/>
              </a:spcAft>
              <a:buSzPts val="1000"/>
              <a:buFont typeface="Symbol" panose="05050102010706020507" pitchFamily="18" charset="2"/>
              <a:buChar char=""/>
              <a:tabLst>
                <a:tab pos="457200" algn="l"/>
              </a:tabLst>
            </a:pPr>
            <a:r>
              <a:rPr lang="en-GB" sz="1800" kern="0" dirty="0">
                <a:solidFill>
                  <a:srgbClr val="1D2125"/>
                </a:solidFill>
                <a:effectLst/>
                <a:ea typeface="Times New Roman" panose="02020603050405020304" pitchFamily="18" charset="0"/>
                <a:cs typeface="Segoe UI" panose="020B0502040204020203" pitchFamily="34" charset="0"/>
              </a:rPr>
              <a:t>Establish the state of the field (literature review) </a:t>
            </a:r>
            <a:endParaRPr lang="en-GB" sz="1800" kern="100" dirty="0">
              <a:solidFill>
                <a:srgbClr val="1D2125"/>
              </a:solidFill>
              <a:effectLst/>
              <a:ea typeface="DengXian" panose="02010600030101010101" pitchFamily="2" charset="-122"/>
              <a:cs typeface="Arial" panose="020B0604020202020204" pitchFamily="34" charset="0"/>
            </a:endParaRPr>
          </a:p>
          <a:p>
            <a:pPr marL="342900" lvl="0" indent="-342900">
              <a:lnSpc>
                <a:spcPct val="120000"/>
              </a:lnSpc>
              <a:spcBef>
                <a:spcPts val="0"/>
              </a:spcBef>
              <a:spcAft>
                <a:spcPts val="0"/>
              </a:spcAft>
              <a:buSzPts val="1000"/>
              <a:buFont typeface="Symbol" panose="05050102010706020507" pitchFamily="18" charset="2"/>
              <a:buChar char=""/>
              <a:tabLst>
                <a:tab pos="457200" algn="l"/>
              </a:tabLst>
            </a:pPr>
            <a:r>
              <a:rPr lang="en-GB" sz="1800" kern="0" dirty="0">
                <a:solidFill>
                  <a:srgbClr val="1D2125"/>
                </a:solidFill>
                <a:effectLst/>
                <a:ea typeface="Times New Roman" panose="02020603050405020304" pitchFamily="18" charset="0"/>
                <a:cs typeface="Segoe UI" panose="020B0502040204020203" pitchFamily="34" charset="0"/>
              </a:rPr>
              <a:t>Analyse your primary source </a:t>
            </a:r>
            <a:endParaRPr lang="en-GB" sz="1800" kern="100" dirty="0">
              <a:solidFill>
                <a:srgbClr val="1D2125"/>
              </a:solidFill>
              <a:effectLst/>
              <a:ea typeface="DengXian" panose="02010600030101010101" pitchFamily="2" charset="-122"/>
              <a:cs typeface="Arial" panose="020B0604020202020204" pitchFamily="34" charset="0"/>
            </a:endParaRPr>
          </a:p>
          <a:p>
            <a:pPr marL="342900" lvl="0" indent="-342900">
              <a:lnSpc>
                <a:spcPct val="120000"/>
              </a:lnSpc>
              <a:spcBef>
                <a:spcPts val="0"/>
              </a:spcBef>
              <a:spcAft>
                <a:spcPts val="0"/>
              </a:spcAft>
              <a:buSzPts val="1000"/>
              <a:buFont typeface="Symbol" panose="05050102010706020507" pitchFamily="18" charset="2"/>
              <a:buChar char=""/>
              <a:tabLst>
                <a:tab pos="457200" algn="l"/>
              </a:tabLst>
            </a:pPr>
            <a:r>
              <a:rPr lang="en-GB" sz="1800" kern="0" dirty="0">
                <a:solidFill>
                  <a:srgbClr val="1D2125"/>
                </a:solidFill>
                <a:effectLst/>
                <a:ea typeface="Times New Roman" panose="02020603050405020304" pitchFamily="18" charset="0"/>
                <a:cs typeface="Segoe UI" panose="020B0502040204020203" pitchFamily="34" charset="0"/>
              </a:rPr>
              <a:t>Explain how your interpretation relates to the existing literature – does it support/contradict/nuance scholarly consensus?</a:t>
            </a:r>
            <a:endParaRPr lang="en-GB" sz="1800" kern="100" dirty="0">
              <a:solidFill>
                <a:srgbClr val="1D2125"/>
              </a:solidFill>
              <a:effectLst/>
              <a:ea typeface="DengXian" panose="02010600030101010101" pitchFamily="2" charset="-122"/>
              <a:cs typeface="Arial" panose="020B0604020202020204" pitchFamily="34" charset="0"/>
            </a:endParaRPr>
          </a:p>
          <a:p>
            <a:pPr>
              <a:lnSpc>
                <a:spcPct val="120000"/>
              </a:lnSpc>
              <a:spcBef>
                <a:spcPts val="0"/>
              </a:spcBef>
              <a:spcAft>
                <a:spcPts val="0"/>
              </a:spcAft>
            </a:pPr>
            <a:r>
              <a:rPr lang="en-GB" sz="1800" kern="0" dirty="0">
                <a:solidFill>
                  <a:srgbClr val="1D2125"/>
                </a:solidFill>
                <a:effectLst/>
                <a:ea typeface="Times New Roman" panose="02020603050405020304" pitchFamily="18" charset="0"/>
                <a:cs typeface="Segoe UI" panose="020B0502040204020203" pitchFamily="34" charset="0"/>
              </a:rPr>
              <a:t> Your essay should have references and a bibliography.</a:t>
            </a:r>
            <a:endParaRPr lang="en-GB" sz="1800" kern="100" dirty="0">
              <a:effectLst/>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248353507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20C46D-F839-9661-31FA-BE7E0B657A0F}"/>
              </a:ext>
            </a:extLst>
          </p:cNvPr>
          <p:cNvSpPr>
            <a:spLocks noGrp="1"/>
          </p:cNvSpPr>
          <p:nvPr>
            <p:ph type="title"/>
          </p:nvPr>
        </p:nvSpPr>
        <p:spPr/>
        <p:txBody>
          <a:bodyPr/>
          <a:lstStyle/>
          <a:p>
            <a:r>
              <a:rPr lang="en-GB" dirty="0"/>
              <a:t>Assignments</a:t>
            </a:r>
          </a:p>
        </p:txBody>
      </p:sp>
      <p:sp>
        <p:nvSpPr>
          <p:cNvPr id="3" name="Content Placeholder 2">
            <a:extLst>
              <a:ext uri="{FF2B5EF4-FFF2-40B4-BE49-F238E27FC236}">
                <a16:creationId xmlns:a16="http://schemas.microsoft.com/office/drawing/2014/main" id="{E2AEF0C5-F8F9-B1C2-9F6E-D8E3CA23A195}"/>
              </a:ext>
            </a:extLst>
          </p:cNvPr>
          <p:cNvSpPr>
            <a:spLocks noGrp="1"/>
          </p:cNvSpPr>
          <p:nvPr>
            <p:ph idx="1"/>
          </p:nvPr>
        </p:nvSpPr>
        <p:spPr/>
        <p:txBody>
          <a:bodyPr/>
          <a:lstStyle/>
          <a:p>
            <a:r>
              <a:rPr lang="en-GB" dirty="0"/>
              <a:t>Referencing – Harvard or MHRA</a:t>
            </a:r>
          </a:p>
          <a:p>
            <a:r>
              <a:rPr lang="en-GB" dirty="0"/>
              <a:t>Use of AI – the only permitted use for this module is for proofreading.</a:t>
            </a:r>
          </a:p>
          <a:p>
            <a:r>
              <a:rPr lang="en-GB" dirty="0"/>
              <a:t>Please include the appropriate AI declaration in your assignment.</a:t>
            </a:r>
          </a:p>
        </p:txBody>
      </p:sp>
    </p:spTree>
    <p:extLst>
      <p:ext uri="{BB962C8B-B14F-4D97-AF65-F5344CB8AC3E}">
        <p14:creationId xmlns:p14="http://schemas.microsoft.com/office/powerpoint/2010/main" val="322949218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0427D8-37CB-1B49-4366-662D06B8F839}"/>
              </a:ext>
            </a:extLst>
          </p:cNvPr>
          <p:cNvSpPr>
            <a:spLocks noGrp="1"/>
          </p:cNvSpPr>
          <p:nvPr>
            <p:ph type="title"/>
          </p:nvPr>
        </p:nvSpPr>
        <p:spPr/>
        <p:txBody>
          <a:bodyPr/>
          <a:lstStyle/>
          <a:p>
            <a:r>
              <a:rPr lang="en-GB" dirty="0"/>
              <a:t>Taking care of ourselves</a:t>
            </a:r>
          </a:p>
        </p:txBody>
      </p:sp>
      <p:sp>
        <p:nvSpPr>
          <p:cNvPr id="3" name="Content Placeholder 2">
            <a:extLst>
              <a:ext uri="{FF2B5EF4-FFF2-40B4-BE49-F238E27FC236}">
                <a16:creationId xmlns:a16="http://schemas.microsoft.com/office/drawing/2014/main" id="{633BF813-0BB9-4238-7B61-31AF7830862E}"/>
              </a:ext>
            </a:extLst>
          </p:cNvPr>
          <p:cNvSpPr>
            <a:spLocks noGrp="1"/>
          </p:cNvSpPr>
          <p:nvPr>
            <p:ph idx="1"/>
          </p:nvPr>
        </p:nvSpPr>
        <p:spPr/>
        <p:txBody>
          <a:bodyPr/>
          <a:lstStyle/>
          <a:p>
            <a:r>
              <a:rPr lang="en-GB" dirty="0"/>
              <a:t>Challenging unhelpful beliefs – it’s okay to be affected by this material</a:t>
            </a:r>
          </a:p>
          <a:p>
            <a:r>
              <a:rPr lang="en-GB" dirty="0"/>
              <a:t>What are some strategies you have already that you might use?</a:t>
            </a:r>
          </a:p>
        </p:txBody>
      </p:sp>
    </p:spTree>
    <p:extLst>
      <p:ext uri="{BB962C8B-B14F-4D97-AF65-F5344CB8AC3E}">
        <p14:creationId xmlns:p14="http://schemas.microsoft.com/office/powerpoint/2010/main" val="249462480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558DA214-7FDA-4C9D-A7CF-9AD725E290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4474"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586EEE2-D521-388B-04D4-9A4EAF10C098}"/>
              </a:ext>
            </a:extLst>
          </p:cNvPr>
          <p:cNvSpPr>
            <a:spLocks noGrp="1"/>
          </p:cNvSpPr>
          <p:nvPr>
            <p:ph type="title"/>
          </p:nvPr>
        </p:nvSpPr>
        <p:spPr>
          <a:xfrm>
            <a:off x="960120" y="643467"/>
            <a:ext cx="4628638" cy="5571066"/>
          </a:xfrm>
        </p:spPr>
        <p:txBody>
          <a:bodyPr>
            <a:normAutofit/>
          </a:bodyPr>
          <a:lstStyle/>
          <a:p>
            <a:r>
              <a:rPr lang="en-GB"/>
              <a:t>Taking care of ourselves</a:t>
            </a:r>
            <a:endParaRPr lang="en-GB" dirty="0"/>
          </a:p>
        </p:txBody>
      </p:sp>
      <p:sp>
        <p:nvSpPr>
          <p:cNvPr id="3" name="Content Placeholder 2">
            <a:extLst>
              <a:ext uri="{FF2B5EF4-FFF2-40B4-BE49-F238E27FC236}">
                <a16:creationId xmlns:a16="http://schemas.microsoft.com/office/drawing/2014/main" id="{C4F0C7F6-88BB-B2DA-AE83-EAAEDE91C4A8}"/>
              </a:ext>
            </a:extLst>
          </p:cNvPr>
          <p:cNvSpPr>
            <a:spLocks noGrp="1"/>
          </p:cNvSpPr>
          <p:nvPr>
            <p:ph idx="1"/>
          </p:nvPr>
        </p:nvSpPr>
        <p:spPr>
          <a:xfrm>
            <a:off x="6575296" y="643467"/>
            <a:ext cx="4653536" cy="5571066"/>
          </a:xfrm>
        </p:spPr>
        <p:txBody>
          <a:bodyPr anchor="ctr">
            <a:normAutofit fontScale="92500" lnSpcReduction="20000"/>
          </a:bodyPr>
          <a:lstStyle/>
          <a:p>
            <a:pPr marL="342900" indent="-342900">
              <a:lnSpc>
                <a:spcPct val="91000"/>
              </a:lnSpc>
              <a:buFont typeface="Arial" panose="020B0604020202020204" pitchFamily="34" charset="0"/>
              <a:buChar char="•"/>
            </a:pPr>
            <a:r>
              <a:rPr lang="en-GB" sz="2000" dirty="0"/>
              <a:t>Sharing with each other how the material is impacting us emotionally</a:t>
            </a:r>
          </a:p>
          <a:p>
            <a:pPr marL="342900" indent="-342900">
              <a:lnSpc>
                <a:spcPct val="91000"/>
              </a:lnSpc>
              <a:buFont typeface="Arial" panose="020B0604020202020204" pitchFamily="34" charset="0"/>
              <a:buChar char="•"/>
            </a:pPr>
            <a:r>
              <a:rPr lang="en-GB" sz="2000" dirty="0"/>
              <a:t>Notice and name your feelings</a:t>
            </a:r>
          </a:p>
          <a:p>
            <a:pPr marL="342900" indent="-342900">
              <a:lnSpc>
                <a:spcPct val="91000"/>
              </a:lnSpc>
              <a:buFont typeface="Arial" panose="020B0604020202020204" pitchFamily="34" charset="0"/>
              <a:buChar char="•"/>
            </a:pPr>
            <a:r>
              <a:rPr lang="en-GB" sz="2000" dirty="0"/>
              <a:t>Journalling</a:t>
            </a:r>
          </a:p>
          <a:p>
            <a:pPr marL="342900" indent="-342900">
              <a:lnSpc>
                <a:spcPct val="91000"/>
              </a:lnSpc>
              <a:buFont typeface="Arial" panose="020B0604020202020204" pitchFamily="34" charset="0"/>
              <a:buChar char="•"/>
            </a:pPr>
            <a:r>
              <a:rPr lang="en-GB" sz="2000" dirty="0"/>
              <a:t>Setting boundaries:</a:t>
            </a:r>
          </a:p>
          <a:p>
            <a:pPr marL="617220" lvl="1" indent="-342900">
              <a:lnSpc>
                <a:spcPct val="91000"/>
              </a:lnSpc>
              <a:buFont typeface="Arial" panose="020B0604020202020204" pitchFamily="34" charset="0"/>
              <a:buChar char="•"/>
            </a:pPr>
            <a:r>
              <a:rPr lang="en-GB" sz="1700" dirty="0"/>
              <a:t>‘Closing’ things at the end of work sessions</a:t>
            </a:r>
          </a:p>
          <a:p>
            <a:pPr marL="617220" lvl="1" indent="-342900">
              <a:lnSpc>
                <a:spcPct val="91000"/>
              </a:lnSpc>
              <a:buFont typeface="Arial" panose="020B0604020202020204" pitchFamily="34" charset="0"/>
              <a:buChar char="•"/>
            </a:pPr>
            <a:r>
              <a:rPr lang="en-GB" sz="1700" dirty="0"/>
              <a:t>Setting physical boundaries e.g. around work space</a:t>
            </a:r>
          </a:p>
          <a:p>
            <a:pPr marL="617220" lvl="1" indent="-342900">
              <a:lnSpc>
                <a:spcPct val="91000"/>
              </a:lnSpc>
              <a:buFont typeface="Arial" panose="020B0604020202020204" pitchFamily="34" charset="0"/>
              <a:buChar char="•"/>
            </a:pPr>
            <a:r>
              <a:rPr lang="en-GB" sz="1700" dirty="0"/>
              <a:t>Having specific times when you work with this material</a:t>
            </a:r>
          </a:p>
          <a:p>
            <a:pPr marL="617220" lvl="1" indent="-342900">
              <a:lnSpc>
                <a:spcPct val="91000"/>
              </a:lnSpc>
              <a:buFont typeface="Arial" panose="020B0604020202020204" pitchFamily="34" charset="0"/>
              <a:buChar char="•"/>
            </a:pPr>
            <a:r>
              <a:rPr lang="en-GB" sz="1700" dirty="0"/>
              <a:t>Building in </a:t>
            </a:r>
            <a:r>
              <a:rPr lang="en-GB" sz="1700"/>
              <a:t>regular breaks</a:t>
            </a:r>
            <a:endParaRPr lang="en-GB" sz="1700" dirty="0"/>
          </a:p>
          <a:p>
            <a:pPr marL="617220" lvl="1" indent="-342900">
              <a:lnSpc>
                <a:spcPct val="91000"/>
              </a:lnSpc>
              <a:buFont typeface="Arial" panose="020B0604020202020204" pitchFamily="34" charset="0"/>
              <a:buChar char="•"/>
            </a:pPr>
            <a:r>
              <a:rPr lang="en-GB" sz="1700" dirty="0"/>
              <a:t>Having leisure time</a:t>
            </a:r>
          </a:p>
          <a:p>
            <a:pPr marL="342900" indent="-342900">
              <a:lnSpc>
                <a:spcPct val="91000"/>
              </a:lnSpc>
              <a:buFont typeface="Arial" panose="020B0604020202020204" pitchFamily="34" charset="0"/>
              <a:buChar char="•"/>
            </a:pPr>
            <a:r>
              <a:rPr lang="en-GB" sz="2000" dirty="0"/>
              <a:t>Getting into nature</a:t>
            </a:r>
          </a:p>
          <a:p>
            <a:pPr marL="342900" indent="-342900">
              <a:lnSpc>
                <a:spcPct val="91000"/>
              </a:lnSpc>
              <a:buFont typeface="Arial" panose="020B0604020202020204" pitchFamily="34" charset="0"/>
              <a:buChar char="•"/>
            </a:pPr>
            <a:r>
              <a:rPr lang="en-GB" sz="2000" dirty="0"/>
              <a:t>Focus on resistance and resilience</a:t>
            </a:r>
          </a:p>
          <a:p>
            <a:pPr marL="342900" indent="-342900">
              <a:lnSpc>
                <a:spcPct val="91000"/>
              </a:lnSpc>
              <a:buFont typeface="Arial" panose="020B0604020202020204" pitchFamily="34" charset="0"/>
              <a:buChar char="•"/>
            </a:pPr>
            <a:r>
              <a:rPr lang="en-GB" sz="2000" dirty="0"/>
              <a:t>Activism</a:t>
            </a:r>
          </a:p>
          <a:p>
            <a:pPr marL="342900" indent="-342900">
              <a:lnSpc>
                <a:spcPct val="91000"/>
              </a:lnSpc>
              <a:buFont typeface="Arial" panose="020B0604020202020204" pitchFamily="34" charset="0"/>
              <a:buChar char="•"/>
            </a:pPr>
            <a:r>
              <a:rPr lang="en-GB" sz="2000" dirty="0"/>
              <a:t>Seeking support if you need it</a:t>
            </a:r>
          </a:p>
          <a:p>
            <a:pPr>
              <a:lnSpc>
                <a:spcPct val="91000"/>
              </a:lnSpc>
            </a:pPr>
            <a:endParaRPr lang="en-GB" sz="2000" dirty="0"/>
          </a:p>
        </p:txBody>
      </p:sp>
    </p:spTree>
    <p:extLst>
      <p:ext uri="{BB962C8B-B14F-4D97-AF65-F5344CB8AC3E}">
        <p14:creationId xmlns:p14="http://schemas.microsoft.com/office/powerpoint/2010/main" val="298086367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41C856-C394-1C74-849F-577319E4739B}"/>
              </a:ext>
            </a:extLst>
          </p:cNvPr>
          <p:cNvSpPr>
            <a:spLocks noGrp="1"/>
          </p:cNvSpPr>
          <p:nvPr>
            <p:ph type="title"/>
          </p:nvPr>
        </p:nvSpPr>
        <p:spPr/>
        <p:txBody>
          <a:bodyPr/>
          <a:lstStyle/>
          <a:p>
            <a:r>
              <a:rPr lang="en-GB" dirty="0"/>
              <a:t>Taking care of ourselves</a:t>
            </a:r>
          </a:p>
        </p:txBody>
      </p:sp>
      <p:sp>
        <p:nvSpPr>
          <p:cNvPr id="3" name="Content Placeholder 2">
            <a:extLst>
              <a:ext uri="{FF2B5EF4-FFF2-40B4-BE49-F238E27FC236}">
                <a16:creationId xmlns:a16="http://schemas.microsoft.com/office/drawing/2014/main" id="{A30E258B-5EFB-167B-0F08-5B0DF46B0F72}"/>
              </a:ext>
            </a:extLst>
          </p:cNvPr>
          <p:cNvSpPr>
            <a:spLocks noGrp="1"/>
          </p:cNvSpPr>
          <p:nvPr>
            <p:ph idx="1"/>
          </p:nvPr>
        </p:nvSpPr>
        <p:spPr/>
        <p:txBody>
          <a:bodyPr/>
          <a:lstStyle/>
          <a:p>
            <a:r>
              <a:rPr lang="en-GB" dirty="0"/>
              <a:t>It’s not one-size-fits-all</a:t>
            </a:r>
          </a:p>
          <a:p>
            <a:r>
              <a:rPr lang="en-GB" dirty="0"/>
              <a:t>Try things and see what works for you</a:t>
            </a:r>
          </a:p>
          <a:p>
            <a:endParaRPr lang="en-GB" dirty="0"/>
          </a:p>
        </p:txBody>
      </p:sp>
    </p:spTree>
    <p:extLst>
      <p:ext uri="{BB962C8B-B14F-4D97-AF65-F5344CB8AC3E}">
        <p14:creationId xmlns:p14="http://schemas.microsoft.com/office/powerpoint/2010/main" val="190349582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FE94C7-17AF-99A2-778D-8B88A21575AF}"/>
              </a:ext>
            </a:extLst>
          </p:cNvPr>
          <p:cNvSpPr>
            <a:spLocks noGrp="1"/>
          </p:cNvSpPr>
          <p:nvPr>
            <p:ph type="title"/>
          </p:nvPr>
        </p:nvSpPr>
        <p:spPr/>
        <p:txBody>
          <a:bodyPr/>
          <a:lstStyle/>
          <a:p>
            <a:r>
              <a:rPr lang="en-GB" dirty="0"/>
              <a:t>NEXT WEEK:</a:t>
            </a:r>
          </a:p>
        </p:txBody>
      </p:sp>
      <p:sp>
        <p:nvSpPr>
          <p:cNvPr id="3" name="Content Placeholder 2">
            <a:extLst>
              <a:ext uri="{FF2B5EF4-FFF2-40B4-BE49-F238E27FC236}">
                <a16:creationId xmlns:a16="http://schemas.microsoft.com/office/drawing/2014/main" id="{50F43556-E213-930E-8D9F-70671845E3A2}"/>
              </a:ext>
            </a:extLst>
          </p:cNvPr>
          <p:cNvSpPr>
            <a:spLocks noGrp="1"/>
          </p:cNvSpPr>
          <p:nvPr>
            <p:ph idx="1"/>
          </p:nvPr>
        </p:nvSpPr>
        <p:spPr/>
        <p:txBody>
          <a:bodyPr>
            <a:normAutofit/>
          </a:bodyPr>
          <a:lstStyle/>
          <a:p>
            <a:r>
              <a:rPr lang="en-GB" dirty="0"/>
              <a:t>We’ll be looking at the concept of genocide – how it has been defined, named, and framed.</a:t>
            </a:r>
          </a:p>
          <a:p>
            <a:r>
              <a:rPr lang="en-GB" dirty="0"/>
              <a:t>Please read the set reading for the class:</a:t>
            </a:r>
          </a:p>
          <a:p>
            <a:r>
              <a:rPr lang="en-GB" b="0" i="0" dirty="0">
                <a:solidFill>
                  <a:srgbClr val="1D2125"/>
                </a:solidFill>
                <a:effectLst/>
              </a:rPr>
              <a:t>Martha Minow, ‘Naming Horror: Legal and Political Words for Mass Atrocities’, </a:t>
            </a:r>
            <a:r>
              <a:rPr lang="en-GB" b="0" i="1" dirty="0">
                <a:solidFill>
                  <a:srgbClr val="1D2125"/>
                </a:solidFill>
                <a:effectLst/>
              </a:rPr>
              <a:t>Genocide Studies and Prevention </a:t>
            </a:r>
            <a:r>
              <a:rPr lang="en-GB" b="0" i="0" dirty="0">
                <a:solidFill>
                  <a:srgbClr val="1D2125"/>
                </a:solidFill>
                <a:effectLst/>
              </a:rPr>
              <a:t>2:1 (2007).</a:t>
            </a:r>
          </a:p>
          <a:p>
            <a:r>
              <a:rPr lang="en-GB" dirty="0">
                <a:solidFill>
                  <a:srgbClr val="1D2125"/>
                </a:solidFill>
              </a:rPr>
              <a:t>Primary source: </a:t>
            </a:r>
            <a:r>
              <a:rPr lang="en-GB" b="0" i="0" u="none" strike="noStrike" dirty="0">
                <a:solidFill>
                  <a:srgbClr val="1D2125"/>
                </a:solidFill>
                <a:effectLst/>
                <a:hlinkClick r:id="rId2"/>
              </a:rPr>
              <a:t>UN Genocide Convention 1948</a:t>
            </a:r>
            <a:endParaRPr lang="en-GB" b="0" i="0" u="none" strike="noStrike" dirty="0">
              <a:solidFill>
                <a:srgbClr val="1D2125"/>
              </a:solidFill>
              <a:effectLst/>
            </a:endParaRPr>
          </a:p>
          <a:p>
            <a:r>
              <a:rPr lang="en-GB" b="0" i="0" u="none" strike="noStrike" dirty="0">
                <a:solidFill>
                  <a:srgbClr val="1D2125"/>
                </a:solidFill>
                <a:effectLst/>
              </a:rPr>
              <a:t>Scholarly definitions document on </a:t>
            </a:r>
            <a:r>
              <a:rPr lang="en-GB" b="0" i="0" u="none" strike="noStrike">
                <a:solidFill>
                  <a:srgbClr val="1D2125"/>
                </a:solidFill>
                <a:effectLst/>
              </a:rPr>
              <a:t>Moodle.</a:t>
            </a:r>
            <a:endParaRPr lang="en-GB" b="0" i="0" u="none" strike="noStrike" dirty="0">
              <a:solidFill>
                <a:srgbClr val="1D2125"/>
              </a:solidFill>
              <a:effectLst/>
            </a:endParaRPr>
          </a:p>
        </p:txBody>
      </p:sp>
    </p:spTree>
    <p:extLst>
      <p:ext uri="{BB962C8B-B14F-4D97-AF65-F5344CB8AC3E}">
        <p14:creationId xmlns:p14="http://schemas.microsoft.com/office/powerpoint/2010/main" val="1290422586"/>
      </p:ext>
    </p:extLst>
  </p:cSld>
  <p:clrMapOvr>
    <a:masterClrMapping/>
  </p:clrMapOvr>
</p:sld>
</file>

<file path=ppt/theme/theme1.xml><?xml version="1.0" encoding="utf-8"?>
<a:theme xmlns:a="http://schemas.openxmlformats.org/drawingml/2006/main" name="JuxtaposeVTI">
  <a:themeElements>
    <a:clrScheme name="Juxtapose">
      <a:dk1>
        <a:sysClr val="windowText" lastClr="000000"/>
      </a:dk1>
      <a:lt1>
        <a:sysClr val="window" lastClr="FFFFFF"/>
      </a:lt1>
      <a:dk2>
        <a:srgbClr val="3F3F3F"/>
      </a:dk2>
      <a:lt2>
        <a:srgbClr val="F8F7F5"/>
      </a:lt2>
      <a:accent1>
        <a:srgbClr val="F99700"/>
      </a:accent1>
      <a:accent2>
        <a:srgbClr val="00BAC7"/>
      </a:accent2>
      <a:accent3>
        <a:srgbClr val="FF5C21"/>
      </a:accent3>
      <a:accent4>
        <a:srgbClr val="6F7EFD"/>
      </a:accent4>
      <a:accent5>
        <a:srgbClr val="ACACAC"/>
      </a:accent5>
      <a:accent6>
        <a:srgbClr val="737373"/>
      </a:accent6>
      <a:hlink>
        <a:srgbClr val="0099FF"/>
      </a:hlink>
      <a:folHlink>
        <a:srgbClr val="868686"/>
      </a:folHlink>
    </a:clrScheme>
    <a:fontScheme name="Custom 167">
      <a:majorFont>
        <a:latin typeface="Franklin Gothic Demi Cond"/>
        <a:ea typeface=""/>
        <a:cs typeface=""/>
      </a:majorFont>
      <a:minorFont>
        <a:latin typeface="Franklin Gothic Medium"/>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JuxtaposeVTI" id="{FBDCC3B4-6EA8-442A-B697-43C068E31FE3}" vid="{090F2E09-E4E2-4F71-A70E-279F5A0D9E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1479</Words>
  <Application>Microsoft Office PowerPoint</Application>
  <PresentationFormat>Widescreen</PresentationFormat>
  <Paragraphs>188</Paragraphs>
  <Slides>27</Slides>
  <Notes>1</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27</vt:i4>
      </vt:variant>
    </vt:vector>
  </HeadingPairs>
  <TitlesOfParts>
    <vt:vector size="36" baseType="lpstr">
      <vt:lpstr>DengXian</vt:lpstr>
      <vt:lpstr>Aptos</vt:lpstr>
      <vt:lpstr>Arial</vt:lpstr>
      <vt:lpstr>Franklin Gothic Demi Cond</vt:lpstr>
      <vt:lpstr>Franklin Gothic Medium</vt:lpstr>
      <vt:lpstr>Symbol</vt:lpstr>
      <vt:lpstr>Times New Roman</vt:lpstr>
      <vt:lpstr>Wingdings</vt:lpstr>
      <vt:lpstr>JuxtaposeVTI</vt:lpstr>
      <vt:lpstr>HPHI4903 Pathways to evil: Genocide – History, theory and denial</vt:lpstr>
      <vt:lpstr>CONTENT NOTE</vt:lpstr>
      <vt:lpstr>This session</vt:lpstr>
      <vt:lpstr>Welcome and introductions</vt:lpstr>
      <vt:lpstr>AIms</vt:lpstr>
      <vt:lpstr>Learning objectives</vt:lpstr>
      <vt:lpstr>We’ll do this by:</vt:lpstr>
      <vt:lpstr>Interdisciplinary approaches</vt:lpstr>
      <vt:lpstr>THEMES</vt:lpstr>
      <vt:lpstr>KEY QUESTIONS</vt:lpstr>
      <vt:lpstr>GENOCIDE STUDIES</vt:lpstr>
      <vt:lpstr>Class schedule</vt:lpstr>
      <vt:lpstr>Our case studies</vt:lpstr>
      <vt:lpstr>Our case studies</vt:lpstr>
      <vt:lpstr>READING</vt:lpstr>
      <vt:lpstr>READING</vt:lpstr>
      <vt:lpstr>Assignments</vt:lpstr>
      <vt:lpstr>Portfolio Part 1: Literature Review (1000 Words)</vt:lpstr>
      <vt:lpstr>Portfolio Part 2: Primary source analysis (1000 Words)</vt:lpstr>
      <vt:lpstr>Portfolio Part 2: Primary source analysis (1000 Words)</vt:lpstr>
      <vt:lpstr>ESSAY</vt:lpstr>
      <vt:lpstr>ESSAY</vt:lpstr>
      <vt:lpstr>Assignments</vt:lpstr>
      <vt:lpstr>Taking care of ourselves</vt:lpstr>
      <vt:lpstr>Taking care of ourselves</vt:lpstr>
      <vt:lpstr>Taking care of ourselves</vt:lpstr>
      <vt:lpstr>NEXT WEEK:</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Rhian Keyse</dc:creator>
  <cp:lastModifiedBy>Rhian Keyse</cp:lastModifiedBy>
  <cp:revision>2</cp:revision>
  <dcterms:created xsi:type="dcterms:W3CDTF">2025-01-11T12:39:22Z</dcterms:created>
  <dcterms:modified xsi:type="dcterms:W3CDTF">2025-02-05T08:24:49Z</dcterms:modified>
</cp:coreProperties>
</file>