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_rels/.rels" ContentType="application/vnd.openxmlformats-package.relationship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_rels/presentation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5.png" ContentType="image/png"/>
  <Override PartName="/ppt/media/image7.png" ContentType="image/png"/>
  <Override PartName="/ppt/media/image9.jpeg" ContentType="image/jpeg"/>
  <Override PartName="/ppt/media/image8.png" ContentType="image/png"/>
  <Override PartName="/ppt/media/image6.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3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10080625" cy="567055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PlaceHolder 3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C361D6E5-F6C5-4DD6-A6AA-618D40C62D6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3125E5FE-8AA8-43D7-87C7-9318AB351A6C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0C915166-F623-41F3-9D37-DB859AD7766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4DCD29C4-EF85-453D-A54D-D848DAA4C495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400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24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00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20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 idx="1"/>
          </p:nvPr>
        </p:nvSpPr>
        <p:spPr>
          <a:xfrm>
            <a:off x="504000" y="5165280"/>
            <a:ext cx="2348280" cy="390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ftr" idx="2"/>
          </p:nvPr>
        </p:nvSpPr>
        <p:spPr>
          <a:xfrm>
            <a:off x="3447360" y="5165280"/>
            <a:ext cx="3195000" cy="390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sldNum" idx="3"/>
          </p:nvPr>
        </p:nvSpPr>
        <p:spPr>
          <a:xfrm>
            <a:off x="7227360" y="5165280"/>
            <a:ext cx="2348280" cy="390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r">
              <a:buNone/>
            </a:pPr>
            <a:fld id="{CB91FB8A-3C15-45F5-B27A-609BB38126BF}" type="slidenum"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&lt;number&gt;</a:t>
            </a:fld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2e2b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7"/>
          <p:cNvCxnSpPr/>
          <p:nvPr/>
        </p:nvCxnSpPr>
        <p:spPr>
          <a:xfrm flipV="1">
            <a:off x="761760" y="826200"/>
            <a:ext cx="1080" cy="915480"/>
          </a:xfrm>
          <a:prstGeom prst="straightConnector1">
            <a:avLst/>
          </a:prstGeom>
          <a:ln w="19080">
            <a:solidFill>
              <a:srgbClr val="9cbebd"/>
            </a:solidFill>
            <a:round/>
          </a:ln>
        </p:spPr>
      </p:cxnSp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846720" y="483840"/>
            <a:ext cx="8035200" cy="12391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3640" strike="noStrike" u="none">
                <a:solidFill>
                  <a:srgbClr val="ffffff"/>
                </a:solidFill>
                <a:uFillTx/>
                <a:latin typeface="Arial"/>
              </a:rPr>
              <a:t>Click to edit the title text format</a:t>
            </a:r>
            <a:endParaRPr b="0" lang="en-GB" sz="364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ftr" idx="4"/>
          </p:nvPr>
        </p:nvSpPr>
        <p:spPr>
          <a:xfrm>
            <a:off x="4003920" y="5349600"/>
            <a:ext cx="4878360" cy="2260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&lt;footer&gt;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sldNum" idx="5"/>
          </p:nvPr>
        </p:nvSpPr>
        <p:spPr>
          <a:xfrm>
            <a:off x="8959680" y="5349600"/>
            <a:ext cx="804240" cy="2260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914400">
              <a:lnSpc>
                <a:spcPct val="100000"/>
              </a:lnSpc>
              <a:buNone/>
              <a:tabLst>
                <a:tab algn="l" pos="0"/>
              </a:tabLst>
              <a:defRPr b="0" lang="en-GB" sz="1000" strike="noStrike" u="none">
                <a:solidFill>
                  <a:schemeClr val="dk1">
                    <a:lumMod val="95000"/>
                    <a:lumOff val="5000"/>
                  </a:schemeClr>
                </a:solidFill>
                <a:uFillTx/>
                <a:latin typeface="Tw Cen MT Condensed"/>
              </a:defRPr>
            </a:lvl1pPr>
          </a:lstStyle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fld id="{F6D93C8F-9365-4292-9E31-5B349691EB56}" type="slidenum">
              <a:rPr b="0" lang="en-GB" sz="1000" strike="noStrike" u="none">
                <a:solidFill>
                  <a:schemeClr val="dk1">
                    <a:lumMod val="95000"/>
                    <a:lumOff val="5000"/>
                  </a:schemeClr>
                </a:solidFill>
                <a:uFillTx/>
                <a:latin typeface="Tw Cen MT Condensed"/>
              </a:rPr>
              <a:t>&lt;number&gt;</a:t>
            </a:fld>
            <a:endParaRPr b="0" lang="en-GB" sz="10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dt" idx="6"/>
          </p:nvPr>
        </p:nvSpPr>
        <p:spPr>
          <a:xfrm>
            <a:off x="846720" y="5349600"/>
            <a:ext cx="1780200" cy="2260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trike="noStrike" u="none">
                <a:solidFill>
                  <a:srgbClr val="ffffff"/>
                </a:solidFill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trike="noStrike" u="none">
                <a:solidFill>
                  <a:srgbClr val="ffffff"/>
                </a:solidFill>
                <a:uFillTx/>
                <a:latin typeface="Times New Roman"/>
              </a:rPr>
              <a:t>&lt;date/time&gt;</a:t>
            </a:r>
            <a:endParaRPr b="0" lang="en-GB" sz="1400" strike="noStrike" u="none">
              <a:solidFill>
                <a:srgbClr val="ffffff"/>
              </a:solidFill>
              <a:uFillTx/>
              <a:latin typeface="Times New Roman"/>
            </a:endParaRPr>
          </a:p>
        </p:txBody>
      </p:sp>
      <p:sp>
        <p:nvSpPr>
          <p:cNvPr id="17" name="PlaceHolder 5"/>
          <p:cNvSpPr>
            <a:spLocks noGrp="1"/>
          </p:cNvSpPr>
          <p:nvPr>
            <p:ph type="body"/>
          </p:nvPr>
        </p:nvSpPr>
        <p:spPr>
          <a:xfrm>
            <a:off x="503640" y="1326240"/>
            <a:ext cx="907164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171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40" strike="noStrike" u="none">
                <a:solidFill>
                  <a:srgbClr val="ffffff"/>
                </a:solidFill>
                <a:uFillTx/>
                <a:latin typeface="Arial"/>
              </a:rPr>
              <a:t>Click to edit the outline text format</a:t>
            </a:r>
            <a:endParaRPr b="0" lang="en-GB" sz="264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1" marL="864000" indent="-324000">
              <a:spcBef>
                <a:spcPts val="935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2310" strike="noStrike" u="none">
                <a:solidFill>
                  <a:srgbClr val="ffffff"/>
                </a:solidFill>
                <a:uFillTx/>
                <a:latin typeface="Arial"/>
              </a:rPr>
              <a:t>Second Outline Level</a:t>
            </a:r>
            <a:endParaRPr b="0" lang="en-GB" sz="231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2" marL="1296000" indent="-288000">
              <a:spcBef>
                <a:spcPts val="70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979" strike="noStrike" u="none">
                <a:solidFill>
                  <a:srgbClr val="ffffff"/>
                </a:solidFill>
                <a:uFillTx/>
                <a:latin typeface="Arial"/>
              </a:rPr>
              <a:t>Third Outline Level</a:t>
            </a:r>
            <a:endParaRPr b="0" lang="en-GB" sz="1979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3" marL="1728000" indent="-216000">
              <a:spcBef>
                <a:spcPts val="468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GB" sz="1650" strike="noStrike" u="none">
                <a:solidFill>
                  <a:srgbClr val="ffffff"/>
                </a:solidFill>
                <a:uFillTx/>
                <a:latin typeface="Arial"/>
              </a:rPr>
              <a:t>Fourth Outline Level</a:t>
            </a:r>
            <a:endParaRPr b="0" lang="en-GB" sz="165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4" marL="2160000" indent="-216000">
              <a:spcBef>
                <a:spcPts val="232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650" strike="noStrike" u="none">
                <a:solidFill>
                  <a:srgbClr val="ffffff"/>
                </a:solidFill>
                <a:uFillTx/>
                <a:latin typeface="Arial"/>
              </a:rPr>
              <a:t>Fifth Outline Level</a:t>
            </a:r>
            <a:endParaRPr b="0" lang="en-GB" sz="165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5" marL="2592000" indent="-216000">
              <a:spcBef>
                <a:spcPts val="232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650" strike="noStrike" u="none">
                <a:solidFill>
                  <a:srgbClr val="ffffff"/>
                </a:solidFill>
                <a:uFillTx/>
                <a:latin typeface="Arial"/>
              </a:rPr>
              <a:t>Sixth Outline Level</a:t>
            </a:r>
            <a:endParaRPr b="0" lang="en-GB" sz="1650" strike="noStrike" u="none">
              <a:solidFill>
                <a:srgbClr val="ffffff"/>
              </a:solidFill>
              <a:uFillTx/>
              <a:latin typeface="Arial"/>
            </a:endParaRPr>
          </a:p>
          <a:p>
            <a:pPr lvl="6" marL="3024000" indent="-216000">
              <a:spcBef>
                <a:spcPts val="232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1650" strike="noStrike" u="none">
                <a:solidFill>
                  <a:srgbClr val="ffffff"/>
                </a:solidFill>
                <a:uFillTx/>
                <a:latin typeface="Arial"/>
              </a:rPr>
              <a:t>Seventh Outline Level</a:t>
            </a:r>
            <a:endParaRPr b="0" lang="en-GB" sz="165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/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4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slideLayout" Target="../slideLayouts/slideLayout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1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1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" descr=""/>
          <p:cNvPicPr/>
          <p:nvPr/>
        </p:nvPicPr>
        <p:blipFill>
          <a:blip r:embed="rId1"/>
          <a:stretch/>
        </p:blipFill>
        <p:spPr>
          <a:xfrm>
            <a:off x="2345400" y="-9360"/>
            <a:ext cx="5525640" cy="56696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trike="noStrike" u="none">
                <a:solidFill>
                  <a:srgbClr val="ffffff"/>
                </a:solidFill>
                <a:uFillTx/>
                <a:latin typeface="Luminari"/>
              </a:rPr>
              <a:t>Who learnt?</a:t>
            </a: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20" name="" descr=""/>
          <p:cNvPicPr/>
          <p:nvPr/>
        </p:nvPicPr>
        <p:blipFill>
          <a:blip r:embed="rId1"/>
          <a:stretch/>
        </p:blipFill>
        <p:spPr>
          <a:xfrm>
            <a:off x="6912000" y="1208520"/>
            <a:ext cx="2485800" cy="3771720"/>
          </a:xfrm>
          <a:prstGeom prst="rect">
            <a:avLst/>
          </a:prstGeom>
          <a:ln w="0">
            <a:noFill/>
          </a:ln>
        </p:spPr>
      </p:pic>
      <p:pic>
        <p:nvPicPr>
          <p:cNvPr id="21" name="" descr=""/>
          <p:cNvPicPr/>
          <p:nvPr/>
        </p:nvPicPr>
        <p:blipFill>
          <a:blip r:embed="rId2"/>
          <a:stretch/>
        </p:blipFill>
        <p:spPr>
          <a:xfrm>
            <a:off x="706680" y="660240"/>
            <a:ext cx="2065320" cy="4559760"/>
          </a:xfrm>
          <a:prstGeom prst="rect">
            <a:avLst/>
          </a:prstGeom>
          <a:ln w="0">
            <a:noFill/>
          </a:ln>
        </p:spPr>
      </p:pic>
      <p:pic>
        <p:nvPicPr>
          <p:cNvPr id="22" name="" descr=""/>
          <p:cNvPicPr/>
          <p:nvPr/>
        </p:nvPicPr>
        <p:blipFill>
          <a:blip r:embed="rId3"/>
          <a:stretch/>
        </p:blipFill>
        <p:spPr>
          <a:xfrm>
            <a:off x="3786840" y="1406520"/>
            <a:ext cx="2225160" cy="35974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" descr=""/>
          <p:cNvPicPr/>
          <p:nvPr/>
        </p:nvPicPr>
        <p:blipFill>
          <a:blip r:embed="rId1"/>
          <a:stretch/>
        </p:blipFill>
        <p:spPr>
          <a:xfrm>
            <a:off x="2520000" y="900000"/>
            <a:ext cx="5113080" cy="4014720"/>
          </a:xfrm>
          <a:prstGeom prst="rect">
            <a:avLst/>
          </a:prstGeom>
          <a:ln w="0">
            <a:noFill/>
          </a:ln>
        </p:spPr>
      </p:pic>
      <p:sp>
        <p:nvSpPr>
          <p:cNvPr id="24" name=""/>
          <p:cNvSpPr txBox="1"/>
          <p:nvPr/>
        </p:nvSpPr>
        <p:spPr>
          <a:xfrm rot="20931600">
            <a:off x="601560" y="1383480"/>
            <a:ext cx="1188720" cy="10504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r>
              <a:rPr b="0" lang="en-GB" sz="2200" strike="noStrike" u="none">
                <a:solidFill>
                  <a:srgbClr val="ffffff"/>
                </a:solidFill>
                <a:uFillTx/>
                <a:latin typeface="Gill Sans"/>
              </a:rPr>
              <a:t>town grammar school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5" name=""/>
          <p:cNvSpPr txBox="1"/>
          <p:nvPr/>
        </p:nvSpPr>
        <p:spPr>
          <a:xfrm rot="591600">
            <a:off x="7901280" y="1445400"/>
            <a:ext cx="1977480" cy="7304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r>
              <a:rPr b="0" lang="en-GB" sz="2200" strike="noStrike" u="none">
                <a:solidFill>
                  <a:srgbClr val="ffffff"/>
                </a:solidFill>
                <a:uFillTx/>
                <a:latin typeface="Gill Sans"/>
              </a:rPr>
              <a:t>convent (male or female)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6" name=""/>
          <p:cNvSpPr txBox="1"/>
          <p:nvPr/>
        </p:nvSpPr>
        <p:spPr>
          <a:xfrm rot="20931600">
            <a:off x="505440" y="3027240"/>
            <a:ext cx="1599120" cy="7304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r>
              <a:rPr b="0" lang="en-GB" sz="2200" strike="noStrike" u="none">
                <a:solidFill>
                  <a:srgbClr val="ffffff"/>
                </a:solidFill>
                <a:uFillTx/>
                <a:latin typeface="Gill Sans"/>
              </a:rPr>
              <a:t>noble household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7" name=""/>
          <p:cNvSpPr txBox="1"/>
          <p:nvPr/>
        </p:nvSpPr>
        <p:spPr>
          <a:xfrm rot="591600">
            <a:off x="7901280" y="3749400"/>
            <a:ext cx="1977480" cy="7304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r>
              <a:rPr b="0" lang="en-GB" sz="2200" strike="noStrike" u="none">
                <a:solidFill>
                  <a:srgbClr val="ffffff"/>
                </a:solidFill>
                <a:uFillTx/>
                <a:latin typeface="Gill Sans"/>
              </a:rPr>
              <a:t>urban household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8" name=""/>
          <p:cNvSpPr txBox="1"/>
          <p:nvPr/>
        </p:nvSpPr>
        <p:spPr>
          <a:xfrm rot="591600">
            <a:off x="7901280" y="2561400"/>
            <a:ext cx="1977480" cy="7304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r>
              <a:rPr b="0" lang="en-GB" sz="2200" strike="noStrike" u="none">
                <a:solidFill>
                  <a:srgbClr val="ffffff"/>
                </a:solidFill>
                <a:uFillTx/>
                <a:latin typeface="Gill Sans"/>
              </a:rPr>
              <a:t>cathedral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"/>
          <p:cNvSpPr/>
          <p:nvPr/>
        </p:nvSpPr>
        <p:spPr>
          <a:xfrm>
            <a:off x="630360" y="733320"/>
            <a:ext cx="2789640" cy="228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1" lang="en-GB" sz="3600" strike="noStrike" u="none">
                <a:solidFill>
                  <a:srgbClr val="ffffff"/>
                </a:solidFill>
                <a:uFillTx/>
                <a:latin typeface="Tw Cen MT"/>
              </a:rPr>
              <a:t>Trivium:</a:t>
            </a: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	</a:t>
            </a: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Grammar</a:t>
            </a:r>
            <a:br>
              <a:rPr sz="3600"/>
            </a:b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Rhetoric</a:t>
            </a:r>
            <a:br>
              <a:rPr sz="3600"/>
            </a:b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Dialectic</a:t>
            </a:r>
            <a:endParaRPr b="0" lang="en-GB" sz="36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0" name="TextBox 4"/>
          <p:cNvSpPr/>
          <p:nvPr/>
        </p:nvSpPr>
        <p:spPr>
          <a:xfrm>
            <a:off x="6840000" y="1620000"/>
            <a:ext cx="2880000" cy="2833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1" lang="en-GB" sz="3600" strike="noStrike" u="none">
                <a:solidFill>
                  <a:srgbClr val="ffffff"/>
                </a:solidFill>
                <a:uFillTx/>
                <a:latin typeface="Tw Cen MT"/>
              </a:rPr>
              <a:t>Quadrivium:</a:t>
            </a:r>
            <a:br>
              <a:rPr sz="3600"/>
            </a:b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Arithmetic</a:t>
            </a:r>
            <a:br>
              <a:rPr sz="3600"/>
            </a:b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Geometry</a:t>
            </a:r>
            <a:br>
              <a:rPr sz="3600"/>
            </a:b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Astronomy</a:t>
            </a:r>
            <a:br>
              <a:rPr sz="3600"/>
            </a:br>
            <a:r>
              <a:rPr b="0" lang="en-GB" sz="3600" strike="noStrike" u="none">
                <a:solidFill>
                  <a:srgbClr val="ffffff"/>
                </a:solidFill>
                <a:uFillTx/>
                <a:latin typeface="Tw Cen MT"/>
              </a:rPr>
              <a:t>Musical Theory</a:t>
            </a:r>
            <a:endParaRPr b="0" lang="en-GB" sz="36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31" name="Picture 6" descr=""/>
          <p:cNvPicPr/>
          <p:nvPr/>
        </p:nvPicPr>
        <p:blipFill>
          <a:blip r:embed="rId1"/>
          <a:stretch/>
        </p:blipFill>
        <p:spPr>
          <a:xfrm>
            <a:off x="3855240" y="-24840"/>
            <a:ext cx="2235600" cy="56948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trike="noStrike" u="none">
                <a:solidFill>
                  <a:srgbClr val="ffffff"/>
                </a:solidFill>
                <a:uFillTx/>
                <a:latin typeface="Gill Sans"/>
              </a:rPr>
              <a:t>Universities</a:t>
            </a:r>
            <a:endParaRPr b="0" lang="en-GB" sz="44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180000" y="1440000"/>
            <a:ext cx="442692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lnSpcReduction="9999"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i="1" lang="en-GB" sz="3200" strike="noStrike" u="none">
                <a:solidFill>
                  <a:srgbClr val="ffffff"/>
                </a:solidFill>
                <a:uFillTx/>
                <a:latin typeface="Gill Sans"/>
              </a:rPr>
              <a:t>licentia docendi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i="1" lang="en-GB" sz="3200" strike="noStrike" u="none">
                <a:solidFill>
                  <a:srgbClr val="ffffff"/>
                </a:solidFill>
                <a:uFillTx/>
                <a:latin typeface="Gill Sans"/>
              </a:rPr>
              <a:t>studium generale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Gill Sans"/>
              </a:rPr>
              <a:t>university = </a:t>
            </a:r>
            <a:r>
              <a:rPr b="0" i="1" lang="en-GB" sz="3200" strike="noStrike" u="none">
                <a:solidFill>
                  <a:srgbClr val="ffffff"/>
                </a:solidFill>
                <a:uFillTx/>
                <a:latin typeface="Gill Sans"/>
              </a:rPr>
              <a:t>universitas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Gill Sans"/>
              </a:rPr>
              <a:t>Arts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3200" strike="noStrike" u="none">
                <a:solidFill>
                  <a:srgbClr val="ffffff"/>
                </a:solidFill>
                <a:uFillTx/>
                <a:latin typeface="Gill Sans"/>
              </a:rPr>
              <a:t>Higher subjects – theology, law, medicine</a:t>
            </a:r>
            <a:endParaRPr b="0" lang="en-GB" sz="3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/>
          </p:nvPr>
        </p:nvSpPr>
        <p:spPr>
          <a:xfrm>
            <a:off x="5540400" y="1260000"/>
            <a:ext cx="4539600" cy="4073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2500" lnSpcReduction="19999"/>
          </a:bodyPr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Growth was organic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Began with interest groups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Responded to developing needs in society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Clergy – education, heresy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Law and Government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Increasing [urban] population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1" lang="en-GB" sz="4800" strike="noStrike" u="none">
                <a:solidFill>
                  <a:srgbClr val="ffffff"/>
                </a:solidFill>
                <a:uFillTx/>
                <a:latin typeface="Garamond"/>
              </a:rPr>
              <a:t>Bologna</a:t>
            </a:r>
            <a:endParaRPr b="1" lang="en-GB" sz="4800" strike="noStrike" u="none">
              <a:solidFill>
                <a:srgbClr val="ffffff"/>
              </a:solidFill>
              <a:uFillTx/>
              <a:latin typeface="Garamond"/>
            </a:endParaRPr>
          </a:p>
        </p:txBody>
      </p:sp>
      <p:pic>
        <p:nvPicPr>
          <p:cNvPr id="36" name="Picture 3" descr=""/>
          <p:cNvPicPr/>
          <p:nvPr/>
        </p:nvPicPr>
        <p:blipFill>
          <a:blip r:embed="rId1"/>
          <a:stretch/>
        </p:blipFill>
        <p:spPr>
          <a:xfrm>
            <a:off x="680760" y="1326600"/>
            <a:ext cx="4073040" cy="3288240"/>
          </a:xfrm>
          <a:prstGeom prst="rect">
            <a:avLst/>
          </a:prstGeom>
          <a:ln w="0">
            <a:noFill/>
          </a:ln>
        </p:spPr>
      </p:pic>
      <p:sp>
        <p:nvSpPr>
          <p:cNvPr id="37" name="PlaceHolder 2"/>
          <p:cNvSpPr>
            <a:spLocks noGrp="1"/>
          </p:cNvSpPr>
          <p:nvPr>
            <p:ph/>
          </p:nvPr>
        </p:nvSpPr>
        <p:spPr>
          <a:xfrm>
            <a:off x="5152680" y="1326600"/>
            <a:ext cx="442692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7500" lnSpcReduction="19999"/>
          </a:bodyPr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Roman Law (Corpus Juris Civilis)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Irnerius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Gratian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Emperor Fred Barbarossa’s support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Local Support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2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800" strike="noStrike" u="none">
                <a:solidFill>
                  <a:srgbClr val="ffffff"/>
                </a:solidFill>
                <a:uFillTx/>
                <a:latin typeface="Tw Cen MT"/>
              </a:rPr>
              <a:t>University Statutes</a:t>
            </a:r>
            <a:endParaRPr b="0" lang="en-GB" sz="28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4400" strike="noStrike" u="none">
                <a:solidFill>
                  <a:srgbClr val="ffffff"/>
                </a:solidFill>
                <a:uFillTx/>
                <a:latin typeface="Lucida Calligraphy"/>
              </a:rPr>
              <a:t>Paris</a:t>
            </a:r>
            <a:endParaRPr b="0" lang="en-GB" sz="4400" strike="noStrike" u="none">
              <a:solidFill>
                <a:srgbClr val="ffffff"/>
              </a:solidFill>
              <a:uFillTx/>
              <a:latin typeface="Lucida Calligraphy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426920" cy="328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trike="noStrike" u="none">
                <a:solidFill>
                  <a:srgbClr val="ffffff"/>
                </a:solidFill>
                <a:uFillTx/>
                <a:latin typeface="Tw Cen MT"/>
              </a:rPr>
              <a:t>Who’s in charge?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trike="noStrike" u="none">
                <a:solidFill>
                  <a:srgbClr val="ffffff"/>
                </a:solidFill>
                <a:uFillTx/>
                <a:latin typeface="Tw Cen MT"/>
              </a:rPr>
              <a:t>Chancellor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trike="noStrike" u="none">
                <a:solidFill>
                  <a:srgbClr val="ffffff"/>
                </a:solidFill>
                <a:uFillTx/>
                <a:latin typeface="Tw Cen MT"/>
              </a:rPr>
              <a:t>Provost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trike="noStrike" u="none">
                <a:solidFill>
                  <a:srgbClr val="ffffff"/>
                </a:solidFill>
                <a:uFillTx/>
                <a:latin typeface="Tw Cen MT"/>
              </a:rPr>
              <a:t>Archbishop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trike="noStrike" u="none">
                <a:solidFill>
                  <a:srgbClr val="ffffff"/>
                </a:solidFill>
                <a:uFillTx/>
                <a:latin typeface="Tw Cen MT"/>
              </a:rPr>
              <a:t>Left Bank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i="1" lang="en-GB" sz="2600" strike="noStrike" u="none">
                <a:solidFill>
                  <a:srgbClr val="ffffff"/>
                </a:solidFill>
                <a:uFillTx/>
                <a:latin typeface="Tw Cen MT"/>
              </a:rPr>
              <a:t>Nationes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 defTabSz="914400">
              <a:lnSpc>
                <a:spcPct val="100000"/>
              </a:lnSpc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2600" strike="noStrike" u="sng">
                <a:solidFill>
                  <a:srgbClr val="ffffff"/>
                </a:solidFill>
                <a:uFillTx/>
                <a:latin typeface="Tw Cen MT"/>
              </a:rPr>
              <a:t>Key:</a:t>
            </a:r>
            <a:r>
              <a:rPr b="0" lang="en-GB" sz="2600" strike="noStrike" u="none">
                <a:solidFill>
                  <a:srgbClr val="ffffff"/>
                </a:solidFill>
                <a:uFillTx/>
                <a:latin typeface="Tw Cen MT"/>
              </a:rPr>
              <a:t> Red = Religious Buildings; Green = Colleges</a:t>
            </a:r>
            <a:endParaRPr b="0" lang="en-GB" sz="26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40" name="Picture 2" descr="https://upload.wikimedia.org/wikipedia/commons/thumb/2/26/Plan_restitu%C3%A9_de_Paris_en_1380_-_ALPAGE.svg/957px-Plan_restitu%C3%A9_de_Paris_en_1380_-_ALPAGE.svg.png"/>
          <p:cNvPicPr/>
          <p:nvPr/>
        </p:nvPicPr>
        <p:blipFill>
          <a:blip r:embed="rId1"/>
          <a:stretch/>
        </p:blipFill>
        <p:spPr>
          <a:xfrm>
            <a:off x="4879080" y="154800"/>
            <a:ext cx="5020920" cy="53726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5400" strike="noStrike" u="none">
                <a:solidFill>
                  <a:srgbClr val="ffffff"/>
                </a:solidFill>
                <a:uFillTx/>
                <a:latin typeface="Goudy Old Style"/>
              </a:rPr>
              <a:t>Oxford (and Cambridge)</a:t>
            </a:r>
            <a:endParaRPr b="0" lang="en-GB" sz="5400" strike="noStrike" u="none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/>
          </p:nvPr>
        </p:nvSpPr>
        <p:spPr>
          <a:xfrm>
            <a:off x="504000" y="1326600"/>
            <a:ext cx="4356000" cy="38934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2500" lnSpcReduction="9999"/>
          </a:bodyPr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1167 ban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Chancellor, c.1200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Riots 1209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Universitas 1231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Nations – north and south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Colleges – Univ, Merton, Balliol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indent="0">
              <a:lnSpc>
                <a:spcPct val="90000"/>
              </a:lnSpc>
              <a:spcBef>
                <a:spcPts val="1417"/>
              </a:spcBef>
              <a:buNone/>
              <a:tabLst>
                <a:tab algn="l" pos="0"/>
              </a:tabLst>
            </a:pP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Cambridge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1209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2200" strike="noStrike" u="none">
                <a:solidFill>
                  <a:srgbClr val="ffffff"/>
                </a:solidFill>
                <a:uFillTx/>
                <a:latin typeface="Tw Cen MT"/>
              </a:rPr>
              <a:t>Peterhouse</a:t>
            </a:r>
            <a:endParaRPr b="0" lang="en-GB" sz="2200" strike="noStrike" u="none">
              <a:solidFill>
                <a:srgbClr val="ffffff"/>
              </a:solidFill>
              <a:uFillTx/>
              <a:latin typeface="Arial"/>
            </a:endParaRPr>
          </a:p>
        </p:txBody>
      </p:sp>
      <p:pic>
        <p:nvPicPr>
          <p:cNvPr id="43" name="" descr=""/>
          <p:cNvPicPr/>
          <p:nvPr/>
        </p:nvPicPr>
        <p:blipFill>
          <a:blip r:embed="rId1"/>
          <a:stretch/>
        </p:blipFill>
        <p:spPr>
          <a:xfrm>
            <a:off x="5751000" y="1260000"/>
            <a:ext cx="2768400" cy="4140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</TotalTime>
  <Application>LibreOffice/24.8.2.1$MacOSX_AARCH64 LibreOffice_project/0f794b6e29741098670a3b95d60478a65d05ef13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2024-11-06T11:45:06Z</dcterms:created>
  <dc:creator>KRH</dc:creator>
  <dc:description/>
  <dc:language>en-GB</dc:language>
  <cp:lastModifiedBy>KRH</cp:lastModifiedBy>
  <dcterms:modified xsi:type="dcterms:W3CDTF">2024-11-11T10:15:14Z</dcterms:modified>
  <cp:revision>3</cp:revision>
  <dc:subject/>
  <dc:title/>
</cp:coreProperties>
</file>