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6"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567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3132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18186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4493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alpha val="60000"/>
                </a:prstClr>
              </a:solidFill>
            </a:endParaRPr>
          </a:p>
        </p:txBody>
      </p:sp>
      <p:sp>
        <p:nvSpPr>
          <p:cNvPr id="9" name="Slide Number Placeholder 8"/>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864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3"/>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4"/>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669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2"/>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3"/>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9420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0544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83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490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340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Tree>
    <p:extLst>
      <p:ext uri="{BB962C8B-B14F-4D97-AF65-F5344CB8AC3E}">
        <p14:creationId xmlns:p14="http://schemas.microsoft.com/office/powerpoint/2010/main" val="375974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1295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2812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169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85662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3891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solidFill>
                  <a:prstClr val="white">
                    <a:tint val="75000"/>
                    <a:alpha val="60000"/>
                  </a:prstClr>
                </a:solidFill>
              </a:rPr>
              <a:pPr/>
              <a:t>27/03/2017</a:t>
            </a:fld>
            <a:endParaRPr lang="en-GB">
              <a:solidFill>
                <a:prstClr val="white">
                  <a:tint val="75000"/>
                  <a:alpha val="60000"/>
                </a:prstClr>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31949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penelope.uchicago.edu/Thayer/E/Roman/Texts/Sallust/Bellum_Catilinae*.html#note6"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Sallust</a:t>
            </a:r>
            <a:endParaRPr lang="en-GB" dirty="0"/>
          </a:p>
        </p:txBody>
      </p:sp>
      <p:sp>
        <p:nvSpPr>
          <p:cNvPr id="3" name="Subtitle 2"/>
          <p:cNvSpPr>
            <a:spLocks noGrp="1"/>
          </p:cNvSpPr>
          <p:nvPr>
            <p:ph type="subTitle" idx="1"/>
          </p:nvPr>
        </p:nvSpPr>
        <p:spPr/>
        <p:txBody>
          <a:bodyPr/>
          <a:lstStyle/>
          <a:p>
            <a:r>
              <a:rPr lang="en-GB" dirty="0" smtClean="0"/>
              <a:t>Rome: The Better Sparta</a:t>
            </a:r>
            <a:endParaRPr lang="en-GB" dirty="0"/>
          </a:p>
        </p:txBody>
      </p:sp>
    </p:spTree>
    <p:extLst>
      <p:ext uri="{BB962C8B-B14F-4D97-AF65-F5344CB8AC3E}">
        <p14:creationId xmlns:p14="http://schemas.microsoft.com/office/powerpoint/2010/main" val="15118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curse of imperialism</a:t>
            </a:r>
            <a:endParaRPr lang="en-GB" dirty="0"/>
          </a:p>
        </p:txBody>
      </p:sp>
      <p:sp>
        <p:nvSpPr>
          <p:cNvPr id="3" name="Content Placeholder 2"/>
          <p:cNvSpPr>
            <a:spLocks noGrp="1"/>
          </p:cNvSpPr>
          <p:nvPr>
            <p:ph idx="1"/>
          </p:nvPr>
        </p:nvSpPr>
        <p:spPr/>
        <p:txBody>
          <a:bodyPr>
            <a:normAutofit/>
          </a:bodyPr>
          <a:lstStyle/>
          <a:p>
            <a:r>
              <a:rPr lang="en-GB" sz="2400" dirty="0"/>
              <a:t>Accordingly in the beginning kings (for that was the first title of sovereignty among men), took different courses, some training their minds and others their bodies. Even at that time men's lives were still free from covetousness; each was quite content with his own possessions. 2 </a:t>
            </a:r>
            <a:r>
              <a:rPr lang="en-GB" sz="2400" b="1" dirty="0"/>
              <a:t>But when Cyrus in Asia and in Greece the Athenians and Lacedaemonians began to subdue cities and nations, to make the lust for dominion a pretext for war, to consider the greatest empire the greatest glory, then at last men learned from perilous enterprises that qualities of mind availed most in war</a:t>
            </a:r>
            <a:r>
              <a:rPr lang="en-GB" sz="2400" dirty="0" smtClean="0"/>
              <a:t>. </a:t>
            </a:r>
            <a:r>
              <a:rPr lang="en-GB" sz="2400" dirty="0" err="1" smtClean="0"/>
              <a:t>Sall</a:t>
            </a:r>
            <a:r>
              <a:rPr lang="en-GB" sz="2400" dirty="0" smtClean="0"/>
              <a:t>. Cat. 2.1-2</a:t>
            </a:r>
            <a:endParaRPr lang="en-GB" sz="2400" dirty="0"/>
          </a:p>
        </p:txBody>
      </p:sp>
    </p:spTree>
    <p:extLst>
      <p:ext uri="{BB962C8B-B14F-4D97-AF65-F5344CB8AC3E}">
        <p14:creationId xmlns:p14="http://schemas.microsoft.com/office/powerpoint/2010/main" val="418224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fall of empires</a:t>
            </a:r>
            <a:endParaRPr lang="en-GB" dirty="0"/>
          </a:p>
        </p:txBody>
      </p:sp>
      <p:sp>
        <p:nvSpPr>
          <p:cNvPr id="3" name="Content Placeholder 2"/>
          <p:cNvSpPr>
            <a:spLocks noGrp="1"/>
          </p:cNvSpPr>
          <p:nvPr>
            <p:ph idx="1"/>
          </p:nvPr>
        </p:nvSpPr>
        <p:spPr/>
        <p:txBody>
          <a:bodyPr>
            <a:normAutofit/>
          </a:bodyPr>
          <a:lstStyle/>
          <a:p>
            <a:r>
              <a:rPr lang="en-GB" sz="2800" dirty="0" smtClean="0"/>
              <a:t>…for </a:t>
            </a:r>
            <a:r>
              <a:rPr lang="en-GB" sz="2800" dirty="0"/>
              <a:t>empire is easily retained by the qualities by which it was first won. 5 But when </a:t>
            </a:r>
            <a:r>
              <a:rPr lang="en-GB" sz="2800" b="1" dirty="0"/>
              <a:t>sloth</a:t>
            </a:r>
            <a:r>
              <a:rPr lang="en-GB" sz="2800" dirty="0"/>
              <a:t> has usurped the place of </a:t>
            </a:r>
            <a:r>
              <a:rPr lang="en-GB" sz="2800" b="1" dirty="0"/>
              <a:t>industry</a:t>
            </a:r>
            <a:r>
              <a:rPr lang="en-GB" sz="2800" dirty="0"/>
              <a:t>, and </a:t>
            </a:r>
            <a:r>
              <a:rPr lang="en-GB" sz="2800" b="1" dirty="0"/>
              <a:t>lawlessness</a:t>
            </a:r>
            <a:r>
              <a:rPr lang="en-GB" sz="2800" dirty="0"/>
              <a:t> and </a:t>
            </a:r>
            <a:r>
              <a:rPr lang="en-GB" sz="2800" b="1" dirty="0"/>
              <a:t>insolence</a:t>
            </a:r>
            <a:r>
              <a:rPr lang="en-GB" sz="2800" dirty="0"/>
              <a:t> have superseded </a:t>
            </a:r>
            <a:r>
              <a:rPr lang="en-GB" sz="2800" b="1" dirty="0"/>
              <a:t>self-restraint</a:t>
            </a:r>
            <a:r>
              <a:rPr lang="en-GB" sz="2800" dirty="0"/>
              <a:t> and </a:t>
            </a:r>
            <a:r>
              <a:rPr lang="en-GB" sz="2800" b="1" dirty="0"/>
              <a:t>justice</a:t>
            </a:r>
            <a:r>
              <a:rPr lang="en-GB" sz="2800" dirty="0"/>
              <a:t>, the fortune of princes changes with their character. 6 Thus the sway is always passing to the best man from the hands of his inferior</a:t>
            </a:r>
            <a:r>
              <a:rPr lang="en-GB" sz="2800" dirty="0" smtClean="0"/>
              <a:t>. </a:t>
            </a:r>
            <a:r>
              <a:rPr lang="en-GB" sz="2800" dirty="0" err="1" smtClean="0"/>
              <a:t>Sall</a:t>
            </a:r>
            <a:r>
              <a:rPr lang="en-GB" sz="2800" dirty="0" smtClean="0"/>
              <a:t>. Cat. 2.4-5</a:t>
            </a:r>
            <a:endParaRPr lang="en-GB" sz="2800" dirty="0"/>
          </a:p>
        </p:txBody>
      </p:sp>
    </p:spTree>
    <p:extLst>
      <p:ext uri="{BB962C8B-B14F-4D97-AF65-F5344CB8AC3E}">
        <p14:creationId xmlns:p14="http://schemas.microsoft.com/office/powerpoint/2010/main" val="2376498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Perfect Empire</a:t>
            </a:r>
            <a:endParaRPr lang="en-GB" dirty="0"/>
          </a:p>
        </p:txBody>
      </p:sp>
      <p:sp>
        <p:nvSpPr>
          <p:cNvPr id="3" name="Content Placeholder 2"/>
          <p:cNvSpPr>
            <a:spLocks noGrp="1"/>
          </p:cNvSpPr>
          <p:nvPr>
            <p:ph idx="1"/>
          </p:nvPr>
        </p:nvSpPr>
        <p:spPr/>
        <p:txBody>
          <a:bodyPr>
            <a:noAutofit/>
          </a:bodyPr>
          <a:lstStyle/>
          <a:p>
            <a:r>
              <a:rPr lang="en-GB" sz="2800" dirty="0"/>
              <a:t>Since the occasion has arisen to speak of the </a:t>
            </a:r>
            <a:r>
              <a:rPr lang="en-GB" sz="2800" b="1" dirty="0"/>
              <a:t>morals of our country</a:t>
            </a:r>
            <a:r>
              <a:rPr lang="en-GB" sz="2800" dirty="0"/>
              <a:t>, the nature of my theme seems to suggest that I go farther back and give a brief account of the </a:t>
            </a:r>
            <a:r>
              <a:rPr lang="en-GB" sz="2800" b="1" dirty="0"/>
              <a:t>institutions</a:t>
            </a:r>
            <a:r>
              <a:rPr lang="en-GB" sz="2800" dirty="0"/>
              <a:t> of our forefathers in peace and in war, how they </a:t>
            </a:r>
            <a:r>
              <a:rPr lang="en-GB" sz="2800" b="1" dirty="0"/>
              <a:t>governed</a:t>
            </a:r>
            <a:r>
              <a:rPr lang="en-GB" sz="2800" dirty="0"/>
              <a:t> the commonwealth, how great it was when they bequeathed it to us, and how by gradual changes </a:t>
            </a:r>
            <a:r>
              <a:rPr lang="en-GB" sz="2800" b="1" dirty="0"/>
              <a:t>it has ceased to be the noblest and best, and has become the worst and most vicious</a:t>
            </a:r>
            <a:r>
              <a:rPr lang="en-GB" sz="2800" dirty="0" smtClean="0"/>
              <a:t>. </a:t>
            </a:r>
            <a:r>
              <a:rPr lang="en-GB" sz="2800" dirty="0" err="1" smtClean="0"/>
              <a:t>Sall</a:t>
            </a:r>
            <a:r>
              <a:rPr lang="en-GB" sz="2800" dirty="0" smtClean="0"/>
              <a:t>. Cat. 5.9</a:t>
            </a:r>
            <a:endParaRPr lang="en-GB" sz="2800" dirty="0"/>
          </a:p>
        </p:txBody>
      </p:sp>
    </p:spTree>
    <p:extLst>
      <p:ext uri="{BB962C8B-B14F-4D97-AF65-F5344CB8AC3E}">
        <p14:creationId xmlns:p14="http://schemas.microsoft.com/office/powerpoint/2010/main" val="573781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Strength in unity</a:t>
            </a:r>
            <a:endParaRPr lang="en-GB" dirty="0"/>
          </a:p>
        </p:txBody>
      </p:sp>
      <p:sp>
        <p:nvSpPr>
          <p:cNvPr id="3" name="Content Placeholder 2"/>
          <p:cNvSpPr>
            <a:spLocks noGrp="1"/>
          </p:cNvSpPr>
          <p:nvPr>
            <p:ph idx="1"/>
          </p:nvPr>
        </p:nvSpPr>
        <p:spPr/>
        <p:txBody>
          <a:bodyPr>
            <a:normAutofit/>
          </a:bodyPr>
          <a:lstStyle/>
          <a:p>
            <a:r>
              <a:rPr lang="en-GB" sz="2400" dirty="0"/>
              <a:t>The city of Rome, according to my understanding</a:t>
            </a:r>
            <a:r>
              <a:rPr lang="en-GB" sz="2400" dirty="0" smtClean="0"/>
              <a:t>, </a:t>
            </a:r>
            <a:r>
              <a:rPr lang="en-GB" sz="2400" dirty="0"/>
              <a:t>was at the outset founded and inhabited by Trojans, who were wandering about in exile under the leadership of Aeneas and had no fixed abode; they were joined by the Aborigines, a rustic folk, without laws or government, free and unrestrained. 2 After these two peoples, different in race, unlike in speech and mode of life, were united within the same walls, they were merged into one with incredible facility, so quickly did harmony change a heterogeneous and roving band into a commonwealth</a:t>
            </a:r>
            <a:r>
              <a:rPr lang="en-GB" sz="2400" dirty="0" smtClean="0"/>
              <a:t>. </a:t>
            </a:r>
            <a:r>
              <a:rPr lang="en-GB" sz="2400" dirty="0" err="1" smtClean="0"/>
              <a:t>Sall</a:t>
            </a:r>
            <a:r>
              <a:rPr lang="en-GB" sz="2400" dirty="0" smtClean="0"/>
              <a:t>. Cat. 6.1-2</a:t>
            </a:r>
            <a:endParaRPr lang="en-GB" sz="2400" dirty="0"/>
          </a:p>
        </p:txBody>
      </p:sp>
    </p:spTree>
    <p:extLst>
      <p:ext uri="{BB962C8B-B14F-4D97-AF65-F5344CB8AC3E}">
        <p14:creationId xmlns:p14="http://schemas.microsoft.com/office/powerpoint/2010/main" val="138214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Sparta’s ancestral disunity</a:t>
            </a:r>
            <a:endParaRPr lang="en-GB" dirty="0"/>
          </a:p>
        </p:txBody>
      </p:sp>
      <p:sp>
        <p:nvSpPr>
          <p:cNvPr id="3" name="Content Placeholder 2"/>
          <p:cNvSpPr>
            <a:spLocks noGrp="1"/>
          </p:cNvSpPr>
          <p:nvPr>
            <p:ph idx="1"/>
          </p:nvPr>
        </p:nvSpPr>
        <p:spPr>
          <a:xfrm>
            <a:off x="356840" y="1126273"/>
            <a:ext cx="11586116" cy="5486399"/>
          </a:xfrm>
        </p:spPr>
        <p:txBody>
          <a:bodyPr>
            <a:normAutofit/>
          </a:bodyPr>
          <a:lstStyle/>
          <a:p>
            <a:r>
              <a:rPr lang="en-GB" dirty="0"/>
              <a:t>When, then, the Dorians who invaded the Peloponnesus divided into three parts both the cities and the lands which they had taken from their rightful owners, those of them who received Argos and Messene as their portions ordered their affairs very much as did the Hellenes in general. But the third division of them, whom we now call Lacedaemonians, were, according to close students of their history, more embroiled in factional strife than any other people of Hellas. Moreover, the party which looked down upon the multitude, having got the upper hand, did in no wise adopt the same measures regarding the issues of that conflict as the other Hellenes who had gone through a similar experience. For the latter suffered the opposing party to live with them and share in all the privileges of the state, excepting the offices and the </a:t>
            </a:r>
            <a:r>
              <a:rPr lang="en-GB" dirty="0" err="1"/>
              <a:t>honors</a:t>
            </a:r>
            <a:r>
              <a:rPr lang="en-GB" dirty="0"/>
              <a:t>, whereas the intelligent class among the </a:t>
            </a:r>
            <a:r>
              <a:rPr lang="en-GB" b="1" dirty="0"/>
              <a:t>Spartans held that such men were foolish in thinking that they could live in the same city with those against whom they had committed the greatest wrongs and yet govern the state in security</a:t>
            </a:r>
            <a:r>
              <a:rPr lang="en-GB" dirty="0"/>
              <a:t>; they themselves did nothing of the sort, but instead set up amongst their own class the only kind of equality and democracy1 which is possible if men are to be at all times in complete accord, </a:t>
            </a:r>
            <a:r>
              <a:rPr lang="en-GB" b="1" dirty="0"/>
              <a:t>while reducing the mass of the people to the condition of </a:t>
            </a:r>
            <a:r>
              <a:rPr lang="en-GB" b="1" dirty="0" err="1"/>
              <a:t>Perioeci</a:t>
            </a:r>
            <a:r>
              <a:rPr lang="en-GB" b="1" dirty="0" smtClean="0"/>
              <a:t>, </a:t>
            </a:r>
            <a:r>
              <a:rPr lang="en-GB" b="1" dirty="0"/>
              <a:t>subjecting their spirits to a bondage no less abject than that endured by slaves</a:t>
            </a:r>
            <a:r>
              <a:rPr lang="en-GB" dirty="0" smtClean="0"/>
              <a:t>. </a:t>
            </a:r>
            <a:r>
              <a:rPr lang="en-GB" dirty="0" err="1" smtClean="0"/>
              <a:t>Isoc</a:t>
            </a:r>
            <a:r>
              <a:rPr lang="en-GB" dirty="0" smtClean="0"/>
              <a:t>. 12.178</a:t>
            </a:r>
            <a:endParaRPr lang="en-GB" dirty="0"/>
          </a:p>
        </p:txBody>
      </p:sp>
    </p:spTree>
    <p:extLst>
      <p:ext uri="{BB962C8B-B14F-4D97-AF65-F5344CB8AC3E}">
        <p14:creationId xmlns:p14="http://schemas.microsoft.com/office/powerpoint/2010/main" val="1472991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friendly power</a:t>
            </a:r>
            <a:endParaRPr lang="en-GB" dirty="0"/>
          </a:p>
        </p:txBody>
      </p:sp>
      <p:sp>
        <p:nvSpPr>
          <p:cNvPr id="3" name="Content Placeholder 2"/>
          <p:cNvSpPr>
            <a:spLocks noGrp="1"/>
          </p:cNvSpPr>
          <p:nvPr>
            <p:ph idx="1"/>
          </p:nvPr>
        </p:nvSpPr>
        <p:spPr>
          <a:xfrm>
            <a:off x="1103312" y="1170878"/>
            <a:ext cx="8946541" cy="5586761"/>
          </a:xfrm>
        </p:spPr>
        <p:txBody>
          <a:bodyPr>
            <a:normAutofit/>
          </a:bodyPr>
          <a:lstStyle/>
          <a:p>
            <a:r>
              <a:rPr lang="en-GB" sz="2400" dirty="0"/>
              <a:t>As a result, neighbouring kings and peoples</a:t>
            </a:r>
            <a:r>
              <a:rPr lang="en-GB" sz="2400" b="1" baseline="30000" dirty="0">
                <a:hlinkClick r:id="rId2"/>
              </a:rPr>
              <a:t>6</a:t>
            </a:r>
            <a:r>
              <a:rPr lang="en-GB" sz="2400" dirty="0"/>
              <a:t>made war upon them, and but few of their friends lent them aid; for the rest were smitten with fear and stood aloof from the danger. 5 But the Romans, putting forth their whole energy at home and in the field, made all haste, got ready, encouraged one another, went to meet the foe, and defended their liberty, their country, and their parents by arms. Afterwards, when their prowess had averted the danger, they lent aid to their allies and friends, and established friendly relations rather by conferring than by accepting favours</a:t>
            </a:r>
            <a:r>
              <a:rPr lang="en-GB" sz="2400" dirty="0" smtClean="0"/>
              <a:t>. </a:t>
            </a:r>
            <a:r>
              <a:rPr lang="en-GB" sz="2400" dirty="0" err="1" smtClean="0"/>
              <a:t>Sall</a:t>
            </a:r>
            <a:r>
              <a:rPr lang="en-GB" sz="2400" dirty="0" smtClean="0"/>
              <a:t>. Cat. 6.4-5</a:t>
            </a:r>
            <a:endParaRPr lang="en-GB" sz="2400" dirty="0"/>
          </a:p>
        </p:txBody>
      </p:sp>
    </p:spTree>
    <p:extLst>
      <p:ext uri="{BB962C8B-B14F-4D97-AF65-F5344CB8AC3E}">
        <p14:creationId xmlns:p14="http://schemas.microsoft.com/office/powerpoint/2010/main" val="3921313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constitutional change</a:t>
            </a:r>
            <a:endParaRPr lang="en-GB" dirty="0"/>
          </a:p>
        </p:txBody>
      </p:sp>
      <p:sp>
        <p:nvSpPr>
          <p:cNvPr id="3" name="Content Placeholder 2"/>
          <p:cNvSpPr>
            <a:spLocks noGrp="1"/>
          </p:cNvSpPr>
          <p:nvPr>
            <p:ph idx="1"/>
          </p:nvPr>
        </p:nvSpPr>
        <p:spPr>
          <a:xfrm>
            <a:off x="189571" y="1405054"/>
            <a:ext cx="11418849" cy="5229922"/>
          </a:xfrm>
        </p:spPr>
        <p:txBody>
          <a:bodyPr>
            <a:normAutofit/>
          </a:bodyPr>
          <a:lstStyle/>
          <a:p>
            <a:r>
              <a:rPr lang="en-GB" sz="2400" dirty="0"/>
              <a:t>They had a constitution founded upon law, which was in name a monarchy; a chosen few, whose bodies were enfeebled by age but whose minds were fortified with wisdom, took counsel for the welfare of the state. </a:t>
            </a:r>
            <a:r>
              <a:rPr lang="en-GB" sz="2400" b="1" dirty="0"/>
              <a:t>These were called Fathers, by reason either of their age or of the similarity of their duties</a:t>
            </a:r>
            <a:r>
              <a:rPr lang="en-GB" sz="2400" dirty="0"/>
              <a:t>. 7 Later, when the rule of the kings, which at first had tended to preserve freedom and advance the state, had degenerated into a lawless tyranny, </a:t>
            </a:r>
            <a:r>
              <a:rPr lang="en-GB" sz="2400" b="1" dirty="0"/>
              <a:t>they altered their form of government </a:t>
            </a:r>
            <a:r>
              <a:rPr lang="en-GB" sz="2400" dirty="0"/>
              <a:t>and appointed two rulers with annual power</a:t>
            </a:r>
            <a:r>
              <a:rPr lang="en-GB" sz="2400" dirty="0" smtClean="0"/>
              <a:t>,</a:t>
            </a:r>
            <a:r>
              <a:rPr lang="en-GB" sz="2400" dirty="0"/>
              <a:t> thinking that this device would prevent men's minds from growing arrogant through unlimited authority</a:t>
            </a:r>
            <a:r>
              <a:rPr lang="en-GB" sz="2400" dirty="0" smtClean="0"/>
              <a:t>. </a:t>
            </a:r>
            <a:r>
              <a:rPr lang="en-GB" sz="2400" dirty="0" err="1" smtClean="0"/>
              <a:t>Sall</a:t>
            </a:r>
            <a:r>
              <a:rPr lang="en-GB" sz="2400" dirty="0" smtClean="0"/>
              <a:t>. Cat. 6.6-7</a:t>
            </a:r>
            <a:endParaRPr lang="en-GB" sz="2400" dirty="0"/>
          </a:p>
        </p:txBody>
      </p:sp>
    </p:spTree>
    <p:extLst>
      <p:ext uri="{BB962C8B-B14F-4D97-AF65-F5344CB8AC3E}">
        <p14:creationId xmlns:p14="http://schemas.microsoft.com/office/powerpoint/2010/main" val="3260859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79204" y="199670"/>
            <a:ext cx="9404723" cy="1400530"/>
          </a:xfrm>
        </p:spPr>
        <p:txBody>
          <a:bodyPr>
            <a:normAutofit/>
          </a:bodyPr>
          <a:lstStyle/>
          <a:p>
            <a:pPr>
              <a:defRPr/>
            </a:pPr>
            <a:r>
              <a:rPr lang="en-GB" dirty="0"/>
              <a:t>The Stability of the Spartan Constitution</a:t>
            </a:r>
          </a:p>
        </p:txBody>
      </p:sp>
      <p:sp>
        <p:nvSpPr>
          <p:cNvPr id="9219" name="Rectangle 3"/>
          <p:cNvSpPr>
            <a:spLocks noGrp="1" noChangeArrowheads="1"/>
          </p:cNvSpPr>
          <p:nvPr>
            <p:ph idx="1"/>
          </p:nvPr>
        </p:nvSpPr>
        <p:spPr>
          <a:xfrm>
            <a:off x="1981200" y="1600200"/>
            <a:ext cx="8229600" cy="5257800"/>
          </a:xfrm>
        </p:spPr>
        <p:txBody>
          <a:bodyPr>
            <a:normAutofit lnSpcReduction="10000"/>
          </a:bodyPr>
          <a:lstStyle/>
          <a:p>
            <a:pPr eaLnBrk="1" hangingPunct="1">
              <a:lnSpc>
                <a:spcPct val="80000"/>
              </a:lnSpc>
            </a:pPr>
            <a:r>
              <a:rPr lang="en-GB" altLang="en-US" sz="2400"/>
              <a:t>But at last a time came when the tyrants of Athens and the far older tyrannies of the rest of Hellas were, with the exception of those in Sicily, once and for all put down by Lacedaemon; for this city, though after the settlement of the Dorians, its present inhabitants, it suffered from factions for an unparalleled length of time, still at a very early period obtained good laws, and </a:t>
            </a:r>
            <a:r>
              <a:rPr lang="en-GB" altLang="en-US" sz="2400" b="1"/>
              <a:t>enjoyed a freedom from tyrants which was unbroken</a:t>
            </a:r>
            <a:r>
              <a:rPr lang="en-GB" altLang="en-US" sz="2400"/>
              <a:t>; </a:t>
            </a:r>
            <a:r>
              <a:rPr lang="en-GB" altLang="en-US" sz="2400" b="1"/>
              <a:t>it has possessed the same form of government for more than four hundred years</a:t>
            </a:r>
            <a:r>
              <a:rPr lang="en-GB" altLang="en-US" sz="2400"/>
              <a:t>, reckoning to the end of the late war, and has thus been in a position to arrange the affairs of the other states. Not many years after the deposition of the tyrants, the battle of Marathon was fought between the Medes and the Athenians. </a:t>
            </a:r>
            <a:r>
              <a:rPr lang="en-GB" altLang="en-US" sz="2400" u="sng"/>
              <a:t>Thucydides 1.18.1</a:t>
            </a:r>
          </a:p>
          <a:p>
            <a:pPr eaLnBrk="1" hangingPunct="1">
              <a:lnSpc>
                <a:spcPct val="80000"/>
              </a:lnSpc>
              <a:buFontTx/>
              <a:buNone/>
            </a:pPr>
            <a:r>
              <a:rPr lang="en-GB" altLang="en-US" sz="1400"/>
              <a:t>Transl: Thucydides. The Peloponnesian War. London, J. M. Dent; New York, E. P. Dutton. 1910. www.perseus.tufts.edu</a:t>
            </a:r>
            <a:br>
              <a:rPr lang="en-GB" altLang="en-US" sz="1400"/>
            </a:br>
            <a:endParaRPr lang="en-GB" altLang="en-US" sz="1400"/>
          </a:p>
          <a:p>
            <a:pPr eaLnBrk="1" hangingPunct="1">
              <a:lnSpc>
                <a:spcPct val="80000"/>
              </a:lnSpc>
            </a:pPr>
            <a:endParaRPr lang="en-GB" altLang="en-US" sz="1400"/>
          </a:p>
        </p:txBody>
      </p:sp>
    </p:spTree>
    <p:extLst>
      <p:ext uri="{BB962C8B-B14F-4D97-AF65-F5344CB8AC3E}">
        <p14:creationId xmlns:p14="http://schemas.microsoft.com/office/powerpoint/2010/main" val="336374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and Training</a:t>
            </a:r>
            <a:endParaRPr lang="en-GB" dirty="0"/>
          </a:p>
        </p:txBody>
      </p:sp>
      <p:sp>
        <p:nvSpPr>
          <p:cNvPr id="3" name="Content Placeholder 2"/>
          <p:cNvSpPr>
            <a:spLocks noGrp="1"/>
          </p:cNvSpPr>
          <p:nvPr>
            <p:ph idx="1"/>
          </p:nvPr>
        </p:nvSpPr>
        <p:spPr>
          <a:xfrm>
            <a:off x="1103312" y="1338146"/>
            <a:ext cx="8946541" cy="4910253"/>
          </a:xfrm>
        </p:spPr>
        <p:txBody>
          <a:bodyPr>
            <a:normAutofit/>
          </a:bodyPr>
          <a:lstStyle/>
          <a:p>
            <a:r>
              <a:rPr lang="en-GB" sz="2400" dirty="0"/>
              <a:t>To begin with, as soon as the </a:t>
            </a:r>
            <a:r>
              <a:rPr lang="en-GB" sz="2400" b="1" dirty="0"/>
              <a:t>young men </a:t>
            </a:r>
            <a:r>
              <a:rPr lang="en-GB" sz="2400" dirty="0"/>
              <a:t>could endure the hardships of war, they were taught </a:t>
            </a:r>
            <a:r>
              <a:rPr lang="en-GB" sz="2400" b="1" dirty="0"/>
              <a:t>a soldier's duties </a:t>
            </a:r>
            <a:r>
              <a:rPr lang="en-GB" sz="2400" dirty="0"/>
              <a:t>in camp under a vigorous discipline, and they took more pleasure in handsome arms and war horses than in harlots and revelry. 5 To such men consequently </a:t>
            </a:r>
            <a:r>
              <a:rPr lang="en-GB" sz="2400" b="1" dirty="0"/>
              <a:t>no labour was unfamiliar, no region too rough or too steep, no armed foeman was terrible; valour was all in all</a:t>
            </a:r>
            <a:r>
              <a:rPr lang="en-GB" sz="2400" dirty="0"/>
              <a:t>. 6 Nay, their hardest struggle for glory was with one another; each man strove to be the first to strike down the foe, to scale a wall, to be seen of all while doing such a deed</a:t>
            </a:r>
            <a:r>
              <a:rPr lang="en-GB" sz="2400" dirty="0" smtClean="0"/>
              <a:t>. </a:t>
            </a:r>
            <a:r>
              <a:rPr lang="en-GB" sz="2400" dirty="0" err="1" smtClean="0"/>
              <a:t>Sall</a:t>
            </a:r>
            <a:r>
              <a:rPr lang="en-GB" sz="2400" dirty="0" smtClean="0"/>
              <a:t>. Cat. 7.4-5</a:t>
            </a:r>
            <a:endParaRPr lang="en-GB" sz="2400" dirty="0"/>
          </a:p>
        </p:txBody>
      </p:sp>
    </p:spTree>
    <p:extLst>
      <p:ext uri="{BB962C8B-B14F-4D97-AF65-F5344CB8AC3E}">
        <p14:creationId xmlns:p14="http://schemas.microsoft.com/office/powerpoint/2010/main" val="1055383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with Athens</a:t>
            </a:r>
            <a:endParaRPr lang="en-GB" dirty="0"/>
          </a:p>
        </p:txBody>
      </p:sp>
      <p:sp>
        <p:nvSpPr>
          <p:cNvPr id="3" name="Content Placeholder 2"/>
          <p:cNvSpPr>
            <a:spLocks noGrp="1"/>
          </p:cNvSpPr>
          <p:nvPr>
            <p:ph idx="1"/>
          </p:nvPr>
        </p:nvSpPr>
        <p:spPr>
          <a:xfrm>
            <a:off x="301083" y="1293541"/>
            <a:ext cx="11630721" cy="5408341"/>
          </a:xfrm>
        </p:spPr>
        <p:txBody>
          <a:bodyPr>
            <a:noAutofit/>
          </a:bodyPr>
          <a:lstStyle/>
          <a:p>
            <a:r>
              <a:rPr lang="en-GB" sz="2400" dirty="0"/>
              <a:t>The acts of the Athenians, in my judgment, were indeed great and glorious enough</a:t>
            </a:r>
            <a:r>
              <a:rPr lang="en-GB" sz="2400" b="1" dirty="0"/>
              <a:t>, but nevertheless somewhat less important than fame represents them. </a:t>
            </a:r>
            <a:r>
              <a:rPr lang="en-GB" sz="2400" b="1" dirty="0" smtClean="0"/>
              <a:t> </a:t>
            </a:r>
            <a:r>
              <a:rPr lang="en-GB" sz="2400" dirty="0"/>
              <a:t>But because Athens produced writers of exceptional talent</a:t>
            </a:r>
            <a:r>
              <a:rPr lang="en-GB" sz="2400" dirty="0" smtClean="0"/>
              <a:t>, </a:t>
            </a:r>
            <a:r>
              <a:rPr lang="en-GB" sz="2400" b="1" dirty="0"/>
              <a:t>the exploits of the men of Athens are heralded throughout the world as unsurpassed.</a:t>
            </a:r>
            <a:r>
              <a:rPr lang="en-GB" sz="2400" dirty="0"/>
              <a:t> </a:t>
            </a:r>
            <a:r>
              <a:rPr lang="en-GB" sz="2400" dirty="0" smtClean="0"/>
              <a:t> </a:t>
            </a:r>
            <a:r>
              <a:rPr lang="en-GB" sz="2400" dirty="0"/>
              <a:t>Thus the merit of those who </a:t>
            </a:r>
            <a:r>
              <a:rPr lang="en-GB" sz="2400" dirty="0" smtClean="0"/>
              <a:t>did </a:t>
            </a:r>
            <a:r>
              <a:rPr lang="en-GB" sz="2400" dirty="0"/>
              <a:t>the deeds is rated as high as brilliant minds have been able to exalt the deeds themselves by words of praise. </a:t>
            </a:r>
            <a:r>
              <a:rPr lang="en-GB" sz="2400" dirty="0" smtClean="0"/>
              <a:t> </a:t>
            </a:r>
            <a:r>
              <a:rPr lang="en-GB" sz="2400" b="1" dirty="0"/>
              <a:t>But the Roman people never had that advantage, since their ablest men were always most engaged with affairs</a:t>
            </a:r>
            <a:r>
              <a:rPr lang="en-GB" sz="2400" dirty="0"/>
              <a:t>; their minds were never employed apart from their bodies; the best citizen preferred action to words, and thought that his own brave deeds should be lauded by others rather than that theirs should be recounted by him</a:t>
            </a:r>
            <a:r>
              <a:rPr lang="en-GB" sz="2400" dirty="0" smtClean="0"/>
              <a:t>. </a:t>
            </a:r>
            <a:r>
              <a:rPr lang="en-GB" sz="2400" dirty="0" err="1" smtClean="0"/>
              <a:t>Sall</a:t>
            </a:r>
            <a:r>
              <a:rPr lang="en-GB" sz="2400" dirty="0" smtClean="0"/>
              <a:t>. Cat. 8.2-5</a:t>
            </a:r>
            <a:endParaRPr lang="en-GB" sz="2400" dirty="0"/>
          </a:p>
        </p:txBody>
      </p:sp>
    </p:spTree>
    <p:extLst>
      <p:ext uri="{BB962C8B-B14F-4D97-AF65-F5344CB8AC3E}">
        <p14:creationId xmlns:p14="http://schemas.microsoft.com/office/powerpoint/2010/main" val="2916400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Honourable Empire</a:t>
            </a:r>
            <a:endParaRPr lang="en-GB" dirty="0"/>
          </a:p>
        </p:txBody>
      </p:sp>
      <p:sp>
        <p:nvSpPr>
          <p:cNvPr id="3" name="Content Placeholder 2"/>
          <p:cNvSpPr>
            <a:spLocks noGrp="1"/>
          </p:cNvSpPr>
          <p:nvPr>
            <p:ph idx="1"/>
          </p:nvPr>
        </p:nvSpPr>
        <p:spPr/>
        <p:txBody>
          <a:bodyPr>
            <a:normAutofit/>
          </a:bodyPr>
          <a:lstStyle/>
          <a:p>
            <a:r>
              <a:rPr lang="en-GB" sz="2400" dirty="0"/>
              <a:t>Accordingly, good morals were cultivated at home and in the field; there was the greatest harmony and little or no avarice; justice and probity prevailed among them, thanks not so much to laws as to nature. 2 Quarrels, discord, and strife were reserved for their enemies; citizen vied with citizen only for the prize of merit. They were lavish in their offerings to the gods, frugal in the home, loyal to their friends. 3 By practising these two qualities, boldness in warfare and justice when peace came, they watched over themselves and their country. </a:t>
            </a:r>
            <a:r>
              <a:rPr lang="en-GB" sz="2400" dirty="0" err="1" smtClean="0"/>
              <a:t>Sall</a:t>
            </a:r>
            <a:r>
              <a:rPr lang="en-GB" sz="2400" dirty="0" smtClean="0"/>
              <a:t>. Cat. 9.1-3</a:t>
            </a:r>
            <a:endParaRPr lang="en-GB" sz="2400" dirty="0"/>
          </a:p>
        </p:txBody>
      </p:sp>
    </p:spTree>
    <p:extLst>
      <p:ext uri="{BB962C8B-B14F-4D97-AF65-F5344CB8AC3E}">
        <p14:creationId xmlns:p14="http://schemas.microsoft.com/office/powerpoint/2010/main" val="1911122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Lack of virtue and the fall of the state</a:t>
            </a:r>
            <a:endParaRPr lang="en-GB" dirty="0"/>
          </a:p>
        </p:txBody>
      </p:sp>
      <p:sp>
        <p:nvSpPr>
          <p:cNvPr id="3" name="Content Placeholder 2"/>
          <p:cNvSpPr>
            <a:spLocks noGrp="1"/>
          </p:cNvSpPr>
          <p:nvPr>
            <p:ph idx="1"/>
          </p:nvPr>
        </p:nvSpPr>
        <p:spPr/>
        <p:txBody>
          <a:bodyPr/>
          <a:lstStyle/>
          <a:p>
            <a:r>
              <a:rPr lang="en-GB" dirty="0"/>
              <a:t>Hence the lust for money first, then for power, grew upon them; these were, I may say, the root of all evils. 4 For avarice destroyed honour, integrity, and all other noble qualities; taught in their place insolence, cruelty, to neglect the gods, to set a price on everything. 5 Ambition drove many men to become false; to have one thought locked in the breast, another ready on the tongue; to value friendships and enmities not on their merits but by the standard of self-interest, and to show a good front rather than a good heart. 6 At first these vices grew slowly, from time to time they were punished; finally, when the disease had spread like a deadly plague, the state was changed and a government second to none in equity and excellence became cruel and intolerable</a:t>
            </a:r>
            <a:r>
              <a:rPr lang="en-GB" dirty="0" smtClean="0"/>
              <a:t>. </a:t>
            </a:r>
            <a:r>
              <a:rPr lang="en-GB" dirty="0" err="1" smtClean="0"/>
              <a:t>Sall</a:t>
            </a:r>
            <a:r>
              <a:rPr lang="en-GB" dirty="0" smtClean="0"/>
              <a:t>. Cat. 10.3-6</a:t>
            </a:r>
            <a:endParaRPr lang="en-GB" dirty="0"/>
          </a:p>
        </p:txBody>
      </p:sp>
    </p:spTree>
    <p:extLst>
      <p:ext uri="{BB962C8B-B14F-4D97-AF65-F5344CB8AC3E}">
        <p14:creationId xmlns:p14="http://schemas.microsoft.com/office/powerpoint/2010/main" val="3843703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Xenophon on the fall of Sparta</a:t>
            </a:r>
            <a:endParaRPr lang="en-GB" dirty="0"/>
          </a:p>
        </p:txBody>
      </p:sp>
      <p:sp>
        <p:nvSpPr>
          <p:cNvPr id="3" name="Content Placeholder 2"/>
          <p:cNvSpPr>
            <a:spLocks noGrp="1"/>
          </p:cNvSpPr>
          <p:nvPr>
            <p:ph idx="1"/>
          </p:nvPr>
        </p:nvSpPr>
        <p:spPr/>
        <p:txBody>
          <a:bodyPr>
            <a:normAutofit fontScale="92500" lnSpcReduction="20000"/>
          </a:bodyPr>
          <a:lstStyle/>
          <a:p>
            <a:r>
              <a:rPr lang="en-GB" dirty="0"/>
              <a:t>Should anyone ask me whether I think that the laws of Lycurgus still remain unchanged at this day, I certainly could not say that with any confidence whatever</a:t>
            </a:r>
            <a:r>
              <a:rPr lang="en-GB" dirty="0" smtClean="0"/>
              <a:t>. </a:t>
            </a:r>
            <a:r>
              <a:rPr lang="en-GB" dirty="0"/>
              <a:t>For I know that formerly the Lacedaemonians preferred to live together at home with moderate fortunes rather than expose themselves to the corrupting influences of flattery as governors of dependent states</a:t>
            </a:r>
            <a:r>
              <a:rPr lang="en-GB" dirty="0" smtClean="0"/>
              <a:t>.</a:t>
            </a:r>
            <a:r>
              <a:rPr lang="en-GB" dirty="0"/>
              <a:t> And I know too that in former days they were afraid to be found in possession of gold; whereas nowadays there are some who even boast of their possessions</a:t>
            </a:r>
            <a:r>
              <a:rPr lang="en-GB" dirty="0" smtClean="0"/>
              <a:t>.</a:t>
            </a:r>
            <a:r>
              <a:rPr lang="en-GB" dirty="0"/>
              <a:t> There were alien acts in former days, and to live abroad was illegal; and I have no doubt that the purpose of these regulations was to keep the citizens from being demoralized by contact with foreigners; and now I have no doubt that the fixed ambition of those who are thought to be first among them is to live to their dying day as governors in a foreign land</a:t>
            </a:r>
            <a:r>
              <a:rPr lang="en-GB" dirty="0" smtClean="0"/>
              <a:t>.</a:t>
            </a:r>
            <a:r>
              <a:rPr lang="en-GB" dirty="0"/>
              <a:t>  There was a time when they would fain be worthy of leadership; but now they strive far more earnestly to exercise rule than to be worthy of it</a:t>
            </a:r>
            <a:r>
              <a:rPr lang="en-GB" dirty="0" smtClean="0"/>
              <a:t>. Xen. </a:t>
            </a:r>
            <a:r>
              <a:rPr lang="en-GB" dirty="0" err="1" smtClean="0"/>
              <a:t>LacPol</a:t>
            </a:r>
            <a:r>
              <a:rPr lang="en-GB" dirty="0" smtClean="0"/>
              <a:t>. </a:t>
            </a:r>
            <a:r>
              <a:rPr lang="en-GB" smtClean="0"/>
              <a:t>14</a:t>
            </a:r>
            <a:endParaRPr lang="en-GB" dirty="0"/>
          </a:p>
        </p:txBody>
      </p:sp>
    </p:spTree>
    <p:extLst>
      <p:ext uri="{BB962C8B-B14F-4D97-AF65-F5344CB8AC3E}">
        <p14:creationId xmlns:p14="http://schemas.microsoft.com/office/powerpoint/2010/main" val="1968427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233</TotalTime>
  <Words>1536</Words>
  <Application>Microsoft Office PowerPoint</Application>
  <PresentationFormat>Widescreen</PresentationFormat>
  <Paragraphs>29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vt:lpstr>
      <vt:lpstr>Sallust</vt:lpstr>
      <vt:lpstr>The curse of imperialism</vt:lpstr>
      <vt:lpstr>The fall of empires</vt:lpstr>
      <vt:lpstr>The Perfect Empire</vt:lpstr>
      <vt:lpstr>Strength in unity</vt:lpstr>
      <vt:lpstr>Sparta’s ancestral disunity</vt:lpstr>
      <vt:lpstr>A friendly power</vt:lpstr>
      <vt:lpstr>Good constitutional change</vt:lpstr>
      <vt:lpstr>The Stability of the Spartan Constitution</vt:lpstr>
      <vt:lpstr>Education and Training</vt:lpstr>
      <vt:lpstr>Comparison with Athens</vt:lpstr>
      <vt:lpstr>Honourable Empire</vt:lpstr>
      <vt:lpstr>Lack of virtue and the fall of the state</vt:lpstr>
      <vt:lpstr>Xenophon on the fall of Sparta</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73</cp:revision>
  <dcterms:created xsi:type="dcterms:W3CDTF">2017-02-13T17:39:02Z</dcterms:created>
  <dcterms:modified xsi:type="dcterms:W3CDTF">2017-03-27T14:36:15Z</dcterms:modified>
</cp:coreProperties>
</file>