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660"/>
  </p:normalViewPr>
  <p:slideViewPr>
    <p:cSldViewPr snapToGrid="0">
      <p:cViewPr varScale="1">
        <p:scale>
          <a:sx n="140" d="100"/>
          <a:sy n="140" d="100"/>
        </p:scale>
        <p:origin x="144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C01AAC-5140-4E5E-9417-5CFF2161DA1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A38F2CA-0C1A-48FF-8079-4FF84B604D85}">
      <dgm:prSet/>
      <dgm:spPr/>
      <dgm:t>
        <a:bodyPr/>
        <a:lstStyle/>
        <a:p>
          <a:pPr>
            <a:defRPr cap="all"/>
          </a:pPr>
          <a:r>
            <a:rPr lang="en-GB" dirty="0"/>
            <a:t> works closely with Guide Dogs Charity to meet accessibility needs</a:t>
          </a:r>
          <a:endParaRPr lang="en-US" dirty="0"/>
        </a:p>
      </dgm:t>
    </dgm:pt>
    <dgm:pt modelId="{0571F755-75A3-4545-8F42-123C2D38E798}" type="parTrans" cxnId="{D330921C-590D-419B-9963-F644C92E81A7}">
      <dgm:prSet/>
      <dgm:spPr/>
      <dgm:t>
        <a:bodyPr/>
        <a:lstStyle/>
        <a:p>
          <a:endParaRPr lang="en-US"/>
        </a:p>
      </dgm:t>
    </dgm:pt>
    <dgm:pt modelId="{B69B35D4-F735-4CF9-A329-D16687AB65EC}" type="sibTrans" cxnId="{D330921C-590D-419B-9963-F644C92E81A7}">
      <dgm:prSet/>
      <dgm:spPr/>
      <dgm:t>
        <a:bodyPr/>
        <a:lstStyle/>
        <a:p>
          <a:endParaRPr lang="en-US"/>
        </a:p>
      </dgm:t>
    </dgm:pt>
    <dgm:pt modelId="{1FC27E75-5FA1-4B59-B598-151DAF153353}">
      <dgm:prSet/>
      <dgm:spPr/>
      <dgm:t>
        <a:bodyPr/>
        <a:lstStyle/>
        <a:p>
          <a:pPr>
            <a:defRPr cap="all"/>
          </a:pPr>
          <a:r>
            <a:rPr lang="en-GB"/>
            <a:t>Short-haul flights allow the airport to maximise its full potential</a:t>
          </a:r>
          <a:endParaRPr lang="en-US"/>
        </a:p>
      </dgm:t>
    </dgm:pt>
    <dgm:pt modelId="{ADA98C34-D819-4388-977F-1D98541BF7AD}" type="parTrans" cxnId="{E3323DE1-9762-401B-928D-0644098DA2E3}">
      <dgm:prSet/>
      <dgm:spPr/>
      <dgm:t>
        <a:bodyPr/>
        <a:lstStyle/>
        <a:p>
          <a:endParaRPr lang="en-US"/>
        </a:p>
      </dgm:t>
    </dgm:pt>
    <dgm:pt modelId="{513D3464-E432-49DE-89CD-6C0373D17548}" type="sibTrans" cxnId="{E3323DE1-9762-401B-928D-0644098DA2E3}">
      <dgm:prSet/>
      <dgm:spPr/>
      <dgm:t>
        <a:bodyPr/>
        <a:lstStyle/>
        <a:p>
          <a:endParaRPr lang="en-US"/>
        </a:p>
      </dgm:t>
    </dgm:pt>
    <dgm:pt modelId="{FBCB4B53-2FB0-42E0-B653-2AA53EACA26E}">
      <dgm:prSet/>
      <dgm:spPr/>
      <dgm:t>
        <a:bodyPr/>
        <a:lstStyle/>
        <a:p>
          <a:pPr>
            <a:defRPr cap="all"/>
          </a:pPr>
          <a:r>
            <a:rPr lang="en-GB" dirty="0"/>
            <a:t>Under-utilisation can reduce water waste and energy use</a:t>
          </a:r>
          <a:endParaRPr lang="en-US" dirty="0"/>
        </a:p>
      </dgm:t>
    </dgm:pt>
    <dgm:pt modelId="{89626851-89F6-42F8-BF15-D05E9B475706}" type="parTrans" cxnId="{7A132C4D-0A2C-4CB8-A058-7A9BF5C110A5}">
      <dgm:prSet/>
      <dgm:spPr/>
      <dgm:t>
        <a:bodyPr/>
        <a:lstStyle/>
        <a:p>
          <a:endParaRPr lang="en-US"/>
        </a:p>
      </dgm:t>
    </dgm:pt>
    <dgm:pt modelId="{4E037460-AA38-4FE2-BDA5-F735B58228B2}" type="sibTrans" cxnId="{7A132C4D-0A2C-4CB8-A058-7A9BF5C110A5}">
      <dgm:prSet/>
      <dgm:spPr/>
      <dgm:t>
        <a:bodyPr/>
        <a:lstStyle/>
        <a:p>
          <a:endParaRPr lang="en-US"/>
        </a:p>
      </dgm:t>
    </dgm:pt>
    <dgm:pt modelId="{1D2986E2-8F45-445A-ABF6-2AF4AE8365D9}" type="pres">
      <dgm:prSet presAssocID="{9FC01AAC-5140-4E5E-9417-5CFF2161DA15}" presName="root" presStyleCnt="0">
        <dgm:presLayoutVars>
          <dgm:dir/>
          <dgm:resizeHandles val="exact"/>
        </dgm:presLayoutVars>
      </dgm:prSet>
      <dgm:spPr/>
    </dgm:pt>
    <dgm:pt modelId="{060A66B9-1B49-4DD3-8611-1CF2C3CF159D}" type="pres">
      <dgm:prSet presAssocID="{0A38F2CA-0C1A-48FF-8079-4FF84B604D85}" presName="compNode" presStyleCnt="0"/>
      <dgm:spPr/>
    </dgm:pt>
    <dgm:pt modelId="{74EC4444-2624-434F-A085-DB7A94036DD3}" type="pres">
      <dgm:prSet presAssocID="{0A38F2CA-0C1A-48FF-8079-4FF84B604D8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BABB77F-671B-43AC-A003-5EA182C92E9D}" type="pres">
      <dgm:prSet presAssocID="{0A38F2CA-0C1A-48FF-8079-4FF84B604D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6AB62903-F22D-4B46-9805-99ED7DAF3580}" type="pres">
      <dgm:prSet presAssocID="{0A38F2CA-0C1A-48FF-8079-4FF84B604D85}" presName="spaceRect" presStyleCnt="0"/>
      <dgm:spPr/>
    </dgm:pt>
    <dgm:pt modelId="{C42AE445-93F6-4B4D-8F9A-31E573E45BF3}" type="pres">
      <dgm:prSet presAssocID="{0A38F2CA-0C1A-48FF-8079-4FF84B604D85}" presName="textRect" presStyleLbl="revTx" presStyleIdx="0" presStyleCnt="3">
        <dgm:presLayoutVars>
          <dgm:chMax val="1"/>
          <dgm:chPref val="1"/>
        </dgm:presLayoutVars>
      </dgm:prSet>
      <dgm:spPr/>
    </dgm:pt>
    <dgm:pt modelId="{2154DF5D-1B3E-4EF2-B732-276014583FDB}" type="pres">
      <dgm:prSet presAssocID="{B69B35D4-F735-4CF9-A329-D16687AB65EC}" presName="sibTrans" presStyleCnt="0"/>
      <dgm:spPr/>
    </dgm:pt>
    <dgm:pt modelId="{DF5E8E40-F4AF-42EE-B9E3-D1E307C7CEF2}" type="pres">
      <dgm:prSet presAssocID="{1FC27E75-5FA1-4B59-B598-151DAF153353}" presName="compNode" presStyleCnt="0"/>
      <dgm:spPr/>
    </dgm:pt>
    <dgm:pt modelId="{BAB1BB2D-5572-4B06-AC4C-D0B5DBEA80FB}" type="pres">
      <dgm:prSet presAssocID="{1FC27E75-5FA1-4B59-B598-151DAF15335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94A8B22-0C11-48BD-81C0-022C17E0DBB8}" type="pres">
      <dgm:prSet presAssocID="{1FC27E75-5FA1-4B59-B598-151DAF15335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B34D8932-B480-4156-A12C-41E9ADD11CAA}" type="pres">
      <dgm:prSet presAssocID="{1FC27E75-5FA1-4B59-B598-151DAF153353}" presName="spaceRect" presStyleCnt="0"/>
      <dgm:spPr/>
    </dgm:pt>
    <dgm:pt modelId="{EE83EBB3-73E8-476C-A259-2133FF74BC82}" type="pres">
      <dgm:prSet presAssocID="{1FC27E75-5FA1-4B59-B598-151DAF153353}" presName="textRect" presStyleLbl="revTx" presStyleIdx="1" presStyleCnt="3">
        <dgm:presLayoutVars>
          <dgm:chMax val="1"/>
          <dgm:chPref val="1"/>
        </dgm:presLayoutVars>
      </dgm:prSet>
      <dgm:spPr/>
    </dgm:pt>
    <dgm:pt modelId="{141E53E8-97C3-4A22-B739-C83DB59701BE}" type="pres">
      <dgm:prSet presAssocID="{513D3464-E432-49DE-89CD-6C0373D17548}" presName="sibTrans" presStyleCnt="0"/>
      <dgm:spPr/>
    </dgm:pt>
    <dgm:pt modelId="{1B40C242-673F-4631-9DF9-2366B69098FB}" type="pres">
      <dgm:prSet presAssocID="{FBCB4B53-2FB0-42E0-B653-2AA53EACA26E}" presName="compNode" presStyleCnt="0"/>
      <dgm:spPr/>
    </dgm:pt>
    <dgm:pt modelId="{49FC763C-EA8D-4A1F-AC3C-12EC058085AF}" type="pres">
      <dgm:prSet presAssocID="{FBCB4B53-2FB0-42E0-B653-2AA53EACA26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DF3A5B6-C0FC-43D2-8C80-9F887F427FFC}" type="pres">
      <dgm:prSet presAssocID="{FBCB4B53-2FB0-42E0-B653-2AA53EACA2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40C1189-EB02-4933-9B4D-B8729254D9CC}" type="pres">
      <dgm:prSet presAssocID="{FBCB4B53-2FB0-42E0-B653-2AA53EACA26E}" presName="spaceRect" presStyleCnt="0"/>
      <dgm:spPr/>
    </dgm:pt>
    <dgm:pt modelId="{FEB56E2F-F4E9-4147-8FA0-E25FC653AA74}" type="pres">
      <dgm:prSet presAssocID="{FBCB4B53-2FB0-42E0-B653-2AA53EACA26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330921C-590D-419B-9963-F644C92E81A7}" srcId="{9FC01AAC-5140-4E5E-9417-5CFF2161DA15}" destId="{0A38F2CA-0C1A-48FF-8079-4FF84B604D85}" srcOrd="0" destOrd="0" parTransId="{0571F755-75A3-4545-8F42-123C2D38E798}" sibTransId="{B69B35D4-F735-4CF9-A329-D16687AB65EC}"/>
    <dgm:cxn modelId="{7A132C4D-0A2C-4CB8-A058-7A9BF5C110A5}" srcId="{9FC01AAC-5140-4E5E-9417-5CFF2161DA15}" destId="{FBCB4B53-2FB0-42E0-B653-2AA53EACA26E}" srcOrd="2" destOrd="0" parTransId="{89626851-89F6-42F8-BF15-D05E9B475706}" sibTransId="{4E037460-AA38-4FE2-BDA5-F735B58228B2}"/>
    <dgm:cxn modelId="{29FE4990-DBC8-49B5-8E16-34D9A15DA6D6}" type="presOf" srcId="{9FC01AAC-5140-4E5E-9417-5CFF2161DA15}" destId="{1D2986E2-8F45-445A-ABF6-2AF4AE8365D9}" srcOrd="0" destOrd="0" presId="urn:microsoft.com/office/officeart/2018/5/layout/IconLeafLabelList"/>
    <dgm:cxn modelId="{56663B9E-147A-4820-977C-EB4E906C827E}" type="presOf" srcId="{1FC27E75-5FA1-4B59-B598-151DAF153353}" destId="{EE83EBB3-73E8-476C-A259-2133FF74BC82}" srcOrd="0" destOrd="0" presId="urn:microsoft.com/office/officeart/2018/5/layout/IconLeafLabelList"/>
    <dgm:cxn modelId="{4AFA02B4-09AC-4400-88DC-A6A22A62E190}" type="presOf" srcId="{0A38F2CA-0C1A-48FF-8079-4FF84B604D85}" destId="{C42AE445-93F6-4B4D-8F9A-31E573E45BF3}" srcOrd="0" destOrd="0" presId="urn:microsoft.com/office/officeart/2018/5/layout/IconLeafLabelList"/>
    <dgm:cxn modelId="{E3323DE1-9762-401B-928D-0644098DA2E3}" srcId="{9FC01AAC-5140-4E5E-9417-5CFF2161DA15}" destId="{1FC27E75-5FA1-4B59-B598-151DAF153353}" srcOrd="1" destOrd="0" parTransId="{ADA98C34-D819-4388-977F-1D98541BF7AD}" sibTransId="{513D3464-E432-49DE-89CD-6C0373D17548}"/>
    <dgm:cxn modelId="{275245E5-6926-40D2-BD0F-EAC8F2F6108B}" type="presOf" srcId="{FBCB4B53-2FB0-42E0-B653-2AA53EACA26E}" destId="{FEB56E2F-F4E9-4147-8FA0-E25FC653AA74}" srcOrd="0" destOrd="0" presId="urn:microsoft.com/office/officeart/2018/5/layout/IconLeafLabelList"/>
    <dgm:cxn modelId="{59350260-BA4C-4EC5-B499-2C4055E6DBDE}" type="presParOf" srcId="{1D2986E2-8F45-445A-ABF6-2AF4AE8365D9}" destId="{060A66B9-1B49-4DD3-8611-1CF2C3CF159D}" srcOrd="0" destOrd="0" presId="urn:microsoft.com/office/officeart/2018/5/layout/IconLeafLabelList"/>
    <dgm:cxn modelId="{F5EE13AA-D490-403A-A367-84DA28835949}" type="presParOf" srcId="{060A66B9-1B49-4DD3-8611-1CF2C3CF159D}" destId="{74EC4444-2624-434F-A085-DB7A94036DD3}" srcOrd="0" destOrd="0" presId="urn:microsoft.com/office/officeart/2018/5/layout/IconLeafLabelList"/>
    <dgm:cxn modelId="{D8384166-F77F-4A25-B54B-BE9071F6DD5E}" type="presParOf" srcId="{060A66B9-1B49-4DD3-8611-1CF2C3CF159D}" destId="{BBABB77F-671B-43AC-A003-5EA182C92E9D}" srcOrd="1" destOrd="0" presId="urn:microsoft.com/office/officeart/2018/5/layout/IconLeafLabelList"/>
    <dgm:cxn modelId="{8AEB5901-07D7-405C-991A-DD92E10ACC96}" type="presParOf" srcId="{060A66B9-1B49-4DD3-8611-1CF2C3CF159D}" destId="{6AB62903-F22D-4B46-9805-99ED7DAF3580}" srcOrd="2" destOrd="0" presId="urn:microsoft.com/office/officeart/2018/5/layout/IconLeafLabelList"/>
    <dgm:cxn modelId="{6D5EAB8D-A020-428B-A237-CFA73645E62A}" type="presParOf" srcId="{060A66B9-1B49-4DD3-8611-1CF2C3CF159D}" destId="{C42AE445-93F6-4B4D-8F9A-31E573E45BF3}" srcOrd="3" destOrd="0" presId="urn:microsoft.com/office/officeart/2018/5/layout/IconLeafLabelList"/>
    <dgm:cxn modelId="{5C781473-3F08-4050-AEFB-AC98F7DBEA1E}" type="presParOf" srcId="{1D2986E2-8F45-445A-ABF6-2AF4AE8365D9}" destId="{2154DF5D-1B3E-4EF2-B732-276014583FDB}" srcOrd="1" destOrd="0" presId="urn:microsoft.com/office/officeart/2018/5/layout/IconLeafLabelList"/>
    <dgm:cxn modelId="{F5E34913-FCD2-4B22-9863-613A7DAFDAF6}" type="presParOf" srcId="{1D2986E2-8F45-445A-ABF6-2AF4AE8365D9}" destId="{DF5E8E40-F4AF-42EE-B9E3-D1E307C7CEF2}" srcOrd="2" destOrd="0" presId="urn:microsoft.com/office/officeart/2018/5/layout/IconLeafLabelList"/>
    <dgm:cxn modelId="{90253418-241F-49BD-80EC-5373564D8D35}" type="presParOf" srcId="{DF5E8E40-F4AF-42EE-B9E3-D1E307C7CEF2}" destId="{BAB1BB2D-5572-4B06-AC4C-D0B5DBEA80FB}" srcOrd="0" destOrd="0" presId="urn:microsoft.com/office/officeart/2018/5/layout/IconLeafLabelList"/>
    <dgm:cxn modelId="{6A93B0F8-5DF1-4DEC-A5FF-95505F438DC2}" type="presParOf" srcId="{DF5E8E40-F4AF-42EE-B9E3-D1E307C7CEF2}" destId="{494A8B22-0C11-48BD-81C0-022C17E0DBB8}" srcOrd="1" destOrd="0" presId="urn:microsoft.com/office/officeart/2018/5/layout/IconLeafLabelList"/>
    <dgm:cxn modelId="{10835C8E-E538-42AF-AA45-8EF19DE251A6}" type="presParOf" srcId="{DF5E8E40-F4AF-42EE-B9E3-D1E307C7CEF2}" destId="{B34D8932-B480-4156-A12C-41E9ADD11CAA}" srcOrd="2" destOrd="0" presId="urn:microsoft.com/office/officeart/2018/5/layout/IconLeafLabelList"/>
    <dgm:cxn modelId="{1BFAD1E4-57AC-43E5-873D-F41C1A7DFC69}" type="presParOf" srcId="{DF5E8E40-F4AF-42EE-B9E3-D1E307C7CEF2}" destId="{EE83EBB3-73E8-476C-A259-2133FF74BC82}" srcOrd="3" destOrd="0" presId="urn:microsoft.com/office/officeart/2018/5/layout/IconLeafLabelList"/>
    <dgm:cxn modelId="{E7EFCB48-861B-4CB5-B1B4-935485D2203B}" type="presParOf" srcId="{1D2986E2-8F45-445A-ABF6-2AF4AE8365D9}" destId="{141E53E8-97C3-4A22-B739-C83DB59701BE}" srcOrd="3" destOrd="0" presId="urn:microsoft.com/office/officeart/2018/5/layout/IconLeafLabelList"/>
    <dgm:cxn modelId="{8D4344A6-7789-484E-A60A-0184A262EF44}" type="presParOf" srcId="{1D2986E2-8F45-445A-ABF6-2AF4AE8365D9}" destId="{1B40C242-673F-4631-9DF9-2366B69098FB}" srcOrd="4" destOrd="0" presId="urn:microsoft.com/office/officeart/2018/5/layout/IconLeafLabelList"/>
    <dgm:cxn modelId="{C44645BF-37C9-436A-AB14-DD151A477037}" type="presParOf" srcId="{1B40C242-673F-4631-9DF9-2366B69098FB}" destId="{49FC763C-EA8D-4A1F-AC3C-12EC058085AF}" srcOrd="0" destOrd="0" presId="urn:microsoft.com/office/officeart/2018/5/layout/IconLeafLabelList"/>
    <dgm:cxn modelId="{AAD0CEF3-59A6-49B0-9139-74702E5063B4}" type="presParOf" srcId="{1B40C242-673F-4631-9DF9-2366B69098FB}" destId="{9DF3A5B6-C0FC-43D2-8C80-9F887F427FFC}" srcOrd="1" destOrd="0" presId="urn:microsoft.com/office/officeart/2018/5/layout/IconLeafLabelList"/>
    <dgm:cxn modelId="{96550194-1115-419C-A956-AD2C4705A7D3}" type="presParOf" srcId="{1B40C242-673F-4631-9DF9-2366B69098FB}" destId="{D40C1189-EB02-4933-9B4D-B8729254D9CC}" srcOrd="2" destOrd="0" presId="urn:microsoft.com/office/officeart/2018/5/layout/IconLeafLabelList"/>
    <dgm:cxn modelId="{1279BAAB-AD65-4A91-AB8D-F4C57ECDA048}" type="presParOf" srcId="{1B40C242-673F-4631-9DF9-2366B69098FB}" destId="{FEB56E2F-F4E9-4147-8FA0-E25FC653AA7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33EAA6-5466-467A-BA67-D59D6078CD8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B884EA3-003D-4DB8-AC45-5C2AA31B0937}">
      <dgm:prSet/>
      <dgm:spPr/>
      <dgm:t>
        <a:bodyPr/>
        <a:lstStyle/>
        <a:p>
          <a:r>
            <a:rPr lang="en-GB" dirty="0"/>
            <a:t>Accessibility support </a:t>
          </a:r>
          <a:r>
            <a:rPr lang="en-GB" b="1" dirty="0"/>
            <a:t>vs</a:t>
          </a:r>
          <a:r>
            <a:rPr lang="en-GB" dirty="0"/>
            <a:t> limited direct transport links</a:t>
          </a:r>
          <a:endParaRPr lang="en-US" dirty="0"/>
        </a:p>
      </dgm:t>
    </dgm:pt>
    <dgm:pt modelId="{44EA14A8-AFF6-4D7C-99DA-682D08F990DB}" type="parTrans" cxnId="{7A295E8D-A40A-4247-BD20-E2C2BC0DE034}">
      <dgm:prSet/>
      <dgm:spPr/>
      <dgm:t>
        <a:bodyPr/>
        <a:lstStyle/>
        <a:p>
          <a:endParaRPr lang="en-US"/>
        </a:p>
      </dgm:t>
    </dgm:pt>
    <dgm:pt modelId="{67C05A0C-0D5F-4DC7-8086-3D762E8CEA5C}" type="sibTrans" cxnId="{7A295E8D-A40A-4247-BD20-E2C2BC0DE034}">
      <dgm:prSet/>
      <dgm:spPr/>
      <dgm:t>
        <a:bodyPr/>
        <a:lstStyle/>
        <a:p>
          <a:endParaRPr lang="en-US"/>
        </a:p>
      </dgm:t>
    </dgm:pt>
    <dgm:pt modelId="{DC46DBF9-775A-4D9B-8B6F-3E0EDC00F4DD}">
      <dgm:prSet/>
      <dgm:spPr/>
      <dgm:t>
        <a:bodyPr/>
        <a:lstStyle/>
        <a:p>
          <a:r>
            <a:rPr lang="en-GB" dirty="0"/>
            <a:t>Short-haul potential </a:t>
          </a:r>
          <a:r>
            <a:rPr lang="en-GB" b="1" dirty="0"/>
            <a:t>vs</a:t>
          </a:r>
          <a:r>
            <a:rPr lang="en-GB" dirty="0"/>
            <a:t> low passenger numbers</a:t>
          </a:r>
          <a:endParaRPr lang="en-US" dirty="0"/>
        </a:p>
      </dgm:t>
    </dgm:pt>
    <dgm:pt modelId="{6D3A656A-9740-46FD-8D74-18514D331E71}" type="parTrans" cxnId="{FD3F254B-0670-4D0D-B9A1-60448B473C15}">
      <dgm:prSet/>
      <dgm:spPr/>
      <dgm:t>
        <a:bodyPr/>
        <a:lstStyle/>
        <a:p>
          <a:endParaRPr lang="en-US"/>
        </a:p>
      </dgm:t>
    </dgm:pt>
    <dgm:pt modelId="{E37AF83B-33F4-4AB0-B288-291E390B1E09}" type="sibTrans" cxnId="{FD3F254B-0670-4D0D-B9A1-60448B473C15}">
      <dgm:prSet/>
      <dgm:spPr/>
      <dgm:t>
        <a:bodyPr/>
        <a:lstStyle/>
        <a:p>
          <a:endParaRPr lang="en-US"/>
        </a:p>
      </dgm:t>
    </dgm:pt>
    <dgm:pt modelId="{98220A46-3C09-4033-8BAD-258BB5D1DB13}">
      <dgm:prSet/>
      <dgm:spPr/>
      <dgm:t>
        <a:bodyPr/>
        <a:lstStyle/>
        <a:p>
          <a:r>
            <a:rPr lang="en-GB" dirty="0"/>
            <a:t>Lower resource use </a:t>
          </a:r>
          <a:r>
            <a:rPr lang="en-GB" b="1" dirty="0"/>
            <a:t>vs</a:t>
          </a:r>
          <a:r>
            <a:rPr lang="en-GB" dirty="0"/>
            <a:t> concerns about environmental harm (WestJet expansion)</a:t>
          </a:r>
          <a:endParaRPr lang="en-US" dirty="0"/>
        </a:p>
      </dgm:t>
    </dgm:pt>
    <dgm:pt modelId="{1C6CC361-7ED5-4461-B7B7-BCE913DA543B}" type="sibTrans" cxnId="{7F0B136F-782F-48E0-BD3A-2B19CD5989B7}">
      <dgm:prSet/>
      <dgm:spPr/>
      <dgm:t>
        <a:bodyPr/>
        <a:lstStyle/>
        <a:p>
          <a:endParaRPr lang="en-US"/>
        </a:p>
      </dgm:t>
    </dgm:pt>
    <dgm:pt modelId="{B2F2CE1E-0047-4BC0-B2E1-BD372E0F82AF}" type="parTrans" cxnId="{7F0B136F-782F-48E0-BD3A-2B19CD5989B7}">
      <dgm:prSet/>
      <dgm:spPr/>
      <dgm:t>
        <a:bodyPr/>
        <a:lstStyle/>
        <a:p>
          <a:endParaRPr lang="en-US"/>
        </a:p>
      </dgm:t>
    </dgm:pt>
    <dgm:pt modelId="{6E74D6EC-6870-4530-8E63-43BA860B56C2}" type="pres">
      <dgm:prSet presAssocID="{2E33EAA6-5466-467A-BA67-D59D6078CD80}" presName="linear" presStyleCnt="0">
        <dgm:presLayoutVars>
          <dgm:animLvl val="lvl"/>
          <dgm:resizeHandles val="exact"/>
        </dgm:presLayoutVars>
      </dgm:prSet>
      <dgm:spPr/>
    </dgm:pt>
    <dgm:pt modelId="{D079273D-B1DE-4A33-9EF2-7A234E4F34D9}" type="pres">
      <dgm:prSet presAssocID="{CB884EA3-003D-4DB8-AC45-5C2AA31B093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2541643-8FDB-4B4E-9375-F7F1C6C6A1C2}" type="pres">
      <dgm:prSet presAssocID="{67C05A0C-0D5F-4DC7-8086-3D762E8CEA5C}" presName="spacer" presStyleCnt="0"/>
      <dgm:spPr/>
    </dgm:pt>
    <dgm:pt modelId="{DB84C4BD-8041-49AF-A90E-9229011A6FAA}" type="pres">
      <dgm:prSet presAssocID="{DC46DBF9-775A-4D9B-8B6F-3E0EDC00F4D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EF2B852-7538-4F27-87DA-E8408656AD30}" type="pres">
      <dgm:prSet presAssocID="{E37AF83B-33F4-4AB0-B288-291E390B1E09}" presName="spacer" presStyleCnt="0"/>
      <dgm:spPr/>
    </dgm:pt>
    <dgm:pt modelId="{4042DB9C-C1CD-4FF8-B153-27DF4133C7AB}" type="pres">
      <dgm:prSet presAssocID="{98220A46-3C09-4033-8BAD-258BB5D1DB1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301451C-72FE-4432-B3D5-5216165A26F4}" type="presOf" srcId="{DC46DBF9-775A-4D9B-8B6F-3E0EDC00F4DD}" destId="{DB84C4BD-8041-49AF-A90E-9229011A6FAA}" srcOrd="0" destOrd="0" presId="urn:microsoft.com/office/officeart/2005/8/layout/vList2"/>
    <dgm:cxn modelId="{2C4E9D4A-A4A9-4234-8BEE-AD1DD25ED07B}" type="presOf" srcId="{2E33EAA6-5466-467A-BA67-D59D6078CD80}" destId="{6E74D6EC-6870-4530-8E63-43BA860B56C2}" srcOrd="0" destOrd="0" presId="urn:microsoft.com/office/officeart/2005/8/layout/vList2"/>
    <dgm:cxn modelId="{FD3F254B-0670-4D0D-B9A1-60448B473C15}" srcId="{2E33EAA6-5466-467A-BA67-D59D6078CD80}" destId="{DC46DBF9-775A-4D9B-8B6F-3E0EDC00F4DD}" srcOrd="1" destOrd="0" parTransId="{6D3A656A-9740-46FD-8D74-18514D331E71}" sibTransId="{E37AF83B-33F4-4AB0-B288-291E390B1E09}"/>
    <dgm:cxn modelId="{7F0B136F-782F-48E0-BD3A-2B19CD5989B7}" srcId="{2E33EAA6-5466-467A-BA67-D59D6078CD80}" destId="{98220A46-3C09-4033-8BAD-258BB5D1DB13}" srcOrd="2" destOrd="0" parTransId="{B2F2CE1E-0047-4BC0-B2E1-BD372E0F82AF}" sibTransId="{1C6CC361-7ED5-4461-B7B7-BCE913DA543B}"/>
    <dgm:cxn modelId="{7A295E8D-A40A-4247-BD20-E2C2BC0DE034}" srcId="{2E33EAA6-5466-467A-BA67-D59D6078CD80}" destId="{CB884EA3-003D-4DB8-AC45-5C2AA31B0937}" srcOrd="0" destOrd="0" parTransId="{44EA14A8-AFF6-4D7C-99DA-682D08F990DB}" sibTransId="{67C05A0C-0D5F-4DC7-8086-3D762E8CEA5C}"/>
    <dgm:cxn modelId="{091ECBAB-1A09-488B-8945-0C051990406F}" type="presOf" srcId="{98220A46-3C09-4033-8BAD-258BB5D1DB13}" destId="{4042DB9C-C1CD-4FF8-B153-27DF4133C7AB}" srcOrd="0" destOrd="0" presId="urn:microsoft.com/office/officeart/2005/8/layout/vList2"/>
    <dgm:cxn modelId="{5E7F82F0-A956-4BAB-BDD5-6B05CB5EF636}" type="presOf" srcId="{CB884EA3-003D-4DB8-AC45-5C2AA31B0937}" destId="{D079273D-B1DE-4A33-9EF2-7A234E4F34D9}" srcOrd="0" destOrd="0" presId="urn:microsoft.com/office/officeart/2005/8/layout/vList2"/>
    <dgm:cxn modelId="{C90C5DBB-37B9-49D4-91C5-3FF43C13BB66}" type="presParOf" srcId="{6E74D6EC-6870-4530-8E63-43BA860B56C2}" destId="{D079273D-B1DE-4A33-9EF2-7A234E4F34D9}" srcOrd="0" destOrd="0" presId="urn:microsoft.com/office/officeart/2005/8/layout/vList2"/>
    <dgm:cxn modelId="{D3CBAE4B-0882-4534-819C-3B96781BA0E0}" type="presParOf" srcId="{6E74D6EC-6870-4530-8E63-43BA860B56C2}" destId="{82541643-8FDB-4B4E-9375-F7F1C6C6A1C2}" srcOrd="1" destOrd="0" presId="urn:microsoft.com/office/officeart/2005/8/layout/vList2"/>
    <dgm:cxn modelId="{CC2AA099-E889-4EC0-807B-548E529C49F3}" type="presParOf" srcId="{6E74D6EC-6870-4530-8E63-43BA860B56C2}" destId="{DB84C4BD-8041-49AF-A90E-9229011A6FAA}" srcOrd="2" destOrd="0" presId="urn:microsoft.com/office/officeart/2005/8/layout/vList2"/>
    <dgm:cxn modelId="{AE16AF53-3491-4FE9-96C6-5CB254587E4B}" type="presParOf" srcId="{6E74D6EC-6870-4530-8E63-43BA860B56C2}" destId="{CEF2B852-7538-4F27-87DA-E8408656AD30}" srcOrd="3" destOrd="0" presId="urn:microsoft.com/office/officeart/2005/8/layout/vList2"/>
    <dgm:cxn modelId="{A5886EC0-5765-4ADB-BCB2-451FC8AAC940}" type="presParOf" srcId="{6E74D6EC-6870-4530-8E63-43BA860B56C2}" destId="{4042DB9C-C1CD-4FF8-B153-27DF4133C7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C4444-2624-434F-A085-DB7A94036DD3}">
      <dsp:nvSpPr>
        <dsp:cNvPr id="0" name=""/>
        <dsp:cNvSpPr/>
      </dsp:nvSpPr>
      <dsp:spPr>
        <a:xfrm>
          <a:off x="679050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BB77F-671B-43AC-A003-5EA182C92E9D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AE445-93F6-4B4D-8F9A-31E573E45BF3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 works closely with Guide Dogs Charity to meet accessibility needs</a:t>
          </a:r>
          <a:endParaRPr lang="en-US" sz="1700" kern="1200" dirty="0"/>
        </a:p>
      </dsp:txBody>
      <dsp:txXfrm>
        <a:off x="75768" y="3053169"/>
        <a:ext cx="3093750" cy="720000"/>
      </dsp:txXfrm>
    </dsp:sp>
    <dsp:sp modelId="{BAB1BB2D-5572-4B06-AC4C-D0B5DBEA80FB}">
      <dsp:nvSpPr>
        <dsp:cNvPr id="0" name=""/>
        <dsp:cNvSpPr/>
      </dsp:nvSpPr>
      <dsp:spPr>
        <a:xfrm>
          <a:off x="4314206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4A8B22-0C11-48BD-81C0-022C17E0DBB8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3EBB3-73E8-476C-A259-2133FF74BC82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Short-haul flights allow the airport to maximise its full potential</a:t>
          </a:r>
          <a:endParaRPr lang="en-US" sz="1700" kern="1200"/>
        </a:p>
      </dsp:txBody>
      <dsp:txXfrm>
        <a:off x="3710925" y="3053169"/>
        <a:ext cx="3093750" cy="720000"/>
      </dsp:txXfrm>
    </dsp:sp>
    <dsp:sp modelId="{49FC763C-EA8D-4A1F-AC3C-12EC058085AF}">
      <dsp:nvSpPr>
        <dsp:cNvPr id="0" name=""/>
        <dsp:cNvSpPr/>
      </dsp:nvSpPr>
      <dsp:spPr>
        <a:xfrm>
          <a:off x="7949362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F3A5B6-C0FC-43D2-8C80-9F887F427FFC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56E2F-F4E9-4147-8FA0-E25FC653AA74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Under-utilisation can reduce water waste and energy use</a:t>
          </a:r>
          <a:endParaRPr lang="en-US" sz="1700" kern="1200" dirty="0"/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9273D-B1DE-4A33-9EF2-7A234E4F34D9}">
      <dsp:nvSpPr>
        <dsp:cNvPr id="0" name=""/>
        <dsp:cNvSpPr/>
      </dsp:nvSpPr>
      <dsp:spPr>
        <a:xfrm>
          <a:off x="0" y="17363"/>
          <a:ext cx="6245265" cy="1790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Accessibility support </a:t>
          </a:r>
          <a:r>
            <a:rPr lang="en-GB" sz="3200" b="1" kern="1200" dirty="0"/>
            <a:t>vs</a:t>
          </a:r>
          <a:r>
            <a:rPr lang="en-GB" sz="3200" kern="1200" dirty="0"/>
            <a:t> limited direct transport links</a:t>
          </a:r>
          <a:endParaRPr lang="en-US" sz="3200" kern="1200" dirty="0"/>
        </a:p>
      </dsp:txBody>
      <dsp:txXfrm>
        <a:off x="87385" y="104748"/>
        <a:ext cx="6070495" cy="1615330"/>
      </dsp:txXfrm>
    </dsp:sp>
    <dsp:sp modelId="{DB84C4BD-8041-49AF-A90E-9229011A6FAA}">
      <dsp:nvSpPr>
        <dsp:cNvPr id="0" name=""/>
        <dsp:cNvSpPr/>
      </dsp:nvSpPr>
      <dsp:spPr>
        <a:xfrm>
          <a:off x="0" y="1899623"/>
          <a:ext cx="6245265" cy="1790100"/>
        </a:xfrm>
        <a:prstGeom prst="roundRect">
          <a:avLst/>
        </a:prstGeom>
        <a:solidFill>
          <a:schemeClr val="accent2">
            <a:hueOff val="-419062"/>
            <a:satOff val="-4829"/>
            <a:lumOff val="1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Short-haul potential </a:t>
          </a:r>
          <a:r>
            <a:rPr lang="en-GB" sz="3200" b="1" kern="1200" dirty="0"/>
            <a:t>vs</a:t>
          </a:r>
          <a:r>
            <a:rPr lang="en-GB" sz="3200" kern="1200" dirty="0"/>
            <a:t> low passenger numbers</a:t>
          </a:r>
          <a:endParaRPr lang="en-US" sz="3200" kern="1200" dirty="0"/>
        </a:p>
      </dsp:txBody>
      <dsp:txXfrm>
        <a:off x="87385" y="1987008"/>
        <a:ext cx="6070495" cy="1615330"/>
      </dsp:txXfrm>
    </dsp:sp>
    <dsp:sp modelId="{4042DB9C-C1CD-4FF8-B153-27DF4133C7AB}">
      <dsp:nvSpPr>
        <dsp:cNvPr id="0" name=""/>
        <dsp:cNvSpPr/>
      </dsp:nvSpPr>
      <dsp:spPr>
        <a:xfrm>
          <a:off x="0" y="3781883"/>
          <a:ext cx="6245265" cy="1790100"/>
        </a:xfrm>
        <a:prstGeom prst="round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Lower resource use </a:t>
          </a:r>
          <a:r>
            <a:rPr lang="en-GB" sz="3200" b="1" kern="1200" dirty="0"/>
            <a:t>vs</a:t>
          </a:r>
          <a:r>
            <a:rPr lang="en-GB" sz="3200" kern="1200" dirty="0"/>
            <a:t> concerns about environmental harm (WestJet expansion)</a:t>
          </a:r>
          <a:endParaRPr lang="en-US" sz="3200" kern="1200" dirty="0"/>
        </a:p>
      </dsp:txBody>
      <dsp:txXfrm>
        <a:off x="87385" y="3869268"/>
        <a:ext cx="6070495" cy="1615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47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925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234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640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016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176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28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068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381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780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041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650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erial view of parked airplane">
            <a:extLst>
              <a:ext uri="{FF2B5EF4-FFF2-40B4-BE49-F238E27FC236}">
                <a16:creationId xmlns:a16="http://schemas.microsoft.com/office/drawing/2014/main" id="{E270E4B8-56CF-DDD5-DE94-8B8065C0F7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01" b="1029"/>
          <a:stretch>
            <a:fillRect/>
          </a:stretch>
        </p:blipFill>
        <p:spPr>
          <a:xfrm>
            <a:off x="21" y="-3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84F2BA-4401-34EC-23AF-AC535A85BE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To What Extent is Cardiff Airport being utilised?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A29DAF-22E4-A4C5-AA1F-F438B6830E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Nathan Dicks</a:t>
            </a:r>
          </a:p>
          <a:p>
            <a:pPr>
              <a:lnSpc>
                <a:spcPct val="100000"/>
              </a:lnSpc>
            </a:pPr>
            <a:r>
              <a:rPr lang="en-GB" sz="1700"/>
              <a:t>Tourism, Events and Leisure Industry</a:t>
            </a:r>
          </a:p>
          <a:p>
            <a:pPr>
              <a:lnSpc>
                <a:spcPct val="100000"/>
              </a:lnSpc>
            </a:pPr>
            <a:r>
              <a:rPr lang="en-GB" sz="1700"/>
              <a:t>Chair</a:t>
            </a:r>
          </a:p>
        </p:txBody>
      </p:sp>
    </p:spTree>
    <p:extLst>
      <p:ext uri="{BB962C8B-B14F-4D97-AF65-F5344CB8AC3E}">
        <p14:creationId xmlns:p14="http://schemas.microsoft.com/office/powerpoint/2010/main" val="2829656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B36507-6521-F3E3-F69B-39DB19905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241" y="242558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Chair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37C1F-406A-E207-2975-192A5E92F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49" y="1603886"/>
            <a:ext cx="3185623" cy="247445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/>
              <a:t>Debate Focus: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Accessibility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Short-haul Flights 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Environment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1026" name="Picture 2" descr="Cardiff Airport: 70 years as Wales' national airport">
            <a:extLst>
              <a:ext uri="{FF2B5EF4-FFF2-40B4-BE49-F238E27FC236}">
                <a16:creationId xmlns:a16="http://schemas.microsoft.com/office/drawing/2014/main" id="{2FA883EB-C7D3-8381-F504-E0B0A0C46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387" y="0"/>
            <a:ext cx="63206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415229-ADE1-920E-3E08-EA83C7E1FFD6}"/>
              </a:ext>
            </a:extLst>
          </p:cNvPr>
          <p:cNvSpPr txBox="1"/>
          <p:nvPr/>
        </p:nvSpPr>
        <p:spPr>
          <a:xfrm>
            <a:off x="510949" y="4077638"/>
            <a:ext cx="3883249" cy="2352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/>
              <a:t>What I’ll do: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Summarise 3 points FOR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Summarise 3 points AGAINST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Give a short neutral recap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Invite the audience to vote</a:t>
            </a:r>
          </a:p>
        </p:txBody>
      </p:sp>
    </p:spTree>
    <p:extLst>
      <p:ext uri="{BB962C8B-B14F-4D97-AF65-F5344CB8AC3E}">
        <p14:creationId xmlns:p14="http://schemas.microsoft.com/office/powerpoint/2010/main" val="80660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EABF7-97B4-7391-6DF9-30878C0C7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FOR (Cardiff Airport is utilised)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5322C-D605-3DF4-BD60-E52D3C5990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245192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5165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8CB6E-C1F3-16B4-CBA6-C7200D0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764" y="0"/>
            <a:ext cx="8229081" cy="145405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AGAINST (Cardiff Airport is underutilised)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BE9D987-9521-EE34-7EAB-015C000C9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596" y="1734260"/>
            <a:ext cx="4977578" cy="3639289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</a:rPr>
              <a:t>Limited direct transport links reduce accessibility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</a:rPr>
              <a:t>Low passenger numbers suggest weak utilisation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</a:rPr>
              <a:t>WestJet expansion leads to more environmental harm than it’s worth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ilot">
            <a:extLst>
              <a:ext uri="{FF2B5EF4-FFF2-40B4-BE49-F238E27FC236}">
                <a16:creationId xmlns:a16="http://schemas.microsoft.com/office/drawing/2014/main" id="{1591A20F-3E59-C654-9BAD-51709BD92C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549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B183F-BDB5-86F0-D91C-FBE9E4240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301" y="897618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400" b="1" dirty="0"/>
              <a:t>Balanced Summary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18C2A8-565B-B13C-5A47-7EA479AF5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86622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5157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045BF01-625E-4022-91E5-488DB3FCB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0658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789D09-387D-07E7-270D-75A68888A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2745736"/>
            <a:ext cx="3703320" cy="1366528"/>
          </a:xfrm>
          <a:solidFill>
            <a:schemeClr val="tx1">
              <a:alpha val="50000"/>
            </a:schemeClr>
          </a:solidFill>
          <a:ln w="25400" cap="sq" cmpd="sng">
            <a:solidFill>
              <a:schemeClr val="bg1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Vote / Reflection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E442549-290E-4B7E-892E-F2DB911DD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7" y="-2"/>
            <a:ext cx="7537704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33836-90D4-DAD1-1F93-51DC038B1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8297" y="3175832"/>
            <a:ext cx="6049953" cy="506333"/>
          </a:xfrm>
        </p:spPr>
        <p:txBody>
          <a:bodyPr vert="horz" lIns="91440" tIns="45720" rIns="91440" bIns="45720" rtlCol="0" anchor="b">
            <a:normAutofit fontScale="25000" lnSpcReduction="20000"/>
          </a:bodyPr>
          <a:lstStyle/>
          <a:p>
            <a:pPr marL="0" indent="0">
              <a:buNone/>
            </a:pPr>
            <a:r>
              <a:rPr lang="en-US" sz="17600" dirty="0"/>
              <a:t>To what extent is Cardiff Airport being utilised?</a:t>
            </a:r>
          </a:p>
          <a:p>
            <a:pPr marL="0"/>
            <a:endParaRPr lang="en-US" sz="4400" dirty="0"/>
          </a:p>
          <a:p>
            <a:pPr marL="0"/>
            <a:endParaRPr lang="en-US" sz="4400" dirty="0"/>
          </a:p>
          <a:p>
            <a:pPr marL="0"/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E4BAC8-DB0A-0A15-3F07-4130C883904F}"/>
              </a:ext>
            </a:extLst>
          </p:cNvPr>
          <p:cNvSpPr txBox="1"/>
          <p:nvPr/>
        </p:nvSpPr>
        <p:spPr>
          <a:xfrm>
            <a:off x="5786651" y="4112264"/>
            <a:ext cx="19311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4000" dirty="0"/>
              <a:t>FOR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9C51C8-C9A2-121E-0A11-0B79056E9254}"/>
              </a:ext>
            </a:extLst>
          </p:cNvPr>
          <p:cNvSpPr txBox="1"/>
          <p:nvPr/>
        </p:nvSpPr>
        <p:spPr>
          <a:xfrm>
            <a:off x="8707272" y="4112264"/>
            <a:ext cx="26340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4000" dirty="0"/>
              <a:t>AGAINST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109897-CFAA-A4F3-0416-3D196D1B7B7E}"/>
              </a:ext>
            </a:extLst>
          </p:cNvPr>
          <p:cNvSpPr txBox="1"/>
          <p:nvPr/>
        </p:nvSpPr>
        <p:spPr>
          <a:xfrm>
            <a:off x="10024281" y="6441744"/>
            <a:ext cx="25384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2012633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2013 - 2022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160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Office 2013 - 2022 Theme</vt:lpstr>
      <vt:lpstr>To What Extent is Cardiff Airport being utilised?</vt:lpstr>
      <vt:lpstr>Chair Overview</vt:lpstr>
      <vt:lpstr>FOR (Cardiff Airport is utilised)</vt:lpstr>
      <vt:lpstr>AGAINST (Cardiff Airport is underutilised)</vt:lpstr>
      <vt:lpstr>Balanced Summary</vt:lpstr>
      <vt:lpstr>Vote / 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DICKS N. (2451365)</dc:creator>
  <cp:lastModifiedBy>DICKS N. (2451365)</cp:lastModifiedBy>
  <cp:revision>1</cp:revision>
  <dcterms:created xsi:type="dcterms:W3CDTF">2026-01-16T16:16:34Z</dcterms:created>
  <dcterms:modified xsi:type="dcterms:W3CDTF">2026-01-16T18:35:06Z</dcterms:modified>
</cp:coreProperties>
</file>