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56" r:id="rId5"/>
    <p:sldId id="288" r:id="rId6"/>
    <p:sldId id="307" r:id="rId7"/>
    <p:sldId id="316" r:id="rId8"/>
    <p:sldId id="319" r:id="rId9"/>
    <p:sldId id="318" r:id="rId10"/>
    <p:sldId id="317" r:id="rId11"/>
    <p:sldId id="315" r:id="rId12"/>
    <p:sldId id="308" r:id="rId13"/>
    <p:sldId id="312" r:id="rId14"/>
    <p:sldId id="304" r:id="rId15"/>
    <p:sldId id="323" r:id="rId16"/>
    <p:sldId id="314" r:id="rId17"/>
    <p:sldId id="320" r:id="rId18"/>
    <p:sldId id="321" r:id="rId19"/>
    <p:sldId id="322" r:id="rId20"/>
    <p:sldId id="309" r:id="rId21"/>
    <p:sldId id="280" r:id="rId22"/>
    <p:sldId id="293" r:id="rId23"/>
    <p:sldId id="305" r:id="rId24"/>
    <p:sldId id="311" r:id="rId25"/>
    <p:sldId id="310" r:id="rId26"/>
    <p:sldId id="313" r:id="rId27"/>
    <p:sldId id="324" r:id="rId28"/>
    <p:sldId id="26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3" autoAdjust="0"/>
    <p:restoredTop sz="94660"/>
  </p:normalViewPr>
  <p:slideViewPr>
    <p:cSldViewPr snapToGrid="0" showGuides="1">
      <p:cViewPr varScale="1">
        <p:scale>
          <a:sx n="112" d="100"/>
          <a:sy n="112" d="100"/>
        </p:scale>
        <p:origin x="496" y="200"/>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2/26/21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2/26/21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2</a:t>
            </a:fld>
            <a:endParaRPr lang="en-US"/>
          </a:p>
        </p:txBody>
      </p:sp>
    </p:spTree>
    <p:extLst>
      <p:ext uri="{BB962C8B-B14F-4D97-AF65-F5344CB8AC3E}">
        <p14:creationId xmlns:p14="http://schemas.microsoft.com/office/powerpoint/2010/main" val="2849131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4</a:t>
            </a:fld>
            <a:endParaRPr lang="en-GB"/>
          </a:p>
        </p:txBody>
      </p:sp>
    </p:spTree>
    <p:extLst>
      <p:ext uri="{BB962C8B-B14F-4D97-AF65-F5344CB8AC3E}">
        <p14:creationId xmlns:p14="http://schemas.microsoft.com/office/powerpoint/2010/main" val="773549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5</a:t>
            </a:fld>
            <a:endParaRPr lang="en-GB"/>
          </a:p>
        </p:txBody>
      </p:sp>
    </p:spTree>
    <p:extLst>
      <p:ext uri="{BB962C8B-B14F-4D97-AF65-F5344CB8AC3E}">
        <p14:creationId xmlns:p14="http://schemas.microsoft.com/office/powerpoint/2010/main" val="4018826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6</a:t>
            </a:fld>
            <a:endParaRPr lang="en-GB"/>
          </a:p>
        </p:txBody>
      </p:sp>
    </p:spTree>
    <p:extLst>
      <p:ext uri="{BB962C8B-B14F-4D97-AF65-F5344CB8AC3E}">
        <p14:creationId xmlns:p14="http://schemas.microsoft.com/office/powerpoint/2010/main" val="3040007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7</a:t>
            </a:fld>
            <a:endParaRPr lang="en-GB"/>
          </a:p>
        </p:txBody>
      </p:sp>
    </p:spTree>
    <p:extLst>
      <p:ext uri="{BB962C8B-B14F-4D97-AF65-F5344CB8AC3E}">
        <p14:creationId xmlns:p14="http://schemas.microsoft.com/office/powerpoint/2010/main" val="2457379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F7619CF-FABE-42F4-90A6-56551B2C6F5C}" type="slidenum">
              <a:rPr lang="en-GB" smtClean="0"/>
              <a:pPr/>
              <a:t>8</a:t>
            </a:fld>
            <a:endParaRPr lang="en-GB"/>
          </a:p>
        </p:txBody>
      </p:sp>
    </p:spTree>
    <p:extLst>
      <p:ext uri="{BB962C8B-B14F-4D97-AF65-F5344CB8AC3E}">
        <p14:creationId xmlns:p14="http://schemas.microsoft.com/office/powerpoint/2010/main" val="2239916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figure within the transition from hypnosis  to psychotherapy</a:t>
            </a:r>
            <a:r>
              <a:rPr lang="en-GB" baseline="0" dirty="0"/>
              <a:t> was Sigmund Freud.  19</a:t>
            </a:r>
            <a:r>
              <a:rPr lang="en-GB" baseline="30000" dirty="0"/>
              <a:t>th</a:t>
            </a:r>
            <a:r>
              <a:rPr lang="en-GB" baseline="0" dirty="0"/>
              <a:t> century led to specialist medical doctors (Psychiatrists) idea there was a unitary life force of libido, the suggestion that humans had both a conscious and unconscious mind.  Freud is a key theorist of hid time.  He brought together all of the existing theories and created his own model which to point has stood the test of time.  Many of Freud’s theories are controversial, many European class based society from 1950’s reinterpreted Freud in terms of their own cultural values.</a:t>
            </a:r>
            <a:endParaRPr lang="en-GB" dirty="0"/>
          </a:p>
        </p:txBody>
      </p:sp>
      <p:sp>
        <p:nvSpPr>
          <p:cNvPr id="4" name="Slide Number Placeholder 3"/>
          <p:cNvSpPr>
            <a:spLocks noGrp="1"/>
          </p:cNvSpPr>
          <p:nvPr>
            <p:ph type="sldNum" sz="quarter" idx="10"/>
          </p:nvPr>
        </p:nvSpPr>
        <p:spPr/>
        <p:txBody>
          <a:bodyPr/>
          <a:lstStyle/>
          <a:p>
            <a:fld id="{99DABD1C-A58C-40A3-B5B1-566D2629C83A}" type="slidenum">
              <a:rPr lang="en-GB" smtClean="0"/>
              <a:pPr/>
              <a:t>14</a:t>
            </a:fld>
            <a:endParaRPr lang="en-GB"/>
          </a:p>
        </p:txBody>
      </p:sp>
    </p:spTree>
    <p:extLst>
      <p:ext uri="{BB962C8B-B14F-4D97-AF65-F5344CB8AC3E}">
        <p14:creationId xmlns:p14="http://schemas.microsoft.com/office/powerpoint/2010/main" val="297650831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2/26/21</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2/26/21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2/26/21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2/26/21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2/26/21</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2/26/21</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2/26/21</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2/26/21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2/26/21</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2/26/21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2/26/21</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2/26/21</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fontScale="90000"/>
          </a:bodyPr>
          <a:lstStyle/>
          <a:p>
            <a:r>
              <a:rPr lang="en-GB" b="1" dirty="0"/>
              <a:t>ECHC7001</a:t>
            </a:r>
            <a:br>
              <a:rPr lang="en-GB" b="1" dirty="0"/>
            </a:br>
            <a:r>
              <a:rPr lang="en-US" dirty="0"/>
              <a:t>Advanced Research Methods</a:t>
            </a:r>
          </a:p>
        </p:txBody>
      </p:sp>
      <p:sp>
        <p:nvSpPr>
          <p:cNvPr id="7" name="Subtitle 6"/>
          <p:cNvSpPr>
            <a:spLocks noGrp="1"/>
          </p:cNvSpPr>
          <p:nvPr>
            <p:ph type="subTitle" idx="1"/>
          </p:nvPr>
        </p:nvSpPr>
        <p:spPr/>
        <p:txBody>
          <a:bodyPr/>
          <a:lstStyle/>
          <a:p>
            <a:r>
              <a:rPr lang="en-US" dirty="0"/>
              <a:t>Module Lead: Andrea Williams</a:t>
            </a:r>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77337" y="2292094"/>
            <a:ext cx="7348451" cy="3305142"/>
          </a:xfrm>
        </p:spPr>
        <p:txBody>
          <a:bodyPr anchor="ctr">
            <a:normAutofit/>
          </a:bodyPr>
          <a:lstStyle/>
          <a:p>
            <a:br>
              <a:rPr lang="en-GB" sz="1600" b="1" dirty="0"/>
            </a:br>
            <a:br>
              <a:rPr lang="en-GB" sz="1600" b="1" dirty="0"/>
            </a:br>
            <a:br>
              <a:rPr lang="en-GB" sz="1600" b="1" dirty="0"/>
            </a:br>
            <a:br>
              <a:rPr lang="en-GB" sz="1600" b="1" dirty="0"/>
            </a:br>
            <a:r>
              <a:rPr lang="en-GB" sz="1600" b="1" dirty="0"/>
              <a:t>Learning Aims for this week: w/c 12th October 2020</a:t>
            </a:r>
            <a:br>
              <a:rPr lang="en-GB" sz="1600" b="1" dirty="0"/>
            </a:br>
            <a:r>
              <a:rPr lang="en-GB" sz="1600" b="1" dirty="0"/>
              <a:t> </a:t>
            </a:r>
            <a:br>
              <a:rPr lang="en-GB" sz="1600" b="1" dirty="0"/>
            </a:br>
            <a:r>
              <a:rPr lang="en-GB" sz="1600" b="1" dirty="0"/>
              <a:t>Qualitative v Quantitative Research</a:t>
            </a:r>
            <a:br>
              <a:rPr lang="en-GB" sz="1600" b="1" dirty="0"/>
            </a:br>
            <a:br>
              <a:rPr lang="en-GB" sz="1600" b="1" dirty="0"/>
            </a:br>
            <a:r>
              <a:rPr lang="en-GB" sz="1600" b="1" dirty="0"/>
              <a:t>Philosophical Background</a:t>
            </a:r>
            <a:br>
              <a:rPr lang="en-GB" sz="1600" b="1" dirty="0"/>
            </a:br>
            <a:br>
              <a:rPr lang="en-GB" sz="1600" dirty="0"/>
            </a:br>
            <a:br>
              <a:rPr lang="en-GB" dirty="0"/>
            </a:br>
            <a:endParaRPr lang="en-US" sz="2400" dirty="0"/>
          </a:p>
        </p:txBody>
      </p:sp>
      <p:pic>
        <p:nvPicPr>
          <p:cNvPr id="4" name="Picture Placeholder 3" descr="Open book on table, blurred shelves of books in background"/>
          <p:cNvPicPr>
            <a:picLocks noGrp="1" noChangeAspect="1"/>
          </p:cNvPicPr>
          <p:nvPr>
            <p:ph type="pic" sz="quarter" idx="13"/>
          </p:nvPr>
        </p:nvPicPr>
        <p:blipFill>
          <a:blip r:embed="rId3" cstate="print">
            <a:extLst>
              <a:ext uri="{28A0092B-C50C-407E-A947-70E740481C1C}">
                <a14:useLocalDpi xmlns:a14="http://schemas.microsoft.com/office/drawing/2010/main" val="0"/>
              </a:ext>
            </a:extLst>
          </a:blip>
          <a:srcRect l="8890" r="8890"/>
          <a:stretch>
            <a:fillRect/>
          </a:stretch>
        </p:blipFill>
        <p:spPr>
          <a:xfrm>
            <a:off x="7581207" y="1310656"/>
            <a:ext cx="4610793" cy="4208604"/>
          </a:xfrm>
        </p:spPr>
      </p:pic>
    </p:spTree>
    <p:extLst>
      <p:ext uri="{BB962C8B-B14F-4D97-AF65-F5344CB8AC3E}">
        <p14:creationId xmlns:p14="http://schemas.microsoft.com/office/powerpoint/2010/main" val="248823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a:t>Quantitative v Qualitative Research</a:t>
            </a:r>
          </a:p>
        </p:txBody>
      </p:sp>
    </p:spTree>
    <p:extLst>
      <p:ext uri="{BB962C8B-B14F-4D97-AF65-F5344CB8AC3E}">
        <p14:creationId xmlns:p14="http://schemas.microsoft.com/office/powerpoint/2010/main" val="1161617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30406" y="0"/>
            <a:ext cx="10126639" cy="1903863"/>
          </a:xfrm>
        </p:spPr>
        <p:txBody>
          <a:bodyPr>
            <a:normAutofit fontScale="90000"/>
          </a:bodyPr>
          <a:lstStyle/>
          <a:p>
            <a:pPr algn="ctr"/>
            <a:br>
              <a:rPr lang="en-US" b="1" i="1" dirty="0">
                <a:solidFill>
                  <a:srgbClr val="FFFF00"/>
                </a:solidFill>
                <a:latin typeface="Algerian" panose="04020705040A02060702" pitchFamily="82" charset="0"/>
              </a:rPr>
            </a:br>
            <a:r>
              <a:rPr lang="en-US" b="1" i="1" dirty="0">
                <a:solidFill>
                  <a:srgbClr val="FFFF00"/>
                </a:solidFill>
                <a:latin typeface="Algerian" panose="04020705040A02060702" pitchFamily="82" charset="0"/>
              </a:rPr>
              <a:t>‘</a:t>
            </a:r>
            <a:r>
              <a:rPr lang="en-US" sz="3100" b="1" i="1" dirty="0">
                <a:solidFill>
                  <a:schemeClr val="accent2">
                    <a:lumMod val="50000"/>
                  </a:schemeClr>
                </a:solidFill>
                <a:cs typeface="Arial" panose="020B0604020202020204" pitchFamily="34" charset="0"/>
              </a:rPr>
              <a:t>THE UNEXAMINED LIFE IS NOT WORTH LIVING</a:t>
            </a:r>
            <a:r>
              <a:rPr lang="en-US" sz="3100" b="1" dirty="0">
                <a:solidFill>
                  <a:schemeClr val="accent2">
                    <a:lumMod val="50000"/>
                  </a:schemeClr>
                </a:solidFill>
                <a:cs typeface="Arial" panose="020B0604020202020204" pitchFamily="34" charset="0"/>
              </a:rPr>
              <a:t>’ ‘ </a:t>
            </a:r>
            <a:br>
              <a:rPr lang="en-US" sz="3100" b="1" dirty="0">
                <a:solidFill>
                  <a:schemeClr val="accent2">
                    <a:lumMod val="50000"/>
                  </a:schemeClr>
                </a:solidFill>
                <a:cs typeface="Arial" panose="020B0604020202020204" pitchFamily="34" charset="0"/>
              </a:rPr>
            </a:br>
            <a:r>
              <a:rPr lang="en-US" sz="3100" b="1" dirty="0">
                <a:solidFill>
                  <a:schemeClr val="accent2">
                    <a:lumMod val="50000"/>
                  </a:schemeClr>
                </a:solidFill>
                <a:cs typeface="Arial" panose="020B0604020202020204" pitchFamily="34" charset="0"/>
              </a:rPr>
              <a:t>Socrates (470-399BC</a:t>
            </a:r>
            <a:r>
              <a:rPr lang="en-US" sz="3100" b="1" dirty="0">
                <a:solidFill>
                  <a:schemeClr val="accent2">
                    <a:lumMod val="50000"/>
                  </a:schemeClr>
                </a:solidFill>
                <a:latin typeface="Arial" panose="020B0604020202020204" pitchFamily="34" charset="0"/>
                <a:cs typeface="Arial" panose="020B0604020202020204" pitchFamily="34" charset="0"/>
              </a:rPr>
              <a:t>)</a:t>
            </a:r>
            <a:br>
              <a:rPr lang="en-US" sz="3100" b="1" dirty="0">
                <a:solidFill>
                  <a:srgbClr val="0070C0"/>
                </a:solidFill>
                <a:latin typeface="Arial" panose="020B0604020202020204" pitchFamily="34" charset="0"/>
                <a:cs typeface="Arial" panose="020B0604020202020204" pitchFamily="34" charset="0"/>
              </a:rPr>
            </a:br>
            <a:br>
              <a:rPr lang="en-US" sz="3100" b="1" dirty="0">
                <a:solidFill>
                  <a:srgbClr val="0070C0"/>
                </a:solidFill>
                <a:latin typeface="Arial" panose="020B0604020202020204" pitchFamily="34" charset="0"/>
                <a:cs typeface="Arial" panose="020B0604020202020204" pitchFamily="34" charset="0"/>
              </a:rPr>
            </a:br>
            <a:endParaRPr lang="en-GB" sz="31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105469" y="1785927"/>
            <a:ext cx="5758388" cy="4310075"/>
          </a:xfrm>
        </p:spPr>
        <p:txBody>
          <a:bodyPr>
            <a:normAutofit/>
          </a:bodyPr>
          <a:lstStyle/>
          <a:p>
            <a:pPr>
              <a:lnSpc>
                <a:spcPct val="90000"/>
              </a:lnSpc>
              <a:buFont typeface="Wingdings" panose="05000000000000000000" pitchFamily="2" charset="2"/>
              <a:buChar char="v"/>
            </a:pPr>
            <a:endParaRPr lang="en-US" dirty="0">
              <a:solidFill>
                <a:schemeClr val="accent6">
                  <a:lumMod val="50000"/>
                </a:schemeClr>
              </a:solidFill>
              <a:latin typeface="Baskerville Old Face" panose="02020602080505020303" pitchFamily="18" charset="0"/>
            </a:endParaRPr>
          </a:p>
          <a:p>
            <a:pPr>
              <a:lnSpc>
                <a:spcPct val="90000"/>
              </a:lnSpc>
              <a:buFont typeface="Wingdings" panose="05000000000000000000" pitchFamily="2" charset="2"/>
              <a:buChar char="v"/>
            </a:pPr>
            <a:r>
              <a:rPr lang="en-US" sz="2800" dirty="0">
                <a:solidFill>
                  <a:schemeClr val="tx2">
                    <a:lumMod val="90000"/>
                    <a:lumOff val="10000"/>
                  </a:schemeClr>
                </a:solidFill>
                <a:latin typeface="+mj-lt"/>
                <a:cs typeface="Arial" panose="020B0604020202020204" pitchFamily="34" charset="0"/>
              </a:rPr>
              <a:t>‘</a:t>
            </a:r>
            <a:r>
              <a:rPr lang="en-US" sz="3600" dirty="0">
                <a:solidFill>
                  <a:schemeClr val="accent2">
                    <a:lumMod val="50000"/>
                  </a:schemeClr>
                </a:solidFill>
                <a:latin typeface="+mj-lt"/>
                <a:cs typeface="Arial" panose="020B0604020202020204" pitchFamily="34" charset="0"/>
              </a:rPr>
              <a:t>We may not find what we seek, but the life we live will be one that strengthens our inner selves’</a:t>
            </a:r>
          </a:p>
          <a:p>
            <a:pPr>
              <a:lnSpc>
                <a:spcPct val="90000"/>
              </a:lnSpc>
            </a:pPr>
            <a:endParaRPr lang="en-US" sz="3600" dirty="0">
              <a:solidFill>
                <a:schemeClr val="accent6">
                  <a:lumMod val="50000"/>
                </a:schemeClr>
              </a:solidFill>
            </a:endParaRPr>
          </a:p>
          <a:p>
            <a:endParaRPr lang="en-GB" dirty="0">
              <a:solidFill>
                <a:schemeClr val="accent6">
                  <a:lumMod val="50000"/>
                </a:schemeClr>
              </a:solidFill>
            </a:endParaRPr>
          </a:p>
        </p:txBody>
      </p:sp>
      <p:pic>
        <p:nvPicPr>
          <p:cNvPr id="2051" name="Picture 3"/>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7492473" y="1741373"/>
            <a:ext cx="3125485" cy="4226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22706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solidFill>
                  <a:schemeClr val="accent2">
                    <a:lumMod val="50000"/>
                  </a:schemeClr>
                </a:solidFill>
              </a:rPr>
              <a:t>Theories of Human Nature</a:t>
            </a:r>
          </a:p>
        </p:txBody>
      </p:sp>
      <p:sp>
        <p:nvSpPr>
          <p:cNvPr id="9" name="Content Placeholder 8"/>
          <p:cNvSpPr>
            <a:spLocks noGrp="1"/>
          </p:cNvSpPr>
          <p:nvPr>
            <p:ph idx="1"/>
          </p:nvPr>
        </p:nvSpPr>
        <p:spPr>
          <a:xfrm>
            <a:off x="2074460" y="1610436"/>
            <a:ext cx="8227744" cy="4961836"/>
          </a:xfrm>
        </p:spPr>
        <p:txBody>
          <a:bodyPr>
            <a:normAutofit/>
          </a:bodyPr>
          <a:lstStyle/>
          <a:p>
            <a:pPr>
              <a:buNone/>
            </a:pPr>
            <a:r>
              <a:rPr lang="en-GB" sz="3500" b="1" dirty="0">
                <a:solidFill>
                  <a:schemeClr val="accent2">
                    <a:lumMod val="50000"/>
                  </a:schemeClr>
                </a:solidFill>
                <a:latin typeface="+mj-lt"/>
              </a:rPr>
              <a:t>Plato (427-347 BC)</a:t>
            </a:r>
          </a:p>
          <a:p>
            <a:pPr>
              <a:buFont typeface="Wingdings" pitchFamily="2" charset="2"/>
              <a:buChar char="v"/>
            </a:pPr>
            <a:r>
              <a:rPr lang="en-GB" sz="2800" dirty="0">
                <a:solidFill>
                  <a:schemeClr val="accent2">
                    <a:lumMod val="50000"/>
                  </a:schemeClr>
                </a:solidFill>
                <a:latin typeface="+mj-lt"/>
              </a:rPr>
              <a:t> We are Rational and Social Beings</a:t>
            </a:r>
          </a:p>
          <a:p>
            <a:pPr>
              <a:buFont typeface="Wingdings" pitchFamily="2" charset="2"/>
              <a:buChar char="v"/>
            </a:pPr>
            <a:r>
              <a:rPr lang="en-GB" sz="2800" dirty="0">
                <a:solidFill>
                  <a:schemeClr val="accent2">
                    <a:lumMod val="50000"/>
                  </a:schemeClr>
                </a:solidFill>
                <a:latin typeface="+mj-lt"/>
              </a:rPr>
              <a:t>We Become who we are in Society</a:t>
            </a:r>
          </a:p>
          <a:p>
            <a:pPr>
              <a:buFont typeface="Wingdings" pitchFamily="2" charset="2"/>
              <a:buChar char="v"/>
            </a:pPr>
            <a:r>
              <a:rPr lang="en-GB" sz="2800" dirty="0">
                <a:solidFill>
                  <a:schemeClr val="accent2">
                    <a:lumMod val="50000"/>
                  </a:schemeClr>
                </a:solidFill>
                <a:latin typeface="+mj-lt"/>
              </a:rPr>
              <a:t> Identifies Human Nature with Reason and Rational Analysis</a:t>
            </a:r>
          </a:p>
          <a:p>
            <a:pPr>
              <a:buFont typeface="Wingdings" pitchFamily="2" charset="2"/>
              <a:buChar char="v"/>
            </a:pPr>
            <a:r>
              <a:rPr lang="en-GB" sz="2800" dirty="0">
                <a:solidFill>
                  <a:schemeClr val="accent2">
                    <a:lumMod val="50000"/>
                  </a:schemeClr>
                </a:solidFill>
                <a:latin typeface="+mj-lt"/>
              </a:rPr>
              <a:t> Emphasis on the Soul as opposed to the Body</a:t>
            </a:r>
          </a:p>
          <a:p>
            <a:pPr>
              <a:buFont typeface="Wingdings" pitchFamily="2" charset="2"/>
              <a:buChar char="v"/>
            </a:pPr>
            <a:r>
              <a:rPr lang="en-GB" sz="2800" dirty="0">
                <a:solidFill>
                  <a:schemeClr val="accent2">
                    <a:lumMod val="50000"/>
                  </a:schemeClr>
                </a:solidFill>
                <a:latin typeface="+mj-lt"/>
              </a:rPr>
              <a:t>Theory of Forms</a:t>
            </a:r>
          </a:p>
          <a:p>
            <a:pPr>
              <a:buNone/>
            </a:pPr>
            <a:r>
              <a:rPr lang="en-GB" sz="1800" i="1" dirty="0">
                <a:solidFill>
                  <a:schemeClr val="accent2">
                    <a:lumMod val="50000"/>
                  </a:schemeClr>
                </a:solidFill>
                <a:latin typeface="+mj-lt"/>
              </a:rPr>
              <a:t>Texts: Plato: The Gorgias; The Republic; </a:t>
            </a:r>
            <a:r>
              <a:rPr lang="en-GB" sz="1800" i="1" dirty="0" err="1">
                <a:solidFill>
                  <a:schemeClr val="accent2">
                    <a:lumMod val="50000"/>
                  </a:schemeClr>
                </a:solidFill>
                <a:latin typeface="+mj-lt"/>
              </a:rPr>
              <a:t>Phaedo</a:t>
            </a:r>
            <a:endParaRPr lang="en-GB" sz="1800" i="1" dirty="0">
              <a:solidFill>
                <a:schemeClr val="accent2">
                  <a:lumMod val="50000"/>
                </a:schemeClr>
              </a:solidFill>
              <a:latin typeface="+mj-lt"/>
            </a:endParaRPr>
          </a:p>
        </p:txBody>
      </p:sp>
    </p:spTree>
    <p:extLst>
      <p:ext uri="{BB962C8B-B14F-4D97-AF65-F5344CB8AC3E}">
        <p14:creationId xmlns:p14="http://schemas.microsoft.com/office/powerpoint/2010/main" val="3645941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50000"/>
                  </a:schemeClr>
                </a:solidFill>
                <a:cs typeface="Arial" panose="020B0604020202020204" pitchFamily="34" charset="0"/>
              </a:rPr>
              <a:t>Aristotle (384-22 BC)</a:t>
            </a:r>
          </a:p>
        </p:txBody>
      </p:sp>
      <p:sp>
        <p:nvSpPr>
          <p:cNvPr id="4" name="Content Placeholder 3"/>
          <p:cNvSpPr>
            <a:spLocks noGrp="1"/>
          </p:cNvSpPr>
          <p:nvPr>
            <p:ph sz="half" idx="1"/>
          </p:nvPr>
        </p:nvSpPr>
        <p:spPr>
          <a:xfrm>
            <a:off x="1705971" y="1685499"/>
            <a:ext cx="5157888" cy="4958211"/>
          </a:xfrm>
        </p:spPr>
        <p:txBody>
          <a:bodyPr>
            <a:noAutofit/>
          </a:bodyPr>
          <a:lstStyle/>
          <a:p>
            <a:pPr>
              <a:buFont typeface="Wingdings" panose="05000000000000000000" pitchFamily="2" charset="2"/>
              <a:buChar char="v"/>
            </a:pPr>
            <a:r>
              <a:rPr lang="en-GB" sz="2800" dirty="0">
                <a:solidFill>
                  <a:schemeClr val="accent2">
                    <a:lumMod val="50000"/>
                  </a:schemeClr>
                </a:solidFill>
                <a:latin typeface="+mj-lt"/>
                <a:cs typeface="Arial" panose="020B0604020202020204" pitchFamily="34" charset="0"/>
              </a:rPr>
              <a:t>Aristotle, unlike Plato, was an empiricist – that is, he was trying to describe what he was seeing, rather than stating what he thought/felt it should be.</a:t>
            </a:r>
          </a:p>
          <a:p>
            <a:pPr>
              <a:buFont typeface="Wingdings" panose="05000000000000000000" pitchFamily="2" charset="2"/>
              <a:buChar char="v"/>
            </a:pPr>
            <a:r>
              <a:rPr lang="en-GB" sz="2800" dirty="0">
                <a:solidFill>
                  <a:schemeClr val="accent2">
                    <a:lumMod val="50000"/>
                  </a:schemeClr>
                </a:solidFill>
                <a:latin typeface="+mj-lt"/>
                <a:cs typeface="Arial" panose="020B0604020202020204" pitchFamily="34" charset="0"/>
              </a:rPr>
              <a:t>“Man is a rational creature who lives in </a:t>
            </a:r>
            <a:r>
              <a:rPr lang="en-GB" sz="2800" i="1" dirty="0">
                <a:solidFill>
                  <a:schemeClr val="accent2">
                    <a:lumMod val="50000"/>
                  </a:schemeClr>
                </a:solidFill>
                <a:latin typeface="+mj-lt"/>
                <a:cs typeface="Arial" panose="020B0604020202020204" pitchFamily="34" charset="0"/>
              </a:rPr>
              <a:t>poleis</a:t>
            </a:r>
            <a:r>
              <a:rPr lang="en-GB" sz="2800" dirty="0">
                <a:solidFill>
                  <a:schemeClr val="accent2">
                    <a:lumMod val="50000"/>
                  </a:schemeClr>
                </a:solidFill>
                <a:latin typeface="+mj-lt"/>
                <a:cs typeface="Arial" panose="020B0604020202020204" pitchFamily="34" charset="0"/>
              </a:rPr>
              <a:t> (societies).” </a:t>
            </a:r>
          </a:p>
        </p:txBody>
      </p:sp>
      <p:sp>
        <p:nvSpPr>
          <p:cNvPr id="9" name="Content Placeholder 8"/>
          <p:cNvSpPr>
            <a:spLocks noGrp="1"/>
          </p:cNvSpPr>
          <p:nvPr>
            <p:ph sz="half" idx="2"/>
          </p:nvPr>
        </p:nvSpPr>
        <p:spPr>
          <a:xfrm>
            <a:off x="7174954" y="1596788"/>
            <a:ext cx="4050329" cy="5216588"/>
          </a:xfrm>
        </p:spPr>
        <p:txBody>
          <a:bodyPr>
            <a:noAutofit/>
          </a:bodyPr>
          <a:lstStyle/>
          <a:p>
            <a:pPr marL="457200" indent="-457200">
              <a:buFont typeface="+mj-lt"/>
              <a:buAutoNum type="arabicPeriod"/>
            </a:pPr>
            <a:r>
              <a:rPr lang="en-GB" sz="2800" dirty="0">
                <a:solidFill>
                  <a:schemeClr val="accent2">
                    <a:lumMod val="50000"/>
                  </a:schemeClr>
                </a:solidFill>
                <a:latin typeface="+mj-lt"/>
                <a:cs typeface="Arial" panose="020B0604020202020204" pitchFamily="34" charset="0"/>
              </a:rPr>
              <a:t>Everyone Seeks </a:t>
            </a:r>
            <a:r>
              <a:rPr lang="en-GB" sz="2800" i="1" dirty="0" err="1">
                <a:solidFill>
                  <a:schemeClr val="accent2">
                    <a:lumMod val="50000"/>
                  </a:schemeClr>
                </a:solidFill>
                <a:latin typeface="+mj-lt"/>
                <a:cs typeface="Arial" panose="020B0604020202020204" pitchFamily="34" charset="0"/>
              </a:rPr>
              <a:t>Eudaimonia</a:t>
            </a:r>
            <a:r>
              <a:rPr lang="en-GB" sz="2800" dirty="0">
                <a:solidFill>
                  <a:schemeClr val="accent2">
                    <a:lumMod val="50000"/>
                  </a:schemeClr>
                </a:solidFill>
                <a:latin typeface="+mj-lt"/>
                <a:cs typeface="Arial" panose="020B0604020202020204" pitchFamily="34" charset="0"/>
              </a:rPr>
              <a:t> (Flourishing)</a:t>
            </a:r>
          </a:p>
          <a:p>
            <a:pPr marL="457200" indent="-457200">
              <a:buFont typeface="+mj-lt"/>
              <a:buAutoNum type="arabicPeriod"/>
            </a:pPr>
            <a:r>
              <a:rPr lang="en-GB" sz="2800" dirty="0">
                <a:solidFill>
                  <a:schemeClr val="accent2">
                    <a:lumMod val="50000"/>
                  </a:schemeClr>
                </a:solidFill>
                <a:latin typeface="+mj-lt"/>
                <a:cs typeface="Arial" panose="020B0604020202020204" pitchFamily="34" charset="0"/>
              </a:rPr>
              <a:t>Flourishing Is a Holistic Concept (Body and Soul)</a:t>
            </a:r>
          </a:p>
          <a:p>
            <a:pPr marL="457200" indent="-457200">
              <a:buFont typeface="+mj-lt"/>
              <a:buAutoNum type="arabicPeriod"/>
            </a:pPr>
            <a:r>
              <a:rPr lang="en-GB" sz="2800" dirty="0">
                <a:solidFill>
                  <a:schemeClr val="accent2">
                    <a:lumMod val="50000"/>
                  </a:schemeClr>
                </a:solidFill>
                <a:latin typeface="+mj-lt"/>
                <a:cs typeface="Arial" panose="020B0604020202020204" pitchFamily="34" charset="0"/>
              </a:rPr>
              <a:t>We are actualised by Virtues (Moral reasoning)</a:t>
            </a:r>
          </a:p>
          <a:p>
            <a:pPr marL="0" indent="0">
              <a:buNone/>
            </a:pPr>
            <a:endParaRPr lang="en-GB" dirty="0">
              <a:solidFill>
                <a:schemeClr val="accent2">
                  <a:lumMod val="50000"/>
                </a:schemeClr>
              </a:solidFill>
            </a:endParaRPr>
          </a:p>
        </p:txBody>
      </p:sp>
    </p:spTree>
    <p:extLst>
      <p:ext uri="{BB962C8B-B14F-4D97-AF65-F5344CB8AC3E}">
        <p14:creationId xmlns:p14="http://schemas.microsoft.com/office/powerpoint/2010/main" val="930648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en-GB" sz="3600" dirty="0">
                <a:solidFill>
                  <a:schemeClr val="accent2">
                    <a:lumMod val="50000"/>
                  </a:schemeClr>
                </a:solidFill>
                <a:latin typeface="+mj-lt"/>
              </a:rPr>
              <a:t>We are physical beings</a:t>
            </a:r>
          </a:p>
          <a:p>
            <a:r>
              <a:rPr lang="en-GB" sz="3600" dirty="0">
                <a:solidFill>
                  <a:schemeClr val="accent2">
                    <a:lumMod val="50000"/>
                  </a:schemeClr>
                </a:solidFill>
                <a:latin typeface="+mj-lt"/>
              </a:rPr>
              <a:t>We are emotional beings</a:t>
            </a:r>
          </a:p>
          <a:p>
            <a:r>
              <a:rPr lang="en-GB" sz="3600" dirty="0">
                <a:solidFill>
                  <a:schemeClr val="accent2">
                    <a:lumMod val="50000"/>
                  </a:schemeClr>
                </a:solidFill>
                <a:latin typeface="+mj-lt"/>
              </a:rPr>
              <a:t>We are social beings</a:t>
            </a:r>
          </a:p>
          <a:p>
            <a:r>
              <a:rPr lang="en-GB" sz="3600" dirty="0">
                <a:solidFill>
                  <a:schemeClr val="accent2">
                    <a:lumMod val="50000"/>
                  </a:schemeClr>
                </a:solidFill>
                <a:latin typeface="+mj-lt"/>
              </a:rPr>
              <a:t>We are rational beings </a:t>
            </a:r>
          </a:p>
          <a:p>
            <a:pPr marL="0" indent="0">
              <a:buNone/>
            </a:pPr>
            <a:r>
              <a:rPr lang="en-GB" sz="3600" dirty="0">
                <a:solidFill>
                  <a:schemeClr val="accent2">
                    <a:lumMod val="50000"/>
                  </a:schemeClr>
                </a:solidFill>
                <a:latin typeface="+mj-lt"/>
              </a:rPr>
              <a:t>(Aristotle 384-22 BC)</a:t>
            </a:r>
          </a:p>
          <a:p>
            <a:pPr marL="0" indent="0">
              <a:buNone/>
            </a:pPr>
            <a:endParaRPr lang="en-GB" sz="3600" dirty="0">
              <a:solidFill>
                <a:schemeClr val="tx1">
                  <a:lumMod val="85000"/>
                  <a:lumOff val="15000"/>
                </a:schemeClr>
              </a:solidFill>
            </a:endParaRPr>
          </a:p>
        </p:txBody>
      </p:sp>
      <p:pic>
        <p:nvPicPr>
          <p:cNvPr id="10" name="Content Placeholder 9"/>
          <p:cNvPicPr>
            <a:picLocks noGrp="1" noChangeAspect="1"/>
          </p:cNvPicPr>
          <p:nvPr>
            <p:ph sz="half" idx="2"/>
          </p:nvPr>
        </p:nvPicPr>
        <p:blipFill>
          <a:blip r:embed="rId3"/>
          <a:stretch>
            <a:fillRect/>
          </a:stretch>
        </p:blipFill>
        <p:spPr>
          <a:xfrm>
            <a:off x="6172199" y="1518778"/>
            <a:ext cx="5674057" cy="4176105"/>
          </a:xfrm>
          <a:prstGeom prst="rect">
            <a:avLst/>
          </a:prstGeom>
        </p:spPr>
      </p:pic>
    </p:spTree>
    <p:extLst>
      <p:ext uri="{BB962C8B-B14F-4D97-AF65-F5344CB8AC3E}">
        <p14:creationId xmlns:p14="http://schemas.microsoft.com/office/powerpoint/2010/main" val="3572964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solidFill>
                  <a:schemeClr val="accent2">
                    <a:lumMod val="50000"/>
                  </a:schemeClr>
                </a:solidFill>
              </a:rPr>
              <a:t>‘</a:t>
            </a:r>
            <a:r>
              <a:rPr lang="en-GB" i="1" dirty="0">
                <a:solidFill>
                  <a:schemeClr val="accent2">
                    <a:lumMod val="50000"/>
                  </a:schemeClr>
                </a:solidFill>
              </a:rPr>
              <a:t>No Man is an Island, Entire of Itself’ </a:t>
            </a:r>
            <a:r>
              <a:rPr lang="en-GB" sz="2200" b="1" dirty="0">
                <a:solidFill>
                  <a:schemeClr val="accent2">
                    <a:lumMod val="50000"/>
                  </a:schemeClr>
                </a:solidFill>
              </a:rPr>
              <a:t>John Donne</a:t>
            </a:r>
            <a:br>
              <a:rPr lang="en-GB" sz="4000" b="1" dirty="0">
                <a:solidFill>
                  <a:schemeClr val="tx1">
                    <a:lumMod val="85000"/>
                    <a:lumOff val="15000"/>
                  </a:schemeClr>
                </a:solidFill>
              </a:rPr>
            </a:br>
            <a:endParaRPr lang="en-GB" dirty="0">
              <a:solidFill>
                <a:schemeClr val="tx1">
                  <a:lumMod val="85000"/>
                  <a:lumOff val="15000"/>
                </a:schemeClr>
              </a:solidFill>
            </a:endParaRPr>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248700" y="2285329"/>
            <a:ext cx="3127375" cy="2345531"/>
          </a:xfrm>
        </p:spPr>
      </p:pic>
      <p:sp>
        <p:nvSpPr>
          <p:cNvPr id="5" name="Content Placeholder 4"/>
          <p:cNvSpPr>
            <a:spLocks noGrp="1"/>
          </p:cNvSpPr>
          <p:nvPr>
            <p:ph sz="half" idx="2"/>
          </p:nvPr>
        </p:nvSpPr>
        <p:spPr/>
        <p:txBody>
          <a:bodyPr>
            <a:normAutofit/>
          </a:bodyPr>
          <a:lstStyle/>
          <a:p>
            <a:r>
              <a:rPr lang="en-GB" sz="3200" dirty="0">
                <a:solidFill>
                  <a:schemeClr val="accent2">
                    <a:lumMod val="50000"/>
                  </a:schemeClr>
                </a:solidFill>
                <a:latin typeface="+mj-lt"/>
              </a:rPr>
              <a:t>The unique quality of our human existence involves self-consciousness in relation to others.  Being in a relationship with others helps validate our existence on earth (</a:t>
            </a:r>
            <a:r>
              <a:rPr lang="en-GB" sz="3200" dirty="0" err="1">
                <a:solidFill>
                  <a:schemeClr val="accent2">
                    <a:lumMod val="50000"/>
                  </a:schemeClr>
                </a:solidFill>
                <a:latin typeface="+mj-lt"/>
              </a:rPr>
              <a:t>Yalom</a:t>
            </a:r>
            <a:r>
              <a:rPr lang="en-GB" sz="3200" dirty="0">
                <a:solidFill>
                  <a:schemeClr val="accent2">
                    <a:lumMod val="50000"/>
                  </a:schemeClr>
                </a:solidFill>
                <a:latin typeface="+mj-lt"/>
              </a:rPr>
              <a:t>, 1980)</a:t>
            </a:r>
          </a:p>
        </p:txBody>
      </p:sp>
    </p:spTree>
    <p:extLst>
      <p:ext uri="{BB962C8B-B14F-4D97-AF65-F5344CB8AC3E}">
        <p14:creationId xmlns:p14="http://schemas.microsoft.com/office/powerpoint/2010/main" val="1569174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we mean by Knowledge?</a:t>
            </a:r>
          </a:p>
        </p:txBody>
      </p:sp>
      <p:sp>
        <p:nvSpPr>
          <p:cNvPr id="3" name="Content Placeholder 2"/>
          <p:cNvSpPr>
            <a:spLocks noGrp="1"/>
          </p:cNvSpPr>
          <p:nvPr>
            <p:ph idx="1"/>
          </p:nvPr>
        </p:nvSpPr>
        <p:spPr/>
        <p:txBody>
          <a:bodyPr>
            <a:normAutofit/>
          </a:bodyPr>
          <a:lstStyle/>
          <a:p>
            <a:r>
              <a:rPr lang="en-GB" sz="2400" dirty="0"/>
              <a:t>It is possible to identify two broad styles of knowing that exist in Western culture and society</a:t>
            </a:r>
          </a:p>
          <a:p>
            <a:r>
              <a:rPr lang="en-GB" sz="2400" dirty="0"/>
              <a:t>‘Paradigmatic’ – positivist physical sciences.  Seek to explain how observable phenomena are the result of specific causal factors and processes.  Reflects an ‘Objective’ deterministic world</a:t>
            </a:r>
          </a:p>
          <a:p>
            <a:r>
              <a:rPr lang="en-GB" sz="2400" dirty="0"/>
              <a:t>‘Narrative’ associated with everyday accounts of human actions and stories.  Reflects a ‘constructed’ world in which people make their own meaning</a:t>
            </a:r>
          </a:p>
          <a:p>
            <a:r>
              <a:rPr lang="en-GB" sz="2400" dirty="0"/>
              <a:t>(Bruner, 1986,1990,2002)</a:t>
            </a:r>
          </a:p>
        </p:txBody>
      </p:sp>
    </p:spTree>
    <p:extLst>
      <p:ext uri="{BB962C8B-B14F-4D97-AF65-F5344CB8AC3E}">
        <p14:creationId xmlns:p14="http://schemas.microsoft.com/office/powerpoint/2010/main" val="1574411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Epistemology and Ontology</a:t>
            </a:r>
          </a:p>
        </p:txBody>
      </p:sp>
      <p:sp>
        <p:nvSpPr>
          <p:cNvPr id="3" name="Content Placeholder 2"/>
          <p:cNvSpPr>
            <a:spLocks noGrp="1"/>
          </p:cNvSpPr>
          <p:nvPr>
            <p:ph idx="1"/>
          </p:nvPr>
        </p:nvSpPr>
        <p:spPr/>
        <p:txBody>
          <a:bodyPr>
            <a:normAutofit/>
          </a:bodyPr>
          <a:lstStyle/>
          <a:p>
            <a:r>
              <a:rPr lang="en-GB" dirty="0"/>
              <a:t>Epistemology – The branch of philosophy concerned with the theory of knowledge.  This involves the thinking of knowledge itself - </a:t>
            </a:r>
            <a:r>
              <a:rPr lang="en-GB" b="1" dirty="0"/>
              <a:t>How can we know?</a:t>
            </a:r>
          </a:p>
          <a:p>
            <a:r>
              <a:rPr lang="en-GB" dirty="0"/>
              <a:t>Ontology – Concerned with nature of the world - </a:t>
            </a:r>
            <a:r>
              <a:rPr lang="en-GB" b="1" dirty="0"/>
              <a:t>What is there to know?</a:t>
            </a:r>
          </a:p>
          <a:p>
            <a:r>
              <a:rPr lang="en-GB" dirty="0"/>
              <a:t>We need to be able to identify our goal and to justify our choice and be clear about the objectives for our research</a:t>
            </a:r>
          </a:p>
          <a:p>
            <a:r>
              <a:rPr lang="en-GB" dirty="0"/>
              <a:t>To what extent does the epistemological position predict which method you use?</a:t>
            </a:r>
          </a:p>
          <a:p>
            <a:r>
              <a:rPr lang="en-GB" dirty="0"/>
              <a:t>‘Method – A specific Research Technique</a:t>
            </a:r>
          </a:p>
          <a:p>
            <a:r>
              <a:rPr lang="en-GB" dirty="0"/>
              <a:t>‘Methodology’ – A general approach to studying research topics</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301877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4153" y="1604962"/>
            <a:ext cx="10357658" cy="4562475"/>
          </a:xfrm>
        </p:spPr>
      </p:pic>
    </p:spTree>
    <p:extLst>
      <p:ext uri="{BB962C8B-B14F-4D97-AF65-F5344CB8AC3E}">
        <p14:creationId xmlns:p14="http://schemas.microsoft.com/office/powerpoint/2010/main" val="319054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How, the What and the Why?</a:t>
            </a:r>
          </a:p>
        </p:txBody>
      </p:sp>
      <p:sp>
        <p:nvSpPr>
          <p:cNvPr id="3" name="Content Placeholder 2"/>
          <p:cNvSpPr>
            <a:spLocks noGrp="1"/>
          </p:cNvSpPr>
          <p:nvPr>
            <p:ph sz="half" idx="1"/>
          </p:nvPr>
        </p:nvSpPr>
        <p:spPr/>
        <p:txBody>
          <a:bodyPr/>
          <a:lstStyle/>
          <a:p>
            <a:r>
              <a:rPr lang="en-GB" dirty="0"/>
              <a:t>To adopt an epistemological position</a:t>
            </a:r>
          </a:p>
          <a:p>
            <a:r>
              <a:rPr lang="en-GB" dirty="0"/>
              <a:t>Positivism -  suggests there is a straightforward relationship between our world and our perception</a:t>
            </a:r>
          </a:p>
          <a:p>
            <a:r>
              <a:rPr lang="en-GB" dirty="0"/>
              <a:t>Empiricism – based on assumption that our knowledge of the world must be derived from ‘the facts of experience’</a:t>
            </a:r>
          </a:p>
          <a:p>
            <a:r>
              <a:rPr lang="en-GB" dirty="0" err="1"/>
              <a:t>Hypothetico-deductivism</a:t>
            </a:r>
            <a:r>
              <a:rPr lang="en-GB" dirty="0"/>
              <a:t> – forms basis of mainstream experimental psychology</a:t>
            </a:r>
          </a:p>
          <a:p>
            <a:r>
              <a:rPr lang="en-GB" dirty="0"/>
              <a:t>Can any scientific theory by conclusively verified?</a:t>
            </a:r>
          </a:p>
          <a:p>
            <a:pPr marL="0" indent="0">
              <a:buNone/>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67475" y="2143125"/>
            <a:ext cx="4324350" cy="3486150"/>
          </a:xfrm>
        </p:spPr>
      </p:pic>
    </p:spTree>
    <p:extLst>
      <p:ext uri="{BB962C8B-B14F-4D97-AF65-F5344CB8AC3E}">
        <p14:creationId xmlns:p14="http://schemas.microsoft.com/office/powerpoint/2010/main" val="1568835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Constructivism</a:t>
            </a:r>
          </a:p>
        </p:txBody>
      </p:sp>
      <p:sp>
        <p:nvSpPr>
          <p:cNvPr id="3" name="Content Placeholder 2"/>
          <p:cNvSpPr>
            <a:spLocks noGrp="1"/>
          </p:cNvSpPr>
          <p:nvPr>
            <p:ph sz="half" idx="1"/>
          </p:nvPr>
        </p:nvSpPr>
        <p:spPr>
          <a:xfrm>
            <a:off x="637309" y="1600200"/>
            <a:ext cx="6156960" cy="4571999"/>
          </a:xfrm>
        </p:spPr>
        <p:txBody>
          <a:bodyPr>
            <a:normAutofit/>
          </a:bodyPr>
          <a:lstStyle/>
          <a:p>
            <a:r>
              <a:rPr lang="en-GB" sz="2800" dirty="0"/>
              <a:t>Draws attention to fact that human experience, including perception is mediated historically, culturally, and linguistically</a:t>
            </a:r>
          </a:p>
          <a:p>
            <a:r>
              <a:rPr lang="en-GB" sz="2800" dirty="0"/>
              <a:t>‘</a:t>
            </a:r>
            <a:r>
              <a:rPr lang="en-GB" sz="2800" dirty="0" err="1"/>
              <a:t>Knowledges</a:t>
            </a:r>
            <a:r>
              <a:rPr lang="en-GB" sz="2800" dirty="0"/>
              <a:t>’ rather than ‘knowledge’</a:t>
            </a:r>
          </a:p>
          <a:p>
            <a:r>
              <a:rPr lang="en-GB" sz="2800" dirty="0"/>
              <a:t>The same phenomena can be described in different ways of perceiving and experiencing</a:t>
            </a:r>
          </a:p>
          <a:p>
            <a:pPr marL="0" indent="0">
              <a:buNone/>
            </a:pP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20494" y="2381249"/>
            <a:ext cx="3796145" cy="3790949"/>
          </a:xfrm>
        </p:spPr>
      </p:pic>
    </p:spTree>
    <p:extLst>
      <p:ext uri="{BB962C8B-B14F-4D97-AF65-F5344CB8AC3E}">
        <p14:creationId xmlns:p14="http://schemas.microsoft.com/office/powerpoint/2010/main" val="1553733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2669" y="211540"/>
            <a:ext cx="8830241" cy="736979"/>
          </a:xfrm>
        </p:spPr>
        <p:txBody>
          <a:bodyPr/>
          <a:lstStyle/>
          <a:p>
            <a:pPr algn="ctr"/>
            <a:r>
              <a:rPr lang="en-GB" sz="2700" b="1" dirty="0">
                <a:solidFill>
                  <a:schemeClr val="accent2">
                    <a:lumMod val="50000"/>
                  </a:schemeClr>
                </a:solidFill>
              </a:rPr>
              <a:t>The ‘Five Forces’ in Psychotherapy</a:t>
            </a:r>
          </a:p>
        </p:txBody>
      </p:sp>
      <p:sp>
        <p:nvSpPr>
          <p:cNvPr id="3" name="Content Placeholder 2"/>
          <p:cNvSpPr>
            <a:spLocks noGrp="1"/>
          </p:cNvSpPr>
          <p:nvPr>
            <p:ph idx="1"/>
          </p:nvPr>
        </p:nvSpPr>
        <p:spPr>
          <a:xfrm>
            <a:off x="1398896" y="2247186"/>
            <a:ext cx="8994014" cy="4494182"/>
          </a:xfrm>
        </p:spPr>
        <p:txBody>
          <a:bodyPr>
            <a:normAutofit/>
          </a:bodyPr>
          <a:lstStyle/>
          <a:p>
            <a:pPr>
              <a:buFont typeface="Wingdings" panose="05000000000000000000" pitchFamily="2" charset="2"/>
              <a:buChar char="v"/>
            </a:pPr>
            <a:r>
              <a:rPr lang="en-GB" sz="2400" dirty="0">
                <a:solidFill>
                  <a:schemeClr val="accent2">
                    <a:lumMod val="50000"/>
                  </a:schemeClr>
                </a:solidFill>
                <a:latin typeface="+mj-lt"/>
              </a:rPr>
              <a:t>First force –  Psychoanalysis and Psychodynamic Theories</a:t>
            </a:r>
          </a:p>
          <a:p>
            <a:pPr>
              <a:buFont typeface="Wingdings" panose="05000000000000000000" pitchFamily="2" charset="2"/>
              <a:buChar char="v"/>
            </a:pPr>
            <a:r>
              <a:rPr lang="en-GB" sz="2400" dirty="0">
                <a:solidFill>
                  <a:schemeClr val="accent2">
                    <a:lumMod val="50000"/>
                  </a:schemeClr>
                </a:solidFill>
                <a:latin typeface="+mj-lt"/>
              </a:rPr>
              <a:t>Second force – Behaviour and Cognitive Therapy</a:t>
            </a:r>
          </a:p>
          <a:p>
            <a:pPr>
              <a:buFont typeface="Wingdings" panose="05000000000000000000" pitchFamily="2" charset="2"/>
              <a:buChar char="v"/>
            </a:pPr>
            <a:r>
              <a:rPr lang="en-GB" sz="2400" dirty="0">
                <a:solidFill>
                  <a:schemeClr val="accent2">
                    <a:lumMod val="50000"/>
                  </a:schemeClr>
                </a:solidFill>
                <a:latin typeface="+mj-lt"/>
              </a:rPr>
              <a:t>Third force - Existential-Humanistic Theories </a:t>
            </a:r>
          </a:p>
          <a:p>
            <a:pPr>
              <a:buFont typeface="Wingdings" panose="05000000000000000000" pitchFamily="2" charset="2"/>
              <a:buChar char="v"/>
            </a:pPr>
            <a:r>
              <a:rPr lang="en-GB" sz="2400" dirty="0">
                <a:solidFill>
                  <a:schemeClr val="accent2">
                    <a:lumMod val="50000"/>
                  </a:schemeClr>
                </a:solidFill>
                <a:latin typeface="+mj-lt"/>
              </a:rPr>
              <a:t>Forth  force  – Social Constructivism and Postmodernism</a:t>
            </a:r>
          </a:p>
          <a:p>
            <a:pPr>
              <a:buFont typeface="Wingdings" panose="05000000000000000000" pitchFamily="2" charset="2"/>
              <a:buChar char="v"/>
            </a:pPr>
            <a:r>
              <a:rPr lang="en-GB" sz="2400" dirty="0">
                <a:solidFill>
                  <a:schemeClr val="accent2">
                    <a:lumMod val="50000"/>
                  </a:schemeClr>
                </a:solidFill>
                <a:latin typeface="+mj-lt"/>
              </a:rPr>
              <a:t>Fifth force – Neuroscience and Neuro-psychotherapy</a:t>
            </a:r>
          </a:p>
          <a:p>
            <a:pPr>
              <a:buFont typeface="Wingdings" panose="05000000000000000000" pitchFamily="2" charset="2"/>
              <a:buChar char="v"/>
            </a:pPr>
            <a:endParaRPr lang="en-GB" sz="2400" dirty="0">
              <a:solidFill>
                <a:schemeClr val="accent2">
                  <a:lumMod val="50000"/>
                </a:schemeClr>
              </a:solidFill>
              <a:latin typeface="+mj-lt"/>
            </a:endParaRPr>
          </a:p>
          <a:p>
            <a:pPr>
              <a:buFont typeface="Wingdings" panose="05000000000000000000" pitchFamily="2" charset="2"/>
              <a:buChar char="v"/>
            </a:pPr>
            <a:r>
              <a:rPr lang="en-GB" sz="2400" dirty="0">
                <a:solidFill>
                  <a:schemeClr val="accent2">
                    <a:lumMod val="50000"/>
                  </a:schemeClr>
                </a:solidFill>
                <a:latin typeface="+mj-lt"/>
              </a:rPr>
              <a:t>How might these perspectives influence Research in Counselling and Psychotherapy overtime?</a:t>
            </a:r>
          </a:p>
          <a:p>
            <a:endParaRPr lang="en-GB" sz="2400" dirty="0">
              <a:solidFill>
                <a:schemeClr val="accent2">
                  <a:lumMod val="50000"/>
                </a:schemeClr>
              </a:solidFill>
              <a:latin typeface="+mj-lt"/>
            </a:endParaRPr>
          </a:p>
        </p:txBody>
      </p:sp>
    </p:spTree>
    <p:extLst>
      <p:ext uri="{BB962C8B-B14F-4D97-AF65-F5344CB8AC3E}">
        <p14:creationId xmlns:p14="http://schemas.microsoft.com/office/powerpoint/2010/main" val="2163790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 Humanistic Psychology</a:t>
            </a:r>
          </a:p>
        </p:txBody>
      </p:sp>
      <p:sp>
        <p:nvSpPr>
          <p:cNvPr id="3" name="Content Placeholder 2"/>
          <p:cNvSpPr>
            <a:spLocks noGrp="1"/>
          </p:cNvSpPr>
          <p:nvPr>
            <p:ph idx="1"/>
          </p:nvPr>
        </p:nvSpPr>
        <p:spPr>
          <a:xfrm>
            <a:off x="1104899" y="1746913"/>
            <a:ext cx="10475225" cy="4994455"/>
          </a:xfrm>
        </p:spPr>
        <p:txBody>
          <a:bodyPr>
            <a:normAutofit/>
          </a:bodyPr>
          <a:lstStyle/>
          <a:p>
            <a:r>
              <a:rPr lang="en-GB" dirty="0">
                <a:solidFill>
                  <a:schemeClr val="accent1">
                    <a:lumMod val="50000"/>
                  </a:schemeClr>
                </a:solidFill>
                <a:latin typeface="+mj-lt"/>
              </a:rPr>
              <a:t>Humanistic and Existential Psychology merged in 70-80s</a:t>
            </a:r>
          </a:p>
          <a:p>
            <a:r>
              <a:rPr lang="en-GB" dirty="0">
                <a:solidFill>
                  <a:schemeClr val="accent1">
                    <a:lumMod val="50000"/>
                  </a:schemeClr>
                </a:solidFill>
                <a:latin typeface="+mj-lt"/>
              </a:rPr>
              <a:t>Both are phenomenological in orientation</a:t>
            </a:r>
          </a:p>
          <a:p>
            <a:r>
              <a:rPr lang="en-GB" dirty="0">
                <a:solidFill>
                  <a:schemeClr val="accent1">
                    <a:lumMod val="50000"/>
                  </a:schemeClr>
                </a:solidFill>
                <a:latin typeface="+mj-lt"/>
              </a:rPr>
              <a:t>Reject both quantitative reductionism of behaviourism and psychoanalytic emphasis on unconscious</a:t>
            </a:r>
          </a:p>
          <a:p>
            <a:r>
              <a:rPr lang="en-GB" dirty="0">
                <a:solidFill>
                  <a:schemeClr val="accent1">
                    <a:lumMod val="50000"/>
                  </a:schemeClr>
                </a:solidFill>
                <a:latin typeface="+mj-lt"/>
              </a:rPr>
              <a:t>Value individual subjectivity as opposed to objectivity</a:t>
            </a:r>
          </a:p>
          <a:p>
            <a:r>
              <a:rPr lang="en-GB" dirty="0">
                <a:solidFill>
                  <a:schemeClr val="accent1">
                    <a:lumMod val="50000"/>
                  </a:schemeClr>
                </a:solidFill>
                <a:latin typeface="+mj-lt"/>
              </a:rPr>
              <a:t>Experiential in nature</a:t>
            </a:r>
          </a:p>
          <a:p>
            <a:r>
              <a:rPr lang="en-GB" dirty="0">
                <a:solidFill>
                  <a:schemeClr val="accent1">
                    <a:lumMod val="50000"/>
                  </a:schemeClr>
                </a:solidFill>
                <a:latin typeface="+mj-lt"/>
              </a:rPr>
              <a:t>Views people as uniquely creative and capable of determining their own destiny.</a:t>
            </a:r>
          </a:p>
          <a:p>
            <a:r>
              <a:rPr lang="en-GB" dirty="0">
                <a:solidFill>
                  <a:schemeClr val="accent1">
                    <a:lumMod val="50000"/>
                  </a:schemeClr>
                </a:solidFill>
                <a:latin typeface="+mj-lt"/>
              </a:rPr>
              <a:t>Emphasis on the here and now </a:t>
            </a:r>
          </a:p>
          <a:p>
            <a:r>
              <a:rPr lang="en-GB" dirty="0">
                <a:solidFill>
                  <a:schemeClr val="accent1">
                    <a:lumMod val="50000"/>
                  </a:schemeClr>
                </a:solidFill>
                <a:latin typeface="+mj-lt"/>
              </a:rPr>
              <a:t>Value self awareness and self understanding.</a:t>
            </a:r>
          </a:p>
          <a:p>
            <a:endParaRPr lang="en-GB" dirty="0">
              <a:solidFill>
                <a:schemeClr val="accent1">
                  <a:lumMod val="50000"/>
                </a:schemeClr>
              </a:solidFill>
              <a:latin typeface="+mj-lt"/>
            </a:endParaRPr>
          </a:p>
          <a:p>
            <a:endParaRPr lang="en-GB" dirty="0"/>
          </a:p>
        </p:txBody>
      </p:sp>
    </p:spTree>
    <p:extLst>
      <p:ext uri="{BB962C8B-B14F-4D97-AF65-F5344CB8AC3E}">
        <p14:creationId xmlns:p14="http://schemas.microsoft.com/office/powerpoint/2010/main" val="38550398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Implementing Theory to Practice – Practice to Theory</a:t>
            </a:r>
          </a:p>
        </p:txBody>
      </p:sp>
      <p:sp>
        <p:nvSpPr>
          <p:cNvPr id="3" name="Content Placeholder 2"/>
          <p:cNvSpPr>
            <a:spLocks noGrp="1"/>
          </p:cNvSpPr>
          <p:nvPr>
            <p:ph sz="half" idx="1"/>
          </p:nvPr>
        </p:nvSpPr>
        <p:spPr/>
        <p:txBody>
          <a:bodyPr>
            <a:noAutofit/>
          </a:bodyPr>
          <a:lstStyle/>
          <a:p>
            <a:r>
              <a:rPr lang="en-GB" sz="2400" dirty="0"/>
              <a:t>Humanistic Counsellors look beyond the medical model and play down the pathological features of a clients life, in favour of the healthy aspects (Cain, 2002)</a:t>
            </a:r>
          </a:p>
          <a:p>
            <a:r>
              <a:rPr lang="en-GB" sz="2400" dirty="0"/>
              <a:t>If we want to understand a person, we must view the world from his or her perspective, not our own view.</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10362" y="2205037"/>
            <a:ext cx="3838575" cy="3362325"/>
          </a:xfrm>
        </p:spPr>
      </p:pic>
    </p:spTree>
    <p:extLst>
      <p:ext uri="{BB962C8B-B14F-4D97-AF65-F5344CB8AC3E}">
        <p14:creationId xmlns:p14="http://schemas.microsoft.com/office/powerpoint/2010/main" val="2204627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Reflecting on forms of knowing</a:t>
            </a:r>
          </a:p>
        </p:txBody>
      </p:sp>
      <p:sp>
        <p:nvSpPr>
          <p:cNvPr id="3" name="Content Placeholder 2"/>
          <p:cNvSpPr>
            <a:spLocks noGrp="1"/>
          </p:cNvSpPr>
          <p:nvPr>
            <p:ph idx="1"/>
          </p:nvPr>
        </p:nvSpPr>
        <p:spPr/>
        <p:txBody>
          <a:bodyPr/>
          <a:lstStyle/>
          <a:p>
            <a:r>
              <a:rPr lang="en-GB" dirty="0"/>
              <a:t>Take a few moments to think about your own work as a student.</a:t>
            </a:r>
          </a:p>
          <a:p>
            <a:r>
              <a:rPr lang="en-GB" dirty="0"/>
              <a:t>How do you know what to do?</a:t>
            </a:r>
          </a:p>
          <a:p>
            <a:r>
              <a:rPr lang="en-GB" dirty="0"/>
              <a:t>What are the sources of your knowledge?</a:t>
            </a:r>
          </a:p>
          <a:p>
            <a:r>
              <a:rPr lang="en-GB" dirty="0"/>
              <a:t>How adequate are the narrative- paradigmatic distinction as a means of classifying the types of knowledge that you use?</a:t>
            </a:r>
          </a:p>
          <a:p>
            <a:r>
              <a:rPr lang="en-GB" dirty="0"/>
              <a:t>What other factors come to mind?</a:t>
            </a:r>
          </a:p>
        </p:txBody>
      </p:sp>
      <p:sp>
        <p:nvSpPr>
          <p:cNvPr id="5" name="Cloud Callout 4"/>
          <p:cNvSpPr/>
          <p:nvPr/>
        </p:nvSpPr>
        <p:spPr>
          <a:xfrm>
            <a:off x="6927273" y="4034444"/>
            <a:ext cx="2438400" cy="1069571"/>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2290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Quantitative Research</a:t>
            </a:r>
            <a:br>
              <a:rPr lang="en-GB" dirty="0"/>
            </a:br>
            <a:endParaRPr lang="en-GB" dirty="0"/>
          </a:p>
        </p:txBody>
      </p:sp>
      <p:sp>
        <p:nvSpPr>
          <p:cNvPr id="4" name="Content Placeholder 3"/>
          <p:cNvSpPr>
            <a:spLocks noGrp="1"/>
          </p:cNvSpPr>
          <p:nvPr>
            <p:ph sz="half" idx="1"/>
          </p:nvPr>
        </p:nvSpPr>
        <p:spPr/>
        <p:txBody>
          <a:bodyPr>
            <a:normAutofit fontScale="85000" lnSpcReduction="20000"/>
          </a:bodyPr>
          <a:lstStyle/>
          <a:p>
            <a:r>
              <a:rPr lang="en-GB" sz="2400" dirty="0"/>
              <a:t>Quantity is the unit of analysis</a:t>
            </a:r>
          </a:p>
          <a:p>
            <a:r>
              <a:rPr lang="en-GB" sz="2400" dirty="0"/>
              <a:t>Amounts, numbers and causal links between variables </a:t>
            </a:r>
          </a:p>
          <a:p>
            <a:r>
              <a:rPr lang="en-GB" sz="2400" dirty="0"/>
              <a:t> Frequencies</a:t>
            </a:r>
          </a:p>
          <a:p>
            <a:r>
              <a:rPr lang="en-GB" sz="2400" dirty="0"/>
              <a:t> Degrees </a:t>
            </a:r>
          </a:p>
          <a:p>
            <a:r>
              <a:rPr lang="en-GB" sz="2400" dirty="0"/>
              <a:t> Values </a:t>
            </a:r>
          </a:p>
          <a:p>
            <a:r>
              <a:rPr lang="en-GB" sz="2400" dirty="0"/>
              <a:t>Intensity </a:t>
            </a:r>
          </a:p>
          <a:p>
            <a:r>
              <a:rPr lang="en-GB" sz="2400" dirty="0"/>
              <a:t>Uses statistics for greater precision and objectivity </a:t>
            </a:r>
          </a:p>
          <a:p>
            <a:r>
              <a:rPr lang="en-GB" sz="2400" dirty="0"/>
              <a:t> Based on the deductive model </a:t>
            </a:r>
          </a:p>
          <a:p>
            <a:r>
              <a:rPr lang="en-GB" sz="2400" dirty="0"/>
              <a:t> Careful, systematic and structured process for problem solving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673629"/>
            <a:ext cx="4914900" cy="4211782"/>
          </a:xfrm>
        </p:spPr>
      </p:pic>
    </p:spTree>
    <p:extLst>
      <p:ext uri="{BB962C8B-B14F-4D97-AF65-F5344CB8AC3E}">
        <p14:creationId xmlns:p14="http://schemas.microsoft.com/office/powerpoint/2010/main" val="281909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Deductive v Inductive Reasoning</a:t>
            </a:r>
          </a:p>
        </p:txBody>
      </p:sp>
      <p:sp>
        <p:nvSpPr>
          <p:cNvPr id="3" name="Content Placeholder 2"/>
          <p:cNvSpPr>
            <a:spLocks noGrp="1"/>
          </p:cNvSpPr>
          <p:nvPr>
            <p:ph sz="half" idx="1"/>
          </p:nvPr>
        </p:nvSpPr>
        <p:spPr/>
        <p:txBody>
          <a:bodyPr>
            <a:normAutofit/>
          </a:bodyPr>
          <a:lstStyle/>
          <a:p>
            <a:r>
              <a:rPr lang="en-GB" dirty="0"/>
              <a:t>Deductive reasoning  </a:t>
            </a:r>
          </a:p>
          <a:p>
            <a:r>
              <a:rPr lang="en-GB" dirty="0"/>
              <a:t>Theory Driven - Testing a general assumption to arrive at a specific answer/solution </a:t>
            </a:r>
          </a:p>
          <a:p>
            <a:r>
              <a:rPr lang="en-GB" dirty="0"/>
              <a:t>Example: </a:t>
            </a:r>
          </a:p>
          <a:p>
            <a:r>
              <a:rPr lang="en-GB" dirty="0"/>
              <a:t>Premise 1: All students are clever </a:t>
            </a:r>
          </a:p>
          <a:p>
            <a:r>
              <a:rPr lang="en-GB" dirty="0"/>
              <a:t>Premise 2: Kate is a student </a:t>
            </a:r>
          </a:p>
          <a:p>
            <a:r>
              <a:rPr lang="en-GB" dirty="0"/>
              <a:t>Conclusion: Kate is clever </a:t>
            </a:r>
          </a:p>
          <a:p>
            <a:r>
              <a:rPr lang="en-GB" dirty="0"/>
              <a:t>This assumption can be tested</a:t>
            </a:r>
          </a:p>
        </p:txBody>
      </p:sp>
      <p:sp>
        <p:nvSpPr>
          <p:cNvPr id="4" name="Content Placeholder 3"/>
          <p:cNvSpPr>
            <a:spLocks noGrp="1"/>
          </p:cNvSpPr>
          <p:nvPr>
            <p:ph sz="half" idx="2"/>
          </p:nvPr>
        </p:nvSpPr>
        <p:spPr/>
        <p:txBody>
          <a:bodyPr>
            <a:normAutofit/>
          </a:bodyPr>
          <a:lstStyle/>
          <a:p>
            <a:r>
              <a:rPr lang="en-GB" dirty="0"/>
              <a:t>Inductive reasoning </a:t>
            </a:r>
          </a:p>
          <a:p>
            <a:r>
              <a:rPr lang="en-GB" dirty="0"/>
              <a:t>Information Driven – Logical argument in which specific premises lead to a general conclusion </a:t>
            </a:r>
          </a:p>
          <a:p>
            <a:r>
              <a:rPr lang="en-GB" dirty="0"/>
              <a:t>Example:</a:t>
            </a:r>
          </a:p>
          <a:p>
            <a:r>
              <a:rPr lang="en-GB" dirty="0"/>
              <a:t> Premise: My dog wears a jumper </a:t>
            </a:r>
          </a:p>
          <a:p>
            <a:r>
              <a:rPr lang="en-GB" dirty="0"/>
              <a:t>Conclusion: All dogs wear jumpers – </a:t>
            </a:r>
          </a:p>
          <a:p>
            <a:r>
              <a:rPr lang="en-GB" dirty="0"/>
              <a:t>All we know is that there is at least one dog in Wales and that he wears a jumper</a:t>
            </a:r>
          </a:p>
          <a:p>
            <a:endParaRPr lang="en-GB" dirty="0"/>
          </a:p>
        </p:txBody>
      </p:sp>
    </p:spTree>
    <p:extLst>
      <p:ext uri="{BB962C8B-B14F-4D97-AF65-F5344CB8AC3E}">
        <p14:creationId xmlns:p14="http://schemas.microsoft.com/office/powerpoint/2010/main" val="4044299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Scientific Method</a:t>
            </a:r>
          </a:p>
        </p:txBody>
      </p:sp>
      <p:sp>
        <p:nvSpPr>
          <p:cNvPr id="6" name="Content Placeholder 5"/>
          <p:cNvSpPr>
            <a:spLocks noGrp="1"/>
          </p:cNvSpPr>
          <p:nvPr>
            <p:ph idx="1"/>
          </p:nvPr>
        </p:nvSpPr>
        <p:spPr/>
        <p:txBody>
          <a:bodyPr>
            <a:normAutofit/>
          </a:bodyPr>
          <a:lstStyle/>
          <a:p>
            <a:r>
              <a:rPr lang="en-GB" dirty="0"/>
              <a:t>Highly structured, sequential series of steps for conducting a scientific research study </a:t>
            </a:r>
          </a:p>
          <a:p>
            <a:r>
              <a:rPr lang="en-GB" dirty="0"/>
              <a:t>1. Understand the problem area </a:t>
            </a:r>
          </a:p>
          <a:p>
            <a:r>
              <a:rPr lang="en-GB" dirty="0"/>
              <a:t>2. Identify the research question </a:t>
            </a:r>
          </a:p>
          <a:p>
            <a:r>
              <a:rPr lang="en-GB" dirty="0"/>
              <a:t>3. Formulate one or more hypotheses </a:t>
            </a:r>
          </a:p>
          <a:p>
            <a:r>
              <a:rPr lang="en-GB" dirty="0"/>
              <a:t>4. Plan the research methodology </a:t>
            </a:r>
          </a:p>
          <a:p>
            <a:r>
              <a:rPr lang="en-GB" dirty="0"/>
              <a:t>5. Collect the data </a:t>
            </a:r>
          </a:p>
          <a:p>
            <a:r>
              <a:rPr lang="en-GB" dirty="0"/>
              <a:t>6. Analyse the data with statistical tools </a:t>
            </a:r>
          </a:p>
          <a:p>
            <a:r>
              <a:rPr lang="en-GB" dirty="0"/>
              <a:t>7. Interpret the results &amp; discuss </a:t>
            </a:r>
          </a:p>
          <a:p>
            <a:r>
              <a:rPr lang="en-GB" dirty="0"/>
              <a:t>8. Derive conclusions from the results </a:t>
            </a:r>
          </a:p>
        </p:txBody>
      </p:sp>
    </p:spTree>
    <p:extLst>
      <p:ext uri="{BB962C8B-B14F-4D97-AF65-F5344CB8AC3E}">
        <p14:creationId xmlns:p14="http://schemas.microsoft.com/office/powerpoint/2010/main" val="1889295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 Research</a:t>
            </a:r>
          </a:p>
        </p:txBody>
      </p:sp>
      <p:sp>
        <p:nvSpPr>
          <p:cNvPr id="3" name="Content Placeholder 2"/>
          <p:cNvSpPr>
            <a:spLocks noGrp="1"/>
          </p:cNvSpPr>
          <p:nvPr>
            <p:ph idx="1"/>
          </p:nvPr>
        </p:nvSpPr>
        <p:spPr/>
        <p:txBody>
          <a:bodyPr>
            <a:normAutofit fontScale="92500"/>
          </a:bodyPr>
          <a:lstStyle/>
          <a:p>
            <a:r>
              <a:rPr lang="en-GB" dirty="0"/>
              <a:t>The primary aim of qualitative research is to develop an understanding of how the social world is constructed.</a:t>
            </a:r>
          </a:p>
          <a:p>
            <a:r>
              <a:rPr lang="en-GB" dirty="0"/>
              <a:t>Implies that we inhabit a social, personal and relational world that is multidimensional, complex and can be viewed from different perspectives</a:t>
            </a:r>
          </a:p>
          <a:p>
            <a:r>
              <a:rPr lang="en-GB" dirty="0"/>
              <a:t>Language, narrative and meaning</a:t>
            </a:r>
          </a:p>
          <a:p>
            <a:r>
              <a:rPr lang="en-GB" dirty="0"/>
              <a:t>Requires an immersion in some aspects of social life in order to capture the wholeness of that experience.  Followed by an effort to convey this understanding to others.</a:t>
            </a:r>
          </a:p>
          <a:p>
            <a:r>
              <a:rPr lang="en-GB" dirty="0"/>
              <a:t>Many of the techniques and skills used are similar to those use in therapy</a:t>
            </a:r>
          </a:p>
          <a:p>
            <a:r>
              <a:rPr lang="en-GB" dirty="0"/>
              <a:t>Elicit stories from others</a:t>
            </a:r>
          </a:p>
          <a:p>
            <a:r>
              <a:rPr lang="en-GB" dirty="0"/>
              <a:t>Sensitive listening</a:t>
            </a:r>
          </a:p>
          <a:p>
            <a:r>
              <a:rPr lang="en-GB" dirty="0"/>
              <a:t>Checking understanding</a:t>
            </a:r>
          </a:p>
        </p:txBody>
      </p:sp>
    </p:spTree>
    <p:extLst>
      <p:ext uri="{BB962C8B-B14F-4D97-AF65-F5344CB8AC3E}">
        <p14:creationId xmlns:p14="http://schemas.microsoft.com/office/powerpoint/2010/main" val="2438335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Methodological Pluralistic</a:t>
            </a:r>
          </a:p>
        </p:txBody>
      </p:sp>
      <p:sp>
        <p:nvSpPr>
          <p:cNvPr id="3" name="Content Placeholder 2"/>
          <p:cNvSpPr>
            <a:spLocks noGrp="1"/>
          </p:cNvSpPr>
          <p:nvPr>
            <p:ph sz="half" idx="1"/>
          </p:nvPr>
        </p:nvSpPr>
        <p:spPr>
          <a:xfrm>
            <a:off x="1104900" y="1600200"/>
            <a:ext cx="4914900" cy="5144193"/>
          </a:xfrm>
        </p:spPr>
        <p:txBody>
          <a:bodyPr>
            <a:normAutofit/>
          </a:bodyPr>
          <a:lstStyle/>
          <a:p>
            <a:r>
              <a:rPr lang="en-GB" sz="2400" dirty="0"/>
              <a:t>Views both paradigmatic and narrative forms of knowing as essential human components that combine in order to serve different purposes and make sense of specific phenomena</a:t>
            </a:r>
          </a:p>
          <a:p>
            <a:r>
              <a:rPr lang="en-GB" sz="2400" dirty="0"/>
              <a:t>Being willing to stand up for what I believe is right or true, whilst at the same time being committed to doing my best to understand and accept the positions of people who have different ideas about what is right or true (McLeod, 2011)</a:t>
            </a:r>
          </a:p>
          <a:p>
            <a:endParaRPr lang="en-GB" sz="24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05104" y="1983084"/>
            <a:ext cx="4181995" cy="3806231"/>
          </a:xfrm>
        </p:spPr>
      </p:pic>
    </p:spTree>
    <p:extLst>
      <p:ext uri="{BB962C8B-B14F-4D97-AF65-F5344CB8AC3E}">
        <p14:creationId xmlns:p14="http://schemas.microsoft.com/office/powerpoint/2010/main" val="4143317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Conduct a Qualitative Study?</a:t>
            </a:r>
          </a:p>
        </p:txBody>
      </p:sp>
      <p:sp>
        <p:nvSpPr>
          <p:cNvPr id="3" name="Content Placeholder 2"/>
          <p:cNvSpPr>
            <a:spLocks noGrp="1"/>
          </p:cNvSpPr>
          <p:nvPr>
            <p:ph sz="half" idx="1"/>
          </p:nvPr>
        </p:nvSpPr>
        <p:spPr/>
        <p:txBody>
          <a:bodyPr/>
          <a:lstStyle/>
          <a:p>
            <a:r>
              <a:rPr lang="en-GB" dirty="0"/>
              <a:t>Real value when there is a lack of literature in the area</a:t>
            </a:r>
          </a:p>
          <a:p>
            <a:r>
              <a:rPr lang="en-GB" dirty="0"/>
              <a:t>New phenomenon we don’t have an answer to</a:t>
            </a:r>
          </a:p>
          <a:p>
            <a:r>
              <a:rPr lang="en-GB" dirty="0"/>
              <a:t>What is the methodological approach or context of your proposal?</a:t>
            </a:r>
          </a:p>
          <a:p>
            <a:r>
              <a:rPr lang="en-GB" dirty="0"/>
              <a:t>What is the wider context?</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1716500"/>
            <a:ext cx="4914900" cy="4339400"/>
          </a:xfrm>
        </p:spPr>
      </p:pic>
    </p:spTree>
    <p:extLst>
      <p:ext uri="{BB962C8B-B14F-4D97-AF65-F5344CB8AC3E}">
        <p14:creationId xmlns:p14="http://schemas.microsoft.com/office/powerpoint/2010/main" val="1845288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Epistemological Questions</a:t>
            </a:r>
          </a:p>
        </p:txBody>
      </p:sp>
      <p:sp>
        <p:nvSpPr>
          <p:cNvPr id="5" name="Content Placeholder 4"/>
          <p:cNvSpPr>
            <a:spLocks noGrp="1"/>
          </p:cNvSpPr>
          <p:nvPr>
            <p:ph idx="1"/>
          </p:nvPr>
        </p:nvSpPr>
        <p:spPr/>
        <p:txBody>
          <a:bodyPr/>
          <a:lstStyle/>
          <a:p>
            <a:r>
              <a:rPr lang="en-GB" dirty="0"/>
              <a:t>1. What kind of knowledge does the methodology aim to produce?</a:t>
            </a:r>
          </a:p>
          <a:p>
            <a:endParaRPr lang="en-GB" dirty="0"/>
          </a:p>
          <a:p>
            <a:r>
              <a:rPr lang="en-GB" dirty="0"/>
              <a:t>2. What kinds of assumptions does the methodology make about the world?</a:t>
            </a:r>
          </a:p>
          <a:p>
            <a:endParaRPr lang="en-GB" dirty="0"/>
          </a:p>
          <a:p>
            <a:r>
              <a:rPr lang="en-GB" dirty="0"/>
              <a:t>3. How does the methodology conceptualise the role of the researcher in the research process?</a:t>
            </a:r>
          </a:p>
          <a:p>
            <a:endParaRPr lang="en-GB" dirty="0"/>
          </a:p>
          <a:p>
            <a:endParaRPr lang="en-GB" dirty="0"/>
          </a:p>
        </p:txBody>
      </p:sp>
    </p:spTree>
    <p:extLst>
      <p:ext uri="{BB962C8B-B14F-4D97-AF65-F5344CB8AC3E}">
        <p14:creationId xmlns:p14="http://schemas.microsoft.com/office/powerpoint/2010/main" val="3837621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Reading</a:t>
            </a:r>
          </a:p>
        </p:txBody>
      </p:sp>
      <p:sp>
        <p:nvSpPr>
          <p:cNvPr id="5" name="Content Placeholder 4"/>
          <p:cNvSpPr>
            <a:spLocks noGrp="1"/>
          </p:cNvSpPr>
          <p:nvPr>
            <p:ph idx="1"/>
          </p:nvPr>
        </p:nvSpPr>
        <p:spPr>
          <a:xfrm>
            <a:off x="1104900" y="1318953"/>
            <a:ext cx="9982200" cy="5539047"/>
          </a:xfrm>
        </p:spPr>
        <p:txBody>
          <a:bodyPr>
            <a:normAutofit/>
          </a:bodyPr>
          <a:lstStyle/>
          <a:p>
            <a:r>
              <a:rPr lang="en-GB" dirty="0"/>
              <a:t>Andrews, G. (2017) How to write a master's dissertation. </a:t>
            </a:r>
            <a:r>
              <a:rPr lang="en-GB" dirty="0" err="1"/>
              <a:t>Ebook</a:t>
            </a:r>
            <a:r>
              <a:rPr lang="en-GB" dirty="0"/>
              <a:t> and free on Kindle. This will only take you about an hour to read and gives you the basics of the format and content of a dissertation</a:t>
            </a:r>
          </a:p>
          <a:p>
            <a:r>
              <a:rPr lang="en-GB" dirty="0" err="1"/>
              <a:t>Glatthorn</a:t>
            </a:r>
            <a:r>
              <a:rPr lang="en-GB" dirty="0"/>
              <a:t>, A.A. and Randy, L.J. (2005) Writing the winning thesis or dissertation.  Online </a:t>
            </a:r>
          </a:p>
          <a:p>
            <a:r>
              <a:rPr lang="en-GB" dirty="0" err="1"/>
              <a:t>Pyrczak</a:t>
            </a:r>
            <a:r>
              <a:rPr lang="en-GB" dirty="0"/>
              <a:t>, F. (2014) Evaluating Research in Academic Journals: A Practical Guide to Realistic Evaluation. Taylor &amp; Francis. Online</a:t>
            </a:r>
          </a:p>
          <a:p>
            <a:r>
              <a:rPr lang="en-GB" dirty="0"/>
              <a:t>Staines, G, M. (2019) Social Sciences Research, Research Writing and Presentation for Students. London: </a:t>
            </a:r>
            <a:r>
              <a:rPr lang="en-GB" dirty="0" err="1"/>
              <a:t>Rowman</a:t>
            </a:r>
            <a:r>
              <a:rPr lang="en-GB" dirty="0"/>
              <a:t> &amp; Little Publishers. Online</a:t>
            </a:r>
          </a:p>
          <a:p>
            <a:r>
              <a:rPr lang="en-GB" dirty="0" err="1"/>
              <a:t>Wodak</a:t>
            </a:r>
            <a:r>
              <a:rPr lang="en-GB" dirty="0"/>
              <a:t>, R (2009) Methods of Critical Discourse Analysis 2</a:t>
            </a:r>
            <a:r>
              <a:rPr lang="en-GB" baseline="30000" dirty="0"/>
              <a:t>nd</a:t>
            </a:r>
            <a:r>
              <a:rPr lang="en-GB" dirty="0"/>
              <a:t> Ed. London: Sage.    </a:t>
            </a:r>
          </a:p>
        </p:txBody>
      </p:sp>
    </p:spTree>
    <p:extLst>
      <p:ext uri="{BB962C8B-B14F-4D97-AF65-F5344CB8AC3E}">
        <p14:creationId xmlns:p14="http://schemas.microsoft.com/office/powerpoint/2010/main" val="3197023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DDBB83-77C1-4099-A0AA-289882E745E2}">
  <ds:schemaRefs>
    <ds:schemaRef ds:uri="http://schemas.microsoft.com/office/infopath/2007/PartnerControls"/>
    <ds:schemaRef ds:uri="http://schemas.microsoft.com/office/2006/documentManagement/types"/>
    <ds:schemaRef ds:uri="http://schemas.openxmlformats.org/package/2006/metadata/core-properties"/>
    <ds:schemaRef ds:uri="4873beb7-5857-4685-be1f-d57550cc96cc"/>
    <ds:schemaRef ds:uri="http://purl.org/dc/elements/1.1/"/>
    <ds:schemaRef ds:uri="http://purl.org/dc/term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833</TotalTime>
  <Words>1606</Words>
  <Application>Microsoft Macintosh PowerPoint</Application>
  <PresentationFormat>Widescreen</PresentationFormat>
  <Paragraphs>154</Paragraphs>
  <Slides>25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Algerian</vt:lpstr>
      <vt:lpstr>Arial</vt:lpstr>
      <vt:lpstr>Baskerville Old Face</vt:lpstr>
      <vt:lpstr>Euphemia</vt:lpstr>
      <vt:lpstr>Plantagenet Cherokee</vt:lpstr>
      <vt:lpstr>Wingdings</vt:lpstr>
      <vt:lpstr>Academic Literature 16x9</vt:lpstr>
      <vt:lpstr>ECHC7001 Advanced Research Methods</vt:lpstr>
      <vt:lpstr>    Learning Aims for this week: w/c 12th October 2020   Qualitative v Quantitative Research  Philosophical Background   </vt:lpstr>
      <vt:lpstr>Quantitative v Qualitative Research</vt:lpstr>
      <vt:lpstr> ‘THE UNEXAMINED LIFE IS NOT WORTH LIVING’ ‘  Socrates (470-399BC)  </vt:lpstr>
      <vt:lpstr>Theories of Human Nature</vt:lpstr>
      <vt:lpstr>Aristotle (384-22 BC)</vt:lpstr>
      <vt:lpstr>PowerPoint Presentation</vt:lpstr>
      <vt:lpstr>‘No Man is an Island, Entire of Itself’ John Donne </vt:lpstr>
      <vt:lpstr>What do we mean by Knowledge?</vt:lpstr>
      <vt:lpstr>Epistemology and Ontology</vt:lpstr>
      <vt:lpstr>PowerPoint Presentation</vt:lpstr>
      <vt:lpstr>The How, the What and the Why?</vt:lpstr>
      <vt:lpstr>Social Constructivism</vt:lpstr>
      <vt:lpstr>The ‘Five Forces’ in Psychotherapy</vt:lpstr>
      <vt:lpstr>Existential – Humanistic Psychology</vt:lpstr>
      <vt:lpstr>Implementing Theory to Practice – Practice to Theory</vt:lpstr>
      <vt:lpstr>Exercise: Reflecting on forms of knowing</vt:lpstr>
      <vt:lpstr> Quantitative Research </vt:lpstr>
      <vt:lpstr>Deductive v Inductive Reasoning</vt:lpstr>
      <vt:lpstr>The Scientific Method</vt:lpstr>
      <vt:lpstr>Qualitative Research</vt:lpstr>
      <vt:lpstr>Methodological Pluralistic</vt:lpstr>
      <vt:lpstr>Why Conduct a Qualitative Study?</vt:lpstr>
      <vt:lpstr>Three Epistemological Questions</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ECHC7001 Advanced Research Methods</dc:title>
  <dc:creator>Andrea Williams</dc:creator>
  <cp:lastModifiedBy>Stuart Morgan</cp:lastModifiedBy>
  <cp:revision>66</cp:revision>
  <dcterms:created xsi:type="dcterms:W3CDTF">2020-09-09T20:43:18Z</dcterms:created>
  <dcterms:modified xsi:type="dcterms:W3CDTF">2021-02-26T14:35:49Z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