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8"/>
  </p:notesMasterIdLst>
  <p:handoutMasterIdLst>
    <p:handoutMasterId r:id="rId39"/>
  </p:handoutMasterIdLst>
  <p:sldIdLst>
    <p:sldId id="277" r:id="rId2"/>
    <p:sldId id="466" r:id="rId3"/>
    <p:sldId id="467" r:id="rId4"/>
    <p:sldId id="468" r:id="rId5"/>
    <p:sldId id="469" r:id="rId6"/>
    <p:sldId id="470" r:id="rId7"/>
    <p:sldId id="471" r:id="rId8"/>
    <p:sldId id="472" r:id="rId9"/>
    <p:sldId id="474" r:id="rId10"/>
    <p:sldId id="475" r:id="rId11"/>
    <p:sldId id="476" r:id="rId12"/>
    <p:sldId id="477" r:id="rId13"/>
    <p:sldId id="478" r:id="rId14"/>
    <p:sldId id="479" r:id="rId15"/>
    <p:sldId id="480" r:id="rId16"/>
    <p:sldId id="481" r:id="rId17"/>
    <p:sldId id="482" r:id="rId18"/>
    <p:sldId id="484" r:id="rId19"/>
    <p:sldId id="486" r:id="rId20"/>
    <p:sldId id="487" r:id="rId21"/>
    <p:sldId id="488" r:id="rId22"/>
    <p:sldId id="489" r:id="rId23"/>
    <p:sldId id="490" r:id="rId24"/>
    <p:sldId id="491" r:id="rId25"/>
    <p:sldId id="492" r:id="rId26"/>
    <p:sldId id="493" r:id="rId27"/>
    <p:sldId id="494" r:id="rId28"/>
    <p:sldId id="495" r:id="rId29"/>
    <p:sldId id="496" r:id="rId30"/>
    <p:sldId id="501" r:id="rId31"/>
    <p:sldId id="502" r:id="rId32"/>
    <p:sldId id="503" r:id="rId33"/>
    <p:sldId id="504" r:id="rId34"/>
    <p:sldId id="505" r:id="rId35"/>
    <p:sldId id="506" r:id="rId36"/>
    <p:sldId id="352" r:id="rId3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02/04/2022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</a:t>
            </a:r>
            <a:r>
              <a:rPr lang="en-GB" altLang="en-US" dirty="0" smtClean="0">
                <a:solidFill>
                  <a:schemeClr val="accent2"/>
                </a:solidFill>
              </a:rPr>
              <a:t>8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Lecture 8.2   </a:t>
            </a:r>
          </a:p>
          <a:p>
            <a:pPr eaLnBrk="1" hangingPunct="1"/>
            <a:r>
              <a:rPr lang="en-US" altLang="en-US" b="1" dirty="0" smtClean="0">
                <a:solidFill>
                  <a:srgbClr val="FFFF00"/>
                </a:solidFill>
              </a:rPr>
              <a:t>Currency Derivatives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1043608" y="188640"/>
            <a:ext cx="6629400" cy="803176"/>
          </a:xfrm>
        </p:spPr>
        <p:txBody>
          <a:bodyPr/>
          <a:lstStyle/>
          <a:p>
            <a:r>
              <a:rPr lang="en-US" altLang="en-US" sz="3200" dirty="0" smtClean="0"/>
              <a:t>Session </a:t>
            </a:r>
            <a:r>
              <a:rPr lang="en-US" altLang="en-US" sz="3200" dirty="0"/>
              <a:t>Objectives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755576" y="991816"/>
            <a:ext cx="7772400" cy="39624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how forward contracts 		are used for hedging based on anticipated exchange rate movements;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how currency futures contracts and currency options contracts are used for hedging or speculation based on anticipated exchange rate movements.</a:t>
            </a:r>
          </a:p>
        </p:txBody>
      </p:sp>
    </p:spTree>
    <p:extLst>
      <p:ext uri="{BB962C8B-B14F-4D97-AF65-F5344CB8AC3E}">
        <p14:creationId xmlns:p14="http://schemas.microsoft.com/office/powerpoint/2010/main" val="24848183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7" name="Rectangle 5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629400" cy="504056"/>
          </a:xfrm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  <p:sp>
        <p:nvSpPr>
          <p:cNvPr id="10035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forward market facilitates the trading of forward contracts on currencies.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forward contract</a:t>
            </a:r>
            <a:r>
              <a:rPr lang="en-US" altLang="en-US" dirty="0"/>
              <a:t> is an agreement between a corporation and a commercial bank to exchange a specified amount of a currency at a specified exchange rate (called the </a:t>
            </a:r>
            <a:r>
              <a:rPr lang="en-US" altLang="en-US" i="1" dirty="0">
                <a:solidFill>
                  <a:srgbClr val="CC0000"/>
                </a:solidFill>
              </a:rPr>
              <a:t>forward rate</a:t>
            </a:r>
            <a:r>
              <a:rPr lang="en-US" altLang="en-US" dirty="0"/>
              <a:t>) on a specified date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37923858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03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6" name="Rectangle 4"/>
          <p:cNvSpPr>
            <a:spLocks noGrp="1" noChangeArrowheads="1"/>
          </p:cNvSpPr>
          <p:nvPr>
            <p:ph type="title"/>
          </p:nvPr>
        </p:nvSpPr>
        <p:spPr>
          <a:xfrm>
            <a:off x="899592" y="116632"/>
            <a:ext cx="6629400" cy="648072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  <p:sp>
        <p:nvSpPr>
          <p:cNvPr id="15155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980728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When MNCs anticipate future need or future receipt of a foreign currency, they can set up forward contracts to lock in the exchange rate.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Forward contracts are often valued at $1 million or more, and are not normally used by consumers or small firms.</a:t>
            </a:r>
          </a:p>
        </p:txBody>
      </p:sp>
    </p:spTree>
    <p:extLst>
      <p:ext uri="{BB962C8B-B14F-4D97-AF65-F5344CB8AC3E}">
        <p14:creationId xmlns:p14="http://schemas.microsoft.com/office/powerpoint/2010/main" val="2167089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1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1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7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539552" y="944891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As with the case of spot rates, there is a bid/ask spread on forward rates.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Forward rates may also contain a premium or discount.</a:t>
            </a:r>
          </a:p>
          <a:p>
            <a:pPr lvl="1"/>
            <a:r>
              <a:rPr lang="en-US" altLang="en-US" dirty="0"/>
              <a:t>If the forward rate exceeds the existing spot rate, it contains a </a:t>
            </a:r>
            <a:r>
              <a:rPr lang="en-US" altLang="en-US" i="1" dirty="0">
                <a:solidFill>
                  <a:srgbClr val="CC0000"/>
                </a:solidFill>
              </a:rPr>
              <a:t>premium</a:t>
            </a:r>
            <a:r>
              <a:rPr lang="en-US" altLang="en-US" dirty="0"/>
              <a:t>.</a:t>
            </a:r>
          </a:p>
          <a:p>
            <a:pPr lvl="1"/>
            <a:r>
              <a:rPr lang="en-US" altLang="en-US" dirty="0"/>
              <a:t>If the forward rate is less than the existing spot rate, it contains a </a:t>
            </a:r>
            <a:r>
              <a:rPr lang="en-US" altLang="en-US" i="1" dirty="0">
                <a:solidFill>
                  <a:srgbClr val="CC0000"/>
                </a:solidFill>
              </a:rPr>
              <a:t>discount</a:t>
            </a:r>
            <a:r>
              <a:rPr lang="en-US" altLang="en-US" dirty="0"/>
              <a:t>.</a:t>
            </a:r>
          </a:p>
        </p:txBody>
      </p:sp>
      <p:sp>
        <p:nvSpPr>
          <p:cNvPr id="152580" name="Rectangle 1028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6294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</p:spTree>
    <p:extLst>
      <p:ext uri="{BB962C8B-B14F-4D97-AF65-F5344CB8AC3E}">
        <p14:creationId xmlns:p14="http://schemas.microsoft.com/office/powerpoint/2010/main" val="1522186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11560" y="620688"/>
            <a:ext cx="8229600" cy="50405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 err="1" smtClean="0"/>
              <a:t>Annualised</a:t>
            </a:r>
            <a:r>
              <a:rPr lang="en-US" altLang="en-US" dirty="0" smtClean="0"/>
              <a:t> </a:t>
            </a:r>
            <a:r>
              <a:rPr lang="en-US" altLang="en-US" dirty="0"/>
              <a:t>forward premium/discount </a:t>
            </a:r>
          </a:p>
          <a:p>
            <a:pPr lvl="1"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sz="4400" b="1" baseline="-30000" dirty="0"/>
              <a:t>=</a:t>
            </a:r>
            <a:r>
              <a:rPr lang="en-US" altLang="en-US" b="1" dirty="0"/>
              <a:t>  </a:t>
            </a:r>
            <a:r>
              <a:rPr lang="en-US" altLang="en-US" b="1" u="sng" dirty="0"/>
              <a:t>forward rate – spot rate</a:t>
            </a:r>
            <a:r>
              <a:rPr lang="en-US" altLang="en-US" b="1" dirty="0"/>
              <a:t>  </a:t>
            </a:r>
            <a:r>
              <a:rPr lang="en-US" altLang="en-US" sz="4400" b="1" baseline="-30000" dirty="0">
                <a:sym typeface="Symbol" panose="05050102010706020507" pitchFamily="18" charset="2"/>
              </a:rPr>
              <a:t></a:t>
            </a:r>
            <a:r>
              <a:rPr lang="en-US" altLang="en-US" b="1" dirty="0">
                <a:sym typeface="Symbol" panose="05050102010706020507" pitchFamily="18" charset="2"/>
              </a:rPr>
              <a:t>  </a:t>
            </a:r>
            <a:r>
              <a:rPr lang="en-US" altLang="en-US" b="1" u="sng" dirty="0">
                <a:sym typeface="Symbol" panose="05050102010706020507" pitchFamily="18" charset="2"/>
              </a:rPr>
              <a:t>360</a:t>
            </a:r>
            <a:endParaRPr lang="en-US" altLang="en-US" b="1" dirty="0"/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b="1" dirty="0"/>
              <a:t>			spot </a:t>
            </a:r>
            <a:r>
              <a:rPr lang="en-US" altLang="en-US" b="1" dirty="0" smtClean="0"/>
              <a:t>rate	</a:t>
            </a:r>
            <a:r>
              <a:rPr lang="en-US" altLang="en-US" b="1" i="1" dirty="0" smtClean="0"/>
              <a:t>n</a:t>
            </a:r>
            <a:endParaRPr lang="en-US" altLang="en-US" b="1" dirty="0"/>
          </a:p>
          <a:p>
            <a:pPr lvl="1"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/>
              <a:t>where </a:t>
            </a:r>
            <a:r>
              <a:rPr lang="en-US" altLang="en-US" i="1" dirty="0"/>
              <a:t>n</a:t>
            </a:r>
            <a:r>
              <a:rPr lang="en-US" altLang="en-US" dirty="0"/>
              <a:t> is the number of days to maturity</a:t>
            </a:r>
          </a:p>
          <a:p>
            <a:pPr>
              <a:buFont typeface="Wingdings" panose="05000000000000000000" pitchFamily="2" charset="2"/>
              <a:buChar char="§"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/>
              <a:t>Example:	Suppose £ spot rate = $1.681, 		90-day £ forward rate = $1.677.</a:t>
            </a:r>
          </a:p>
          <a:p>
            <a:pPr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/>
              <a:t>	</a:t>
            </a:r>
            <a:r>
              <a:rPr lang="en-US" altLang="en-US" u="sng" dirty="0"/>
              <a:t>$1.677 – $1.681</a:t>
            </a:r>
            <a:r>
              <a:rPr lang="en-US" altLang="en-US" dirty="0"/>
              <a:t>  </a:t>
            </a:r>
            <a:r>
              <a:rPr lang="en-US" altLang="en-US" sz="4400" baseline="-30000" dirty="0"/>
              <a:t>x</a:t>
            </a:r>
            <a:r>
              <a:rPr lang="en-US" altLang="en-US" dirty="0"/>
              <a:t>  </a:t>
            </a:r>
            <a:r>
              <a:rPr lang="en-US" altLang="en-US" u="sng" dirty="0"/>
              <a:t>360</a:t>
            </a:r>
            <a:r>
              <a:rPr lang="en-US" altLang="en-US" dirty="0"/>
              <a:t>  </a:t>
            </a:r>
            <a:r>
              <a:rPr lang="en-US" altLang="en-US" sz="4400" baseline="-30000" dirty="0"/>
              <a:t>=  – 0.95%</a:t>
            </a:r>
            <a:endParaRPr lang="en-US" altLang="en-US" dirty="0"/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b="1" dirty="0"/>
              <a:t>	   $1.681	             </a:t>
            </a:r>
            <a:r>
              <a:rPr lang="en-US" altLang="en-US" b="1" dirty="0" smtClean="0"/>
              <a:t>         </a:t>
            </a:r>
            <a:r>
              <a:rPr lang="en-US" altLang="en-US" b="1" dirty="0"/>
              <a:t>90</a:t>
            </a:r>
          </a:p>
          <a:p>
            <a:pPr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/>
              <a:t>	So, forward discount = 0.95%</a:t>
            </a:r>
          </a:p>
        </p:txBody>
      </p:sp>
      <p:sp>
        <p:nvSpPr>
          <p:cNvPr id="102408" name="Rectangle 8"/>
          <p:cNvSpPr>
            <a:spLocks noGrp="1" noChangeArrowheads="1"/>
          </p:cNvSpPr>
          <p:nvPr>
            <p:ph type="title"/>
          </p:nvPr>
        </p:nvSpPr>
        <p:spPr>
          <a:xfrm>
            <a:off x="827584" y="35565"/>
            <a:ext cx="6629400" cy="585123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</p:spTree>
    <p:extLst>
      <p:ext uri="{BB962C8B-B14F-4D97-AF65-F5344CB8AC3E}">
        <p14:creationId xmlns:p14="http://schemas.microsoft.com/office/powerpoint/2010/main" val="1045657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24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24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24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4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24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24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24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8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forward premium/discount reflects the difference between the home interest rate and the foreign interest rate, so as to prevent arbitrage.</a:t>
            </a:r>
          </a:p>
        </p:txBody>
      </p:sp>
      <p:sp>
        <p:nvSpPr>
          <p:cNvPr id="153610" name="Rectangle 10"/>
          <p:cNvSpPr>
            <a:spLocks noGrp="1" noChangeArrowheads="1"/>
          </p:cNvSpPr>
          <p:nvPr>
            <p:ph type="title"/>
          </p:nvPr>
        </p:nvSpPr>
        <p:spPr>
          <a:xfrm>
            <a:off x="1257300" y="188640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</p:spTree>
    <p:extLst>
      <p:ext uri="{BB962C8B-B14F-4D97-AF65-F5344CB8AC3E}">
        <p14:creationId xmlns:p14="http://schemas.microsoft.com/office/powerpoint/2010/main" val="74704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6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08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251520" y="980728"/>
            <a:ext cx="8589640" cy="446449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non-deliverable forward contract (NDF)</a:t>
            </a:r>
            <a:r>
              <a:rPr lang="en-US" altLang="en-US" dirty="0"/>
              <a:t> is a forward contract whereby there is no actual exchange of currencies. Instead, a net payment is made by one party to the other based on the contracted rate and the market rate on the day of settlement.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Although NDFs do not involve actual delivery, they can effectively hedge expected foreign currency cash flows.</a:t>
            </a:r>
          </a:p>
        </p:txBody>
      </p:sp>
      <p:sp>
        <p:nvSpPr>
          <p:cNvPr id="104456" name="Rectangle 8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</p:spTree>
    <p:extLst>
      <p:ext uri="{BB962C8B-B14F-4D97-AF65-F5344CB8AC3E}">
        <p14:creationId xmlns:p14="http://schemas.microsoft.com/office/powerpoint/2010/main" val="35411310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44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4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1" name="Rectangle 5"/>
          <p:cNvSpPr>
            <a:spLocks noGrp="1" noChangeArrowheads="1"/>
          </p:cNvSpPr>
          <p:nvPr>
            <p:ph type="title"/>
          </p:nvPr>
        </p:nvSpPr>
        <p:spPr>
          <a:xfrm>
            <a:off x="1115616" y="332656"/>
            <a:ext cx="6629400" cy="515144"/>
          </a:xfrm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sp>
        <p:nvSpPr>
          <p:cNvPr id="10650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971600" y="1052736"/>
            <a:ext cx="7924800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i="1" dirty="0">
                <a:solidFill>
                  <a:srgbClr val="CC0000"/>
                </a:solidFill>
              </a:rPr>
              <a:t>Currency futures contracts</a:t>
            </a:r>
            <a:r>
              <a:rPr lang="en-US" altLang="en-US" dirty="0"/>
              <a:t> specify a standard volume of a particular currency to be exchanged on a specific settlement date, typically the third Wednesdays in March, June, September, and December.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They are used by MNCs to hedge their currency positions, and by speculators who hope to capitalize on their expectations of exchange rate movements.</a:t>
            </a:r>
          </a:p>
        </p:txBody>
      </p:sp>
    </p:spTree>
    <p:extLst>
      <p:ext uri="{BB962C8B-B14F-4D97-AF65-F5344CB8AC3E}">
        <p14:creationId xmlns:p14="http://schemas.microsoft.com/office/powerpoint/2010/main" val="24686182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65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2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8" name="Rectangle 4"/>
          <p:cNvSpPr>
            <a:spLocks noGrp="1" noChangeArrowheads="1"/>
          </p:cNvSpPr>
          <p:nvPr>
            <p:ph type="title"/>
          </p:nvPr>
        </p:nvSpPr>
        <p:spPr>
          <a:xfrm>
            <a:off x="1115616" y="188640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sp>
        <p:nvSpPr>
          <p:cNvPr id="1546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980728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contracts can be traded by firms or individuals through brokers on the trading floor of an exchange (e.g. Chicago Mercantile Exchange), on automated trading systems (e.g. GLOBEX), or over-the-counter.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Participants in the currency futures market need to establish and maintain a margin when they take a position.</a:t>
            </a:r>
          </a:p>
        </p:txBody>
      </p:sp>
    </p:spTree>
    <p:extLst>
      <p:ext uri="{BB962C8B-B14F-4D97-AF65-F5344CB8AC3E}">
        <p14:creationId xmlns:p14="http://schemas.microsoft.com/office/powerpoint/2010/main" val="159194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4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4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9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04800" y="980728"/>
            <a:ext cx="8534400" cy="4114800"/>
          </a:xfrm>
        </p:spPr>
        <p:txBody>
          <a:bodyPr/>
          <a:lstStyle/>
          <a:p>
            <a:pPr marL="0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b="0" dirty="0"/>
              <a:t>	</a:t>
            </a:r>
            <a:r>
              <a:rPr lang="en-US" altLang="en-US" sz="2800" b="0" i="1" u="sng" dirty="0"/>
              <a:t>Forward Markets</a:t>
            </a:r>
            <a:r>
              <a:rPr lang="en-US" altLang="en-US" sz="2800" b="0" dirty="0"/>
              <a:t>	</a:t>
            </a:r>
            <a:r>
              <a:rPr lang="en-US" altLang="en-US" sz="2800" b="0" i="1" u="sng" dirty="0"/>
              <a:t>Futures Markets</a:t>
            </a:r>
            <a:endParaRPr lang="en-US" altLang="en-US" sz="2800" b="0" dirty="0"/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Contract size</a:t>
            </a:r>
            <a:r>
              <a:rPr lang="en-US" altLang="en-US" sz="2800" b="0" dirty="0"/>
              <a:t>	</a:t>
            </a:r>
            <a:r>
              <a:rPr lang="en-US" altLang="en-US" sz="2800" b="0" dirty="0" err="1" smtClean="0"/>
              <a:t>Customised</a:t>
            </a:r>
            <a:r>
              <a:rPr lang="en-US" altLang="en-US" sz="2800" b="0" dirty="0"/>
              <a:t>.	</a:t>
            </a:r>
            <a:r>
              <a:rPr lang="en-US" altLang="en-US" sz="2800" b="0" dirty="0" err="1" smtClean="0"/>
              <a:t>Standardised</a:t>
            </a:r>
            <a:r>
              <a:rPr lang="en-US" altLang="en-US" sz="2800" b="0" dirty="0"/>
              <a:t>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Delivery date</a:t>
            </a:r>
            <a:r>
              <a:rPr lang="en-US" altLang="en-US" sz="2800" b="0" dirty="0"/>
              <a:t>	</a:t>
            </a:r>
            <a:r>
              <a:rPr lang="en-US" altLang="en-US" sz="2800" b="0" dirty="0" err="1" smtClean="0"/>
              <a:t>Customised</a:t>
            </a:r>
            <a:r>
              <a:rPr lang="en-US" altLang="en-US" sz="2800" b="0" dirty="0"/>
              <a:t>.	</a:t>
            </a:r>
            <a:r>
              <a:rPr lang="en-US" altLang="en-US" sz="2800" b="0" dirty="0" err="1" smtClean="0"/>
              <a:t>Standardised</a:t>
            </a:r>
            <a:r>
              <a:rPr lang="en-US" altLang="en-US" sz="2800" b="0" dirty="0"/>
              <a:t>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Participants</a:t>
            </a:r>
            <a:r>
              <a:rPr lang="en-US" altLang="en-US" sz="2800" b="0" dirty="0"/>
              <a:t>	Banks, brokers,	Banks, brokers,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MNCs. Public	MNCs. Qualified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speculation not	public speculation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encouraged.	encouraged.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Security</a:t>
            </a:r>
            <a:r>
              <a:rPr lang="en-US" altLang="en-US" sz="2800" b="0" dirty="0"/>
              <a:t>	Compensating	Small security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i="1" dirty="0"/>
              <a:t>deposit</a:t>
            </a:r>
            <a:r>
              <a:rPr lang="en-US" altLang="en-US" dirty="0"/>
              <a:t>	bank balances or	deposit required.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credit lines needed.</a:t>
            </a:r>
            <a:endParaRPr lang="en-US" altLang="en-US" b="1" dirty="0"/>
          </a:p>
        </p:txBody>
      </p:sp>
      <p:sp>
        <p:nvSpPr>
          <p:cNvPr id="155652" name="Rectangle 1028"/>
          <p:cNvSpPr>
            <a:spLocks noGrp="1" noChangeArrowheads="1"/>
          </p:cNvSpPr>
          <p:nvPr>
            <p:ph type="title"/>
          </p:nvPr>
        </p:nvSpPr>
        <p:spPr>
          <a:xfrm>
            <a:off x="1257300" y="116632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</p:spTree>
    <p:extLst>
      <p:ext uri="{BB962C8B-B14F-4D97-AF65-F5344CB8AC3E}">
        <p14:creationId xmlns:p14="http://schemas.microsoft.com/office/powerpoint/2010/main" val="1541520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704" name="Rectangle 8"/>
          <p:cNvSpPr>
            <a:spLocks noChangeArrowheads="1"/>
          </p:cNvSpPr>
          <p:nvPr/>
        </p:nvSpPr>
        <p:spPr bwMode="auto">
          <a:xfrm>
            <a:off x="304800" y="2514600"/>
            <a:ext cx="85344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3771900" algn="ctr"/>
                <a:tab pos="68580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en-US" b="0" i="1" dirty="0">
                <a:latin typeface="+mj-lt"/>
              </a:rPr>
              <a:t>Clearing</a:t>
            </a:r>
            <a:r>
              <a:rPr lang="en-US" altLang="en-US" b="0" dirty="0">
                <a:latin typeface="+mj-lt"/>
              </a:rPr>
              <a:t>	Handled by	Handled by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i="1" dirty="0">
                <a:latin typeface="+mj-lt"/>
              </a:rPr>
              <a:t>operation</a:t>
            </a:r>
            <a:r>
              <a:rPr lang="en-US" altLang="en-US" b="0" dirty="0">
                <a:latin typeface="+mj-lt"/>
              </a:rPr>
              <a:t>	individual banks	exchange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&amp; brokers.	clearinghouse.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Daily settlements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to market prices</a:t>
            </a:r>
            <a:r>
              <a:rPr lang="en-US" altLang="en-US" b="0" dirty="0"/>
              <a:t>.</a:t>
            </a:r>
          </a:p>
        </p:txBody>
      </p:sp>
      <p:sp>
        <p:nvSpPr>
          <p:cNvPr id="15770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304800" y="4572000"/>
            <a:ext cx="8534400" cy="1524000"/>
          </a:xfrm>
          <a:noFill/>
          <a:ln/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b="0" i="1" dirty="0"/>
              <a:t>Marketplace</a:t>
            </a:r>
            <a:r>
              <a:rPr lang="en-US" altLang="en-US" b="0" dirty="0"/>
              <a:t>	Worldwide	Central exchange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telephone	floor with global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network.	communications.</a:t>
            </a:r>
          </a:p>
        </p:txBody>
      </p:sp>
      <p:sp>
        <p:nvSpPr>
          <p:cNvPr id="157701" name="Rectangle 5"/>
          <p:cNvSpPr>
            <a:spLocks noGrp="1" noChangeArrowheads="1"/>
          </p:cNvSpPr>
          <p:nvPr>
            <p:ph type="title"/>
          </p:nvPr>
        </p:nvSpPr>
        <p:spPr>
          <a:xfrm>
            <a:off x="1403648" y="91977"/>
            <a:ext cx="6629400" cy="1143000"/>
          </a:xfrm>
          <a:noFill/>
          <a:ln/>
        </p:spPr>
        <p:txBody>
          <a:bodyPr/>
          <a:lstStyle/>
          <a:p>
            <a:r>
              <a:rPr lang="en-US" altLang="en-US" dirty="0"/>
              <a:t>Currency Futures Market</a:t>
            </a:r>
          </a:p>
        </p:txBody>
      </p:sp>
      <p:sp>
        <p:nvSpPr>
          <p:cNvPr id="157703" name="Rectangle 7"/>
          <p:cNvSpPr>
            <a:spLocks noChangeArrowheads="1"/>
          </p:cNvSpPr>
          <p:nvPr/>
        </p:nvSpPr>
        <p:spPr bwMode="auto">
          <a:xfrm>
            <a:off x="304800" y="1981200"/>
            <a:ext cx="8534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3771900" algn="ctr"/>
                <a:tab pos="68580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/>
              <a:t>	</a:t>
            </a:r>
            <a:r>
              <a:rPr lang="en-US" altLang="en-US" b="0" i="1" u="sng" dirty="0"/>
              <a:t>Forward Markets</a:t>
            </a:r>
            <a:r>
              <a:rPr lang="en-US" altLang="en-US" b="0" dirty="0"/>
              <a:t>	</a:t>
            </a:r>
            <a:r>
              <a:rPr lang="en-US" altLang="en-US" b="0" i="1" u="sng" dirty="0"/>
              <a:t>Futures Markets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04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7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7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7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57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704" grpId="0" autoUpdateAnimBg="0"/>
      <p:bldP spid="157700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4" name="Rectangle 1028"/>
          <p:cNvSpPr>
            <a:spLocks noChangeArrowheads="1"/>
          </p:cNvSpPr>
          <p:nvPr/>
        </p:nvSpPr>
        <p:spPr bwMode="auto">
          <a:xfrm>
            <a:off x="304800" y="2514600"/>
            <a:ext cx="85344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3771900" algn="ctr"/>
                <a:tab pos="68580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en-US" b="0" i="1" dirty="0">
                <a:latin typeface="+mj-lt"/>
              </a:rPr>
              <a:t>Regulation</a:t>
            </a:r>
            <a:r>
              <a:rPr lang="en-US" altLang="en-US" b="0" dirty="0">
                <a:latin typeface="+mj-lt"/>
              </a:rPr>
              <a:t>	Self-regulating.	Commodity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i="1" dirty="0">
                <a:latin typeface="+mj-lt"/>
              </a:rPr>
              <a:t>	</a:t>
            </a:r>
            <a:r>
              <a:rPr lang="en-US" altLang="en-US" b="0" dirty="0">
                <a:latin typeface="+mj-lt"/>
              </a:rPr>
              <a:t>	Futures Trading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Commission,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National Futures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Association.</a:t>
            </a:r>
          </a:p>
        </p:txBody>
      </p:sp>
      <p:sp>
        <p:nvSpPr>
          <p:cNvPr id="158725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304800" y="4572000"/>
            <a:ext cx="8534400" cy="1524000"/>
          </a:xfrm>
          <a:noFill/>
          <a:ln/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Liquidation</a:t>
            </a:r>
            <a:r>
              <a:rPr lang="en-US" altLang="en-US" sz="2800" b="0" dirty="0"/>
              <a:t>	Mostly settled by	Mostly settled by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actual delivery.	offset.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Transaction</a:t>
            </a:r>
            <a:r>
              <a:rPr lang="en-US" altLang="en-US" sz="2800" b="0" dirty="0"/>
              <a:t>	Bank’s bid/ask	Negotiated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i="1" dirty="0"/>
              <a:t>Costs</a:t>
            </a:r>
            <a:r>
              <a:rPr lang="en-US" altLang="en-US" dirty="0"/>
              <a:t>	spread.	brokerage fees.</a:t>
            </a:r>
          </a:p>
        </p:txBody>
      </p:sp>
      <p:sp>
        <p:nvSpPr>
          <p:cNvPr id="158726" name="Rectangle 1030"/>
          <p:cNvSpPr>
            <a:spLocks noGrp="1" noChangeArrowheads="1"/>
          </p:cNvSpPr>
          <p:nvPr>
            <p:ph type="title"/>
          </p:nvPr>
        </p:nvSpPr>
        <p:spPr>
          <a:xfrm>
            <a:off x="1259632" y="244016"/>
            <a:ext cx="66294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sp>
        <p:nvSpPr>
          <p:cNvPr id="158728" name="Rectangle 1032"/>
          <p:cNvSpPr>
            <a:spLocks noChangeArrowheads="1"/>
          </p:cNvSpPr>
          <p:nvPr/>
        </p:nvSpPr>
        <p:spPr bwMode="auto">
          <a:xfrm>
            <a:off x="304800" y="1981200"/>
            <a:ext cx="8534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3771900" algn="ctr"/>
                <a:tab pos="68580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/>
              <a:t>	</a:t>
            </a:r>
            <a:r>
              <a:rPr lang="en-US" altLang="en-US" b="0" i="1" u="sng"/>
              <a:t>Forward Markets</a:t>
            </a:r>
            <a:r>
              <a:rPr lang="en-US" altLang="en-US" b="0"/>
              <a:t>	</a:t>
            </a:r>
            <a:r>
              <a:rPr lang="en-US" altLang="en-US" b="0" i="1" u="sng"/>
              <a:t>Futures Markets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359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8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87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8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8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58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24" grpId="0" autoUpdateAnimBg="0"/>
      <p:bldP spid="15872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5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99181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Normally, the price of a currency futures contract is similar to the forward rate for a given currency and settlement date, but differs from the spot rate when the interest rates on the two currencies differ.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These relationships are enforced by the potential arbitrage activities that would occur otherwise. </a:t>
            </a:r>
          </a:p>
        </p:txBody>
      </p:sp>
      <p:sp>
        <p:nvSpPr>
          <p:cNvPr id="108552" name="Rectangle 8"/>
          <p:cNvSpPr>
            <a:spLocks noGrp="1" noChangeArrowheads="1"/>
          </p:cNvSpPr>
          <p:nvPr>
            <p:ph type="title"/>
          </p:nvPr>
        </p:nvSpPr>
        <p:spPr>
          <a:xfrm>
            <a:off x="1115616" y="188640"/>
            <a:ext cx="6629400" cy="803176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</p:spTree>
    <p:extLst>
      <p:ext uri="{BB962C8B-B14F-4D97-AF65-F5344CB8AC3E}">
        <p14:creationId xmlns:p14="http://schemas.microsoft.com/office/powerpoint/2010/main" val="23055654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85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0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755576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Currency futures contracts have no credit risk since they are guaranteed by the exchange clearinghouse.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To minimize its risk in such a guarantee, the exchange imposes margin requirements to cover fluctuations in the value of the contracts.</a:t>
            </a:r>
          </a:p>
          <a:p>
            <a:endParaRPr lang="en-US" altLang="en-US" dirty="0"/>
          </a:p>
        </p:txBody>
      </p:sp>
      <p:sp>
        <p:nvSpPr>
          <p:cNvPr id="159748" name="Rectangle 2052"/>
          <p:cNvSpPr>
            <a:spLocks noGrp="1" noChangeArrowheads="1"/>
          </p:cNvSpPr>
          <p:nvPr>
            <p:ph type="title"/>
          </p:nvPr>
        </p:nvSpPr>
        <p:spPr>
          <a:xfrm>
            <a:off x="1475656" y="260649"/>
            <a:ext cx="6629400" cy="648072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</p:spTree>
    <p:extLst>
      <p:ext uri="{BB962C8B-B14F-4D97-AF65-F5344CB8AC3E}">
        <p14:creationId xmlns:p14="http://schemas.microsoft.com/office/powerpoint/2010/main" val="7844440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0100" y="1080493"/>
            <a:ext cx="7772400" cy="16002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Speculators often sell currency futures when they expect the underlying currency to depreciate, and vice versa.</a:t>
            </a:r>
          </a:p>
        </p:txBody>
      </p:sp>
      <p:sp>
        <p:nvSpPr>
          <p:cNvPr id="160772" name="Rectangle 4"/>
          <p:cNvSpPr>
            <a:spLocks noGrp="1" noChangeArrowheads="1"/>
          </p:cNvSpPr>
          <p:nvPr>
            <p:ph type="title"/>
          </p:nvPr>
        </p:nvSpPr>
        <p:spPr>
          <a:xfrm>
            <a:off x="1187624" y="198041"/>
            <a:ext cx="6629400" cy="515144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grpSp>
        <p:nvGrpSpPr>
          <p:cNvPr id="160783" name="Group 15"/>
          <p:cNvGrpSpPr>
            <a:grpSpLocks/>
          </p:cNvGrpSpPr>
          <p:nvPr/>
        </p:nvGrpSpPr>
        <p:grpSpPr bwMode="auto">
          <a:xfrm>
            <a:off x="533400" y="3505200"/>
            <a:ext cx="2819400" cy="2363788"/>
            <a:chOff x="336" y="2208"/>
            <a:chExt cx="1776" cy="1489"/>
          </a:xfrm>
        </p:grpSpPr>
        <p:sp>
          <p:nvSpPr>
            <p:cNvPr id="160774" name="Text Box 6"/>
            <p:cNvSpPr txBox="1">
              <a:spLocks noChangeArrowheads="1"/>
            </p:cNvSpPr>
            <p:nvPr/>
          </p:nvSpPr>
          <p:spPr bwMode="auto">
            <a:xfrm>
              <a:off x="336" y="2592"/>
              <a:ext cx="1776" cy="11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1.</a:t>
              </a:r>
              <a:r>
                <a:rPr lang="en-US" altLang="en-US" dirty="0">
                  <a:latin typeface="+mj-lt"/>
                </a:rPr>
                <a:t>	Contract to sell 500,000 pesos  @ $.09/peso ($45,000) on June 17.</a:t>
              </a:r>
            </a:p>
          </p:txBody>
        </p:sp>
        <p:sp>
          <p:nvSpPr>
            <p:cNvPr id="160778" name="Text Box 10"/>
            <p:cNvSpPr txBox="1">
              <a:spLocks noChangeArrowheads="1"/>
            </p:cNvSpPr>
            <p:nvPr/>
          </p:nvSpPr>
          <p:spPr bwMode="auto">
            <a:xfrm>
              <a:off x="816" y="2208"/>
              <a:ext cx="510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April 4</a:t>
              </a:r>
            </a:p>
          </p:txBody>
        </p:sp>
      </p:grpSp>
      <p:grpSp>
        <p:nvGrpSpPr>
          <p:cNvPr id="160786" name="Group 18"/>
          <p:cNvGrpSpPr>
            <a:grpSpLocks/>
          </p:cNvGrpSpPr>
          <p:nvPr/>
        </p:nvGrpSpPr>
        <p:grpSpPr bwMode="auto">
          <a:xfrm>
            <a:off x="609600" y="3886200"/>
            <a:ext cx="8077200" cy="228600"/>
            <a:chOff x="384" y="2448"/>
            <a:chExt cx="5088" cy="144"/>
          </a:xfrm>
        </p:grpSpPr>
        <p:pic>
          <p:nvPicPr>
            <p:cNvPr id="160776" name="Picture 8" descr="C:\Program Files\Microsoft Office\Clipart\Lines\Green and Black Stripe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" y="2496"/>
              <a:ext cx="4992" cy="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0777" name="AutoShape 9"/>
            <p:cNvSpPr>
              <a:spLocks noChangeArrowheads="1"/>
            </p:cNvSpPr>
            <p:nvPr/>
          </p:nvSpPr>
          <p:spPr bwMode="auto">
            <a:xfrm rot="5400000">
              <a:off x="5328" y="244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0787" name="Group 19"/>
          <p:cNvGrpSpPr>
            <a:grpSpLocks/>
          </p:cNvGrpSpPr>
          <p:nvPr/>
        </p:nvGrpSpPr>
        <p:grpSpPr bwMode="auto">
          <a:xfrm>
            <a:off x="5410200" y="3505201"/>
            <a:ext cx="3352800" cy="3146426"/>
            <a:chOff x="3408" y="2208"/>
            <a:chExt cx="2112" cy="1982"/>
          </a:xfrm>
        </p:grpSpPr>
        <p:sp>
          <p:nvSpPr>
            <p:cNvPr id="160779" name="Text Box 11"/>
            <p:cNvSpPr txBox="1">
              <a:spLocks noChangeArrowheads="1"/>
            </p:cNvSpPr>
            <p:nvPr/>
          </p:nvSpPr>
          <p:spPr bwMode="auto">
            <a:xfrm>
              <a:off x="3408" y="2592"/>
              <a:ext cx="2112" cy="6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2.	</a:t>
              </a:r>
              <a:r>
                <a:rPr lang="en-US" altLang="en-US" dirty="0">
                  <a:latin typeface="+mj-lt"/>
                </a:rPr>
                <a:t>Buy 500,000 pesos  @ $.08/peso ($40,000) from the spot market.</a:t>
              </a:r>
            </a:p>
          </p:txBody>
        </p:sp>
        <p:sp>
          <p:nvSpPr>
            <p:cNvPr id="160781" name="Text Box 13"/>
            <p:cNvSpPr txBox="1">
              <a:spLocks noChangeArrowheads="1"/>
            </p:cNvSpPr>
            <p:nvPr/>
          </p:nvSpPr>
          <p:spPr bwMode="auto">
            <a:xfrm>
              <a:off x="3984" y="2208"/>
              <a:ext cx="584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June 17</a:t>
              </a:r>
            </a:p>
          </p:txBody>
        </p:sp>
        <p:sp>
          <p:nvSpPr>
            <p:cNvPr id="160782" name="Text Box 14"/>
            <p:cNvSpPr txBox="1">
              <a:spLocks noChangeArrowheads="1"/>
            </p:cNvSpPr>
            <p:nvPr/>
          </p:nvSpPr>
          <p:spPr bwMode="auto">
            <a:xfrm>
              <a:off x="3408" y="3504"/>
              <a:ext cx="2112" cy="6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3</a:t>
              </a:r>
              <a:r>
                <a:rPr lang="en-US" altLang="en-US" dirty="0">
                  <a:latin typeface="+mj-lt"/>
                </a:rPr>
                <a:t>.	Sell the pesos to fulfill contract.</a:t>
              </a:r>
            </a:p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+mj-lt"/>
                </a:rPr>
                <a:t>	Gain $5,000</a:t>
              </a:r>
              <a:r>
                <a:rPr lang="en-US" altLang="en-US" dirty="0">
                  <a:latin typeface="Arial" panose="020B0604020202020204" pitchFamily="34" charset="0"/>
                </a:rPr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3112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0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0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60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Currency futures may be purchased by MNCs to hedge foreign currency payables, or sold to hedge receivables.</a:t>
            </a:r>
          </a:p>
        </p:txBody>
      </p:sp>
      <p:sp>
        <p:nvSpPr>
          <p:cNvPr id="161796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163300"/>
            <a:ext cx="6629400" cy="805534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grpSp>
        <p:nvGrpSpPr>
          <p:cNvPr id="161808" name="Group 16"/>
          <p:cNvGrpSpPr>
            <a:grpSpLocks/>
          </p:cNvGrpSpPr>
          <p:nvPr/>
        </p:nvGrpSpPr>
        <p:grpSpPr bwMode="auto">
          <a:xfrm>
            <a:off x="533400" y="3505200"/>
            <a:ext cx="3048000" cy="2695575"/>
            <a:chOff x="336" y="2208"/>
            <a:chExt cx="1920" cy="1698"/>
          </a:xfrm>
        </p:grpSpPr>
        <p:sp>
          <p:nvSpPr>
            <p:cNvPr id="161799" name="Text Box 7"/>
            <p:cNvSpPr txBox="1">
              <a:spLocks noChangeArrowheads="1"/>
            </p:cNvSpPr>
            <p:nvPr/>
          </p:nvSpPr>
          <p:spPr bwMode="auto">
            <a:xfrm>
              <a:off x="336" y="2592"/>
              <a:ext cx="1920" cy="1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1.	</a:t>
              </a:r>
              <a:r>
                <a:rPr lang="en-US" altLang="en-US" dirty="0">
                  <a:latin typeface="+mj-lt"/>
                </a:rPr>
                <a:t>Expect to receive 500,000 pesos. Contract to sell 500,000 pesos  @ $.09/peso on June 17. </a:t>
              </a:r>
            </a:p>
          </p:txBody>
        </p:sp>
        <p:sp>
          <p:nvSpPr>
            <p:cNvPr id="161800" name="Text Box 8"/>
            <p:cNvSpPr txBox="1">
              <a:spLocks noChangeArrowheads="1"/>
            </p:cNvSpPr>
            <p:nvPr/>
          </p:nvSpPr>
          <p:spPr bwMode="auto">
            <a:xfrm>
              <a:off x="960" y="2208"/>
              <a:ext cx="510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n-lt"/>
                </a:rPr>
                <a:t>April 4</a:t>
              </a:r>
            </a:p>
          </p:txBody>
        </p:sp>
      </p:grpSp>
      <p:grpSp>
        <p:nvGrpSpPr>
          <p:cNvPr id="161801" name="Group 9"/>
          <p:cNvGrpSpPr>
            <a:grpSpLocks/>
          </p:cNvGrpSpPr>
          <p:nvPr/>
        </p:nvGrpSpPr>
        <p:grpSpPr bwMode="auto">
          <a:xfrm>
            <a:off x="609600" y="3886200"/>
            <a:ext cx="8077200" cy="228600"/>
            <a:chOff x="384" y="2448"/>
            <a:chExt cx="5088" cy="144"/>
          </a:xfrm>
        </p:grpSpPr>
        <p:pic>
          <p:nvPicPr>
            <p:cNvPr id="161802" name="Picture 10" descr="C:\Program Files\Microsoft Office\Clipart\Lines\Green and Black Stripe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" y="2496"/>
              <a:ext cx="4992" cy="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1803" name="AutoShape 11"/>
            <p:cNvSpPr>
              <a:spLocks noChangeArrowheads="1"/>
            </p:cNvSpPr>
            <p:nvPr/>
          </p:nvSpPr>
          <p:spPr bwMode="auto">
            <a:xfrm rot="5400000">
              <a:off x="5328" y="244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1809" name="Group 17"/>
          <p:cNvGrpSpPr>
            <a:grpSpLocks/>
          </p:cNvGrpSpPr>
          <p:nvPr/>
        </p:nvGrpSpPr>
        <p:grpSpPr bwMode="auto">
          <a:xfrm>
            <a:off x="5410200" y="3505201"/>
            <a:ext cx="3352800" cy="2205038"/>
            <a:chOff x="3408" y="2208"/>
            <a:chExt cx="2112" cy="1389"/>
          </a:xfrm>
        </p:grpSpPr>
        <p:sp>
          <p:nvSpPr>
            <p:cNvPr id="161805" name="Text Box 13"/>
            <p:cNvSpPr txBox="1">
              <a:spLocks noChangeArrowheads="1"/>
            </p:cNvSpPr>
            <p:nvPr/>
          </p:nvSpPr>
          <p:spPr bwMode="auto">
            <a:xfrm>
              <a:off x="3408" y="2592"/>
              <a:ext cx="2112" cy="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2.</a:t>
              </a:r>
              <a:r>
                <a:rPr lang="en-US" altLang="en-US" dirty="0">
                  <a:latin typeface="+mj-lt"/>
                </a:rPr>
                <a:t>	Receive 500,000 pesos as expected</a:t>
              </a:r>
              <a:r>
                <a:rPr lang="en-US" altLang="en-US" dirty="0">
                  <a:latin typeface="Arial" panose="020B0604020202020204" pitchFamily="34" charset="0"/>
                </a:rPr>
                <a:t>.</a:t>
              </a:r>
            </a:p>
          </p:txBody>
        </p:sp>
        <p:sp>
          <p:nvSpPr>
            <p:cNvPr id="161806" name="Text Box 14"/>
            <p:cNvSpPr txBox="1">
              <a:spLocks noChangeArrowheads="1"/>
            </p:cNvSpPr>
            <p:nvPr/>
          </p:nvSpPr>
          <p:spPr bwMode="auto">
            <a:xfrm>
              <a:off x="3984" y="2208"/>
              <a:ext cx="584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June 17</a:t>
              </a:r>
            </a:p>
          </p:txBody>
        </p:sp>
        <p:sp>
          <p:nvSpPr>
            <p:cNvPr id="161807" name="Text Box 15"/>
            <p:cNvSpPr txBox="1">
              <a:spLocks noChangeArrowheads="1"/>
            </p:cNvSpPr>
            <p:nvPr/>
          </p:nvSpPr>
          <p:spPr bwMode="auto">
            <a:xfrm>
              <a:off x="3408" y="3120"/>
              <a:ext cx="2112" cy="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3.</a:t>
              </a:r>
              <a:r>
                <a:rPr lang="en-US" altLang="en-US" dirty="0">
                  <a:latin typeface="+mn-lt"/>
                </a:rPr>
                <a:t>	Sell the pesos at the locked-in rate.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143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1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1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61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00" name="Rectangle 1032"/>
          <p:cNvSpPr>
            <a:spLocks noGrp="1" noChangeArrowheads="1"/>
          </p:cNvSpPr>
          <p:nvPr>
            <p:ph type="body" idx="1"/>
          </p:nvPr>
        </p:nvSpPr>
        <p:spPr>
          <a:xfrm>
            <a:off x="683568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Most currency futures contracts are closed out before their settlement dates.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Brokers who fulfill orders to buy or sell futures contracts earn a transaction or brokerage fee in the form of the bid/ask spread.</a:t>
            </a:r>
          </a:p>
        </p:txBody>
      </p:sp>
      <p:sp>
        <p:nvSpPr>
          <p:cNvPr id="110602" name="Rectangle 1034"/>
          <p:cNvSpPr>
            <a:spLocks noGrp="1" noChangeArrowheads="1"/>
          </p:cNvSpPr>
          <p:nvPr>
            <p:ph type="title"/>
          </p:nvPr>
        </p:nvSpPr>
        <p:spPr>
          <a:xfrm>
            <a:off x="1257300" y="188640"/>
            <a:ext cx="66294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</p:spTree>
    <p:extLst>
      <p:ext uri="{BB962C8B-B14F-4D97-AF65-F5344CB8AC3E}">
        <p14:creationId xmlns:p14="http://schemas.microsoft.com/office/powerpoint/2010/main" val="33984810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0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0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00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143000" y="188640"/>
            <a:ext cx="6858000" cy="659160"/>
          </a:xfrm>
        </p:spPr>
        <p:txBody>
          <a:bodyPr/>
          <a:lstStyle/>
          <a:p>
            <a:r>
              <a:rPr lang="en-US" altLang="en-US" sz="3200" dirty="0"/>
              <a:t>Currency Options Market</a:t>
            </a:r>
          </a:p>
        </p:txBody>
      </p:sp>
      <p:sp>
        <p:nvSpPr>
          <p:cNvPr id="16384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11560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 currency option is another type of contract that can be purchased or sold by speculators and firms.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 standard options that are traded on an exchange through brokers are guaranteed, but require margin maintenance.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U.S. option exchanges (e.g. Chicago Board Options Exchange) are regulated by the Securities and Exchange Commission.</a:t>
            </a:r>
          </a:p>
        </p:txBody>
      </p:sp>
    </p:spTree>
    <p:extLst>
      <p:ext uri="{BB962C8B-B14F-4D97-AF65-F5344CB8AC3E}">
        <p14:creationId xmlns:p14="http://schemas.microsoft.com/office/powerpoint/2010/main" val="36134336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05" name="Rectangle 17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In addition to the exchanges, there is an over-the-counter market where commercial banks and brokerage firms offer customized currency options.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There are no credit guarantees for these OTC options, so some form of collateral may be required.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Currency options are classified as either calls or puts.</a:t>
            </a:r>
          </a:p>
        </p:txBody>
      </p:sp>
      <p:sp>
        <p:nvSpPr>
          <p:cNvPr id="114707" name="Rectangle 19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8580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Options Market</a:t>
            </a:r>
          </a:p>
        </p:txBody>
      </p:sp>
    </p:spTree>
    <p:extLst>
      <p:ext uri="{BB962C8B-B14F-4D97-AF65-F5344CB8AC3E}">
        <p14:creationId xmlns:p14="http://schemas.microsoft.com/office/powerpoint/2010/main" val="18670655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47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47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70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196752"/>
            <a:ext cx="8695928" cy="47525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3086100" algn="l"/>
              </a:tabLst>
            </a:pPr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currency call option</a:t>
            </a:r>
            <a:r>
              <a:rPr lang="en-US" altLang="en-US" dirty="0"/>
              <a:t> grants the holder the right to buy a specific currency at a specific price (called the </a:t>
            </a:r>
            <a:r>
              <a:rPr lang="en-US" altLang="en-US" i="1" dirty="0">
                <a:solidFill>
                  <a:srgbClr val="CC0000"/>
                </a:solidFill>
              </a:rPr>
              <a:t>exercise</a:t>
            </a:r>
            <a:r>
              <a:rPr lang="en-US" altLang="en-US" dirty="0"/>
              <a:t> or </a:t>
            </a:r>
            <a:r>
              <a:rPr lang="en-US" altLang="en-US" i="1" dirty="0">
                <a:solidFill>
                  <a:srgbClr val="CC0000"/>
                </a:solidFill>
              </a:rPr>
              <a:t>strike</a:t>
            </a:r>
            <a:r>
              <a:rPr lang="en-US" altLang="en-US" dirty="0"/>
              <a:t> price) within a specific period of time. </a:t>
            </a:r>
          </a:p>
          <a:p>
            <a:pPr>
              <a:buFont typeface="Wingdings" panose="05000000000000000000" pitchFamily="2" charset="2"/>
              <a:buChar char="§"/>
              <a:tabLst>
                <a:tab pos="3086100" algn="l"/>
              </a:tabLst>
            </a:pPr>
            <a:r>
              <a:rPr lang="en-US" altLang="en-US" dirty="0"/>
              <a:t>A call option is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in the money</a:t>
            </a:r>
            <a:r>
              <a:rPr lang="en-US" altLang="en-US" b="1" dirty="0"/>
              <a:t>	if spot rate &gt; strike price,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at the money</a:t>
            </a:r>
            <a:r>
              <a:rPr lang="en-US" altLang="en-US" b="1" dirty="0"/>
              <a:t>	if spot rate = strike price,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out of the money</a:t>
            </a:r>
            <a:endParaRPr lang="en-US" altLang="en-US" b="1" dirty="0"/>
          </a:p>
          <a:p>
            <a:pPr lvl="1">
              <a:buFontTx/>
              <a:buNone/>
              <a:tabLst>
                <a:tab pos="3086100" algn="l"/>
              </a:tabLst>
            </a:pPr>
            <a:r>
              <a:rPr lang="en-US" altLang="en-US" b="1" dirty="0"/>
              <a:t>		if spot rate &lt; strike price.</a:t>
            </a:r>
            <a:endParaRPr lang="en-US" altLang="en-US" dirty="0"/>
          </a:p>
        </p:txBody>
      </p:sp>
      <p:sp>
        <p:nvSpPr>
          <p:cNvPr id="164868" name="Rectangle 4"/>
          <p:cNvSpPr>
            <a:spLocks noGrp="1" noChangeArrowheads="1"/>
          </p:cNvSpPr>
          <p:nvPr>
            <p:ph type="title"/>
          </p:nvPr>
        </p:nvSpPr>
        <p:spPr>
          <a:xfrm>
            <a:off x="1259632" y="188640"/>
            <a:ext cx="6858000" cy="803176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35069848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4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179512" y="1052736"/>
            <a:ext cx="8661648" cy="417646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Option owners can sell or exercise their options. They can also choose to let their options expire. At most, they will lose the premiums they paid for their options.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Call option premiums will be higher when:</a:t>
            </a:r>
          </a:p>
          <a:p>
            <a:pPr lvl="1"/>
            <a:r>
              <a:rPr lang="en-US" altLang="en-US" dirty="0"/>
              <a:t>(spot price – strike price) is larger;</a:t>
            </a:r>
          </a:p>
          <a:p>
            <a:pPr lvl="1"/>
            <a:r>
              <a:rPr lang="en-US" altLang="en-US" dirty="0"/>
              <a:t>the time to expiration date is longer; and</a:t>
            </a:r>
          </a:p>
          <a:p>
            <a:pPr lvl="1"/>
            <a:r>
              <a:rPr lang="en-US" altLang="en-US" dirty="0"/>
              <a:t>the variability of the currency is greater.</a:t>
            </a:r>
          </a:p>
        </p:txBody>
      </p:sp>
      <p:sp>
        <p:nvSpPr>
          <p:cNvPr id="116746" name="Rectangle 10"/>
          <p:cNvSpPr>
            <a:spLocks noGrp="1" noChangeArrowheads="1"/>
          </p:cNvSpPr>
          <p:nvPr>
            <p:ph type="title"/>
          </p:nvPr>
        </p:nvSpPr>
        <p:spPr>
          <a:xfrm>
            <a:off x="971600" y="188640"/>
            <a:ext cx="68580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14238395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67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67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67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167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67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44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3832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Firms with open positions in foreign currencies may use currency call options to cover those positions.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They may purchase currency call options</a:t>
            </a:r>
          </a:p>
          <a:p>
            <a:pPr lvl="1"/>
            <a:r>
              <a:rPr lang="en-US" altLang="en-US" dirty="0"/>
              <a:t>to hedge future payables;</a:t>
            </a:r>
          </a:p>
          <a:p>
            <a:pPr lvl="1"/>
            <a:r>
              <a:rPr lang="en-US" altLang="en-US" dirty="0"/>
              <a:t>to hedge potential expenses when bidding on projects; and</a:t>
            </a:r>
          </a:p>
          <a:p>
            <a:pPr lvl="1"/>
            <a:r>
              <a:rPr lang="en-US" altLang="en-US" dirty="0"/>
              <a:t>to hedge potential costs when attempting to acquire other firms.</a:t>
            </a:r>
          </a:p>
        </p:txBody>
      </p:sp>
      <p:sp>
        <p:nvSpPr>
          <p:cNvPr id="166916" name="Rectangle 4"/>
          <p:cNvSpPr>
            <a:spLocks noGrp="1" noChangeArrowheads="1"/>
          </p:cNvSpPr>
          <p:nvPr>
            <p:ph type="title"/>
          </p:nvPr>
        </p:nvSpPr>
        <p:spPr>
          <a:xfrm>
            <a:off x="1259632" y="188640"/>
            <a:ext cx="68580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27779910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2000250" algn="l"/>
              </a:tabLst>
            </a:pPr>
            <a:r>
              <a:rPr lang="en-US" altLang="en-US" sz="2800" dirty="0"/>
              <a:t>Speculators who expect a foreign currency to appreciate can purchase call options on that currency. </a:t>
            </a:r>
          </a:p>
          <a:p>
            <a:pPr lvl="1">
              <a:tabLst>
                <a:tab pos="2000250" algn="l"/>
              </a:tabLst>
            </a:pPr>
            <a:r>
              <a:rPr lang="en-US" altLang="en-US" dirty="0"/>
              <a:t>Profit =	selling price – buying (strike) price 	– option premium</a:t>
            </a:r>
          </a:p>
          <a:p>
            <a:pPr>
              <a:buFont typeface="Wingdings" panose="05000000000000000000" pitchFamily="2" charset="2"/>
              <a:buChar char="§"/>
              <a:tabLst>
                <a:tab pos="2000250" algn="l"/>
              </a:tabLst>
            </a:pPr>
            <a:r>
              <a:rPr lang="en-US" altLang="en-US" sz="2800" dirty="0"/>
              <a:t>They may also sell (write) call options on a currency that they expect to depreciate.</a:t>
            </a:r>
          </a:p>
          <a:p>
            <a:pPr lvl="1">
              <a:tabLst>
                <a:tab pos="2000250" algn="l"/>
              </a:tabLst>
            </a:pPr>
            <a:r>
              <a:rPr lang="en-US" altLang="en-US" dirty="0"/>
              <a:t>Profit = option premium – buying price		+ selling (strike) price</a:t>
            </a:r>
          </a:p>
        </p:txBody>
      </p:sp>
      <p:sp>
        <p:nvSpPr>
          <p:cNvPr id="167940" name="Rectangle 4"/>
          <p:cNvSpPr>
            <a:spLocks noGrp="1" noChangeArrowheads="1"/>
          </p:cNvSpPr>
          <p:nvPr>
            <p:ph type="title"/>
          </p:nvPr>
        </p:nvSpPr>
        <p:spPr>
          <a:xfrm>
            <a:off x="1143000" y="188640"/>
            <a:ext cx="68580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7983915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980728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3257550" algn="l"/>
              </a:tabLst>
            </a:pPr>
            <a:r>
              <a:rPr lang="en-US" altLang="en-US" dirty="0"/>
              <a:t>The purchaser of a call option will break even when</a:t>
            </a:r>
          </a:p>
          <a:p>
            <a:pPr lvl="1">
              <a:buFontTx/>
              <a:buNone/>
              <a:tabLst>
                <a:tab pos="3257550" algn="l"/>
              </a:tabLst>
            </a:pPr>
            <a:r>
              <a:rPr lang="en-US" altLang="en-US" b="1" dirty="0"/>
              <a:t>   selling price =	buying (strike) price </a:t>
            </a:r>
          </a:p>
          <a:p>
            <a:pPr lvl="1">
              <a:buFontTx/>
              <a:buNone/>
              <a:tabLst>
                <a:tab pos="3257550" algn="l"/>
              </a:tabLst>
            </a:pPr>
            <a:r>
              <a:rPr lang="en-US" altLang="en-US" b="1" dirty="0"/>
              <a:t>		+ option premium</a:t>
            </a:r>
          </a:p>
          <a:p>
            <a:pPr>
              <a:buFont typeface="Wingdings" panose="05000000000000000000" pitchFamily="2" charset="2"/>
              <a:buChar char="§"/>
              <a:tabLst>
                <a:tab pos="3257550" algn="l"/>
              </a:tabLst>
            </a:pPr>
            <a:r>
              <a:rPr lang="en-US" altLang="en-US" dirty="0"/>
              <a:t>The seller (writer) of a call option will break even when</a:t>
            </a:r>
          </a:p>
          <a:p>
            <a:pPr lvl="1">
              <a:buFontTx/>
              <a:buNone/>
              <a:tabLst>
                <a:tab pos="3257550" algn="l"/>
              </a:tabLst>
            </a:pPr>
            <a:r>
              <a:rPr lang="en-US" altLang="en-US" dirty="0"/>
              <a:t>   </a:t>
            </a:r>
            <a:r>
              <a:rPr lang="en-US" altLang="en-US" b="1" dirty="0"/>
              <a:t>buying price = selling (strike) price</a:t>
            </a:r>
          </a:p>
          <a:p>
            <a:pPr lvl="1">
              <a:buFontTx/>
              <a:buNone/>
              <a:tabLst>
                <a:tab pos="3257550" algn="l"/>
              </a:tabLst>
            </a:pPr>
            <a:r>
              <a:rPr lang="en-US" altLang="en-US" b="1" dirty="0"/>
              <a:t>		+ option premium</a:t>
            </a:r>
            <a:endParaRPr lang="en-US" altLang="en-US" dirty="0"/>
          </a:p>
        </p:txBody>
      </p:sp>
      <p:sp>
        <p:nvSpPr>
          <p:cNvPr id="168964" name="Rectangle 4"/>
          <p:cNvSpPr>
            <a:spLocks noGrp="1" noChangeArrowheads="1"/>
          </p:cNvSpPr>
          <p:nvPr>
            <p:ph type="title"/>
          </p:nvPr>
        </p:nvSpPr>
        <p:spPr>
          <a:xfrm>
            <a:off x="899592" y="188640"/>
            <a:ext cx="6858000" cy="515144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18326033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8" name="Rectangle 1028"/>
          <p:cNvSpPr>
            <a:spLocks noGrp="1" noChangeArrowheads="1"/>
          </p:cNvSpPr>
          <p:nvPr>
            <p:ph type="body" idx="1"/>
          </p:nvPr>
        </p:nvSpPr>
        <p:spPr>
          <a:xfrm>
            <a:off x="179512" y="1124744"/>
            <a:ext cx="8661648" cy="4752528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3086100" algn="l"/>
              </a:tabLst>
            </a:pPr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currency put option</a:t>
            </a:r>
            <a:r>
              <a:rPr lang="en-US" altLang="en-US" dirty="0"/>
              <a:t> grants the holder the right to sell a specific currency at a specific price (the </a:t>
            </a:r>
            <a:r>
              <a:rPr lang="en-US" altLang="en-US" i="1" dirty="0">
                <a:solidFill>
                  <a:srgbClr val="CC0000"/>
                </a:solidFill>
              </a:rPr>
              <a:t>strike</a:t>
            </a:r>
            <a:r>
              <a:rPr lang="en-US" altLang="en-US" dirty="0"/>
              <a:t> price) within a specific period of time. </a:t>
            </a:r>
          </a:p>
          <a:p>
            <a:pPr>
              <a:buFont typeface="Wingdings" panose="05000000000000000000" pitchFamily="2" charset="2"/>
              <a:buChar char="§"/>
              <a:tabLst>
                <a:tab pos="3086100" algn="l"/>
              </a:tabLst>
            </a:pPr>
            <a:r>
              <a:rPr lang="en-US" altLang="en-US" dirty="0"/>
              <a:t>A put option is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in the money</a:t>
            </a:r>
            <a:r>
              <a:rPr lang="en-US" altLang="en-US" b="1" dirty="0"/>
              <a:t>	if spot rate &lt; strike price,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at the money</a:t>
            </a:r>
            <a:r>
              <a:rPr lang="en-US" altLang="en-US" b="1" dirty="0"/>
              <a:t>	if spot rate = strike price,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out of the </a:t>
            </a:r>
            <a:r>
              <a:rPr lang="en-US" altLang="en-US" b="1" i="1" dirty="0" smtClean="0">
                <a:solidFill>
                  <a:srgbClr val="CC0000"/>
                </a:solidFill>
              </a:rPr>
              <a:t>money</a:t>
            </a:r>
            <a:r>
              <a:rPr lang="en-US" altLang="en-US" b="1" dirty="0"/>
              <a:t> </a:t>
            </a:r>
            <a:r>
              <a:rPr lang="en-US" altLang="en-US" b="1" dirty="0" smtClean="0"/>
              <a:t> </a:t>
            </a:r>
            <a:r>
              <a:rPr lang="en-US" altLang="en-US" b="1" dirty="0" smtClean="0"/>
              <a:t>if </a:t>
            </a:r>
            <a:r>
              <a:rPr lang="en-US" altLang="en-US" b="1" dirty="0"/>
              <a:t>spot rate &gt; strike price.</a:t>
            </a:r>
            <a:endParaRPr lang="en-US" altLang="en-US" dirty="0"/>
          </a:p>
        </p:txBody>
      </p:sp>
      <p:sp>
        <p:nvSpPr>
          <p:cNvPr id="169989" name="Rectangle 1029"/>
          <p:cNvSpPr>
            <a:spLocks noGrp="1" noChangeArrowheads="1"/>
          </p:cNvSpPr>
          <p:nvPr>
            <p:ph type="title"/>
          </p:nvPr>
        </p:nvSpPr>
        <p:spPr>
          <a:xfrm>
            <a:off x="1257300" y="188640"/>
            <a:ext cx="66294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Put Options</a:t>
            </a:r>
          </a:p>
        </p:txBody>
      </p:sp>
    </p:spTree>
    <p:extLst>
      <p:ext uri="{BB962C8B-B14F-4D97-AF65-F5344CB8AC3E}">
        <p14:creationId xmlns:p14="http://schemas.microsoft.com/office/powerpoint/2010/main" val="19660573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6" name="Rectangle 1032"/>
          <p:cNvSpPr>
            <a:spLocks noGrp="1" noChangeArrowheads="1"/>
          </p:cNvSpPr>
          <p:nvPr>
            <p:ph type="body" idx="1"/>
          </p:nvPr>
        </p:nvSpPr>
        <p:spPr>
          <a:xfrm>
            <a:off x="611560" y="1268760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Put option premiums will be higher when:</a:t>
            </a:r>
          </a:p>
          <a:p>
            <a:pPr lvl="1"/>
            <a:r>
              <a:rPr lang="en-US" altLang="en-US" dirty="0"/>
              <a:t>(strike price – spot rate) is larger;</a:t>
            </a:r>
          </a:p>
          <a:p>
            <a:pPr lvl="1"/>
            <a:r>
              <a:rPr lang="en-US" altLang="en-US" dirty="0"/>
              <a:t>the time to expiration date is longer; and</a:t>
            </a:r>
          </a:p>
          <a:p>
            <a:pPr lvl="1"/>
            <a:r>
              <a:rPr lang="en-US" altLang="en-US" dirty="0"/>
              <a:t>the variability of the currency is greater.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Corporations with open foreign currency positions may use currency put options to cover their positions. </a:t>
            </a:r>
          </a:p>
          <a:p>
            <a:pPr lvl="1"/>
            <a:r>
              <a:rPr lang="en-US" altLang="en-US" dirty="0"/>
              <a:t>For example, firms  may purchase put options to hedge future receivables.</a:t>
            </a:r>
          </a:p>
        </p:txBody>
      </p:sp>
      <p:sp>
        <p:nvSpPr>
          <p:cNvPr id="124952" name="Rectangle 1048"/>
          <p:cNvSpPr>
            <a:spLocks noGrp="1" noChangeArrowheads="1"/>
          </p:cNvSpPr>
          <p:nvPr>
            <p:ph type="title"/>
          </p:nvPr>
        </p:nvSpPr>
        <p:spPr>
          <a:xfrm>
            <a:off x="1257300" y="260648"/>
            <a:ext cx="6629400" cy="803176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Put Options</a:t>
            </a:r>
          </a:p>
        </p:txBody>
      </p:sp>
    </p:spTree>
    <p:extLst>
      <p:ext uri="{BB962C8B-B14F-4D97-AF65-F5344CB8AC3E}">
        <p14:creationId xmlns:p14="http://schemas.microsoft.com/office/powerpoint/2010/main" val="33409136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49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49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49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49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49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49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6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11560" y="958959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2000250" algn="l"/>
              </a:tabLst>
            </a:pPr>
            <a:r>
              <a:rPr lang="en-US" altLang="en-US" sz="2800" dirty="0"/>
              <a:t>Speculators who expect a foreign currency to depreciate can purchase put options on that currency. </a:t>
            </a:r>
          </a:p>
          <a:p>
            <a:pPr lvl="1">
              <a:tabLst>
                <a:tab pos="2000250" algn="l"/>
              </a:tabLst>
            </a:pPr>
            <a:r>
              <a:rPr lang="en-US" altLang="en-US" dirty="0"/>
              <a:t>Profit =	selling (strike) price – buying price 	– option premium</a:t>
            </a:r>
          </a:p>
          <a:p>
            <a:pPr>
              <a:buFont typeface="Wingdings" panose="05000000000000000000" pitchFamily="2" charset="2"/>
              <a:buChar char="§"/>
              <a:tabLst>
                <a:tab pos="2000250" algn="l"/>
              </a:tabLst>
            </a:pPr>
            <a:r>
              <a:rPr lang="en-US" altLang="en-US" sz="2800" dirty="0"/>
              <a:t>They may also sell (write) put options on a currency that they expect to appreciate.</a:t>
            </a:r>
          </a:p>
          <a:p>
            <a:pPr lvl="1">
              <a:tabLst>
                <a:tab pos="2000250" algn="l"/>
              </a:tabLst>
            </a:pPr>
            <a:r>
              <a:rPr lang="en-US" altLang="en-US" dirty="0"/>
              <a:t>Profit = option premium + selling price		– buying (strike) price</a:t>
            </a:r>
          </a:p>
        </p:txBody>
      </p:sp>
      <p:sp>
        <p:nvSpPr>
          <p:cNvPr id="171013" name="Rectangle 5"/>
          <p:cNvSpPr>
            <a:spLocks noGrp="1" noChangeArrowheads="1"/>
          </p:cNvSpPr>
          <p:nvPr>
            <p:ph type="title"/>
          </p:nvPr>
        </p:nvSpPr>
        <p:spPr>
          <a:xfrm>
            <a:off x="1115616" y="188640"/>
            <a:ext cx="6629400" cy="803176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Put Options</a:t>
            </a:r>
          </a:p>
        </p:txBody>
      </p:sp>
    </p:spTree>
    <p:extLst>
      <p:ext uri="{BB962C8B-B14F-4D97-AF65-F5344CB8AC3E}">
        <p14:creationId xmlns:p14="http://schemas.microsoft.com/office/powerpoint/2010/main" val="424887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1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1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1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1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2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11560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One possible speculative strategy for volatile currencies is to purchase both a put option and a call option at the same exercise price. This is called a </a:t>
            </a:r>
            <a:r>
              <a:rPr lang="en-US" altLang="en-US" sz="2800" i="1" dirty="0">
                <a:solidFill>
                  <a:srgbClr val="CC0000"/>
                </a:solidFill>
              </a:rPr>
              <a:t>straddle</a:t>
            </a:r>
            <a:r>
              <a:rPr lang="en-US" altLang="en-US" sz="2800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By purchasing both options, the speculator may gain if the currency moves substantially in either direction, or if it moves in one direction followed by the other.</a:t>
            </a:r>
          </a:p>
        </p:txBody>
      </p:sp>
      <p:sp>
        <p:nvSpPr>
          <p:cNvPr id="126986" name="Rectangle 10"/>
          <p:cNvSpPr>
            <a:spLocks noGrp="1" noChangeArrowheads="1"/>
          </p:cNvSpPr>
          <p:nvPr>
            <p:ph type="title"/>
          </p:nvPr>
        </p:nvSpPr>
        <p:spPr>
          <a:xfrm>
            <a:off x="1257300" y="188640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Put Options</a:t>
            </a:r>
          </a:p>
        </p:txBody>
      </p:sp>
    </p:spTree>
    <p:extLst>
      <p:ext uri="{BB962C8B-B14F-4D97-AF65-F5344CB8AC3E}">
        <p14:creationId xmlns:p14="http://schemas.microsoft.com/office/powerpoint/2010/main" val="2650366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69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69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84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800" dirty="0"/>
              <a:t>Conditional Currency Options</a:t>
            </a:r>
          </a:p>
        </p:txBody>
      </p:sp>
      <p:sp>
        <p:nvSpPr>
          <p:cNvPr id="13312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 currency option may be structured such that the premium is conditioned on the actual currency movement over the period of concern.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Suppose a conditional put option on £ has an exercise price of $1.70, and a </a:t>
            </a:r>
            <a:r>
              <a:rPr lang="en-US" altLang="en-US" sz="2800" i="1" dirty="0">
                <a:solidFill>
                  <a:srgbClr val="CC0000"/>
                </a:solidFill>
              </a:rPr>
              <a:t>trigger</a:t>
            </a:r>
            <a:r>
              <a:rPr lang="en-US" altLang="en-US" sz="2800" dirty="0"/>
              <a:t> of $1.74. The premium will have to be paid only if the £’s value exceeds the trigger value.</a:t>
            </a:r>
          </a:p>
        </p:txBody>
      </p:sp>
    </p:spTree>
    <p:extLst>
      <p:ext uri="{BB962C8B-B14F-4D97-AF65-F5344CB8AC3E}">
        <p14:creationId xmlns:p14="http://schemas.microsoft.com/office/powerpoint/2010/main" val="9574319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3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3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5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652463"/>
          </a:xfrm>
        </p:spPr>
        <p:txBody>
          <a:bodyPr/>
          <a:lstStyle/>
          <a:p>
            <a:r>
              <a:rPr lang="en-US" altLang="en-US" sz="3200" dirty="0"/>
              <a:t>Conditional Currency Options</a:t>
            </a:r>
          </a:p>
        </p:txBody>
      </p:sp>
      <p:sp>
        <p:nvSpPr>
          <p:cNvPr id="175108" name="Rectangle 4"/>
          <p:cNvSpPr>
            <a:spLocks noChangeArrowheads="1"/>
          </p:cNvSpPr>
          <p:nvPr/>
        </p:nvSpPr>
        <p:spPr bwMode="auto">
          <a:xfrm>
            <a:off x="1066800" y="1371600"/>
            <a:ext cx="6950173" cy="800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200" dirty="0">
                <a:latin typeface="Arial" panose="020B0604020202020204" pitchFamily="34" charset="0"/>
              </a:rPr>
              <a:t>	</a:t>
            </a:r>
            <a:r>
              <a:rPr lang="en-US" altLang="en-US" sz="2200" u="sng" dirty="0">
                <a:latin typeface="+mj-lt"/>
              </a:rPr>
              <a:t>Option Type</a:t>
            </a:r>
            <a:r>
              <a:rPr lang="en-US" altLang="en-US" sz="2200" dirty="0">
                <a:latin typeface="+mj-lt"/>
              </a:rPr>
              <a:t>	</a:t>
            </a:r>
            <a:r>
              <a:rPr lang="en-US" altLang="en-US" sz="2200" u="sng" dirty="0">
                <a:latin typeface="+mj-lt"/>
              </a:rPr>
              <a:t>Exercise Price</a:t>
            </a:r>
            <a:r>
              <a:rPr lang="en-US" altLang="en-US" sz="2200" dirty="0">
                <a:latin typeface="+mj-lt"/>
              </a:rPr>
              <a:t>	</a:t>
            </a:r>
            <a:r>
              <a:rPr lang="en-US" altLang="en-US" sz="2200" u="sng" dirty="0">
                <a:latin typeface="+mj-lt"/>
              </a:rPr>
              <a:t>Trigger</a:t>
            </a:r>
            <a:r>
              <a:rPr lang="en-US" altLang="en-US" sz="2200" dirty="0">
                <a:latin typeface="+mj-lt"/>
              </a:rPr>
              <a:t>	</a:t>
            </a:r>
            <a:r>
              <a:rPr lang="en-US" altLang="en-US" sz="2200" u="sng" dirty="0">
                <a:latin typeface="+mj-lt"/>
              </a:rPr>
              <a:t>Premium</a:t>
            </a:r>
            <a:endParaRPr lang="en-US" altLang="en-US" sz="2200" dirty="0">
              <a:latin typeface="+mj-lt"/>
            </a:endParaRPr>
          </a:p>
          <a:p>
            <a:pPr>
              <a:spcBef>
                <a:spcPct val="10000"/>
              </a:spcBef>
            </a:pPr>
            <a:r>
              <a:rPr lang="en-US" altLang="en-US" sz="2200" dirty="0">
                <a:latin typeface="+mj-lt"/>
              </a:rPr>
              <a:t>	basic put	$1.70	-	$0.02</a:t>
            </a:r>
          </a:p>
        </p:txBody>
      </p:sp>
      <p:grpSp>
        <p:nvGrpSpPr>
          <p:cNvPr id="175157" name="Group 53"/>
          <p:cNvGrpSpPr>
            <a:grpSpLocks/>
          </p:cNvGrpSpPr>
          <p:nvPr/>
        </p:nvGrpSpPr>
        <p:grpSpPr bwMode="auto">
          <a:xfrm>
            <a:off x="762000" y="2667000"/>
            <a:ext cx="7607300" cy="3978275"/>
            <a:chOff x="672" y="1680"/>
            <a:chExt cx="4792" cy="2506"/>
          </a:xfrm>
        </p:grpSpPr>
        <p:sp>
          <p:nvSpPr>
            <p:cNvPr id="175113" name="Line 9"/>
            <p:cNvSpPr>
              <a:spLocks noChangeShapeType="1"/>
            </p:cNvSpPr>
            <p:nvPr/>
          </p:nvSpPr>
          <p:spPr bwMode="auto">
            <a:xfrm>
              <a:off x="1440" y="1680"/>
              <a:ext cx="0" cy="20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4" name="Line 10"/>
            <p:cNvSpPr>
              <a:spLocks noChangeShapeType="1"/>
            </p:cNvSpPr>
            <p:nvPr/>
          </p:nvSpPr>
          <p:spPr bwMode="auto">
            <a:xfrm>
              <a:off x="1728" y="3888"/>
              <a:ext cx="321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5" name="Line 11"/>
            <p:cNvSpPr>
              <a:spLocks noChangeShapeType="1"/>
            </p:cNvSpPr>
            <p:nvPr/>
          </p:nvSpPr>
          <p:spPr bwMode="auto">
            <a:xfrm>
              <a:off x="1584" y="3888"/>
              <a:ext cx="48" cy="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6" name="Line 12"/>
            <p:cNvSpPr>
              <a:spLocks noChangeShapeType="1"/>
            </p:cNvSpPr>
            <p:nvPr/>
          </p:nvSpPr>
          <p:spPr bwMode="auto">
            <a:xfrm flipV="1">
              <a:off x="1632" y="3792"/>
              <a:ext cx="48" cy="19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7" name="Line 13"/>
            <p:cNvSpPr>
              <a:spLocks noChangeShapeType="1"/>
            </p:cNvSpPr>
            <p:nvPr/>
          </p:nvSpPr>
          <p:spPr bwMode="auto">
            <a:xfrm>
              <a:off x="1680" y="3792"/>
              <a:ext cx="48" cy="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8" name="Line 14"/>
            <p:cNvSpPr>
              <a:spLocks noChangeShapeType="1"/>
            </p:cNvSpPr>
            <p:nvPr/>
          </p:nvSpPr>
          <p:spPr bwMode="auto">
            <a:xfrm flipH="1">
              <a:off x="1440" y="3888"/>
              <a:ext cx="14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9" name="Line 15"/>
            <p:cNvSpPr>
              <a:spLocks noChangeShapeType="1"/>
            </p:cNvSpPr>
            <p:nvPr/>
          </p:nvSpPr>
          <p:spPr bwMode="auto">
            <a:xfrm>
              <a:off x="2064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0" name="Line 16"/>
            <p:cNvSpPr>
              <a:spLocks noChangeShapeType="1"/>
            </p:cNvSpPr>
            <p:nvPr/>
          </p:nvSpPr>
          <p:spPr bwMode="auto">
            <a:xfrm>
              <a:off x="2400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1" name="Line 17"/>
            <p:cNvSpPr>
              <a:spLocks noChangeShapeType="1"/>
            </p:cNvSpPr>
            <p:nvPr/>
          </p:nvSpPr>
          <p:spPr bwMode="auto">
            <a:xfrm>
              <a:off x="2736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2" name="Line 18"/>
            <p:cNvSpPr>
              <a:spLocks noChangeShapeType="1"/>
            </p:cNvSpPr>
            <p:nvPr/>
          </p:nvSpPr>
          <p:spPr bwMode="auto">
            <a:xfrm>
              <a:off x="3072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3" name="Line 19"/>
            <p:cNvSpPr>
              <a:spLocks noChangeShapeType="1"/>
            </p:cNvSpPr>
            <p:nvPr/>
          </p:nvSpPr>
          <p:spPr bwMode="auto">
            <a:xfrm>
              <a:off x="3408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4" name="Line 20"/>
            <p:cNvSpPr>
              <a:spLocks noChangeShapeType="1"/>
            </p:cNvSpPr>
            <p:nvPr/>
          </p:nvSpPr>
          <p:spPr bwMode="auto">
            <a:xfrm>
              <a:off x="3744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5" name="Line 21"/>
            <p:cNvSpPr>
              <a:spLocks noChangeShapeType="1"/>
            </p:cNvSpPr>
            <p:nvPr/>
          </p:nvSpPr>
          <p:spPr bwMode="auto">
            <a:xfrm>
              <a:off x="4080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6" name="Line 22"/>
            <p:cNvSpPr>
              <a:spLocks noChangeShapeType="1"/>
            </p:cNvSpPr>
            <p:nvPr/>
          </p:nvSpPr>
          <p:spPr bwMode="auto">
            <a:xfrm>
              <a:off x="4416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7" name="Text Box 23"/>
            <p:cNvSpPr txBox="1">
              <a:spLocks noChangeArrowheads="1"/>
            </p:cNvSpPr>
            <p:nvPr/>
          </p:nvSpPr>
          <p:spPr bwMode="auto">
            <a:xfrm>
              <a:off x="1776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$1.66</a:t>
              </a:r>
            </a:p>
          </p:txBody>
        </p:sp>
        <p:sp>
          <p:nvSpPr>
            <p:cNvPr id="175128" name="Text Box 24"/>
            <p:cNvSpPr txBox="1">
              <a:spLocks noChangeArrowheads="1"/>
            </p:cNvSpPr>
            <p:nvPr/>
          </p:nvSpPr>
          <p:spPr bwMode="auto">
            <a:xfrm>
              <a:off x="2448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$1.70</a:t>
              </a:r>
            </a:p>
          </p:txBody>
        </p:sp>
        <p:sp>
          <p:nvSpPr>
            <p:cNvPr id="175129" name="Text Box 25"/>
            <p:cNvSpPr txBox="1">
              <a:spLocks noChangeArrowheads="1"/>
            </p:cNvSpPr>
            <p:nvPr/>
          </p:nvSpPr>
          <p:spPr bwMode="auto">
            <a:xfrm>
              <a:off x="3120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$1.74</a:t>
              </a:r>
            </a:p>
          </p:txBody>
        </p:sp>
        <p:sp>
          <p:nvSpPr>
            <p:cNvPr id="175130" name="Text Box 26"/>
            <p:cNvSpPr txBox="1">
              <a:spLocks noChangeArrowheads="1"/>
            </p:cNvSpPr>
            <p:nvPr/>
          </p:nvSpPr>
          <p:spPr bwMode="auto">
            <a:xfrm>
              <a:off x="3792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$1.78</a:t>
              </a:r>
            </a:p>
          </p:txBody>
        </p:sp>
        <p:sp>
          <p:nvSpPr>
            <p:cNvPr id="175131" name="Text Box 27"/>
            <p:cNvSpPr txBox="1">
              <a:spLocks noChangeArrowheads="1"/>
            </p:cNvSpPr>
            <p:nvPr/>
          </p:nvSpPr>
          <p:spPr bwMode="auto">
            <a:xfrm>
              <a:off x="4464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$1.82</a:t>
              </a:r>
            </a:p>
          </p:txBody>
        </p:sp>
        <p:sp>
          <p:nvSpPr>
            <p:cNvPr id="175132" name="Line 28"/>
            <p:cNvSpPr>
              <a:spLocks noChangeShapeType="1"/>
            </p:cNvSpPr>
            <p:nvPr/>
          </p:nvSpPr>
          <p:spPr bwMode="auto">
            <a:xfrm>
              <a:off x="4752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4" name="Line 30"/>
            <p:cNvSpPr>
              <a:spLocks noChangeShapeType="1"/>
            </p:cNvSpPr>
            <p:nvPr/>
          </p:nvSpPr>
          <p:spPr bwMode="auto">
            <a:xfrm flipH="1" flipV="1">
              <a:off x="1344" y="3792"/>
              <a:ext cx="96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5" name="Line 31"/>
            <p:cNvSpPr>
              <a:spLocks noChangeShapeType="1"/>
            </p:cNvSpPr>
            <p:nvPr/>
          </p:nvSpPr>
          <p:spPr bwMode="auto">
            <a:xfrm flipV="1">
              <a:off x="1344" y="3744"/>
              <a:ext cx="192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6" name="Line 32"/>
            <p:cNvSpPr>
              <a:spLocks noChangeShapeType="1"/>
            </p:cNvSpPr>
            <p:nvPr/>
          </p:nvSpPr>
          <p:spPr bwMode="auto">
            <a:xfrm flipH="1" flipV="1">
              <a:off x="1440" y="3696"/>
              <a:ext cx="96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7" name="Line 33"/>
            <p:cNvSpPr>
              <a:spLocks noChangeShapeType="1"/>
            </p:cNvSpPr>
            <p:nvPr/>
          </p:nvSpPr>
          <p:spPr bwMode="auto">
            <a:xfrm>
              <a:off x="1440" y="3840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9" name="Line 35"/>
            <p:cNvSpPr>
              <a:spLocks noChangeShapeType="1"/>
            </p:cNvSpPr>
            <p:nvPr/>
          </p:nvSpPr>
          <p:spPr bwMode="auto">
            <a:xfrm>
              <a:off x="1440" y="3552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0" name="Line 36"/>
            <p:cNvSpPr>
              <a:spLocks noChangeShapeType="1"/>
            </p:cNvSpPr>
            <p:nvPr/>
          </p:nvSpPr>
          <p:spPr bwMode="auto">
            <a:xfrm>
              <a:off x="1440" y="3264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1" name="Line 37"/>
            <p:cNvSpPr>
              <a:spLocks noChangeShapeType="1"/>
            </p:cNvSpPr>
            <p:nvPr/>
          </p:nvSpPr>
          <p:spPr bwMode="auto">
            <a:xfrm>
              <a:off x="1440" y="2976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2" name="Line 38"/>
            <p:cNvSpPr>
              <a:spLocks noChangeShapeType="1"/>
            </p:cNvSpPr>
            <p:nvPr/>
          </p:nvSpPr>
          <p:spPr bwMode="auto">
            <a:xfrm>
              <a:off x="1440" y="2688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3" name="Line 39"/>
            <p:cNvSpPr>
              <a:spLocks noChangeShapeType="1"/>
            </p:cNvSpPr>
            <p:nvPr/>
          </p:nvSpPr>
          <p:spPr bwMode="auto">
            <a:xfrm>
              <a:off x="1440" y="2400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4" name="Line 40"/>
            <p:cNvSpPr>
              <a:spLocks noChangeShapeType="1"/>
            </p:cNvSpPr>
            <p:nvPr/>
          </p:nvSpPr>
          <p:spPr bwMode="auto">
            <a:xfrm>
              <a:off x="1440" y="2112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5" name="Text Box 41"/>
            <p:cNvSpPr txBox="1">
              <a:spLocks noChangeArrowheads="1"/>
            </p:cNvSpPr>
            <p:nvPr/>
          </p:nvSpPr>
          <p:spPr bwMode="auto">
            <a:xfrm>
              <a:off x="912" y="345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$1.66</a:t>
              </a:r>
            </a:p>
          </p:txBody>
        </p:sp>
        <p:sp>
          <p:nvSpPr>
            <p:cNvPr id="175146" name="Text Box 42"/>
            <p:cNvSpPr txBox="1">
              <a:spLocks noChangeArrowheads="1"/>
            </p:cNvSpPr>
            <p:nvPr/>
          </p:nvSpPr>
          <p:spPr bwMode="auto">
            <a:xfrm>
              <a:off x="912" y="3168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$1.68</a:t>
              </a:r>
            </a:p>
          </p:txBody>
        </p:sp>
        <p:sp>
          <p:nvSpPr>
            <p:cNvPr id="175147" name="Text Box 43"/>
            <p:cNvSpPr txBox="1">
              <a:spLocks noChangeArrowheads="1"/>
            </p:cNvSpPr>
            <p:nvPr/>
          </p:nvSpPr>
          <p:spPr bwMode="auto">
            <a:xfrm>
              <a:off x="912" y="288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$1.70</a:t>
              </a:r>
            </a:p>
          </p:txBody>
        </p:sp>
        <p:sp>
          <p:nvSpPr>
            <p:cNvPr id="175148" name="Text Box 44"/>
            <p:cNvSpPr txBox="1">
              <a:spLocks noChangeArrowheads="1"/>
            </p:cNvSpPr>
            <p:nvPr/>
          </p:nvSpPr>
          <p:spPr bwMode="auto">
            <a:xfrm>
              <a:off x="912" y="2592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$1.72</a:t>
              </a:r>
            </a:p>
          </p:txBody>
        </p:sp>
        <p:sp>
          <p:nvSpPr>
            <p:cNvPr id="175149" name="Text Box 45"/>
            <p:cNvSpPr txBox="1">
              <a:spLocks noChangeArrowheads="1"/>
            </p:cNvSpPr>
            <p:nvPr/>
          </p:nvSpPr>
          <p:spPr bwMode="auto">
            <a:xfrm>
              <a:off x="912" y="2304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$1.74</a:t>
              </a:r>
            </a:p>
          </p:txBody>
        </p:sp>
        <p:sp>
          <p:nvSpPr>
            <p:cNvPr id="175150" name="Text Box 46"/>
            <p:cNvSpPr txBox="1">
              <a:spLocks noChangeArrowheads="1"/>
            </p:cNvSpPr>
            <p:nvPr/>
          </p:nvSpPr>
          <p:spPr bwMode="auto">
            <a:xfrm>
              <a:off x="912" y="201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$1.76</a:t>
              </a:r>
            </a:p>
          </p:txBody>
        </p:sp>
        <p:sp>
          <p:nvSpPr>
            <p:cNvPr id="175151" name="Text Box 47"/>
            <p:cNvSpPr txBox="1">
              <a:spLocks noChangeArrowheads="1"/>
            </p:cNvSpPr>
            <p:nvPr/>
          </p:nvSpPr>
          <p:spPr bwMode="auto">
            <a:xfrm>
              <a:off x="912" y="1728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$1.78</a:t>
              </a:r>
            </a:p>
          </p:txBody>
        </p:sp>
        <p:sp>
          <p:nvSpPr>
            <p:cNvPr id="175153" name="Line 49"/>
            <p:cNvSpPr>
              <a:spLocks noChangeShapeType="1"/>
            </p:cNvSpPr>
            <p:nvPr/>
          </p:nvSpPr>
          <p:spPr bwMode="auto">
            <a:xfrm>
              <a:off x="1440" y="1824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55" name="Text Box 51"/>
            <p:cNvSpPr txBox="1">
              <a:spLocks noChangeArrowheads="1"/>
            </p:cNvSpPr>
            <p:nvPr/>
          </p:nvSpPr>
          <p:spPr bwMode="auto">
            <a:xfrm rot="-5400000">
              <a:off x="-88" y="2580"/>
              <a:ext cx="177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Net Amount Received</a:t>
              </a:r>
            </a:p>
          </p:txBody>
        </p:sp>
        <p:sp>
          <p:nvSpPr>
            <p:cNvPr id="175156" name="Text Box 52"/>
            <p:cNvSpPr txBox="1">
              <a:spLocks noChangeArrowheads="1"/>
            </p:cNvSpPr>
            <p:nvPr/>
          </p:nvSpPr>
          <p:spPr bwMode="auto">
            <a:xfrm>
              <a:off x="4992" y="3696"/>
              <a:ext cx="47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Spot</a:t>
              </a:r>
            </a:p>
            <a:p>
              <a:pPr>
                <a:lnSpc>
                  <a:spcPct val="90000"/>
                </a:lnSpc>
              </a:pPr>
              <a:r>
                <a:rPr lang="en-US" altLang="en-US" sz="2000"/>
                <a:t>Rate</a:t>
              </a:r>
            </a:p>
          </p:txBody>
        </p:sp>
      </p:grpSp>
      <p:grpSp>
        <p:nvGrpSpPr>
          <p:cNvPr id="175176" name="Group 72"/>
          <p:cNvGrpSpPr>
            <a:grpSpLocks/>
          </p:cNvGrpSpPr>
          <p:nvPr/>
        </p:nvGrpSpPr>
        <p:grpSpPr bwMode="auto">
          <a:xfrm>
            <a:off x="1981200" y="2743200"/>
            <a:ext cx="4724400" cy="3429000"/>
            <a:chOff x="1248" y="1728"/>
            <a:chExt cx="2976" cy="2160"/>
          </a:xfrm>
        </p:grpSpPr>
        <p:sp>
          <p:nvSpPr>
            <p:cNvPr id="175159" name="Line 55"/>
            <p:cNvSpPr>
              <a:spLocks noChangeShapeType="1"/>
            </p:cNvSpPr>
            <p:nvPr/>
          </p:nvSpPr>
          <p:spPr bwMode="auto">
            <a:xfrm>
              <a:off x="2544" y="3264"/>
              <a:ext cx="0" cy="624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0" name="Line 56"/>
            <p:cNvSpPr>
              <a:spLocks noChangeShapeType="1"/>
            </p:cNvSpPr>
            <p:nvPr/>
          </p:nvSpPr>
          <p:spPr bwMode="auto">
            <a:xfrm>
              <a:off x="1248" y="3264"/>
              <a:ext cx="1296" cy="0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8" name="Line 64"/>
            <p:cNvSpPr>
              <a:spLocks noChangeShapeType="1"/>
            </p:cNvSpPr>
            <p:nvPr/>
          </p:nvSpPr>
          <p:spPr bwMode="auto">
            <a:xfrm flipV="1">
              <a:off x="2544" y="1824"/>
              <a:ext cx="1680" cy="1440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71" name="Text Box 67"/>
            <p:cNvSpPr txBox="1">
              <a:spLocks noChangeArrowheads="1"/>
            </p:cNvSpPr>
            <p:nvPr/>
          </p:nvSpPr>
          <p:spPr bwMode="auto">
            <a:xfrm>
              <a:off x="3264" y="1728"/>
              <a:ext cx="629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chemeClr val="accent2"/>
                  </a:solidFill>
                </a:rPr>
                <a:t>Basic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chemeClr val="accent2"/>
                  </a:solidFill>
                </a:rPr>
                <a:t>Put</a:t>
              </a:r>
            </a:p>
          </p:txBody>
        </p:sp>
      </p:grpSp>
      <p:grpSp>
        <p:nvGrpSpPr>
          <p:cNvPr id="175177" name="Group 73"/>
          <p:cNvGrpSpPr>
            <a:grpSpLocks/>
          </p:cNvGrpSpPr>
          <p:nvPr/>
        </p:nvGrpSpPr>
        <p:grpSpPr bwMode="auto">
          <a:xfrm>
            <a:off x="1981200" y="3352800"/>
            <a:ext cx="5972175" cy="2819400"/>
            <a:chOff x="1248" y="2112"/>
            <a:chExt cx="3762" cy="1776"/>
          </a:xfrm>
        </p:grpSpPr>
        <p:sp>
          <p:nvSpPr>
            <p:cNvPr id="175158" name="Line 54"/>
            <p:cNvSpPr>
              <a:spLocks noChangeShapeType="1"/>
            </p:cNvSpPr>
            <p:nvPr/>
          </p:nvSpPr>
          <p:spPr bwMode="auto">
            <a:xfrm>
              <a:off x="1248" y="2976"/>
              <a:ext cx="1296" cy="0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1" name="Line 57"/>
            <p:cNvSpPr>
              <a:spLocks noChangeShapeType="1"/>
            </p:cNvSpPr>
            <p:nvPr/>
          </p:nvSpPr>
          <p:spPr bwMode="auto">
            <a:xfrm>
              <a:off x="3216" y="2400"/>
              <a:ext cx="0" cy="148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2" name="Line 58"/>
            <p:cNvSpPr>
              <a:spLocks noChangeShapeType="1"/>
            </p:cNvSpPr>
            <p:nvPr/>
          </p:nvSpPr>
          <p:spPr bwMode="auto">
            <a:xfrm>
              <a:off x="1248" y="2400"/>
              <a:ext cx="196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3" name="Line 59"/>
            <p:cNvSpPr>
              <a:spLocks noChangeShapeType="1"/>
            </p:cNvSpPr>
            <p:nvPr/>
          </p:nvSpPr>
          <p:spPr bwMode="auto">
            <a:xfrm flipV="1">
              <a:off x="2544" y="2400"/>
              <a:ext cx="672" cy="576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4" name="Line 60"/>
            <p:cNvSpPr>
              <a:spLocks noChangeShapeType="1"/>
            </p:cNvSpPr>
            <p:nvPr/>
          </p:nvSpPr>
          <p:spPr bwMode="auto">
            <a:xfrm>
              <a:off x="2544" y="2976"/>
              <a:ext cx="672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7" name="Line 63"/>
            <p:cNvSpPr>
              <a:spLocks noChangeShapeType="1"/>
            </p:cNvSpPr>
            <p:nvPr/>
          </p:nvSpPr>
          <p:spPr bwMode="auto">
            <a:xfrm flipV="1">
              <a:off x="3216" y="2112"/>
              <a:ext cx="1008" cy="864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72" name="Text Box 68"/>
            <p:cNvSpPr txBox="1">
              <a:spLocks noChangeArrowheads="1"/>
            </p:cNvSpPr>
            <p:nvPr/>
          </p:nvSpPr>
          <p:spPr bwMode="auto">
            <a:xfrm>
              <a:off x="3840" y="2448"/>
              <a:ext cx="1170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rgbClr val="CC0000"/>
                  </a:solidFill>
                </a:rPr>
                <a:t>Conditional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rgbClr val="CC0000"/>
                  </a:solidFill>
                </a:rPr>
                <a:t>Put</a:t>
              </a:r>
            </a:p>
          </p:txBody>
        </p:sp>
        <p:sp>
          <p:nvSpPr>
            <p:cNvPr id="175173" name="Text Box 69"/>
            <p:cNvSpPr txBox="1">
              <a:spLocks noChangeArrowheads="1"/>
            </p:cNvSpPr>
            <p:nvPr/>
          </p:nvSpPr>
          <p:spPr bwMode="auto">
            <a:xfrm>
              <a:off x="1632" y="2496"/>
              <a:ext cx="1170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rgbClr val="CC0000"/>
                  </a:solidFill>
                </a:rPr>
                <a:t>Conditional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rgbClr val="CC0000"/>
                  </a:solidFill>
                </a:rPr>
                <a:t>Put</a:t>
              </a:r>
            </a:p>
          </p:txBody>
        </p:sp>
        <p:sp>
          <p:nvSpPr>
            <p:cNvPr id="175174" name="Line 70"/>
            <p:cNvSpPr>
              <a:spLocks noChangeShapeType="1"/>
            </p:cNvSpPr>
            <p:nvPr/>
          </p:nvSpPr>
          <p:spPr bwMode="auto">
            <a:xfrm>
              <a:off x="2544" y="2976"/>
              <a:ext cx="0" cy="28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75175" name="Rectangle 71"/>
          <p:cNvSpPr>
            <a:spLocks noChangeArrowheads="1"/>
          </p:cNvSpPr>
          <p:nvPr/>
        </p:nvSpPr>
        <p:spPr bwMode="auto">
          <a:xfrm>
            <a:off x="1066800" y="2057400"/>
            <a:ext cx="6732613" cy="428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200" dirty="0">
                <a:latin typeface="Arial" panose="020B0604020202020204" pitchFamily="34" charset="0"/>
              </a:rPr>
              <a:t>	</a:t>
            </a:r>
            <a:r>
              <a:rPr lang="en-US" altLang="en-US" sz="2200" dirty="0">
                <a:latin typeface="+mj-lt"/>
              </a:rPr>
              <a:t>conditional put	$1.70	$1.74	$0.04</a:t>
            </a:r>
          </a:p>
        </p:txBody>
      </p:sp>
    </p:spTree>
    <p:extLst>
      <p:ext uri="{BB962C8B-B14F-4D97-AF65-F5344CB8AC3E}">
        <p14:creationId xmlns:p14="http://schemas.microsoft.com/office/powerpoint/2010/main" val="106568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5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75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5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5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5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8" grpId="0" autoUpdateAnimBg="0"/>
      <p:bldP spid="175175" grpId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noFill/>
          <a:ln/>
        </p:spPr>
        <p:txBody>
          <a:bodyPr/>
          <a:lstStyle/>
          <a:p>
            <a:r>
              <a:rPr lang="en-US" altLang="en-US" sz="3200" dirty="0"/>
              <a:t>Conditional Currency Options</a:t>
            </a:r>
          </a:p>
        </p:txBody>
      </p:sp>
      <p:sp>
        <p:nvSpPr>
          <p:cNvPr id="17408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11560" y="1124744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Similarly, a conditional call option on £ may specify an exercise price of $1.70, and a trigger of $1.67. The premium will have to be paid only if the £’s value falls below the trigger value.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In both cases, the payment of the premium is avoided conditionally at the cost of a higher premium.</a:t>
            </a:r>
          </a:p>
        </p:txBody>
      </p:sp>
    </p:spTree>
    <p:extLst>
      <p:ext uri="{BB962C8B-B14F-4D97-AF65-F5344CB8AC3E}">
        <p14:creationId xmlns:p14="http://schemas.microsoft.com/office/powerpoint/2010/main" val="84264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4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85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21" name="Rectangle 2053"/>
          <p:cNvSpPr>
            <a:spLocks noGrp="1" noChangeArrowheads="1"/>
          </p:cNvSpPr>
          <p:nvPr>
            <p:ph type="title"/>
          </p:nvPr>
        </p:nvSpPr>
        <p:spPr>
          <a:xfrm>
            <a:off x="1763688" y="116632"/>
            <a:ext cx="6324600" cy="648072"/>
          </a:xfrm>
        </p:spPr>
        <p:txBody>
          <a:bodyPr/>
          <a:lstStyle/>
          <a:p>
            <a:r>
              <a:rPr lang="en-US" altLang="en-US" sz="3200" dirty="0"/>
              <a:t>European Currency Options</a:t>
            </a:r>
          </a:p>
        </p:txBody>
      </p:sp>
      <p:sp>
        <p:nvSpPr>
          <p:cNvPr id="137222" name="Rectangle 2054"/>
          <p:cNvSpPr>
            <a:spLocks noGrp="1" noChangeArrowheads="1"/>
          </p:cNvSpPr>
          <p:nvPr>
            <p:ph type="body" idx="1"/>
          </p:nvPr>
        </p:nvSpPr>
        <p:spPr>
          <a:xfrm>
            <a:off x="611560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European-style currency options are similar to American-style options except that they can only be exercised on the expiration date.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For firms that purchase options to hedge future cash flows, this loss in terms of flexibility is probably not an issue. Hence, if their premiums are lower, European-style currency options may be preferred.</a:t>
            </a:r>
          </a:p>
        </p:txBody>
      </p:sp>
    </p:spTree>
    <p:extLst>
      <p:ext uri="{BB962C8B-B14F-4D97-AF65-F5344CB8AC3E}">
        <p14:creationId xmlns:p14="http://schemas.microsoft.com/office/powerpoint/2010/main" val="39822899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7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7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22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8" name="Rectangle 102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Efficiency of </a:t>
            </a:r>
            <a:r>
              <a:rPr lang="en-US" altLang="en-US" sz="3200" dirty="0" smtClean="0"/>
              <a:t> Currency </a:t>
            </a:r>
            <a:r>
              <a:rPr lang="en-US" altLang="en-US" sz="3200" dirty="0"/>
              <a:t>Futures and Options</a:t>
            </a:r>
          </a:p>
        </p:txBody>
      </p:sp>
      <p:sp>
        <p:nvSpPr>
          <p:cNvPr id="139269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If foreign exchange markets are efficient, speculation in the currency futures and options markets should not consistently generate abnormally large profits.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 speculative strategy requires the speculator to incur risk. On the other hand, corporations use the futures and options markets to reduce their exposure to fluctuating exchange rates.</a:t>
            </a:r>
          </a:p>
        </p:txBody>
      </p:sp>
    </p:spTree>
    <p:extLst>
      <p:ext uri="{BB962C8B-B14F-4D97-AF65-F5344CB8AC3E}">
        <p14:creationId xmlns:p14="http://schemas.microsoft.com/office/powerpoint/2010/main" val="31613404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9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9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9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2" name="Rectangle 4"/>
          <p:cNvSpPr>
            <a:spLocks noGrp="1" noChangeArrowheads="1"/>
          </p:cNvSpPr>
          <p:nvPr>
            <p:ph type="title"/>
          </p:nvPr>
        </p:nvSpPr>
        <p:spPr>
          <a:xfrm>
            <a:off x="19100" y="121568"/>
            <a:ext cx="9144000" cy="685800"/>
          </a:xfrm>
          <a:noFill/>
          <a:ln/>
        </p:spPr>
        <p:txBody>
          <a:bodyPr/>
          <a:lstStyle/>
          <a:p>
            <a:r>
              <a:rPr lang="en-US" altLang="en-US" sz="2800" dirty="0"/>
              <a:t>Impact of Currency Derivatives on an MNC’s Value</a:t>
            </a:r>
            <a:endParaRPr lang="en-US" altLang="en-US" sz="4000" b="0" dirty="0"/>
          </a:p>
        </p:txBody>
      </p:sp>
      <p:grpSp>
        <p:nvGrpSpPr>
          <p:cNvPr id="94235" name="Group 27"/>
          <p:cNvGrpSpPr>
            <a:grpSpLocks/>
          </p:cNvGrpSpPr>
          <p:nvPr/>
        </p:nvGrpSpPr>
        <p:grpSpPr bwMode="auto">
          <a:xfrm>
            <a:off x="251520" y="980728"/>
            <a:ext cx="8568952" cy="5118100"/>
            <a:chOff x="624" y="864"/>
            <a:chExt cx="4704" cy="3224"/>
          </a:xfrm>
        </p:grpSpPr>
        <p:grpSp>
          <p:nvGrpSpPr>
            <p:cNvPr id="94214" name="Group 6"/>
            <p:cNvGrpSpPr>
              <a:grpSpLocks/>
            </p:cNvGrpSpPr>
            <p:nvPr/>
          </p:nvGrpSpPr>
          <p:grpSpPr bwMode="auto">
            <a:xfrm>
              <a:off x="624" y="1584"/>
              <a:ext cx="4704" cy="2504"/>
              <a:chOff x="624" y="1344"/>
              <a:chExt cx="4704" cy="2504"/>
            </a:xfrm>
          </p:grpSpPr>
          <p:sp>
            <p:nvSpPr>
              <p:cNvPr id="94215" name="Rectangle 7"/>
              <p:cNvSpPr>
                <a:spLocks noChangeArrowheads="1"/>
              </p:cNvSpPr>
              <p:nvPr/>
            </p:nvSpPr>
            <p:spPr bwMode="auto">
              <a:xfrm>
                <a:off x="816" y="1344"/>
                <a:ext cx="4080" cy="1344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16" name="Rectangle 8"/>
              <p:cNvSpPr>
                <a:spLocks noChangeArrowheads="1"/>
              </p:cNvSpPr>
              <p:nvPr/>
            </p:nvSpPr>
            <p:spPr bwMode="auto">
              <a:xfrm>
                <a:off x="864" y="1392"/>
                <a:ext cx="4080" cy="134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aphicFrame>
            <p:nvGraphicFramePr>
              <p:cNvPr id="94217" name="Object 9">
                <a:hlinkClick r:id="" action="ppaction://ole?verb=0"/>
              </p:cNvPr>
              <p:cNvGraphicFramePr>
                <a:graphicFrameLocks/>
              </p:cNvGraphicFramePr>
              <p:nvPr/>
            </p:nvGraphicFramePr>
            <p:xfrm>
              <a:off x="1056" y="1392"/>
              <a:ext cx="3648" cy="1368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9225" name="Equation" r:id="rId3" imgW="2438280" imgH="914400" progId="Equation.3">
                      <p:embed/>
                    </p:oleObj>
                  </mc:Choice>
                  <mc:Fallback>
                    <p:oleObj name="Equation" r:id="rId3" imgW="2438280" imgH="914400" progId="Equation.3">
                      <p:embed/>
                      <p:pic>
                        <p:nvPicPr>
                          <p:cNvPr id="94217" name="Object 9">
                            <a:hlinkClick r:id="" action="ppaction://ole?verb=0"/>
                          </p:cNvPr>
                          <p:cNvPicPr>
                            <a:picLocks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056" y="1392"/>
                            <a:ext cx="3648" cy="1368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chemeClr val="accent1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chemeClr val="tx1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chemeClr val="bg2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94218" name="Rectangle 10"/>
              <p:cNvSpPr>
                <a:spLocks noChangeArrowheads="1"/>
              </p:cNvSpPr>
              <p:nvPr/>
            </p:nvSpPr>
            <p:spPr bwMode="auto">
              <a:xfrm>
                <a:off x="624" y="2832"/>
                <a:ext cx="4704" cy="101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>
                <a:lvl1pPr marL="1314450" indent="-1314450"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1485900"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600200"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2000" dirty="0">
                    <a:latin typeface="Arial" panose="020B0604020202020204" pitchFamily="34" charset="0"/>
                  </a:rPr>
                  <a:t>	</a:t>
                </a:r>
                <a:r>
                  <a:rPr lang="en-US" altLang="en-US" sz="2000" dirty="0">
                    <a:latin typeface="+mj-lt"/>
                  </a:rPr>
                  <a:t>E (</a:t>
                </a:r>
                <a:r>
                  <a:rPr lang="en-US" altLang="en-US" sz="2000" dirty="0" err="1">
                    <a:latin typeface="+mj-lt"/>
                  </a:rPr>
                  <a:t>CF</a:t>
                </a:r>
                <a:r>
                  <a:rPr lang="en-US" altLang="en-US" sz="2000" i="1" baseline="-25000" dirty="0" err="1">
                    <a:latin typeface="+mj-lt"/>
                  </a:rPr>
                  <a:t>j,t</a:t>
                </a:r>
                <a:r>
                  <a:rPr lang="en-US" altLang="en-US" sz="2000" i="1" baseline="-25000" dirty="0">
                    <a:latin typeface="+mj-lt"/>
                  </a:rPr>
                  <a:t> </a:t>
                </a:r>
                <a:r>
                  <a:rPr lang="en-US" altLang="en-US" sz="2000" dirty="0">
                    <a:latin typeface="+mj-lt"/>
                  </a:rPr>
                  <a:t>)	=	expected cash flows in currency </a:t>
                </a:r>
                <a:r>
                  <a:rPr lang="en-US" altLang="en-US" sz="2000" i="1" dirty="0">
                    <a:latin typeface="+mj-lt"/>
                  </a:rPr>
                  <a:t>j</a:t>
                </a:r>
                <a:r>
                  <a:rPr lang="en-US" altLang="en-US" sz="2000" dirty="0">
                    <a:latin typeface="+mj-lt"/>
                  </a:rPr>
                  <a:t> to be received by the U.S. parent at the end of period </a:t>
                </a:r>
                <a:r>
                  <a:rPr lang="en-US" altLang="en-US" sz="2000" i="1" dirty="0">
                    <a:latin typeface="+mj-lt"/>
                  </a:rPr>
                  <a:t>t</a:t>
                </a:r>
                <a:endParaRPr lang="en-US" altLang="en-US" sz="2000" dirty="0">
                  <a:latin typeface="+mj-lt"/>
                </a:endParaRPr>
              </a:p>
              <a:p>
                <a:r>
                  <a:rPr lang="en-US" altLang="en-US" sz="2000" dirty="0">
                    <a:latin typeface="+mj-lt"/>
                  </a:rPr>
                  <a:t>	E (</a:t>
                </a:r>
                <a:r>
                  <a:rPr lang="en-US" altLang="en-US" sz="2000" dirty="0" err="1">
                    <a:latin typeface="+mj-lt"/>
                  </a:rPr>
                  <a:t>ER</a:t>
                </a:r>
                <a:r>
                  <a:rPr lang="en-US" altLang="en-US" sz="2000" i="1" baseline="-25000" dirty="0" err="1">
                    <a:latin typeface="+mj-lt"/>
                  </a:rPr>
                  <a:t>j,t</a:t>
                </a:r>
                <a:r>
                  <a:rPr lang="en-US" altLang="en-US" sz="2000" i="1" baseline="-25000" dirty="0">
                    <a:latin typeface="+mj-lt"/>
                  </a:rPr>
                  <a:t> </a:t>
                </a:r>
                <a:r>
                  <a:rPr lang="en-US" altLang="en-US" sz="2000" dirty="0">
                    <a:latin typeface="+mj-lt"/>
                  </a:rPr>
                  <a:t>)	=	expected exchange rate at which currency </a:t>
                </a:r>
                <a:r>
                  <a:rPr lang="en-US" altLang="en-US" sz="2000" i="1" dirty="0">
                    <a:latin typeface="+mj-lt"/>
                  </a:rPr>
                  <a:t>j</a:t>
                </a:r>
                <a:r>
                  <a:rPr lang="en-US" altLang="en-US" sz="2000" dirty="0">
                    <a:latin typeface="+mj-lt"/>
                  </a:rPr>
                  <a:t> can be converted to dollars at the end of period </a:t>
                </a:r>
                <a:r>
                  <a:rPr lang="en-US" altLang="en-US" sz="2000" i="1" dirty="0">
                    <a:latin typeface="+mj-lt"/>
                  </a:rPr>
                  <a:t>t</a:t>
                </a:r>
                <a:endParaRPr lang="en-US" altLang="en-US" sz="2000" dirty="0">
                  <a:latin typeface="+mj-lt"/>
                </a:endParaRPr>
              </a:p>
              <a:p>
                <a:r>
                  <a:rPr lang="en-US" altLang="en-US" sz="2000" i="1" dirty="0">
                    <a:latin typeface="+mj-lt"/>
                  </a:rPr>
                  <a:t>	k	</a:t>
                </a:r>
                <a:r>
                  <a:rPr lang="en-US" altLang="en-US" sz="2000" dirty="0">
                    <a:latin typeface="+mj-lt"/>
                  </a:rPr>
                  <a:t>=	weighted average cost of capital of the parent</a:t>
                </a:r>
              </a:p>
            </p:txBody>
          </p:sp>
        </p:grpSp>
        <p:sp>
          <p:nvSpPr>
            <p:cNvPr id="94219" name="Rectangle 11"/>
            <p:cNvSpPr>
              <a:spLocks noChangeArrowheads="1"/>
            </p:cNvSpPr>
            <p:nvPr/>
          </p:nvSpPr>
          <p:spPr bwMode="auto">
            <a:xfrm>
              <a:off x="3312" y="864"/>
              <a:ext cx="1536" cy="480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0" name="Rectangle 12"/>
            <p:cNvSpPr>
              <a:spLocks noChangeArrowheads="1"/>
            </p:cNvSpPr>
            <p:nvPr/>
          </p:nvSpPr>
          <p:spPr bwMode="auto">
            <a:xfrm>
              <a:off x="3360" y="912"/>
              <a:ext cx="1536" cy="48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1" name="Rectangle 13"/>
            <p:cNvSpPr>
              <a:spLocks noChangeArrowheads="1"/>
            </p:cNvSpPr>
            <p:nvPr/>
          </p:nvSpPr>
          <p:spPr bwMode="auto">
            <a:xfrm>
              <a:off x="3360" y="960"/>
              <a:ext cx="1536" cy="4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 dirty="0">
                  <a:latin typeface="+mj-lt"/>
                </a:rPr>
                <a:t>Currency Futures</a:t>
              </a:r>
            </a:p>
            <a:p>
              <a:pPr>
                <a:lnSpc>
                  <a:spcPct val="90000"/>
                </a:lnSpc>
              </a:pPr>
              <a:r>
                <a:rPr lang="en-US" altLang="en-US" sz="2000" dirty="0">
                  <a:latin typeface="+mj-lt"/>
                </a:rPr>
                <a:t>Currency Options</a:t>
              </a:r>
            </a:p>
          </p:txBody>
        </p:sp>
        <p:sp>
          <p:nvSpPr>
            <p:cNvPr id="94222" name="Line 14"/>
            <p:cNvSpPr>
              <a:spLocks noChangeShapeType="1"/>
            </p:cNvSpPr>
            <p:nvPr/>
          </p:nvSpPr>
          <p:spPr bwMode="auto">
            <a:xfrm>
              <a:off x="4128" y="1392"/>
              <a:ext cx="0" cy="43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67262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4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063228"/>
            <a:ext cx="6172200" cy="47556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899" y="4471127"/>
            <a:ext cx="6172200" cy="561510"/>
          </a:xfrm>
        </p:spPr>
        <p:txBody>
          <a:bodyPr/>
          <a:lstStyle/>
          <a:p>
            <a:pPr marL="0" indent="0" algn="ctr">
              <a:buNone/>
            </a:pPr>
            <a:r>
              <a:rPr lang="en-GB" sz="3300" dirty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33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02/04/2022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36</a:t>
            </a:fld>
            <a:endParaRPr lang="en-GB" altLang="en-US"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857250"/>
            <a:ext cx="9143999" cy="340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0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2661</TotalTime>
  <Words>1448</Words>
  <Application>Microsoft Office PowerPoint</Application>
  <PresentationFormat>On-screen Show (4:3)</PresentationFormat>
  <Paragraphs>204</Paragraphs>
  <Slides>36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Myriad Pro</vt:lpstr>
      <vt:lpstr>Symbol</vt:lpstr>
      <vt:lpstr>Verdana</vt:lpstr>
      <vt:lpstr>Wingdings</vt:lpstr>
      <vt:lpstr>20140311PresentationUWTSDTemplate</vt:lpstr>
      <vt:lpstr>Equation</vt:lpstr>
      <vt:lpstr>LCBB6002</vt:lpstr>
      <vt:lpstr>Session Objectives</vt:lpstr>
      <vt:lpstr>Forward Market</vt:lpstr>
      <vt:lpstr>Forward Market</vt:lpstr>
      <vt:lpstr>Forward Market</vt:lpstr>
      <vt:lpstr>Forward Market</vt:lpstr>
      <vt:lpstr>Forward Market</vt:lpstr>
      <vt:lpstr>Forward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Options Market</vt:lpstr>
      <vt:lpstr>Currency Options Market</vt:lpstr>
      <vt:lpstr>Currency Call Options</vt:lpstr>
      <vt:lpstr>Currency Call Options</vt:lpstr>
      <vt:lpstr>Currency Call Options</vt:lpstr>
      <vt:lpstr>Currency Call Options</vt:lpstr>
      <vt:lpstr>Currency Call Options</vt:lpstr>
      <vt:lpstr>Currency Put Options</vt:lpstr>
      <vt:lpstr>Currency Put Options</vt:lpstr>
      <vt:lpstr>Currency Put Options</vt:lpstr>
      <vt:lpstr>Currency Put Options</vt:lpstr>
      <vt:lpstr>Conditional Currency Options</vt:lpstr>
      <vt:lpstr>Conditional Currency Options</vt:lpstr>
      <vt:lpstr>Conditional Currency Options</vt:lpstr>
      <vt:lpstr>European Currency Options</vt:lpstr>
      <vt:lpstr>Efficiency of  Currency Futures and Options</vt:lpstr>
      <vt:lpstr>Impact of Currency Derivatives on an MNC’s Value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215</cp:revision>
  <cp:lastPrinted>2018-07-09T15:27:01Z</cp:lastPrinted>
  <dcterms:created xsi:type="dcterms:W3CDTF">2002-10-07T19:43:58Z</dcterms:created>
  <dcterms:modified xsi:type="dcterms:W3CDTF">2022-04-02T07:52:01Z</dcterms:modified>
</cp:coreProperties>
</file>