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0" d="100"/>
          <a:sy n="80" d="100"/>
        </p:scale>
        <p:origin x="69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016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838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535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616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540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08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548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2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64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019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311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73D694-16D5-4F78-A75E-DCAF33FB025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B13D7-D84E-435A-B2E6-50B508CC1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13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6941" y="327492"/>
            <a:ext cx="9144000" cy="81401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Mental Health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6424" y="1366892"/>
            <a:ext cx="9144000" cy="2992718"/>
          </a:xfrm>
        </p:spPr>
        <p:txBody>
          <a:bodyPr/>
          <a:lstStyle/>
          <a:p>
            <a:endParaRPr lang="en-GB" dirty="0" smtClean="0"/>
          </a:p>
          <a:p>
            <a:r>
              <a:rPr lang="en-GB" sz="3200" dirty="0" smtClean="0">
                <a:solidFill>
                  <a:schemeClr val="accent2">
                    <a:lumMod val="75000"/>
                  </a:schemeClr>
                </a:solidFill>
              </a:rPr>
              <a:t>Stress</a:t>
            </a:r>
          </a:p>
          <a:p>
            <a:r>
              <a:rPr lang="en-GB" sz="3200" dirty="0" smtClean="0">
                <a:solidFill>
                  <a:srgbClr val="7030A0"/>
                </a:solidFill>
              </a:rPr>
              <a:t>Mood</a:t>
            </a:r>
          </a:p>
          <a:p>
            <a:r>
              <a:rPr lang="en-GB" sz="3200" dirty="0" smtClean="0">
                <a:solidFill>
                  <a:srgbClr val="FF0000"/>
                </a:solidFill>
              </a:rPr>
              <a:t>Depression</a:t>
            </a:r>
          </a:p>
          <a:p>
            <a:r>
              <a:rPr lang="en-GB" sz="3200" dirty="0" smtClean="0">
                <a:solidFill>
                  <a:srgbClr val="0070C0"/>
                </a:solidFill>
              </a:rPr>
              <a:t>Cognitive function</a:t>
            </a:r>
            <a:endParaRPr lang="en-GB" sz="3200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4502" y="4641137"/>
            <a:ext cx="3815313" cy="21479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2159" y="102105"/>
            <a:ext cx="3412422" cy="36685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419" y="1991027"/>
            <a:ext cx="4207124" cy="421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253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/>
          <p:cNvSpPr/>
          <p:nvPr/>
        </p:nvSpPr>
        <p:spPr>
          <a:xfrm>
            <a:off x="4546600" y="2250141"/>
            <a:ext cx="4793129" cy="1547906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889565" cy="1325563"/>
          </a:xfrm>
        </p:spPr>
        <p:txBody>
          <a:bodyPr/>
          <a:lstStyle/>
          <a:p>
            <a:pPr algn="ctr"/>
            <a:r>
              <a:rPr lang="en-GB" dirty="0" smtClean="0"/>
              <a:t>Stress</a:t>
            </a:r>
            <a:endParaRPr lang="en-GB" dirty="0"/>
          </a:p>
        </p:txBody>
      </p:sp>
      <p:sp>
        <p:nvSpPr>
          <p:cNvPr id="13" name="Oval 12"/>
          <p:cNvSpPr/>
          <p:nvPr/>
        </p:nvSpPr>
        <p:spPr>
          <a:xfrm>
            <a:off x="1494118" y="2312894"/>
            <a:ext cx="4793129" cy="154790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4655670" y="2595282"/>
            <a:ext cx="1631577" cy="98313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0035" y="180171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	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Physiological	 </a:t>
            </a:r>
            <a:r>
              <a:rPr lang="en-GB" sz="2000" dirty="0" smtClean="0"/>
              <a:t> </a:t>
            </a:r>
            <a:r>
              <a:rPr lang="en-GB" sz="2000" dirty="0" smtClean="0"/>
              <a:t>Psychosomatic </a:t>
            </a:r>
            <a:r>
              <a:rPr lang="en-GB" dirty="0" smtClean="0"/>
              <a:t>		Psychological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691341" y="4189506"/>
            <a:ext cx="81519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The manifestation of physical and or physiological illness caused or aggravated by emotional stress.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291106" y="5331012"/>
            <a:ext cx="29762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Racing heart</a:t>
            </a:r>
          </a:p>
          <a:p>
            <a:pPr algn="ctr"/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Sweaty palms</a:t>
            </a:r>
          </a:p>
          <a:p>
            <a:pPr algn="ctr"/>
            <a:r>
              <a:rPr lang="en-GB" sz="2000" b="1" dirty="0" smtClean="0">
                <a:solidFill>
                  <a:schemeClr val="accent2">
                    <a:lumMod val="75000"/>
                  </a:schemeClr>
                </a:solidFill>
              </a:rPr>
              <a:t>No specific back pain </a:t>
            </a:r>
            <a:endParaRPr lang="en-GB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7255" y="100468"/>
            <a:ext cx="2913922" cy="268901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91" y="92664"/>
            <a:ext cx="2462037" cy="2220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713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role of Physical Activity and Stress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 err="1" smtClean="0"/>
              <a:t>VanKim</a:t>
            </a:r>
            <a:r>
              <a:rPr lang="en-GB" sz="1800" dirty="0" smtClean="0"/>
              <a:t> et al (2013) Vigorous</a:t>
            </a:r>
            <a:r>
              <a:rPr lang="en-GB" sz="1800" dirty="0"/>
              <a:t> </a:t>
            </a:r>
            <a:r>
              <a:rPr lang="en-GB" sz="1800" b="1" dirty="0"/>
              <a:t>physical activity</a:t>
            </a:r>
            <a:r>
              <a:rPr lang="en-GB" sz="1800" dirty="0"/>
              <a:t>, </a:t>
            </a:r>
            <a:r>
              <a:rPr lang="en-GB" sz="1800" b="1" dirty="0"/>
              <a:t>mental health</a:t>
            </a:r>
            <a:r>
              <a:rPr lang="en-GB" sz="1800" dirty="0"/>
              <a:t>, </a:t>
            </a:r>
            <a:r>
              <a:rPr lang="en-GB" sz="1800" b="1" dirty="0"/>
              <a:t>perceived stress</a:t>
            </a:r>
            <a:r>
              <a:rPr lang="en-GB" sz="1800" dirty="0"/>
              <a:t>, and socializing among college </a:t>
            </a:r>
            <a:r>
              <a:rPr lang="en-GB" sz="1800" dirty="0" smtClean="0"/>
              <a:t>students.</a:t>
            </a:r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Students who met vigorous physical activity recommendations were less likely to report poor mental health </a:t>
            </a:r>
            <a:r>
              <a:rPr lang="en-GB" i="1" dirty="0" smtClean="0">
                <a:solidFill>
                  <a:srgbClr val="0070C0"/>
                </a:solidFill>
              </a:rPr>
              <a:t>and </a:t>
            </a:r>
            <a:r>
              <a:rPr lang="en-GB" i="1" dirty="0">
                <a:solidFill>
                  <a:srgbClr val="0070C0"/>
                </a:solidFill>
              </a:rPr>
              <a:t>perceived stress </a:t>
            </a:r>
            <a:r>
              <a:rPr lang="en-GB" i="1" dirty="0" smtClean="0">
                <a:solidFill>
                  <a:srgbClr val="0070C0"/>
                </a:solidFill>
              </a:rPr>
              <a:t>than </a:t>
            </a:r>
            <a:r>
              <a:rPr lang="en-GB" i="1" dirty="0">
                <a:solidFill>
                  <a:srgbClr val="0070C0"/>
                </a:solidFill>
              </a:rPr>
              <a:t>students who did not meet recommendations. In addition, socializing partially mediated the relationship between vigorous physical activity, mental health, and perceived </a:t>
            </a:r>
            <a:r>
              <a:rPr lang="en-GB" i="1" dirty="0" smtClean="0">
                <a:solidFill>
                  <a:srgbClr val="0070C0"/>
                </a:solidFill>
              </a:rPr>
              <a:t>stress</a:t>
            </a:r>
            <a:r>
              <a:rPr lang="en-GB" i="1" dirty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93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Mood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89" y="1825625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smtClean="0"/>
              <a:t>State v Trait conditions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 smtClean="0"/>
              <a:t>Mood is an affective transient state that influences, both positively </a:t>
            </a:r>
            <a:r>
              <a:rPr lang="en-GB" sz="4000" smtClean="0"/>
              <a:t>and negatively, </a:t>
            </a:r>
            <a:r>
              <a:rPr lang="en-GB" sz="4000" dirty="0" smtClean="0"/>
              <a:t>current emotions, feeling and behaviours.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0058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Exercise and Mood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 smtClean="0"/>
              <a:t>Crush et al (2018) Experimental </a:t>
            </a:r>
            <a:r>
              <a:rPr lang="en-GB" sz="2000" dirty="0"/>
              <a:t>effects of acute exercise duration and exercise recovery on mood </a:t>
            </a:r>
            <a:r>
              <a:rPr lang="en-GB" sz="2000" dirty="0" smtClean="0"/>
              <a:t>state.</a:t>
            </a:r>
            <a:endParaRPr lang="en-GB" sz="20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Generally, exercise had a </a:t>
            </a:r>
            <a:r>
              <a:rPr lang="en-GB" i="1" dirty="0" smtClean="0">
                <a:solidFill>
                  <a:srgbClr val="0070C0"/>
                </a:solidFill>
              </a:rPr>
              <a:t>favourable </a:t>
            </a:r>
            <a:r>
              <a:rPr lang="en-GB" i="1" dirty="0">
                <a:solidFill>
                  <a:srgbClr val="0070C0"/>
                </a:solidFill>
              </a:rPr>
              <a:t>effect on various mood profiles, regardless of exercise duration (between 10 and 60 min) and recovery period (between 5 and 30 min).</a:t>
            </a:r>
          </a:p>
        </p:txBody>
      </p:sp>
    </p:spTree>
    <p:extLst>
      <p:ext uri="{BB962C8B-B14F-4D97-AF65-F5344CB8AC3E}">
        <p14:creationId xmlns:p14="http://schemas.microsoft.com/office/powerpoint/2010/main" val="284773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84894" y="1586566"/>
            <a:ext cx="4468906" cy="4351338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 smtClean="0"/>
              <a:t>Persistent depressive disorder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Recurrent depressive disorder</a:t>
            </a:r>
          </a:p>
          <a:p>
            <a:endParaRPr lang="en-GB" dirty="0"/>
          </a:p>
          <a:p>
            <a:r>
              <a:rPr lang="en-GB" dirty="0" smtClean="0"/>
              <a:t>Bipolar affective disorder</a:t>
            </a:r>
          </a:p>
          <a:p>
            <a:endParaRPr lang="en-GB" dirty="0"/>
          </a:p>
          <a:p>
            <a:r>
              <a:rPr lang="en-GB" dirty="0" smtClean="0"/>
              <a:t>Postpartum depression</a:t>
            </a:r>
          </a:p>
          <a:p>
            <a:endParaRPr lang="en-GB" dirty="0"/>
          </a:p>
          <a:p>
            <a:r>
              <a:rPr lang="en-GB" dirty="0" smtClean="0"/>
              <a:t>Season affected disorder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5929" y="1828800"/>
            <a:ext cx="557007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Experience of symptoms nearly every day for at least two weeks – may be a sign of depression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Persistent sad, anxious or empty mood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Feeling of hopelessness or pessimism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Irritability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Feeling of guilt, worthlessness or helplessness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Lost of interesting in hobbies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Decreased energy / increased fatigue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Moving and talking more slowly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Restlessness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Difficulty concentrating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Difficulty sleeping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Change in appetite and weight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Increase physiological symptoms of pain, cramps digestive disorders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113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Exercise and Depression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 err="1" smtClean="0"/>
              <a:t>Helgadottir</a:t>
            </a:r>
            <a:r>
              <a:rPr lang="en-GB" sz="2000" dirty="0" smtClean="0"/>
              <a:t> et al (2016) Training </a:t>
            </a:r>
            <a:r>
              <a:rPr lang="en-GB" sz="2000" dirty="0"/>
              <a:t>fast or slow? Exercise for depression: A randomized controlled </a:t>
            </a:r>
            <a:r>
              <a:rPr lang="en-GB" sz="2000" dirty="0" smtClean="0"/>
              <a:t>trial.</a:t>
            </a:r>
            <a:endParaRPr lang="en-GB" sz="2000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In conclusion, exercise, whether performed at a low (yoga or similar), moderate or vigorous intensity (aerobic training) is effective in treating mild to moderate depression and is at least as effective as treatment as usual by a physician.</a:t>
            </a:r>
          </a:p>
        </p:txBody>
      </p:sp>
    </p:spTree>
    <p:extLst>
      <p:ext uri="{BB962C8B-B14F-4D97-AF65-F5344CB8AC3E}">
        <p14:creationId xmlns:p14="http://schemas.microsoft.com/office/powerpoint/2010/main" val="3120538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Cognitive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95343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Multiple mental abilities, including thinking, reasoning, remembering, problem solving, decision making and attention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8028" y="2779059"/>
            <a:ext cx="5121290" cy="3748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068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Exercise and Cognitive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 err="1" smtClean="0"/>
              <a:t>Ellemberg</a:t>
            </a:r>
            <a:r>
              <a:rPr lang="en-GB" sz="2000" dirty="0" smtClean="0"/>
              <a:t> &amp; </a:t>
            </a:r>
            <a:r>
              <a:rPr lang="en-GB" sz="2000" dirty="0" err="1" smtClean="0"/>
              <a:t>Deschenes</a:t>
            </a:r>
            <a:r>
              <a:rPr lang="en-GB" sz="2000" dirty="0" smtClean="0"/>
              <a:t> (2010) The </a:t>
            </a:r>
            <a:r>
              <a:rPr lang="en-GB" sz="2000" dirty="0"/>
              <a:t>effect of acute physical exercise on cognitive function during </a:t>
            </a:r>
            <a:r>
              <a:rPr lang="en-GB" sz="2000" dirty="0" smtClean="0"/>
              <a:t>development.</a:t>
            </a:r>
            <a:endParaRPr lang="en-GB" sz="20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Compared to the control group, the children in the exercise condition showed a significant improvement on both tasks, with a better outcome for the choice compared to the simple task. These findings indicate that physical exercise also has an impact on cognitive functioning in children.</a:t>
            </a:r>
          </a:p>
        </p:txBody>
      </p:sp>
    </p:spTree>
    <p:extLst>
      <p:ext uri="{BB962C8B-B14F-4D97-AF65-F5344CB8AC3E}">
        <p14:creationId xmlns:p14="http://schemas.microsoft.com/office/powerpoint/2010/main" val="15590031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456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Mental Health</vt:lpstr>
      <vt:lpstr>Stress</vt:lpstr>
      <vt:lpstr>The role of Physical Activity and Stress</vt:lpstr>
      <vt:lpstr>Mood State</vt:lpstr>
      <vt:lpstr>Exercise and Mood state</vt:lpstr>
      <vt:lpstr>Depression</vt:lpstr>
      <vt:lpstr>Exercise and Depression</vt:lpstr>
      <vt:lpstr>Cognitive function</vt:lpstr>
      <vt:lpstr>Exercise and Cognitive function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</dc:title>
  <dc:creator>David Gardner</dc:creator>
  <cp:lastModifiedBy>David Gardner</cp:lastModifiedBy>
  <cp:revision>6</cp:revision>
  <dcterms:created xsi:type="dcterms:W3CDTF">2020-11-18T20:54:17Z</dcterms:created>
  <dcterms:modified xsi:type="dcterms:W3CDTF">2020-11-18T21:37:35Z</dcterms:modified>
</cp:coreProperties>
</file>