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3B2EDD-B734-4623-B24C-C864634D4FFF}" v="5" dt="2026-10-04T21:25:11.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494" autoAdjust="0"/>
  </p:normalViewPr>
  <p:slideViewPr>
    <p:cSldViewPr snapToGrid="0">
      <p:cViewPr varScale="1">
        <p:scale>
          <a:sx n="54" d="100"/>
          <a:sy n="54" d="100"/>
        </p:scale>
        <p:origin x="112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iancu" userId="8a82085be6b9ed5c" providerId="LiveId" clId="{93825FB2-B027-4587-BFED-D809C1114DFB}"/>
    <pc:docChg chg="custSel modSld">
      <pc:chgData name="luminita iancu" userId="8a82085be6b9ed5c" providerId="LiveId" clId="{93825FB2-B027-4587-BFED-D809C1114DFB}" dt="2026-10-04T21:25:24.526" v="1729" actId="20577"/>
      <pc:docMkLst>
        <pc:docMk/>
      </pc:docMkLst>
      <pc:sldChg chg="modSp mod">
        <pc:chgData name="luminita iancu" userId="8a82085be6b9ed5c" providerId="LiveId" clId="{93825FB2-B027-4587-BFED-D809C1114DFB}" dt="2026-09-25T18:06:54.423" v="53" actId="20577"/>
        <pc:sldMkLst>
          <pc:docMk/>
          <pc:sldMk cId="217414496" sldId="256"/>
        </pc:sldMkLst>
        <pc:spChg chg="mod">
          <ac:chgData name="luminita iancu" userId="8a82085be6b9ed5c" providerId="LiveId" clId="{93825FB2-B027-4587-BFED-D809C1114DFB}" dt="2026-09-25T18:06:54.423" v="53" actId="20577"/>
          <ac:spMkLst>
            <pc:docMk/>
            <pc:sldMk cId="217414496" sldId="256"/>
            <ac:spMk id="3" creationId="{3B1E2B2B-59C3-4B37-8559-39116D20835B}"/>
          </ac:spMkLst>
        </pc:spChg>
      </pc:sldChg>
      <pc:sldChg chg="delSp modSp mod">
        <pc:chgData name="luminita iancu" userId="8a82085be6b9ed5c" providerId="LiveId" clId="{93825FB2-B027-4587-BFED-D809C1114DFB}" dt="2026-10-04T21:15:42.914" v="1413"/>
        <pc:sldMkLst>
          <pc:docMk/>
          <pc:sldMk cId="2220805349" sldId="259"/>
        </pc:sldMkLst>
        <pc:spChg chg="del mod">
          <ac:chgData name="luminita iancu" userId="8a82085be6b9ed5c" providerId="LiveId" clId="{93825FB2-B027-4587-BFED-D809C1114DFB}" dt="2026-10-04T21:15:42.914" v="1413"/>
          <ac:spMkLst>
            <pc:docMk/>
            <pc:sldMk cId="2220805349" sldId="259"/>
            <ac:spMk id="10" creationId="{5F5CC3D2-0A2B-4600-8BC3-DD89AA07678F}"/>
          </ac:spMkLst>
        </pc:spChg>
      </pc:sldChg>
      <pc:sldChg chg="addSp delSp modSp mod">
        <pc:chgData name="luminita iancu" userId="8a82085be6b9ed5c" providerId="LiveId" clId="{93825FB2-B027-4587-BFED-D809C1114DFB}" dt="2026-10-04T21:14:47.887" v="1243"/>
        <pc:sldMkLst>
          <pc:docMk/>
          <pc:sldMk cId="2095035244" sldId="260"/>
        </pc:sldMkLst>
        <pc:spChg chg="mod">
          <ac:chgData name="luminita iancu" userId="8a82085be6b9ed5c" providerId="LiveId" clId="{93825FB2-B027-4587-BFED-D809C1114DFB}" dt="2026-10-04T21:14:20.422" v="1238" actId="255"/>
          <ac:spMkLst>
            <pc:docMk/>
            <pc:sldMk cId="2095035244" sldId="260"/>
            <ac:spMk id="2" creationId="{5AC63D68-B8DC-4566-9C5E-4E347DE24808}"/>
          </ac:spMkLst>
        </pc:spChg>
        <pc:spChg chg="add mod">
          <ac:chgData name="luminita iancu" userId="8a82085be6b9ed5c" providerId="LiveId" clId="{93825FB2-B027-4587-BFED-D809C1114DFB}" dt="2026-10-04T21:10:31.841" v="1224"/>
          <ac:spMkLst>
            <pc:docMk/>
            <pc:sldMk cId="2095035244" sldId="260"/>
            <ac:spMk id="3" creationId="{0653039A-2D8B-9C6A-3AFC-CD62E1F12B50}"/>
          </ac:spMkLst>
        </pc:spChg>
        <pc:spChg chg="add del mod">
          <ac:chgData name="luminita iancu" userId="8a82085be6b9ed5c" providerId="LiveId" clId="{93825FB2-B027-4587-BFED-D809C1114DFB}" dt="2026-10-04T21:14:47.887" v="1243"/>
          <ac:spMkLst>
            <pc:docMk/>
            <pc:sldMk cId="2095035244" sldId="260"/>
            <ac:spMk id="4" creationId="{74D82FDE-504E-49EF-E807-D888FE8881FE}"/>
          </ac:spMkLst>
        </pc:spChg>
        <pc:spChg chg="mod">
          <ac:chgData name="luminita iancu" userId="8a82085be6b9ed5c" providerId="LiveId" clId="{93825FB2-B027-4587-BFED-D809C1114DFB}" dt="2026-10-04T21:11:52.805" v="1227" actId="27636"/>
          <ac:spMkLst>
            <pc:docMk/>
            <pc:sldMk cId="2095035244" sldId="260"/>
            <ac:spMk id="6" creationId="{90E38C8F-4702-460D-94CF-4E646EFAC1F1}"/>
          </ac:spMkLst>
        </pc:spChg>
        <pc:spChg chg="mod">
          <ac:chgData name="luminita iancu" userId="8a82085be6b9ed5c" providerId="LiveId" clId="{93825FB2-B027-4587-BFED-D809C1114DFB}" dt="2026-10-04T21:12:07.426" v="1229" actId="1076"/>
          <ac:spMkLst>
            <pc:docMk/>
            <pc:sldMk cId="2095035244" sldId="260"/>
            <ac:spMk id="7" creationId="{42AC21BA-3F5C-47A8-B0E6-BDC41040FC47}"/>
          </ac:spMkLst>
        </pc:spChg>
        <pc:picChg chg="mod">
          <ac:chgData name="luminita iancu" userId="8a82085be6b9ed5c" providerId="LiveId" clId="{93825FB2-B027-4587-BFED-D809C1114DFB}" dt="2026-10-04T21:12:54.223" v="1232" actId="1076"/>
          <ac:picMkLst>
            <pc:docMk/>
            <pc:sldMk cId="2095035244" sldId="260"/>
            <ac:picMk id="8" creationId="{5B7D9BA4-FDB2-4B84-8F12-3075795491CD}"/>
          </ac:picMkLst>
        </pc:picChg>
      </pc:sldChg>
      <pc:sldChg chg="modSp mod">
        <pc:chgData name="luminita iancu" userId="8a82085be6b9ed5c" providerId="LiveId" clId="{93825FB2-B027-4587-BFED-D809C1114DFB}" dt="2026-10-04T21:25:24.526" v="1729" actId="20577"/>
        <pc:sldMkLst>
          <pc:docMk/>
          <pc:sldMk cId="1055316585" sldId="263"/>
        </pc:sldMkLst>
        <pc:spChg chg="mod">
          <ac:chgData name="luminita iancu" userId="8a82085be6b9ed5c" providerId="LiveId" clId="{93825FB2-B027-4587-BFED-D809C1114DFB}" dt="2026-10-04T21:25:24.526" v="1729" actId="20577"/>
          <ac:spMkLst>
            <pc:docMk/>
            <pc:sldMk cId="1055316585" sldId="263"/>
            <ac:spMk id="3" creationId="{DE5905DF-E33A-442F-823B-C4AA82CBBF41}"/>
          </ac:spMkLst>
        </pc:spChg>
      </pc:sldChg>
      <pc:sldChg chg="addSp delSp modSp mod">
        <pc:chgData name="luminita iancu" userId="8a82085be6b9ed5c" providerId="LiveId" clId="{93825FB2-B027-4587-BFED-D809C1114DFB}" dt="2026-09-26T15:29:59.156" v="67"/>
        <pc:sldMkLst>
          <pc:docMk/>
          <pc:sldMk cId="2140067552" sldId="264"/>
        </pc:sldMkLst>
      </pc:sldChg>
      <pc:sldChg chg="modSp mod">
        <pc:chgData name="luminita iancu" userId="8a82085be6b9ed5c" providerId="LiveId" clId="{93825FB2-B027-4587-BFED-D809C1114DFB}" dt="2026-09-26T13:13:48.928" v="64" actId="27636"/>
        <pc:sldMkLst>
          <pc:docMk/>
          <pc:sldMk cId="565978353" sldId="265"/>
        </pc:sldMkLst>
        <pc:spChg chg="mod">
          <ac:chgData name="luminita iancu" userId="8a82085be6b9ed5c" providerId="LiveId" clId="{93825FB2-B027-4587-BFED-D809C1114DFB}" dt="2026-09-26T13:13:48.928" v="64" actId="27636"/>
          <ac:spMkLst>
            <pc:docMk/>
            <pc:sldMk cId="565978353" sldId="265"/>
            <ac:spMk id="3" creationId="{8B6B8520-C4D5-4090-AEEC-131FF880043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F1FE7-4063-4FBB-93E0-21C825C463F7}" type="datetimeFigureOut">
              <a:rPr lang="en-US" smtClean="0"/>
              <a:t>10/4/2026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DF7BC2-7444-4C64-A83F-B8F399F2004C}" type="slidenum">
              <a:rPr lang="en-US" smtClean="0"/>
              <a:t>‹#›</a:t>
            </a:fld>
            <a:endParaRPr lang="en-US"/>
          </a:p>
        </p:txBody>
      </p:sp>
    </p:spTree>
    <p:extLst>
      <p:ext uri="{BB962C8B-B14F-4D97-AF65-F5344CB8AC3E}">
        <p14:creationId xmlns:p14="http://schemas.microsoft.com/office/powerpoint/2010/main" val="107100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DF7BC2-7444-4C64-A83F-B8F399F2004C}" type="slidenum">
              <a:rPr lang="en-US" smtClean="0"/>
              <a:t>1</a:t>
            </a:fld>
            <a:endParaRPr lang="en-US"/>
          </a:p>
        </p:txBody>
      </p:sp>
    </p:spTree>
    <p:extLst>
      <p:ext uri="{BB962C8B-B14F-4D97-AF65-F5344CB8AC3E}">
        <p14:creationId xmlns:p14="http://schemas.microsoft.com/office/powerpoint/2010/main" val="748949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DF7BC2-7444-4C64-A83F-B8F399F2004C}" type="slidenum">
              <a:rPr lang="en-US" smtClean="0"/>
              <a:t>2</a:t>
            </a:fld>
            <a:endParaRPr lang="en-US"/>
          </a:p>
        </p:txBody>
      </p:sp>
    </p:spTree>
    <p:extLst>
      <p:ext uri="{BB962C8B-B14F-4D97-AF65-F5344CB8AC3E}">
        <p14:creationId xmlns:p14="http://schemas.microsoft.com/office/powerpoint/2010/main" val="2023480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Lifespan development is concerned with the ongoing process of human growth and change, such as physical, cognitive and emotional development. Psychology plays an important role in early years of health and social care as this enables practitioners to understand children's </a:t>
            </a:r>
            <a:r>
              <a:rPr lang="en-US" dirty="0" err="1"/>
              <a:t>behaviour</a:t>
            </a:r>
            <a:r>
              <a:rPr lang="en-US" dirty="0"/>
              <a:t> and offer appropriate interventions. The challenges of separation, communication and social interaction need to be understood in the context of developmental theory and support Shona's emotional wellbeing and learning needs (WHO, 2020; Berk, 2022).</a:t>
            </a:r>
          </a:p>
        </p:txBody>
      </p:sp>
      <p:sp>
        <p:nvSpPr>
          <p:cNvPr id="4" name="Slide Number Placeholder 3"/>
          <p:cNvSpPr>
            <a:spLocks noGrp="1"/>
          </p:cNvSpPr>
          <p:nvPr>
            <p:ph type="sldNum" sz="quarter" idx="5"/>
          </p:nvPr>
        </p:nvSpPr>
        <p:spPr/>
        <p:txBody>
          <a:bodyPr/>
          <a:lstStyle/>
          <a:p>
            <a:fld id="{F6DF7BC2-7444-4C64-A83F-B8F399F2004C}" type="slidenum">
              <a:rPr lang="en-US" smtClean="0"/>
              <a:t>3</a:t>
            </a:fld>
            <a:endParaRPr lang="en-US"/>
          </a:p>
        </p:txBody>
      </p:sp>
    </p:spTree>
    <p:extLst>
      <p:ext uri="{BB962C8B-B14F-4D97-AF65-F5344CB8AC3E}">
        <p14:creationId xmlns:p14="http://schemas.microsoft.com/office/powerpoint/2010/main" val="942928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Attachment Theory is a theory that describes the impact of attachment on children's emotional development. However, Bowlby believed that attachment was an evolutionary process because infants have an innate drive to approach and seek protection from caregivers. Secure attachment happens when the caregiver responds reliably to the child's needs, making the child feel secure and confident. Conversely insecure attachment can happen if parents are unpredictable or unavailable. Bowlby proposed an internal working model concept in which early experiences influence children's expectations of themselves and others, which in turn impacts upon their emotional and social relationships later in life (Bowlby, 1988; Ainsworth et al., 2015).</a:t>
            </a:r>
          </a:p>
        </p:txBody>
      </p:sp>
      <p:sp>
        <p:nvSpPr>
          <p:cNvPr id="4" name="Slide Number Placeholder 3"/>
          <p:cNvSpPr>
            <a:spLocks noGrp="1"/>
          </p:cNvSpPr>
          <p:nvPr>
            <p:ph type="sldNum" sz="quarter" idx="5"/>
          </p:nvPr>
        </p:nvSpPr>
        <p:spPr/>
        <p:txBody>
          <a:bodyPr/>
          <a:lstStyle/>
          <a:p>
            <a:fld id="{F6DF7BC2-7444-4C64-A83F-B8F399F2004C}" type="slidenum">
              <a:rPr lang="en-US" smtClean="0"/>
              <a:t>4</a:t>
            </a:fld>
            <a:endParaRPr lang="en-US"/>
          </a:p>
        </p:txBody>
      </p:sp>
    </p:spTree>
    <p:extLst>
      <p:ext uri="{BB962C8B-B14F-4D97-AF65-F5344CB8AC3E}">
        <p14:creationId xmlns:p14="http://schemas.microsoft.com/office/powerpoint/2010/main" val="4074635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Shona's </a:t>
            </a:r>
            <a:r>
              <a:rPr lang="en-US" dirty="0" err="1"/>
              <a:t>behaviours</a:t>
            </a:r>
            <a:r>
              <a:rPr lang="en-US" dirty="0"/>
              <a:t> can be explained by Bowlby's Attachment Theory. This can indicate that she needs more secure feelings when out of the care of her </a:t>
            </a:r>
            <a:r>
              <a:rPr lang="en-US" dirty="0" err="1"/>
              <a:t>carers</a:t>
            </a:r>
            <a:r>
              <a:rPr lang="en-US" dirty="0"/>
              <a:t>. The idea of attachment theory is that children will use the trusted relationships as a safe haven for them to explore their surroundings. Shona's inability to communicate well and not participating well in group play may be related to emotional insecurity or low levels of confidence in group play. However, such </a:t>
            </a:r>
            <a:r>
              <a:rPr lang="en-US" dirty="0" err="1"/>
              <a:t>behaviours</a:t>
            </a:r>
            <a:r>
              <a:rPr lang="en-US" dirty="0"/>
              <a:t> are not necessarily associated with attachment issues, they can also be related to biological and environmental influences to development. Practitioners need to foster stable and responsive relationships and supportive play opportunities (Bowlby, 1988; Cassidy &amp; Shaver, 2022).</a:t>
            </a:r>
          </a:p>
        </p:txBody>
      </p:sp>
      <p:sp>
        <p:nvSpPr>
          <p:cNvPr id="4" name="Slide Number Placeholder 3"/>
          <p:cNvSpPr>
            <a:spLocks noGrp="1"/>
          </p:cNvSpPr>
          <p:nvPr>
            <p:ph type="sldNum" sz="quarter" idx="5"/>
          </p:nvPr>
        </p:nvSpPr>
        <p:spPr/>
        <p:txBody>
          <a:bodyPr/>
          <a:lstStyle/>
          <a:p>
            <a:fld id="{F6DF7BC2-7444-4C64-A83F-B8F399F2004C}" type="slidenum">
              <a:rPr lang="en-US" smtClean="0"/>
              <a:t>5</a:t>
            </a:fld>
            <a:endParaRPr lang="en-US"/>
          </a:p>
        </p:txBody>
      </p:sp>
    </p:spTree>
    <p:extLst>
      <p:ext uri="{BB962C8B-B14F-4D97-AF65-F5344CB8AC3E}">
        <p14:creationId xmlns:p14="http://schemas.microsoft.com/office/powerpoint/2010/main" val="3396790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Shona needs an environment that is supportive and allows her to build trust and emotional security based on Bowlby's Attachment theory. Having a consistent key worker may give her a safe and secure base, and a gradual settling-in process may ease her separation anxiety. Practitioners need to be sensitive to her emotional needs, and provide communication and social play opportunities. Positive attachment relationships and emotional regulation have been found to be related to responsive care. It is important to note, though, that interventions need to be tailored to Shona's individual situation as attachment theory is just one possible explanation and other factors, such as biological or environmental, may have influenced Shona's development (Bowlby, 1988; Lobo et al., 2024).</a:t>
            </a:r>
          </a:p>
        </p:txBody>
      </p:sp>
      <p:sp>
        <p:nvSpPr>
          <p:cNvPr id="4" name="Slide Number Placeholder 3"/>
          <p:cNvSpPr>
            <a:spLocks noGrp="1"/>
          </p:cNvSpPr>
          <p:nvPr>
            <p:ph type="sldNum" sz="quarter" idx="5"/>
          </p:nvPr>
        </p:nvSpPr>
        <p:spPr/>
        <p:txBody>
          <a:bodyPr/>
          <a:lstStyle/>
          <a:p>
            <a:fld id="{F6DF7BC2-7444-4C64-A83F-B8F399F2004C}" type="slidenum">
              <a:rPr lang="en-US" smtClean="0"/>
              <a:t>6</a:t>
            </a:fld>
            <a:endParaRPr lang="en-US"/>
          </a:p>
        </p:txBody>
      </p:sp>
    </p:spTree>
    <p:extLst>
      <p:ext uri="{BB962C8B-B14F-4D97-AF65-F5344CB8AC3E}">
        <p14:creationId xmlns:p14="http://schemas.microsoft.com/office/powerpoint/2010/main" val="652265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and nurture influence child development. Temperament and brain development can affect children's emotional and social responses. Early relationships and family experiences and the quality of care are also important. Supportive attachments at home and in the nursery can support Shona in building emotional security, communication and social confidence. Thus, practitioners need to take into account the whole child rather than going with the sole explanation (Berk, 2022; WHO, 2020).</a:t>
            </a:r>
          </a:p>
        </p:txBody>
      </p:sp>
      <p:sp>
        <p:nvSpPr>
          <p:cNvPr id="4" name="Slide Number Placeholder 3"/>
          <p:cNvSpPr>
            <a:spLocks noGrp="1"/>
          </p:cNvSpPr>
          <p:nvPr>
            <p:ph type="sldNum" sz="quarter" idx="5"/>
          </p:nvPr>
        </p:nvSpPr>
        <p:spPr/>
        <p:txBody>
          <a:bodyPr/>
          <a:lstStyle/>
          <a:p>
            <a:fld id="{F6DF7BC2-7444-4C64-A83F-B8F399F2004C}" type="slidenum">
              <a:rPr lang="en-US" smtClean="0"/>
              <a:t>7</a:t>
            </a:fld>
            <a:endParaRPr lang="en-US"/>
          </a:p>
        </p:txBody>
      </p:sp>
    </p:spTree>
    <p:extLst>
      <p:ext uri="{BB962C8B-B14F-4D97-AF65-F5344CB8AC3E}">
        <p14:creationId xmlns:p14="http://schemas.microsoft.com/office/powerpoint/2010/main" val="3537200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strengths of Bowlby's Attachment theory is its impact on childcare practice. The theory influenced practice in the understanding of children's emotional needs, </a:t>
            </a:r>
            <a:r>
              <a:rPr lang="en-US" dirty="0" err="1"/>
              <a:t>emphasising</a:t>
            </a:r>
            <a:r>
              <a:rPr lang="en-US" dirty="0"/>
              <a:t> the importance of stable and responsive relationships. Consistency and security are an example of attachment principles that are implemented in early years settings, for example, through the use of a key worker. There is also evidence to support the significance of sensitive care provisioning on emotional regulation and social functioning. Thus, attachment theory continues to be useful for supporting practitioners in developing practices which provide a supportive environment. But it should be taken into account with other developmental perspectives, as children are affected by many factors when developing (Bowlby, 1988, Cassidy &amp; Shaver, 2022).</a:t>
            </a:r>
          </a:p>
        </p:txBody>
      </p:sp>
      <p:sp>
        <p:nvSpPr>
          <p:cNvPr id="4" name="Slide Number Placeholder 3"/>
          <p:cNvSpPr>
            <a:spLocks noGrp="1"/>
          </p:cNvSpPr>
          <p:nvPr>
            <p:ph type="sldNum" sz="quarter" idx="5"/>
          </p:nvPr>
        </p:nvSpPr>
        <p:spPr/>
        <p:txBody>
          <a:bodyPr/>
          <a:lstStyle/>
          <a:p>
            <a:fld id="{F6DF7BC2-7444-4C64-A83F-B8F399F2004C}" type="slidenum">
              <a:rPr lang="en-US" smtClean="0"/>
              <a:t>8</a:t>
            </a:fld>
            <a:endParaRPr lang="en-US"/>
          </a:p>
        </p:txBody>
      </p:sp>
    </p:spTree>
    <p:extLst>
      <p:ext uri="{BB962C8B-B14F-4D97-AF65-F5344CB8AC3E}">
        <p14:creationId xmlns:p14="http://schemas.microsoft.com/office/powerpoint/2010/main" val="35521531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attachment theory has been a valuable addition to childcare, it does have its drawbacks. There have been criticisms that Bowlby has placed too much emphasis on early relationships with the care taker, and not enough emphasis on later social experiences, individual differences and resilience. In addition, attachment research has largely been grounded in a western perspective, and this may not reflect alternative cultural patterns of parenting. Attachments to a parent account for only a portion of child development and other factors such as biological, social and environmental factors also play a role in child development. For children like Shona, attachment theory should then be considered as one of many to be used when supporting children.</a:t>
            </a:r>
          </a:p>
        </p:txBody>
      </p:sp>
      <p:sp>
        <p:nvSpPr>
          <p:cNvPr id="4" name="Slide Number Placeholder 3"/>
          <p:cNvSpPr>
            <a:spLocks noGrp="1"/>
          </p:cNvSpPr>
          <p:nvPr>
            <p:ph type="sldNum" sz="quarter" idx="5"/>
          </p:nvPr>
        </p:nvSpPr>
        <p:spPr/>
        <p:txBody>
          <a:bodyPr/>
          <a:lstStyle/>
          <a:p>
            <a:fld id="{F6DF7BC2-7444-4C64-A83F-B8F399F2004C}" type="slidenum">
              <a:rPr lang="en-US" smtClean="0"/>
              <a:t>9</a:t>
            </a:fld>
            <a:endParaRPr lang="en-US"/>
          </a:p>
        </p:txBody>
      </p:sp>
    </p:spTree>
    <p:extLst>
      <p:ext uri="{BB962C8B-B14F-4D97-AF65-F5344CB8AC3E}">
        <p14:creationId xmlns:p14="http://schemas.microsoft.com/office/powerpoint/2010/main" val="2018933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t>
            </a:r>
            <a:r>
              <a:rPr lang="en-US" dirty="0" err="1"/>
              <a:t>summarise</a:t>
            </a:r>
            <a:r>
              <a:rPr lang="en-US" dirty="0"/>
              <a:t>, Bowlby's Attachment Theory can be used to explain Shona's </a:t>
            </a:r>
            <a:r>
              <a:rPr lang="en-US" dirty="0" err="1"/>
              <a:t>behaviour</a:t>
            </a:r>
            <a:r>
              <a:rPr lang="en-US" dirty="0"/>
              <a:t> as it highlights early childhood secure relationships. Her development should, however, be considered in the broader context as children are shaped by their own and family's experiences and wider environment. </a:t>
            </a:r>
            <a:r>
              <a:rPr lang="en-US" dirty="0" err="1"/>
              <a:t>Individualised</a:t>
            </a:r>
            <a:r>
              <a:rPr lang="en-US" dirty="0"/>
              <a:t> support is crucial to understand Shona's needs and support her wellbeing. Early years practitioners have a pivotal role to play in providing children with safe, responsive and nurturing environments in which the children develop confidence, communication skills, and positive social relationships (Bowlby, 1988; Berk, 2022).</a:t>
            </a:r>
          </a:p>
        </p:txBody>
      </p:sp>
      <p:sp>
        <p:nvSpPr>
          <p:cNvPr id="4" name="Slide Number Placeholder 3"/>
          <p:cNvSpPr>
            <a:spLocks noGrp="1"/>
          </p:cNvSpPr>
          <p:nvPr>
            <p:ph type="sldNum" sz="quarter" idx="5"/>
          </p:nvPr>
        </p:nvSpPr>
        <p:spPr/>
        <p:txBody>
          <a:bodyPr/>
          <a:lstStyle/>
          <a:p>
            <a:fld id="{F6DF7BC2-7444-4C64-A83F-B8F399F2004C}" type="slidenum">
              <a:rPr lang="en-US" smtClean="0"/>
              <a:t>10</a:t>
            </a:fld>
            <a:endParaRPr lang="en-US"/>
          </a:p>
        </p:txBody>
      </p:sp>
    </p:spTree>
    <p:extLst>
      <p:ext uri="{BB962C8B-B14F-4D97-AF65-F5344CB8AC3E}">
        <p14:creationId xmlns:p14="http://schemas.microsoft.com/office/powerpoint/2010/main" val="13984355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DF7BC2-7444-4C64-A83F-B8F399F2004C}" type="slidenum">
              <a:rPr lang="en-US" smtClean="0"/>
              <a:t>11</a:t>
            </a:fld>
            <a:endParaRPr lang="en-US"/>
          </a:p>
        </p:txBody>
      </p:sp>
    </p:spTree>
    <p:extLst>
      <p:ext uri="{BB962C8B-B14F-4D97-AF65-F5344CB8AC3E}">
        <p14:creationId xmlns:p14="http://schemas.microsoft.com/office/powerpoint/2010/main" val="23158103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US"/>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78AE3EE4-C9FF-4BE3-896E-8A3DC0D87F23}" type="slidenum">
              <a:rPr lang="en-US" smtClean="0"/>
              <a:t>‹#›</a:t>
            </a:fld>
            <a:endParaRPr lang="en-US"/>
          </a:p>
        </p:txBody>
      </p:sp>
    </p:spTree>
    <p:extLst>
      <p:ext uri="{BB962C8B-B14F-4D97-AF65-F5344CB8AC3E}">
        <p14:creationId xmlns:p14="http://schemas.microsoft.com/office/powerpoint/2010/main" val="2009030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6" name="Slide Number Placeholder 5"/>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1612484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1142782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3C6510-53EB-4300-8022-7E8BA2B46167}"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2872974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3C6510-53EB-4300-8022-7E8BA2B46167}" type="datetimeFigureOut">
              <a:rPr lang="en-US" smtClean="0"/>
              <a:t>10/4/2026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478212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3C6510-53EB-4300-8022-7E8BA2B46167}" type="datetimeFigureOut">
              <a:rPr lang="en-US" smtClean="0"/>
              <a:t>10/4/2026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049490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3C6510-53EB-4300-8022-7E8BA2B46167}" type="datetimeFigureOut">
              <a:rPr lang="en-US" smtClean="0"/>
              <a:t>10/4/2026</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528093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3C6510-53EB-4300-8022-7E8BA2B46167}"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7493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3C6510-53EB-4300-8022-7E8BA2B46167}"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2879442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3C6510-53EB-4300-8022-7E8BA2B46167}"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362686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1618468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867650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6672266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83C6510-53EB-4300-8022-7E8BA2B46167}" type="datetimeFigureOut">
              <a:rPr lang="en-US" smtClean="0"/>
              <a:t>10/4/2026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334766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83C6510-53EB-4300-8022-7E8BA2B46167}" type="datetimeFigureOut">
              <a:rPr lang="en-US" smtClean="0"/>
              <a:t>10/4/2026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34038376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1114537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3C6510-53EB-4300-8022-7E8BA2B46167}"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8AE3EE4-C9FF-4BE3-896E-8A3DC0D87F23}" type="slidenum">
              <a:rPr lang="en-US" smtClean="0"/>
              <a:t>‹#›</a:t>
            </a:fld>
            <a:endParaRPr lang="en-US"/>
          </a:p>
        </p:txBody>
      </p:sp>
    </p:spTree>
    <p:extLst>
      <p:ext uri="{BB962C8B-B14F-4D97-AF65-F5344CB8AC3E}">
        <p14:creationId xmlns:p14="http://schemas.microsoft.com/office/powerpoint/2010/main" val="2487626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683C6510-53EB-4300-8022-7E8BA2B46167}" type="datetimeFigureOut">
              <a:rPr lang="en-US" smtClean="0"/>
              <a:t>10/4/2026</a:t>
            </a:fld>
            <a:endParaRPr lang="en-US"/>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US"/>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8AE3EE4-C9FF-4BE3-896E-8A3DC0D87F23}" type="slidenum">
              <a:rPr lang="en-US" smtClean="0"/>
              <a:t>‹#›</a:t>
            </a:fld>
            <a:endParaRPr lang="en-US"/>
          </a:p>
        </p:txBody>
      </p:sp>
    </p:spTree>
    <p:extLst>
      <p:ext uri="{BB962C8B-B14F-4D97-AF65-F5344CB8AC3E}">
        <p14:creationId xmlns:p14="http://schemas.microsoft.com/office/powerpoint/2010/main" val="291458674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pmc.ncbi.nlm.nih.gov/articles/PMC7615939/?utm_source=chatgpt.com" TargetMode="External"/><Relationship Id="rId3" Type="http://schemas.openxmlformats.org/officeDocument/2006/relationships/hyperlink" Target="https://www.routledge.com/Patterns-of-Attachment-A-Psychological-Study-of-the-Strange-Situation/Ainsworth-Blehar-Waters-Wall/p/book/9781848726819" TargetMode="External"/><Relationship Id="rId7" Type="http://schemas.openxmlformats.org/officeDocument/2006/relationships/hyperlink" Target="https://www.gov.uk/government/publications/early-years-foundation-stage-framework--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guilford.com/books/Handbook-of-Attachment/Cassidy-Shaver/9781462548446" TargetMode="External"/><Relationship Id="rId11" Type="http://schemas.openxmlformats.org/officeDocument/2006/relationships/hyperlink" Target="https://www.who.int/publications/i/item/9789240002091" TargetMode="External"/><Relationship Id="rId5" Type="http://schemas.openxmlformats.org/officeDocument/2006/relationships/hyperlink" Target="https://www.routledge.com/A-Secure-Base-Parent-Child-Attachment-and-Healthy-Human-Development/Bowlby/p/book/9780415006400" TargetMode="External"/><Relationship Id="rId10" Type="http://schemas.openxmlformats.org/officeDocument/2006/relationships/hyperlink" Target="https://www.sciencedirect.com/journal/early-childhood-research-quarterly" TargetMode="External"/><Relationship Id="rId4" Type="http://schemas.openxmlformats.org/officeDocument/2006/relationships/hyperlink" Target="https://www.pearson.com/en-us/subject-catalog/p/development-through-the-lifespan/P200000003286" TargetMode="External"/><Relationship Id="rId9" Type="http://schemas.openxmlformats.org/officeDocument/2006/relationships/hyperlink" Target="https://medicine.nus.edu.sg/wp-content/uploads/sites/25/2023/08/0823-CHILD_Evidence-Insight-Caregiver-Sensitivitydigital.pdf?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38217-E3B0-490F-AE38-64E1E0450536}"/>
              </a:ext>
            </a:extLst>
          </p:cNvPr>
          <p:cNvSpPr>
            <a:spLocks noGrp="1"/>
          </p:cNvSpPr>
          <p:nvPr>
            <p:ph type="ctrTitle"/>
          </p:nvPr>
        </p:nvSpPr>
        <p:spPr/>
        <p:txBody>
          <a:bodyPr/>
          <a:lstStyle/>
          <a:p>
            <a:r>
              <a:rPr lang="en-US" sz="4400" b="1" dirty="0" err="1"/>
              <a:t>Programme</a:t>
            </a:r>
            <a:r>
              <a:rPr lang="en-US" sz="4400" b="1" dirty="0"/>
              <a:t>: Certificate of Higher Education in Health and Social Care</a:t>
            </a:r>
            <a:br>
              <a:rPr lang="en-US" sz="4400" b="1" dirty="0"/>
            </a:br>
            <a:r>
              <a:rPr lang="en-US" sz="3600" b="1" dirty="0"/>
              <a:t>Module: Psychology in Health and Social Care (LCHS4010)</a:t>
            </a:r>
            <a:endParaRPr lang="en-US" sz="4400" b="1" dirty="0"/>
          </a:p>
        </p:txBody>
      </p:sp>
      <p:sp>
        <p:nvSpPr>
          <p:cNvPr id="3" name="Subtitle 2">
            <a:extLst>
              <a:ext uri="{FF2B5EF4-FFF2-40B4-BE49-F238E27FC236}">
                <a16:creationId xmlns:a16="http://schemas.microsoft.com/office/drawing/2014/main" id="{3B1E2B2B-59C3-4B37-8559-39116D20835B}"/>
              </a:ext>
            </a:extLst>
          </p:cNvPr>
          <p:cNvSpPr>
            <a:spLocks noGrp="1"/>
          </p:cNvSpPr>
          <p:nvPr>
            <p:ph type="subTitle" idx="1"/>
          </p:nvPr>
        </p:nvSpPr>
        <p:spPr/>
        <p:txBody>
          <a:bodyPr>
            <a:normAutofit fontScale="77500" lnSpcReduction="20000"/>
          </a:bodyPr>
          <a:lstStyle/>
          <a:p>
            <a:r>
              <a:rPr lang="en-US" dirty="0"/>
              <a:t>Student name : luminita iancu</a:t>
            </a:r>
          </a:p>
          <a:p>
            <a:r>
              <a:rPr lang="en-US" dirty="0"/>
              <a:t>Student id: 2525260</a:t>
            </a:r>
          </a:p>
          <a:p>
            <a:r>
              <a:rPr lang="en-US" dirty="0"/>
              <a:t>Lecturer ;Rizwan </a:t>
            </a:r>
            <a:r>
              <a:rPr lang="en-US" dirty="0" err="1"/>
              <a:t>nadim</a:t>
            </a:r>
            <a:endParaRPr lang="en-US" dirty="0"/>
          </a:p>
        </p:txBody>
      </p:sp>
    </p:spTree>
    <p:extLst>
      <p:ext uri="{BB962C8B-B14F-4D97-AF65-F5344CB8AC3E}">
        <p14:creationId xmlns:p14="http://schemas.microsoft.com/office/powerpoint/2010/main" val="217414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21441-4549-4E8E-84A4-E7876AB47469}"/>
              </a:ext>
            </a:extLst>
          </p:cNvPr>
          <p:cNvSpPr>
            <a:spLocks noGrp="1"/>
          </p:cNvSpPr>
          <p:nvPr>
            <p:ph type="title"/>
          </p:nvPr>
        </p:nvSpPr>
        <p:spPr/>
        <p:txBody>
          <a:bodyPr/>
          <a:lstStyle/>
          <a:p>
            <a:r>
              <a:rPr lang="en-US" b="1" dirty="0"/>
              <a:t>Contents </a:t>
            </a:r>
          </a:p>
        </p:txBody>
      </p:sp>
      <p:sp>
        <p:nvSpPr>
          <p:cNvPr id="4" name="Rectangle 1">
            <a:extLst>
              <a:ext uri="{FF2B5EF4-FFF2-40B4-BE49-F238E27FC236}">
                <a16:creationId xmlns:a16="http://schemas.microsoft.com/office/drawing/2014/main" id="{1B0A9ED6-AC37-4015-B1A2-CCACF4A479C9}"/>
              </a:ext>
            </a:extLst>
          </p:cNvPr>
          <p:cNvSpPr>
            <a:spLocks noGrp="1" noChangeArrowheads="1"/>
          </p:cNvSpPr>
          <p:nvPr>
            <p:ph idx="1"/>
          </p:nvPr>
        </p:nvSpPr>
        <p:spPr bwMode="auto">
          <a:xfrm>
            <a:off x="1154954" y="3034377"/>
            <a:ext cx="6800260"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Introduction: Lifespan Development and Shona’s Case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Bowlby’s Attachment Theory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Applying Attachment Theory to Shona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Supporting Shona’s Development in Nursery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Nature and Nurture Influences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Critical Evaluation of Attachment Theory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Conclusion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i="0" u="none" strike="noStrike" cap="none" normalizeH="0" baseline="0" dirty="0">
                <a:ln>
                  <a:noFill/>
                </a:ln>
                <a:solidFill>
                  <a:schemeClr val="tx1"/>
                </a:solidFill>
                <a:effectLst/>
                <a:latin typeface="Arial" panose="020B0604020202020204" pitchFamily="34" charset="0"/>
              </a:rPr>
              <a:t>References </a:t>
            </a:r>
          </a:p>
        </p:txBody>
      </p:sp>
    </p:spTree>
    <p:extLst>
      <p:ext uri="{BB962C8B-B14F-4D97-AF65-F5344CB8AC3E}">
        <p14:creationId xmlns:p14="http://schemas.microsoft.com/office/powerpoint/2010/main" val="263993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705BF-5322-4D12-90BB-37D4BE6E2595}"/>
              </a:ext>
            </a:extLst>
          </p:cNvPr>
          <p:cNvSpPr>
            <a:spLocks noGrp="1"/>
          </p:cNvSpPr>
          <p:nvPr>
            <p:ph type="title"/>
          </p:nvPr>
        </p:nvSpPr>
        <p:spPr/>
        <p:txBody>
          <a:bodyPr/>
          <a:lstStyle/>
          <a:p>
            <a:r>
              <a:rPr lang="en-US" b="1" dirty="0"/>
              <a:t>Introduction &amp; Scenario</a:t>
            </a:r>
          </a:p>
        </p:txBody>
      </p:sp>
      <p:sp>
        <p:nvSpPr>
          <p:cNvPr id="4" name="Content Placeholder 3">
            <a:extLst>
              <a:ext uri="{FF2B5EF4-FFF2-40B4-BE49-F238E27FC236}">
                <a16:creationId xmlns:a16="http://schemas.microsoft.com/office/drawing/2014/main" id="{C8BE8473-C35A-4057-B2D7-2FE2DAF17B11}"/>
              </a:ext>
            </a:extLst>
          </p:cNvPr>
          <p:cNvSpPr>
            <a:spLocks noGrp="1"/>
          </p:cNvSpPr>
          <p:nvPr>
            <p:ph sz="half" idx="1"/>
          </p:nvPr>
        </p:nvSpPr>
        <p:spPr>
          <a:xfrm>
            <a:off x="1154954" y="2364378"/>
            <a:ext cx="4828032" cy="3655424"/>
          </a:xfrm>
        </p:spPr>
        <p:txBody>
          <a:bodyPr>
            <a:normAutofit fontScale="85000" lnSpcReduction="20000"/>
          </a:bodyPr>
          <a:lstStyle/>
          <a:p>
            <a:pPr marL="0" indent="0">
              <a:buNone/>
            </a:pPr>
            <a:r>
              <a:rPr lang="en-US" b="1" dirty="0"/>
              <a:t>Lifespan Development in Early Childhood</a:t>
            </a:r>
            <a:endParaRPr lang="en-US" dirty="0"/>
          </a:p>
          <a:p>
            <a:pPr>
              <a:buFont typeface="Arial" panose="020B0604020202020204" pitchFamily="34" charset="0"/>
              <a:buChar char="•"/>
            </a:pPr>
            <a:r>
              <a:rPr lang="en-US" dirty="0"/>
              <a:t>Lifespan development examines how individuals grow and change physically, cognitively, emotionally and socially across life stages (Berk, 2022). </a:t>
            </a:r>
          </a:p>
          <a:p>
            <a:pPr>
              <a:buFont typeface="Arial" panose="020B0604020202020204" pitchFamily="34" charset="0"/>
              <a:buChar char="•"/>
            </a:pPr>
            <a:r>
              <a:rPr lang="en-US" dirty="0"/>
              <a:t>Early childhood is a critical period where relationships and experiences influence later development (WHO, 2020). </a:t>
            </a:r>
          </a:p>
          <a:p>
            <a:pPr marL="0" indent="0">
              <a:buNone/>
            </a:pPr>
            <a:r>
              <a:rPr lang="en-US" b="1" dirty="0"/>
              <a:t>Role of Psychology in Health &amp; Social Care</a:t>
            </a:r>
            <a:endParaRPr lang="en-US" dirty="0"/>
          </a:p>
          <a:p>
            <a:pPr>
              <a:buFont typeface="Arial" panose="020B0604020202020204" pitchFamily="34" charset="0"/>
              <a:buChar char="•"/>
            </a:pPr>
            <a:r>
              <a:rPr lang="en-US" dirty="0"/>
              <a:t>Psychological theories help practitioners understand children’s </a:t>
            </a:r>
            <a:r>
              <a:rPr lang="en-US" dirty="0" err="1"/>
              <a:t>behaviour</a:t>
            </a:r>
            <a:r>
              <a:rPr lang="en-US" dirty="0"/>
              <a:t> and provide evidence-based support (O’Connor et al., 2023). </a:t>
            </a:r>
          </a:p>
          <a:p>
            <a:pPr>
              <a:buFont typeface="Arial" panose="020B0604020202020204" pitchFamily="34" charset="0"/>
              <a:buChar char="•"/>
            </a:pPr>
            <a:r>
              <a:rPr lang="en-US" dirty="0"/>
              <a:t>Understanding emotional and social development supports early identification and intervention.</a:t>
            </a:r>
          </a:p>
          <a:p>
            <a:endParaRPr lang="en-US" dirty="0"/>
          </a:p>
        </p:txBody>
      </p:sp>
      <p:sp>
        <p:nvSpPr>
          <p:cNvPr id="5" name="Content Placeholder 4">
            <a:extLst>
              <a:ext uri="{FF2B5EF4-FFF2-40B4-BE49-F238E27FC236}">
                <a16:creationId xmlns:a16="http://schemas.microsoft.com/office/drawing/2014/main" id="{48F2BAC6-C928-4739-A5D4-B7BE3AA6980F}"/>
              </a:ext>
            </a:extLst>
          </p:cNvPr>
          <p:cNvSpPr>
            <a:spLocks noGrp="1"/>
          </p:cNvSpPr>
          <p:nvPr>
            <p:ph sz="half" idx="2"/>
          </p:nvPr>
        </p:nvSpPr>
        <p:spPr/>
        <p:txBody>
          <a:bodyPr>
            <a:normAutofit fontScale="85000" lnSpcReduction="20000"/>
          </a:bodyPr>
          <a:lstStyle/>
          <a:p>
            <a:pPr marL="0" indent="0">
              <a:buNone/>
            </a:pPr>
            <a:r>
              <a:rPr lang="en-US" b="1" dirty="0"/>
              <a:t>Case Scenario: Shona (Age 3)</a:t>
            </a:r>
            <a:endParaRPr lang="en-US" dirty="0"/>
          </a:p>
          <a:p>
            <a:pPr>
              <a:buFont typeface="Arial" panose="020B0604020202020204" pitchFamily="34" charset="0"/>
              <a:buChar char="•"/>
            </a:pPr>
            <a:r>
              <a:rPr lang="en-US" dirty="0"/>
              <a:t>Shona demonstrates separation anxiety, limited verbal communication and difficulty engaging in group play. </a:t>
            </a:r>
          </a:p>
          <a:p>
            <a:pPr>
              <a:buFont typeface="Arial" panose="020B0604020202020204" pitchFamily="34" charset="0"/>
              <a:buChar char="•"/>
            </a:pPr>
            <a:r>
              <a:rPr lang="en-US" dirty="0"/>
              <a:t>A psychological approach can help identify her developmental needs and create appropriate nursery support strategies.</a:t>
            </a:r>
          </a:p>
          <a:p>
            <a:endParaRPr lang="en-US" dirty="0"/>
          </a:p>
        </p:txBody>
      </p:sp>
      <p:pic>
        <p:nvPicPr>
          <p:cNvPr id="6" name="Picture 5">
            <a:extLst>
              <a:ext uri="{FF2B5EF4-FFF2-40B4-BE49-F238E27FC236}">
                <a16:creationId xmlns:a16="http://schemas.microsoft.com/office/drawing/2014/main" id="{885DADEC-3C77-4304-9967-8B34DC0C4662}"/>
              </a:ext>
            </a:extLst>
          </p:cNvPr>
          <p:cNvPicPr>
            <a:picLocks noChangeAspect="1"/>
          </p:cNvPicPr>
          <p:nvPr/>
        </p:nvPicPr>
        <p:blipFill>
          <a:blip r:embed="rId3"/>
          <a:stretch>
            <a:fillRect/>
          </a:stretch>
        </p:blipFill>
        <p:spPr>
          <a:xfrm>
            <a:off x="6557554" y="4311651"/>
            <a:ext cx="4374696" cy="2454910"/>
          </a:xfrm>
          <a:prstGeom prst="rect">
            <a:avLst/>
          </a:prstGeom>
        </p:spPr>
      </p:pic>
    </p:spTree>
    <p:extLst>
      <p:ext uri="{BB962C8B-B14F-4D97-AF65-F5344CB8AC3E}">
        <p14:creationId xmlns:p14="http://schemas.microsoft.com/office/powerpoint/2010/main" val="2241988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9F7E2-5A5F-40FF-9B0A-19694335E04D}"/>
              </a:ext>
            </a:extLst>
          </p:cNvPr>
          <p:cNvSpPr>
            <a:spLocks noGrp="1"/>
          </p:cNvSpPr>
          <p:nvPr>
            <p:ph type="title"/>
          </p:nvPr>
        </p:nvSpPr>
        <p:spPr>
          <a:xfrm>
            <a:off x="1403147" y="838199"/>
            <a:ext cx="8825659" cy="704088"/>
          </a:xfrm>
        </p:spPr>
        <p:txBody>
          <a:bodyPr/>
          <a:lstStyle/>
          <a:p>
            <a:r>
              <a:rPr lang="en-US" b="1" dirty="0"/>
              <a:t>Overview of Bowlby’s Attachment Theory</a:t>
            </a:r>
          </a:p>
        </p:txBody>
      </p:sp>
      <p:sp>
        <p:nvSpPr>
          <p:cNvPr id="3" name="Content Placeholder 2">
            <a:extLst>
              <a:ext uri="{FF2B5EF4-FFF2-40B4-BE49-F238E27FC236}">
                <a16:creationId xmlns:a16="http://schemas.microsoft.com/office/drawing/2014/main" id="{47D7A48B-385C-4357-B1DA-57E908B190DE}"/>
              </a:ext>
            </a:extLst>
          </p:cNvPr>
          <p:cNvSpPr>
            <a:spLocks noGrp="1"/>
          </p:cNvSpPr>
          <p:nvPr>
            <p:ph sz="half" idx="1"/>
          </p:nvPr>
        </p:nvSpPr>
        <p:spPr/>
        <p:txBody>
          <a:bodyPr>
            <a:normAutofit fontScale="85000" lnSpcReduction="10000"/>
          </a:bodyPr>
          <a:lstStyle/>
          <a:p>
            <a:pPr marL="0" indent="0">
              <a:buNone/>
            </a:pPr>
            <a:r>
              <a:rPr lang="en-US" b="1" dirty="0"/>
              <a:t>John Bowlby and Attachment Theory</a:t>
            </a:r>
          </a:p>
          <a:p>
            <a:pPr>
              <a:buFont typeface="Arial" panose="020B0604020202020204" pitchFamily="34" charset="0"/>
              <a:buChar char="•"/>
            </a:pPr>
            <a:r>
              <a:rPr lang="en-US" dirty="0"/>
              <a:t>John Bowlby (1907–1990) developed Attachment Theory, highlighting the importance of early caregiver relationships in children’s emotional and social development (Bowlby, 1988). </a:t>
            </a:r>
          </a:p>
          <a:p>
            <a:pPr>
              <a:buFont typeface="Arial" panose="020B0604020202020204" pitchFamily="34" charset="0"/>
              <a:buChar char="•"/>
            </a:pPr>
            <a:r>
              <a:rPr lang="en-US" dirty="0"/>
              <a:t>Attachment refers to the emotional bond between a child and their primary caregiver, providing security and a foundation for exploration (Ainsworth et al., 2015).</a:t>
            </a:r>
          </a:p>
          <a:p>
            <a:endParaRPr lang="en-US" dirty="0"/>
          </a:p>
        </p:txBody>
      </p:sp>
      <p:sp>
        <p:nvSpPr>
          <p:cNvPr id="4" name="Content Placeholder 3">
            <a:extLst>
              <a:ext uri="{FF2B5EF4-FFF2-40B4-BE49-F238E27FC236}">
                <a16:creationId xmlns:a16="http://schemas.microsoft.com/office/drawing/2014/main" id="{C43CB0AE-5C89-4CA7-B7E1-54622B4DE275}"/>
              </a:ext>
            </a:extLst>
          </p:cNvPr>
          <p:cNvSpPr>
            <a:spLocks noGrp="1"/>
          </p:cNvSpPr>
          <p:nvPr>
            <p:ph sz="half" idx="2"/>
          </p:nvPr>
        </p:nvSpPr>
        <p:spPr/>
        <p:txBody>
          <a:bodyPr>
            <a:normAutofit fontScale="85000" lnSpcReduction="10000"/>
          </a:bodyPr>
          <a:lstStyle/>
          <a:p>
            <a:pPr marL="0" indent="0">
              <a:buNone/>
            </a:pPr>
            <a:r>
              <a:rPr lang="en-US" b="1" dirty="0"/>
              <a:t>Key Concepts</a:t>
            </a:r>
          </a:p>
          <a:p>
            <a:pPr>
              <a:buFont typeface="Arial" panose="020B0604020202020204" pitchFamily="34" charset="0"/>
              <a:buChar char="•"/>
            </a:pPr>
            <a:r>
              <a:rPr lang="en-US" b="1" dirty="0"/>
              <a:t>Secure attachment:</a:t>
            </a:r>
            <a:r>
              <a:rPr lang="en-US" dirty="0"/>
              <a:t> A child develops confidence and emotional security when caregivers are responsive and consistent (Ainsworth et al., 2015). </a:t>
            </a:r>
          </a:p>
          <a:p>
            <a:pPr>
              <a:buFont typeface="Arial" panose="020B0604020202020204" pitchFamily="34" charset="0"/>
              <a:buChar char="•"/>
            </a:pPr>
            <a:r>
              <a:rPr lang="en-US" b="1" dirty="0"/>
              <a:t>Insecure attachment:</a:t>
            </a:r>
            <a:r>
              <a:rPr lang="en-US" dirty="0"/>
              <a:t> Inconsistent or unavailable caregiving may contribute to difficulties with trust, emotional regulation and relationships (Bowlby, 1988). </a:t>
            </a:r>
          </a:p>
          <a:p>
            <a:pPr>
              <a:buFont typeface="Arial" panose="020B0604020202020204" pitchFamily="34" charset="0"/>
              <a:buChar char="•"/>
            </a:pPr>
            <a:r>
              <a:rPr lang="en-US" b="1" dirty="0"/>
              <a:t>Internal working model:</a:t>
            </a:r>
            <a:r>
              <a:rPr lang="en-US" dirty="0"/>
              <a:t> Early attachment experiences create mental expectations about relationships and influence future social </a:t>
            </a:r>
            <a:r>
              <a:rPr lang="en-US" dirty="0" err="1"/>
              <a:t>behaviour</a:t>
            </a:r>
            <a:r>
              <a:rPr lang="en-US" dirty="0"/>
              <a:t> (Bowlby, 1988).</a:t>
            </a:r>
          </a:p>
          <a:p>
            <a:endParaRPr lang="en-US" dirty="0"/>
          </a:p>
        </p:txBody>
      </p:sp>
    </p:spTree>
    <p:extLst>
      <p:ext uri="{BB962C8B-B14F-4D97-AF65-F5344CB8AC3E}">
        <p14:creationId xmlns:p14="http://schemas.microsoft.com/office/powerpoint/2010/main" val="3810206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B963E4A-58F2-439D-8076-0C14B2AA322A}"/>
              </a:ext>
            </a:extLst>
          </p:cNvPr>
          <p:cNvSpPr>
            <a:spLocks noGrp="1"/>
          </p:cNvSpPr>
          <p:nvPr>
            <p:ph type="title"/>
          </p:nvPr>
        </p:nvSpPr>
        <p:spPr>
          <a:xfrm>
            <a:off x="1154953" y="1298448"/>
            <a:ext cx="2793159" cy="752421"/>
          </a:xfrm>
        </p:spPr>
        <p:txBody>
          <a:bodyPr/>
          <a:lstStyle/>
          <a:p>
            <a:r>
              <a:rPr lang="en-US" b="1" dirty="0"/>
              <a:t>Applying Bowlby’s Attachment Theory to Shona</a:t>
            </a:r>
          </a:p>
        </p:txBody>
      </p:sp>
      <p:graphicFrame>
        <p:nvGraphicFramePr>
          <p:cNvPr id="8" name="Table 8">
            <a:extLst>
              <a:ext uri="{FF2B5EF4-FFF2-40B4-BE49-F238E27FC236}">
                <a16:creationId xmlns:a16="http://schemas.microsoft.com/office/drawing/2014/main" id="{35EE3D19-4076-4034-9A09-0524AA325826}"/>
              </a:ext>
            </a:extLst>
          </p:cNvPr>
          <p:cNvGraphicFramePr>
            <a:graphicFrameLocks noGrp="1"/>
          </p:cNvGraphicFramePr>
          <p:nvPr>
            <p:ph idx="1"/>
            <p:extLst>
              <p:ext uri="{D42A27DB-BD31-4B8C-83A1-F6EECF244321}">
                <p14:modId xmlns:p14="http://schemas.microsoft.com/office/powerpoint/2010/main" val="1677697599"/>
              </p:ext>
            </p:extLst>
          </p:nvPr>
        </p:nvGraphicFramePr>
        <p:xfrm>
          <a:off x="5577840" y="263434"/>
          <a:ext cx="6555516" cy="5264331"/>
        </p:xfrm>
        <a:graphic>
          <a:graphicData uri="http://schemas.openxmlformats.org/drawingml/2006/table">
            <a:tbl>
              <a:tblPr firstRow="1" bandRow="1">
                <a:tableStyleId>{7DF18680-E054-41AD-8BC1-D1AEF772440D}</a:tableStyleId>
              </a:tblPr>
              <a:tblGrid>
                <a:gridCol w="1940260">
                  <a:extLst>
                    <a:ext uri="{9D8B030D-6E8A-4147-A177-3AD203B41FA5}">
                      <a16:colId xmlns:a16="http://schemas.microsoft.com/office/drawing/2014/main" val="1799956872"/>
                    </a:ext>
                  </a:extLst>
                </a:gridCol>
                <a:gridCol w="4615256">
                  <a:extLst>
                    <a:ext uri="{9D8B030D-6E8A-4147-A177-3AD203B41FA5}">
                      <a16:colId xmlns:a16="http://schemas.microsoft.com/office/drawing/2014/main" val="3030896004"/>
                    </a:ext>
                  </a:extLst>
                </a:gridCol>
              </a:tblGrid>
              <a:tr h="828498">
                <a:tc>
                  <a:txBody>
                    <a:bodyPr/>
                    <a:lstStyle/>
                    <a:p>
                      <a:r>
                        <a:rPr lang="en-US" b="1" dirty="0"/>
                        <a:t>Shona’s </a:t>
                      </a:r>
                      <a:r>
                        <a:rPr lang="en-US" b="1" dirty="0" err="1"/>
                        <a:t>Behaviour</a:t>
                      </a:r>
                      <a:endParaRPr lang="en-US" b="1" dirty="0"/>
                    </a:p>
                  </a:txBody>
                  <a:tcPr/>
                </a:tc>
                <a:tc>
                  <a:txBody>
                    <a:bodyPr/>
                    <a:lstStyle/>
                    <a:p>
                      <a:r>
                        <a:rPr lang="en-US" b="1" dirty="0"/>
                        <a:t>Attachment Theory Explanation</a:t>
                      </a:r>
                    </a:p>
                  </a:txBody>
                  <a:tcPr/>
                </a:tc>
                <a:extLst>
                  <a:ext uri="{0D108BD9-81ED-4DB2-BD59-A6C34878D82A}">
                    <a16:rowId xmlns:a16="http://schemas.microsoft.com/office/drawing/2014/main" val="3145616557"/>
                  </a:ext>
                </a:extLst>
              </a:tr>
              <a:tr h="1784073">
                <a:tc>
                  <a:txBody>
                    <a:bodyPr/>
                    <a:lstStyle/>
                    <a:p>
                      <a:r>
                        <a:rPr lang="en-US" b="1" dirty="0"/>
                        <a:t>Anxiety when separated from </a:t>
                      </a:r>
                      <a:r>
                        <a:rPr lang="en-US" b="1" dirty="0" err="1"/>
                        <a:t>carers</a:t>
                      </a:r>
                      <a:endParaRPr lang="en-US" b="1" dirty="0"/>
                    </a:p>
                  </a:txBody>
                  <a:tcPr/>
                </a:tc>
                <a:tc>
                  <a:txBody>
                    <a:bodyPr/>
                    <a:lstStyle/>
                    <a:p>
                      <a:r>
                        <a:rPr lang="en-US" dirty="0"/>
                        <a:t>Separation distress may indicate difficulty feeling secure when away from attachment figures. A consistent caregiver relationship can provide a “secure base” for exploration (Bowlby, 1988).</a:t>
                      </a:r>
                    </a:p>
                  </a:txBody>
                  <a:tcPr/>
                </a:tc>
                <a:extLst>
                  <a:ext uri="{0D108BD9-81ED-4DB2-BD59-A6C34878D82A}">
                    <a16:rowId xmlns:a16="http://schemas.microsoft.com/office/drawing/2014/main" val="494587747"/>
                  </a:ext>
                </a:extLst>
              </a:tr>
              <a:tr h="480003">
                <a:tc>
                  <a:txBody>
                    <a:bodyPr/>
                    <a:lstStyle/>
                    <a:p>
                      <a:r>
                        <a:rPr lang="en-US" b="1" dirty="0"/>
                        <a:t>Limited verbal communication</a:t>
                      </a:r>
                    </a:p>
                  </a:txBody>
                  <a:tcPr/>
                </a:tc>
                <a:tc>
                  <a:txBody>
                    <a:bodyPr/>
                    <a:lstStyle/>
                    <a:p>
                      <a:r>
                        <a:rPr lang="en-US" dirty="0"/>
                        <a:t>Secure attachment supports emotional confidence and responsive interactions, which encourage children’s communication and social development (Ainsworth et al., 2015).</a:t>
                      </a:r>
                    </a:p>
                  </a:txBody>
                  <a:tcPr/>
                </a:tc>
                <a:extLst>
                  <a:ext uri="{0D108BD9-81ED-4DB2-BD59-A6C34878D82A}">
                    <a16:rowId xmlns:a16="http://schemas.microsoft.com/office/drawing/2014/main" val="4061353984"/>
                  </a:ext>
                </a:extLst>
              </a:tr>
              <a:tr h="480003">
                <a:tc>
                  <a:txBody>
                    <a:bodyPr/>
                    <a:lstStyle/>
                    <a:p>
                      <a:r>
                        <a:rPr lang="en-US" b="1" dirty="0"/>
                        <a:t>Difficulty engaging in group play</a:t>
                      </a:r>
                    </a:p>
                  </a:txBody>
                  <a:tcPr/>
                </a:tc>
                <a:tc>
                  <a:txBody>
                    <a:bodyPr/>
                    <a:lstStyle/>
                    <a:p>
                      <a:r>
                        <a:rPr lang="en-US" dirty="0"/>
                        <a:t>Insecure attachment experiences may affect trust, emotional regulation and confidence when interacting with others (Cassidy &amp; Shaver, 2022).</a:t>
                      </a:r>
                    </a:p>
                  </a:txBody>
                  <a:tcPr/>
                </a:tc>
                <a:extLst>
                  <a:ext uri="{0D108BD9-81ED-4DB2-BD59-A6C34878D82A}">
                    <a16:rowId xmlns:a16="http://schemas.microsoft.com/office/drawing/2014/main" val="1336296162"/>
                  </a:ext>
                </a:extLst>
              </a:tr>
            </a:tbl>
          </a:graphicData>
        </a:graphic>
      </p:graphicFrame>
      <p:pic>
        <p:nvPicPr>
          <p:cNvPr id="11" name="Picture 10">
            <a:extLst>
              <a:ext uri="{FF2B5EF4-FFF2-40B4-BE49-F238E27FC236}">
                <a16:creationId xmlns:a16="http://schemas.microsoft.com/office/drawing/2014/main" id="{406F95B0-429F-45F9-8502-D7A7B0A30FEB}"/>
              </a:ext>
            </a:extLst>
          </p:cNvPr>
          <p:cNvPicPr>
            <a:picLocks noChangeAspect="1"/>
          </p:cNvPicPr>
          <p:nvPr/>
        </p:nvPicPr>
        <p:blipFill>
          <a:blip r:embed="rId3"/>
          <a:stretch>
            <a:fillRect/>
          </a:stretch>
        </p:blipFill>
        <p:spPr>
          <a:xfrm>
            <a:off x="58644" y="2508069"/>
            <a:ext cx="5519196" cy="4086497"/>
          </a:xfrm>
          <a:prstGeom prst="rect">
            <a:avLst/>
          </a:prstGeom>
        </p:spPr>
      </p:pic>
    </p:spTree>
    <p:extLst>
      <p:ext uri="{BB962C8B-B14F-4D97-AF65-F5344CB8AC3E}">
        <p14:creationId xmlns:p14="http://schemas.microsoft.com/office/powerpoint/2010/main" val="2220805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3D68-B8DC-4566-9C5E-4E347DE24808}"/>
              </a:ext>
            </a:extLst>
          </p:cNvPr>
          <p:cNvSpPr>
            <a:spLocks noGrp="1"/>
          </p:cNvSpPr>
          <p:nvPr>
            <p:ph type="title"/>
          </p:nvPr>
        </p:nvSpPr>
        <p:spPr>
          <a:xfrm>
            <a:off x="1000575" y="833766"/>
            <a:ext cx="9627915" cy="170767"/>
          </a:xfrm>
        </p:spPr>
        <p:txBody>
          <a:bodyPr/>
          <a:lstStyle/>
          <a:p>
            <a:r>
              <a:rPr lang="en-US" sz="1800" b="1" dirty="0"/>
              <a:t>Support Strategies in Nursery: Applying Attachment Theory</a:t>
            </a:r>
          </a:p>
        </p:txBody>
      </p:sp>
      <p:sp>
        <p:nvSpPr>
          <p:cNvPr id="6" name="Content Placeholder 5">
            <a:extLst>
              <a:ext uri="{FF2B5EF4-FFF2-40B4-BE49-F238E27FC236}">
                <a16:creationId xmlns:a16="http://schemas.microsoft.com/office/drawing/2014/main" id="{90E38C8F-4702-460D-94CF-4E646EFAC1F1}"/>
              </a:ext>
            </a:extLst>
          </p:cNvPr>
          <p:cNvSpPr>
            <a:spLocks noGrp="1"/>
          </p:cNvSpPr>
          <p:nvPr>
            <p:ph sz="half" idx="1"/>
          </p:nvPr>
        </p:nvSpPr>
        <p:spPr>
          <a:xfrm>
            <a:off x="352697" y="2168434"/>
            <a:ext cx="5630289" cy="4454435"/>
          </a:xfrm>
        </p:spPr>
        <p:txBody>
          <a:bodyPr>
            <a:normAutofit fontScale="40000" lnSpcReduction="20000"/>
          </a:bodyPr>
          <a:lstStyle/>
          <a:p>
            <a:pPr marL="0" indent="0">
              <a:buNone/>
            </a:pPr>
            <a:endParaRPr lang="en-US" sz="2900" dirty="0"/>
          </a:p>
          <a:p>
            <a:pPr>
              <a:buFont typeface="Arial" panose="020B0604020202020204" pitchFamily="34" charset="0"/>
              <a:buChar char="•"/>
            </a:pPr>
            <a:endParaRPr lang="en-US" dirty="0"/>
          </a:p>
          <a:p>
            <a:endParaRPr lang="en-US" dirty="0"/>
          </a:p>
        </p:txBody>
      </p:sp>
      <p:sp>
        <p:nvSpPr>
          <p:cNvPr id="7" name="Content Placeholder 6">
            <a:extLst>
              <a:ext uri="{FF2B5EF4-FFF2-40B4-BE49-F238E27FC236}">
                <a16:creationId xmlns:a16="http://schemas.microsoft.com/office/drawing/2014/main" id="{42AC21BA-3F5C-47A8-B0E6-BDC41040FC47}"/>
              </a:ext>
            </a:extLst>
          </p:cNvPr>
          <p:cNvSpPr>
            <a:spLocks noGrp="1"/>
          </p:cNvSpPr>
          <p:nvPr>
            <p:ph sz="half" idx="2"/>
          </p:nvPr>
        </p:nvSpPr>
        <p:spPr>
          <a:xfrm>
            <a:off x="6096000" y="3993315"/>
            <a:ext cx="5795750" cy="2778397"/>
          </a:xfrm>
        </p:spPr>
        <p:txBody>
          <a:bodyPr>
            <a:normAutofit fontScale="40000" lnSpcReduction="20000"/>
          </a:bodyPr>
          <a:lstStyle/>
          <a:p>
            <a:r>
              <a:rPr lang="en-US" sz="3200" b="1" dirty="0"/>
              <a:t>Emotional Development</a:t>
            </a:r>
            <a:endParaRPr lang="en-US" sz="3200" dirty="0"/>
          </a:p>
          <a:p>
            <a:r>
              <a:rPr lang="en-US" sz="3200" dirty="0"/>
              <a:t>Shona’s </a:t>
            </a:r>
            <a:r>
              <a:rPr lang="en-US" sz="3200" b="1" dirty="0"/>
              <a:t>separation anxiety</a:t>
            </a:r>
            <a:r>
              <a:rPr lang="en-US" sz="3200" dirty="0"/>
              <a:t> suggests a need to consider her emotional security and ability to regulate distress (Cassidy &amp; Shaver, 2022).</a:t>
            </a:r>
          </a:p>
          <a:p>
            <a:r>
              <a:rPr lang="en-US" sz="3200" b="1" dirty="0" err="1"/>
              <a:t>Behavioural</a:t>
            </a:r>
            <a:r>
              <a:rPr lang="en-US" sz="3200" b="1" dirty="0"/>
              <a:t> Development</a:t>
            </a:r>
            <a:endParaRPr lang="en-US" sz="3200" dirty="0"/>
          </a:p>
          <a:p>
            <a:r>
              <a:rPr lang="en-US" sz="3200" dirty="0"/>
              <a:t>Shona’s observable responses, including </a:t>
            </a:r>
            <a:r>
              <a:rPr lang="en-US" sz="3200" b="1" dirty="0"/>
              <a:t>distress during separation and limited participation in group play</a:t>
            </a:r>
            <a:r>
              <a:rPr lang="en-US" sz="3200" dirty="0"/>
              <a:t>, may communicate underlying emotional and developmental needs.</a:t>
            </a:r>
          </a:p>
          <a:p>
            <a:r>
              <a:rPr lang="en-US" sz="3200" dirty="0"/>
              <a:t>Her development should be understood through the </a:t>
            </a:r>
            <a:r>
              <a:rPr lang="en-US" sz="3200" b="1" dirty="0"/>
              <a:t>interaction of biological characteristics and environmental experiences</a:t>
            </a:r>
            <a:r>
              <a:rPr lang="en-US" sz="3200" dirty="0"/>
              <a:t>, rather than through one factor alone (Berk, 2022). </a:t>
            </a:r>
          </a:p>
        </p:txBody>
      </p:sp>
      <p:pic>
        <p:nvPicPr>
          <p:cNvPr id="8" name="Picture 7">
            <a:extLst>
              <a:ext uri="{FF2B5EF4-FFF2-40B4-BE49-F238E27FC236}">
                <a16:creationId xmlns:a16="http://schemas.microsoft.com/office/drawing/2014/main" id="{5B7D9BA4-FDB2-4B84-8F12-3075795491CD}"/>
              </a:ext>
            </a:extLst>
          </p:cNvPr>
          <p:cNvPicPr>
            <a:picLocks noChangeAspect="1"/>
          </p:cNvPicPr>
          <p:nvPr/>
        </p:nvPicPr>
        <p:blipFill>
          <a:blip r:embed="rId3"/>
          <a:stretch>
            <a:fillRect/>
          </a:stretch>
        </p:blipFill>
        <p:spPr>
          <a:xfrm>
            <a:off x="7794173" y="1156534"/>
            <a:ext cx="4097577" cy="3024051"/>
          </a:xfrm>
          <a:prstGeom prst="rect">
            <a:avLst/>
          </a:prstGeom>
        </p:spPr>
      </p:pic>
      <p:sp>
        <p:nvSpPr>
          <p:cNvPr id="3" name="Content Placeholder 6">
            <a:extLst>
              <a:ext uri="{FF2B5EF4-FFF2-40B4-BE49-F238E27FC236}">
                <a16:creationId xmlns:a16="http://schemas.microsoft.com/office/drawing/2014/main" id="{0653039A-2D8B-9C6A-3AFC-CD62E1F12B50}"/>
              </a:ext>
            </a:extLst>
          </p:cNvPr>
          <p:cNvSpPr txBox="1">
            <a:spLocks/>
          </p:cNvSpPr>
          <p:nvPr/>
        </p:nvSpPr>
        <p:spPr>
          <a:xfrm>
            <a:off x="1000575" y="2472435"/>
            <a:ext cx="4828032" cy="3416301"/>
          </a:xfrm>
          <a:prstGeom prst="rect">
            <a:avLst/>
          </a:prstGeom>
        </p:spPr>
        <p:txBody>
          <a:bodyPr vert="horz" lIns="91440" tIns="45720" rIns="91440" bIns="45720" rtlCol="0">
            <a:normAutofit fontScale="7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b="1"/>
              <a:t>Biological Development</a:t>
            </a:r>
            <a:endParaRPr lang="en-US"/>
          </a:p>
          <a:p>
            <a:pPr>
              <a:buFont typeface="Arial" panose="020B0604020202020204" pitchFamily="34" charset="0"/>
              <a:buChar char="•"/>
            </a:pPr>
            <a:r>
              <a:rPr lang="en-US"/>
              <a:t>Shona’s </a:t>
            </a:r>
            <a:r>
              <a:rPr lang="en-US" b="1"/>
              <a:t>age, temperament and brain development</a:t>
            </a:r>
            <a:r>
              <a:rPr lang="en-US"/>
              <a:t> may influence her emotional regulation and communication skills (Berk, 2022).</a:t>
            </a:r>
          </a:p>
          <a:p>
            <a:pPr>
              <a:buFont typeface="Arial" panose="020B0604020202020204" pitchFamily="34" charset="0"/>
              <a:buChar char="•"/>
            </a:pPr>
            <a:r>
              <a:rPr lang="en-US"/>
              <a:t>Biological factors should therefore be considered alongside her experiences.</a:t>
            </a:r>
          </a:p>
          <a:p>
            <a:r>
              <a:rPr lang="en-US" b="1"/>
              <a:t>Cognitive Development</a:t>
            </a:r>
            <a:endParaRPr lang="en-US"/>
          </a:p>
          <a:p>
            <a:pPr>
              <a:buFont typeface="Arial" panose="020B0604020202020204" pitchFamily="34" charset="0"/>
              <a:buChar char="•"/>
            </a:pPr>
            <a:r>
              <a:rPr lang="en-US"/>
              <a:t>Shona’s </a:t>
            </a:r>
            <a:r>
              <a:rPr lang="en-US" b="1"/>
              <a:t>limited verbal communication</a:t>
            </a:r>
            <a:r>
              <a:rPr lang="en-US"/>
              <a:t> may affect how she expresses needs, understands interactions and participates with others (Berk, 2022).</a:t>
            </a:r>
          </a:p>
          <a:p>
            <a:r>
              <a:rPr lang="en-US" b="1"/>
              <a:t>Social Development</a:t>
            </a:r>
            <a:endParaRPr lang="en-US"/>
          </a:p>
          <a:p>
            <a:pPr>
              <a:buFont typeface="Arial" panose="020B0604020202020204" pitchFamily="34" charset="0"/>
              <a:buChar char="•"/>
            </a:pPr>
            <a:r>
              <a:rPr lang="en-US"/>
              <a:t>Her </a:t>
            </a:r>
            <a:r>
              <a:rPr lang="en-US" b="1"/>
              <a:t>difficulty engaging in group play</a:t>
            </a:r>
            <a:r>
              <a:rPr lang="en-US"/>
              <a:t> may affect opportunities to develop peer relationships, communication and social confidence (WHO, 2020).</a:t>
            </a:r>
          </a:p>
          <a:p>
            <a:endParaRPr lang="en-US" dirty="0"/>
          </a:p>
        </p:txBody>
      </p:sp>
    </p:spTree>
    <p:extLst>
      <p:ext uri="{BB962C8B-B14F-4D97-AF65-F5344CB8AC3E}">
        <p14:creationId xmlns:p14="http://schemas.microsoft.com/office/powerpoint/2010/main" val="2095035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F56213-D40A-483C-B79E-489241D9D3D5}"/>
              </a:ext>
            </a:extLst>
          </p:cNvPr>
          <p:cNvSpPr>
            <a:spLocks noGrp="1"/>
          </p:cNvSpPr>
          <p:nvPr>
            <p:ph type="title"/>
          </p:nvPr>
        </p:nvSpPr>
        <p:spPr>
          <a:xfrm>
            <a:off x="1154953" y="606117"/>
            <a:ext cx="2793159" cy="1597152"/>
          </a:xfrm>
        </p:spPr>
        <p:txBody>
          <a:bodyPr/>
          <a:lstStyle/>
          <a:p>
            <a:r>
              <a:rPr lang="en-US" b="1" dirty="0"/>
              <a:t>Nature and Nurture Factors in Shona’s Development</a:t>
            </a:r>
          </a:p>
        </p:txBody>
      </p:sp>
      <p:sp>
        <p:nvSpPr>
          <p:cNvPr id="6" name="Content Placeholder 5">
            <a:extLst>
              <a:ext uri="{FF2B5EF4-FFF2-40B4-BE49-F238E27FC236}">
                <a16:creationId xmlns:a16="http://schemas.microsoft.com/office/drawing/2014/main" id="{CEB30D4B-0323-4CEE-9407-122378179945}"/>
              </a:ext>
            </a:extLst>
          </p:cNvPr>
          <p:cNvSpPr>
            <a:spLocks noGrp="1"/>
          </p:cNvSpPr>
          <p:nvPr>
            <p:ph idx="1"/>
          </p:nvPr>
        </p:nvSpPr>
        <p:spPr>
          <a:xfrm>
            <a:off x="5172892" y="195943"/>
            <a:ext cx="6753498" cy="6518366"/>
          </a:xfrm>
        </p:spPr>
        <p:txBody>
          <a:bodyPr>
            <a:normAutofit/>
          </a:bodyPr>
          <a:lstStyle/>
          <a:p>
            <a:pPr marL="0" indent="0">
              <a:buNone/>
            </a:pPr>
            <a:r>
              <a:rPr lang="en-US" b="1" dirty="0"/>
              <a:t>Interaction Between Nature and Nurture</a:t>
            </a:r>
          </a:p>
          <a:p>
            <a:pPr>
              <a:buFont typeface="Arial" panose="020B0604020202020204" pitchFamily="34" charset="0"/>
              <a:buChar char="•"/>
            </a:pPr>
            <a:r>
              <a:rPr lang="en-US" b="1" dirty="0"/>
              <a:t>Biological development:</a:t>
            </a:r>
            <a:r>
              <a:rPr lang="en-US" dirty="0"/>
              <a:t> Children’s temperament, brain development and genetic factors influence emotional regulation and communication skills (Berk, 2022). </a:t>
            </a:r>
          </a:p>
          <a:p>
            <a:pPr>
              <a:buFont typeface="Arial" panose="020B0604020202020204" pitchFamily="34" charset="0"/>
              <a:buChar char="•"/>
            </a:pPr>
            <a:r>
              <a:rPr lang="en-US" b="1" dirty="0"/>
              <a:t>Early experiences:</a:t>
            </a:r>
            <a:r>
              <a:rPr lang="en-US" dirty="0"/>
              <a:t> Attachment relationships and early caregiving experiences shape children’s emotional security and social development (Cassidy &amp; Shaver, 2022). </a:t>
            </a:r>
          </a:p>
          <a:p>
            <a:pPr>
              <a:buFont typeface="Arial" panose="020B0604020202020204" pitchFamily="34" charset="0"/>
              <a:buChar char="•"/>
            </a:pPr>
            <a:r>
              <a:rPr lang="en-US" b="1" dirty="0"/>
              <a:t>Family environment:</a:t>
            </a:r>
            <a:r>
              <a:rPr lang="en-US" dirty="0"/>
              <a:t> Responsive parenting and consistent care can promote confidence, trust and healthy development (WHO, 2020). </a:t>
            </a:r>
          </a:p>
          <a:p>
            <a:pPr>
              <a:buFont typeface="Arial" panose="020B0604020202020204" pitchFamily="34" charset="0"/>
              <a:buChar char="•"/>
            </a:pPr>
            <a:r>
              <a:rPr lang="en-US" b="1" dirty="0"/>
              <a:t>Nursery support:</a:t>
            </a:r>
            <a:r>
              <a:rPr lang="en-US" dirty="0"/>
              <a:t> Sensitive practitioners and supportive learning environments can strengthen communication, social interaction and emotional wellbeing (Department for Education, 2024). </a:t>
            </a:r>
          </a:p>
          <a:p>
            <a:pPr marL="0" indent="0">
              <a:buNone/>
            </a:pPr>
            <a:r>
              <a:rPr lang="en-US" b="1" dirty="0"/>
              <a:t>Key message:</a:t>
            </a:r>
            <a:br>
              <a:rPr lang="en-US" dirty="0"/>
            </a:br>
            <a:r>
              <a:rPr lang="en-US" dirty="0"/>
              <a:t>Shona’s development is influenced by the interaction between biological factors and environmental experiences rather than a single cause.</a:t>
            </a:r>
          </a:p>
          <a:p>
            <a:endParaRPr lang="en-US" dirty="0"/>
          </a:p>
        </p:txBody>
      </p:sp>
      <p:pic>
        <p:nvPicPr>
          <p:cNvPr id="8" name="Picture 7">
            <a:extLst>
              <a:ext uri="{FF2B5EF4-FFF2-40B4-BE49-F238E27FC236}">
                <a16:creationId xmlns:a16="http://schemas.microsoft.com/office/drawing/2014/main" id="{F6DA89CD-F54E-497D-B587-A617E44A28C8}"/>
              </a:ext>
            </a:extLst>
          </p:cNvPr>
          <p:cNvPicPr>
            <a:picLocks noChangeAspect="1"/>
          </p:cNvPicPr>
          <p:nvPr/>
        </p:nvPicPr>
        <p:blipFill>
          <a:blip r:embed="rId3"/>
          <a:stretch>
            <a:fillRect/>
          </a:stretch>
        </p:blipFill>
        <p:spPr>
          <a:xfrm>
            <a:off x="265610" y="2403565"/>
            <a:ext cx="4907282" cy="4258491"/>
          </a:xfrm>
          <a:prstGeom prst="rect">
            <a:avLst/>
          </a:prstGeom>
        </p:spPr>
      </p:pic>
    </p:spTree>
    <p:extLst>
      <p:ext uri="{BB962C8B-B14F-4D97-AF65-F5344CB8AC3E}">
        <p14:creationId xmlns:p14="http://schemas.microsoft.com/office/powerpoint/2010/main" val="3639509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407065-6A7C-4763-B473-438B40F2FC9A}"/>
              </a:ext>
            </a:extLst>
          </p:cNvPr>
          <p:cNvSpPr>
            <a:spLocks noGrp="1"/>
          </p:cNvSpPr>
          <p:nvPr>
            <p:ph type="title"/>
          </p:nvPr>
        </p:nvSpPr>
        <p:spPr/>
        <p:txBody>
          <a:bodyPr/>
          <a:lstStyle/>
          <a:p>
            <a:r>
              <a:rPr lang="en-US" b="1" dirty="0"/>
              <a:t>Critical Evaluation of Bowlby’s Attachment Theory: Strengths</a:t>
            </a:r>
          </a:p>
        </p:txBody>
      </p:sp>
      <p:sp>
        <p:nvSpPr>
          <p:cNvPr id="6" name="Content Placeholder 5">
            <a:extLst>
              <a:ext uri="{FF2B5EF4-FFF2-40B4-BE49-F238E27FC236}">
                <a16:creationId xmlns:a16="http://schemas.microsoft.com/office/drawing/2014/main" id="{2C58E963-62C3-4588-89EF-4A9DD1FBF50F}"/>
              </a:ext>
            </a:extLst>
          </p:cNvPr>
          <p:cNvSpPr>
            <a:spLocks noGrp="1"/>
          </p:cNvSpPr>
          <p:nvPr>
            <p:ph idx="1"/>
          </p:nvPr>
        </p:nvSpPr>
        <p:spPr/>
        <p:txBody>
          <a:bodyPr>
            <a:normAutofit fontScale="92500" lnSpcReduction="20000"/>
          </a:bodyPr>
          <a:lstStyle/>
          <a:p>
            <a:r>
              <a:rPr lang="en-US" b="1" dirty="0"/>
              <a:t>Strengths of Attachment Theory</a:t>
            </a:r>
          </a:p>
          <a:p>
            <a:r>
              <a:rPr lang="en-US" dirty="0"/>
              <a:t>✅ </a:t>
            </a:r>
            <a:r>
              <a:rPr lang="en-US" b="1" dirty="0"/>
              <a:t>Influence on Childcare Practice</a:t>
            </a:r>
            <a:endParaRPr lang="en-US" dirty="0"/>
          </a:p>
          <a:p>
            <a:pPr>
              <a:buFont typeface="Arial" panose="020B0604020202020204" pitchFamily="34" charset="0"/>
              <a:buChar char="•"/>
            </a:pPr>
            <a:r>
              <a:rPr lang="en-US" dirty="0"/>
              <a:t>Attachment theory has shaped early years practice by </a:t>
            </a:r>
            <a:r>
              <a:rPr lang="en-US" dirty="0" err="1"/>
              <a:t>emphasising</a:t>
            </a:r>
            <a:r>
              <a:rPr lang="en-US" dirty="0"/>
              <a:t> responsive caregiving, emotional support and secure relationships (Bowlby, 1988). </a:t>
            </a:r>
          </a:p>
          <a:p>
            <a:pPr>
              <a:buFont typeface="Arial" panose="020B0604020202020204" pitchFamily="34" charset="0"/>
              <a:buChar char="•"/>
            </a:pPr>
            <a:r>
              <a:rPr lang="en-US" dirty="0"/>
              <a:t>It informs approaches such as key-worker systems and child-</a:t>
            </a:r>
            <a:r>
              <a:rPr lang="en-US" dirty="0" err="1"/>
              <a:t>centred</a:t>
            </a:r>
            <a:r>
              <a:rPr lang="en-US" dirty="0"/>
              <a:t> care in nursery settings (Department for Education, 2024). </a:t>
            </a:r>
          </a:p>
          <a:p>
            <a:r>
              <a:rPr lang="en-US" dirty="0"/>
              <a:t>✅ </a:t>
            </a:r>
            <a:r>
              <a:rPr lang="en-US" b="1" dirty="0"/>
              <a:t>Importance of Early Relationships</a:t>
            </a:r>
            <a:endParaRPr lang="en-US" dirty="0"/>
          </a:p>
          <a:p>
            <a:pPr>
              <a:buFont typeface="Arial" panose="020B0604020202020204" pitchFamily="34" charset="0"/>
              <a:buChar char="•"/>
            </a:pPr>
            <a:r>
              <a:rPr lang="en-US" dirty="0"/>
              <a:t>The theory highlights that sensitive and consistent caregiver relationships support emotional security and social development (Ainsworth et al., 2015). </a:t>
            </a:r>
          </a:p>
          <a:p>
            <a:pPr>
              <a:buFont typeface="Arial" panose="020B0604020202020204" pitchFamily="34" charset="0"/>
              <a:buChar char="•"/>
            </a:pPr>
            <a:r>
              <a:rPr lang="en-US" dirty="0"/>
              <a:t>Secure attachment provides children with confidence to explore and learn from their environment (Cassidy &amp; Shaver, 2022).</a:t>
            </a:r>
          </a:p>
          <a:p>
            <a:endParaRPr lang="en-US" dirty="0"/>
          </a:p>
        </p:txBody>
      </p:sp>
    </p:spTree>
    <p:extLst>
      <p:ext uri="{BB962C8B-B14F-4D97-AF65-F5344CB8AC3E}">
        <p14:creationId xmlns:p14="http://schemas.microsoft.com/office/powerpoint/2010/main" val="1099683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CA5B-8FFD-4481-A5E2-8545905C5A0F}"/>
              </a:ext>
            </a:extLst>
          </p:cNvPr>
          <p:cNvSpPr>
            <a:spLocks noGrp="1"/>
          </p:cNvSpPr>
          <p:nvPr>
            <p:ph type="title"/>
          </p:nvPr>
        </p:nvSpPr>
        <p:spPr/>
        <p:txBody>
          <a:bodyPr/>
          <a:lstStyle/>
          <a:p>
            <a:r>
              <a:rPr lang="en-US" b="1" dirty="0"/>
              <a:t>Critical Evaluation of Bowlby’s Attachment Theory: Limitations </a:t>
            </a:r>
          </a:p>
        </p:txBody>
      </p:sp>
      <p:sp>
        <p:nvSpPr>
          <p:cNvPr id="3" name="Content Placeholder 2">
            <a:extLst>
              <a:ext uri="{FF2B5EF4-FFF2-40B4-BE49-F238E27FC236}">
                <a16:creationId xmlns:a16="http://schemas.microsoft.com/office/drawing/2014/main" id="{DE5905DF-E33A-442F-823B-C4AA82CBBF41}"/>
              </a:ext>
            </a:extLst>
          </p:cNvPr>
          <p:cNvSpPr>
            <a:spLocks noGrp="1"/>
          </p:cNvSpPr>
          <p:nvPr>
            <p:ph idx="1"/>
          </p:nvPr>
        </p:nvSpPr>
        <p:spPr/>
        <p:txBody>
          <a:bodyPr>
            <a:normAutofit fontScale="92500" lnSpcReduction="20000"/>
          </a:bodyPr>
          <a:lstStyle/>
          <a:p>
            <a:r>
              <a:rPr lang="en-US" b="1" dirty="0"/>
              <a:t>Limitations of Attachment Theory</a:t>
            </a:r>
          </a:p>
          <a:p>
            <a:pPr marL="0" indent="0">
              <a:buNone/>
            </a:pPr>
            <a:r>
              <a:rPr lang="en-US" dirty="0"/>
              <a:t>⚠️ </a:t>
            </a:r>
            <a:r>
              <a:rPr lang="en-US" b="1" dirty="0"/>
              <a:t>Overemphasis on Early Experiences</a:t>
            </a:r>
            <a:endParaRPr lang="en-US" dirty="0"/>
          </a:p>
          <a:p>
            <a:pPr>
              <a:buFont typeface="Arial" panose="020B0604020202020204" pitchFamily="34" charset="0"/>
              <a:buChar char="•"/>
            </a:pPr>
            <a:r>
              <a:rPr lang="en-US" dirty="0"/>
              <a:t>Bowlby’s theory may place too much emphasis on early caregiver relationships and underestimate later experiences and resilience (Harris, 2021). </a:t>
            </a:r>
          </a:p>
          <a:p>
            <a:pPr marL="0" indent="0">
              <a:buNone/>
            </a:pPr>
            <a:r>
              <a:rPr lang="en-US" dirty="0"/>
              <a:t>⚠️ </a:t>
            </a:r>
            <a:r>
              <a:rPr lang="en-US" b="1" dirty="0"/>
              <a:t>Cultural Differences</a:t>
            </a:r>
            <a:endParaRPr lang="en-US" dirty="0"/>
          </a:p>
          <a:p>
            <a:pPr>
              <a:buFont typeface="Arial" panose="020B0604020202020204" pitchFamily="34" charset="0"/>
              <a:buChar char="•"/>
            </a:pPr>
            <a:r>
              <a:rPr lang="en-US" dirty="0"/>
              <a:t>Attachment </a:t>
            </a:r>
            <a:r>
              <a:rPr lang="en-US" dirty="0" err="1"/>
              <a:t>behaviours</a:t>
            </a:r>
            <a:r>
              <a:rPr lang="en-US" dirty="0"/>
              <a:t> may vary across cultures, meaning Western attachment patterns may not apply universally (Keller, 2022). </a:t>
            </a:r>
          </a:p>
          <a:p>
            <a:pPr marL="0" indent="0">
              <a:buNone/>
            </a:pPr>
            <a:r>
              <a:rPr lang="en-US" dirty="0"/>
              <a:t>⚠️ </a:t>
            </a:r>
            <a:r>
              <a:rPr lang="en-US" b="1" dirty="0"/>
              <a:t> Alternative: Erikson’s Theory</a:t>
            </a:r>
            <a:endParaRPr lang="en-US" dirty="0"/>
          </a:p>
          <a:p>
            <a:r>
              <a:rPr lang="en-US" dirty="0"/>
              <a:t>Erikson focuses on </a:t>
            </a:r>
            <a:r>
              <a:rPr lang="en-US" b="1" dirty="0"/>
              <a:t>psychosocial development</a:t>
            </a:r>
            <a:r>
              <a:rPr lang="en-US" dirty="0"/>
              <a:t>.</a:t>
            </a:r>
          </a:p>
          <a:p>
            <a:r>
              <a:rPr lang="en-US" dirty="0"/>
              <a:t>At age three, </a:t>
            </a:r>
            <a:r>
              <a:rPr lang="en-US" b="1" dirty="0"/>
              <a:t>autonomy and initiative</a:t>
            </a:r>
            <a:r>
              <a:rPr lang="en-US" dirty="0"/>
              <a:t> are important.</a:t>
            </a:r>
          </a:p>
          <a:p>
            <a:r>
              <a:rPr lang="en-US" dirty="0"/>
              <a:t>This helps explore Shona’s </a:t>
            </a:r>
            <a:r>
              <a:rPr lang="en-US" b="1" dirty="0"/>
              <a:t>independence, confidence and social participation</a:t>
            </a:r>
            <a:endParaRPr lang="en-US" dirty="0"/>
          </a:p>
          <a:p>
            <a:endParaRPr lang="en-US" dirty="0"/>
          </a:p>
        </p:txBody>
      </p:sp>
    </p:spTree>
    <p:extLst>
      <p:ext uri="{BB962C8B-B14F-4D97-AF65-F5344CB8AC3E}">
        <p14:creationId xmlns:p14="http://schemas.microsoft.com/office/powerpoint/2010/main" val="1055316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01634-8169-496E-9D40-B2663E5128CC}"/>
              </a:ext>
            </a:extLst>
          </p:cNvPr>
          <p:cNvSpPr>
            <a:spLocks noGrp="1"/>
          </p:cNvSpPr>
          <p:nvPr>
            <p:ph type="title"/>
          </p:nvPr>
        </p:nvSpPr>
        <p:spPr/>
        <p:txBody>
          <a:bodyPr/>
          <a:lstStyle/>
          <a:p>
            <a:r>
              <a:rPr lang="en-US" b="1" dirty="0"/>
              <a:t>Conclusion: Supporting Shona’s Development</a:t>
            </a:r>
          </a:p>
        </p:txBody>
      </p:sp>
      <p:sp>
        <p:nvSpPr>
          <p:cNvPr id="5" name="Content Placeholder 4">
            <a:extLst>
              <a:ext uri="{FF2B5EF4-FFF2-40B4-BE49-F238E27FC236}">
                <a16:creationId xmlns:a16="http://schemas.microsoft.com/office/drawing/2014/main" id="{8F94CE5A-BA14-4265-9893-E0C623E13652}"/>
              </a:ext>
            </a:extLst>
          </p:cNvPr>
          <p:cNvSpPr>
            <a:spLocks noGrp="1"/>
          </p:cNvSpPr>
          <p:nvPr>
            <p:ph idx="1"/>
          </p:nvPr>
        </p:nvSpPr>
        <p:spPr>
          <a:xfrm>
            <a:off x="1154954" y="2603500"/>
            <a:ext cx="10118292" cy="4045494"/>
          </a:xfrm>
        </p:spPr>
        <p:txBody>
          <a:bodyPr>
            <a:normAutofit fontScale="92500" lnSpcReduction="20000"/>
          </a:bodyPr>
          <a:lstStyle/>
          <a:p>
            <a:pPr marL="0" indent="0">
              <a:buNone/>
            </a:pPr>
            <a:r>
              <a:rPr lang="en-US" b="1" dirty="0"/>
              <a:t>Key Messages</a:t>
            </a:r>
          </a:p>
          <a:p>
            <a:r>
              <a:rPr lang="en-US" b="1" dirty="0"/>
              <a:t>Understanding Shona’s </a:t>
            </a:r>
            <a:r>
              <a:rPr lang="en-US" b="1" dirty="0" err="1"/>
              <a:t>Behaviour</a:t>
            </a:r>
            <a:endParaRPr lang="en-US" dirty="0"/>
          </a:p>
          <a:p>
            <a:pPr>
              <a:buFont typeface="Arial" panose="020B0604020202020204" pitchFamily="34" charset="0"/>
              <a:buChar char="•"/>
            </a:pPr>
            <a:r>
              <a:rPr lang="en-US" dirty="0"/>
              <a:t>Bowlby’s Attachment Theory helps explain Shona’s separation anxiety, social difficulties and need for emotional security through early relationships (Bowlby, 1988). </a:t>
            </a:r>
          </a:p>
          <a:p>
            <a:r>
              <a:rPr lang="en-US" b="1" dirty="0"/>
              <a:t>Importance of </a:t>
            </a:r>
            <a:r>
              <a:rPr lang="en-US" b="1" dirty="0" err="1"/>
              <a:t>Individualised</a:t>
            </a:r>
            <a:r>
              <a:rPr lang="en-US" b="1" dirty="0"/>
              <a:t> Support</a:t>
            </a:r>
            <a:endParaRPr lang="en-US" dirty="0"/>
          </a:p>
          <a:p>
            <a:pPr>
              <a:buFont typeface="Arial" panose="020B0604020202020204" pitchFamily="34" charset="0"/>
              <a:buChar char="•"/>
            </a:pPr>
            <a:r>
              <a:rPr lang="en-US" dirty="0"/>
              <a:t>Every child develops differently; support should consider Shona’s biological, emotional, social and environmental needs (Berk, 2022). </a:t>
            </a:r>
          </a:p>
          <a:p>
            <a:pPr>
              <a:buFont typeface="Arial" panose="020B0604020202020204" pitchFamily="34" charset="0"/>
              <a:buChar char="•"/>
            </a:pPr>
            <a:r>
              <a:rPr lang="en-US" dirty="0"/>
              <a:t>Tailored interventions can promote confidence, communication and participation. </a:t>
            </a:r>
          </a:p>
          <a:p>
            <a:r>
              <a:rPr lang="en-US" b="1" dirty="0"/>
              <a:t>Role of Early Years Practitioners</a:t>
            </a:r>
            <a:endParaRPr lang="en-US" dirty="0"/>
          </a:p>
          <a:p>
            <a:pPr>
              <a:buFont typeface="Arial" panose="020B0604020202020204" pitchFamily="34" charset="0"/>
              <a:buChar char="•"/>
            </a:pPr>
            <a:r>
              <a:rPr lang="en-US" dirty="0"/>
              <a:t>Practitioners provide secure relationships, responsive interactions and supportive environments that promote healthy development (Department for Education, 2024). </a:t>
            </a:r>
          </a:p>
          <a:p>
            <a:r>
              <a:rPr lang="en-US" b="1" dirty="0"/>
              <a:t>Final Message:</a:t>
            </a:r>
            <a:br>
              <a:rPr lang="en-US" dirty="0"/>
            </a:br>
            <a:r>
              <a:rPr lang="en-US" dirty="0"/>
              <a:t>Secure relationships and sensitive support can help children develop emotionally, socially and cognitively.</a:t>
            </a:r>
          </a:p>
          <a:p>
            <a:endParaRPr lang="en-US" dirty="0"/>
          </a:p>
        </p:txBody>
      </p:sp>
    </p:spTree>
    <p:extLst>
      <p:ext uri="{BB962C8B-B14F-4D97-AF65-F5344CB8AC3E}">
        <p14:creationId xmlns:p14="http://schemas.microsoft.com/office/powerpoint/2010/main" val="2140067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25E3-A57A-4E4A-8271-BE4857AC5AA1}"/>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8B6B8520-C4D5-4090-AEEC-131FF8800435}"/>
              </a:ext>
            </a:extLst>
          </p:cNvPr>
          <p:cNvSpPr>
            <a:spLocks noGrp="1"/>
          </p:cNvSpPr>
          <p:nvPr>
            <p:ph idx="1"/>
          </p:nvPr>
        </p:nvSpPr>
        <p:spPr>
          <a:xfrm>
            <a:off x="298384" y="2213811"/>
            <a:ext cx="10443410" cy="4644189"/>
          </a:xfrm>
        </p:spPr>
        <p:txBody>
          <a:bodyPr>
            <a:normAutofit fontScale="47500" lnSpcReduction="20000"/>
          </a:bodyPr>
          <a:lstStyle/>
          <a:p>
            <a:pPr marL="0" marR="0">
              <a:lnSpc>
                <a:spcPct val="107000"/>
              </a:lnSpc>
              <a:spcBef>
                <a:spcPts val="0"/>
              </a:spcBef>
              <a:spcAft>
                <a:spcPts val="800"/>
              </a:spcAft>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Ainsworth, M.D.S., </a:t>
            </a:r>
            <a:r>
              <a:rPr lang="en-US"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Blehar</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M.C., Waters, E. and Wall, S.N. (2015)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Patterns of Attachment: A Psychological Study of the Strange Situation</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New York: Psychology Press.</a:t>
            </a:r>
            <a:b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b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0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https://www.routledge.com/Patterns-of-Attachment-A-Psychological-Study-of-the-Strange-Situation/Ainsworth-Blehar-Waters-Wall/p/book/9781848726819</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Berk, L.E. (2022) </a:t>
            </a:r>
            <a:r>
              <a:rPr lang="en-US" sz="2000" i="1" kern="100" dirty="0">
                <a:effectLst/>
                <a:latin typeface="Calibri" panose="020F0502020204030204" pitchFamily="34" charset="0"/>
                <a:ea typeface="Calibri" panose="020F0502020204030204" pitchFamily="34" charset="0"/>
                <a:cs typeface="Times New Roman" panose="02020603050405020304" pitchFamily="18" charset="0"/>
              </a:rPr>
              <a:t>Development Through the Lifespan</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8th </a:t>
            </a:r>
            <a:r>
              <a:rPr lang="en-US" sz="20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Boston: Pearson.</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Available at:</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https://www.pearson.com/en-us/subject-catalog/p/development-through-the-lifespan/P200000003286</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Bowlby, J. (1988)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A Secure Base: Parent-Child Attachment and Healthy Human Development</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London: Routledge.</a:t>
            </a:r>
            <a:b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b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0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https://www.routledge.com/A-Secure-Base-Parent-Child-Attachment-and-Healthy-Human-Development/Bowlby/p/book/9780415006400</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Cassidy, J. and Shaver, P.R. (eds.) (2022)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Handbook of Attachment: Theory, Research, and Clinical Applications</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3rd </a:t>
            </a:r>
            <a:r>
              <a:rPr lang="en-US"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New York: Guilford Press.</a:t>
            </a:r>
            <a:b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b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0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https://www.guilford.com/books/Handbook-of-Attachment/Cassidy-Shaver/9781462548446</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Department for Education (2024) </a:t>
            </a:r>
            <a:r>
              <a:rPr lang="en-US" sz="2000" i="1" kern="100" dirty="0">
                <a:effectLst/>
                <a:latin typeface="Calibri" panose="020F0502020204030204" pitchFamily="34" charset="0"/>
                <a:ea typeface="Calibri" panose="020F0502020204030204" pitchFamily="34" charset="0"/>
                <a:cs typeface="Times New Roman" panose="02020603050405020304" pitchFamily="18" charset="0"/>
              </a:rPr>
              <a:t>Statutory Framework for the Early Years Foundation Stage</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London: Department for Education.</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Available at:</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https://www.gov.uk/government/publications/early-years-foundation-stage-framework--2</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Lobo, E., et al. (2024) ‘Practices and outcomes of responsive caregiving on child development’, </a:t>
            </a:r>
            <a:r>
              <a:rPr lang="en-US" sz="2000" i="1" kern="100" dirty="0">
                <a:effectLst/>
                <a:latin typeface="Calibri" panose="020F0502020204030204" pitchFamily="34" charset="0"/>
                <a:ea typeface="Calibri" panose="020F0502020204030204" pitchFamily="34" charset="0"/>
                <a:cs typeface="Times New Roman" panose="02020603050405020304" pitchFamily="18" charset="0"/>
              </a:rPr>
              <a:t>Frontiers in Psychology</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Available at:</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https://pmc.ncbi.nlm.nih.gov/articles/PMC7615939/</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National University of Singapore (2023) </a:t>
            </a:r>
            <a:r>
              <a:rPr lang="en-US" sz="2000" i="1" kern="100" dirty="0">
                <a:effectLst/>
                <a:latin typeface="Calibri" panose="020F0502020204030204" pitchFamily="34" charset="0"/>
                <a:ea typeface="Calibri" panose="020F0502020204030204" pitchFamily="34" charset="0"/>
                <a:cs typeface="Times New Roman" panose="02020603050405020304" pitchFamily="18" charset="0"/>
              </a:rPr>
              <a:t>The Importance of Caregiver Sensitivity for Children’s Development</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Evidence Insight EI006.</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Available at:</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https://medicine.nus.edu.sg/wp-content/uploads/sites/25/2023/08/0823-CHILD_Evidence-Insight-Caregiver-Sensitivitydigital.pdf</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O’Connor, E.E., Nolan, E. and Morris, B. (2023) ‘Supporting child development through responsive relationships and early intervention’, </a:t>
            </a:r>
            <a:r>
              <a:rPr lang="en-US" sz="2000" i="1" kern="100" dirty="0">
                <a:effectLst/>
                <a:latin typeface="Calibri" panose="020F0502020204030204" pitchFamily="34" charset="0"/>
                <a:ea typeface="Calibri" panose="020F0502020204030204" pitchFamily="34" charset="0"/>
                <a:cs typeface="Times New Roman" panose="02020603050405020304" pitchFamily="18" charset="0"/>
              </a:rPr>
              <a:t>Early Childhood Research Quarterly</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Available at:</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https://www.sciencedirect.com/journal/early-childhood-research-quarterly</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2000" dirty="0">
                <a:effectLst/>
                <a:latin typeface="Calibri" panose="020F0502020204030204" pitchFamily="34" charset="0"/>
                <a:ea typeface="Calibri" panose="020F0502020204030204" pitchFamily="34" charset="0"/>
                <a:cs typeface="Times New Roman" panose="02020603050405020304" pitchFamily="18" charset="0"/>
              </a:rPr>
              <a:t>World Health Organization (WHO) (2020) </a:t>
            </a:r>
            <a:r>
              <a:rPr lang="en-US" sz="2000" i="1" dirty="0">
                <a:effectLst/>
                <a:latin typeface="Calibri" panose="020F0502020204030204" pitchFamily="34" charset="0"/>
                <a:ea typeface="Calibri" panose="020F0502020204030204" pitchFamily="34" charset="0"/>
                <a:cs typeface="Times New Roman" panose="02020603050405020304" pitchFamily="18" charset="0"/>
              </a:rPr>
              <a:t>Improving early childhood development: WHO guideline</a:t>
            </a:r>
            <a:r>
              <a:rPr lang="en-US" sz="2000" dirty="0">
                <a:effectLst/>
                <a:latin typeface="Calibri" panose="020F0502020204030204" pitchFamily="34" charset="0"/>
                <a:ea typeface="Calibri" panose="020F0502020204030204" pitchFamily="34" charset="0"/>
                <a:cs typeface="Times New Roman" panose="02020603050405020304" pitchFamily="18" charset="0"/>
              </a:rPr>
              <a:t>. Geneva: World Health Organization.</a:t>
            </a:r>
            <a:br>
              <a:rPr lang="en-US" sz="2000" dirty="0">
                <a:effectLst/>
                <a:latin typeface="Calibri" panose="020F0502020204030204" pitchFamily="34" charset="0"/>
                <a:ea typeface="Calibri" panose="020F0502020204030204" pitchFamily="34" charset="0"/>
                <a:cs typeface="Times New Roman" panose="02020603050405020304" pitchFamily="18" charset="0"/>
              </a:rPr>
            </a:br>
            <a:r>
              <a:rPr lang="en-US" sz="2000" dirty="0">
                <a:effectLst/>
                <a:latin typeface="Calibri" panose="020F0502020204030204" pitchFamily="34" charset="0"/>
                <a:ea typeface="Calibri" panose="020F0502020204030204" pitchFamily="34" charset="0"/>
                <a:cs typeface="Times New Roman" panose="02020603050405020304" pitchFamily="18" charset="0"/>
              </a:rPr>
              <a:t>Available at:</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https://www.who.int/publications/i/item/9789240002091</a:t>
            </a:r>
            <a:endParaRPr lang="en-US" dirty="0"/>
          </a:p>
        </p:txBody>
      </p:sp>
    </p:spTree>
    <p:extLst>
      <p:ext uri="{BB962C8B-B14F-4D97-AF65-F5344CB8AC3E}">
        <p14:creationId xmlns:p14="http://schemas.microsoft.com/office/powerpoint/2010/main" val="5659783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253</TotalTime>
  <Words>2392</Words>
  <Application>Microsoft Office PowerPoint</Application>
  <PresentationFormat>Widescreen</PresentationFormat>
  <Paragraphs>118</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Ion Boardroom</vt:lpstr>
      <vt:lpstr>Programme: Certificate of Higher Education in Health and Social Care Module: Psychology in Health and Social Care (LCHS4010)</vt:lpstr>
      <vt:lpstr>Contents </vt:lpstr>
      <vt:lpstr>Introduction &amp; Scenario</vt:lpstr>
      <vt:lpstr>Overview of Bowlby’s Attachment Theory</vt:lpstr>
      <vt:lpstr>Applying Bowlby’s Attachment Theory to Shona</vt:lpstr>
      <vt:lpstr>Support Strategies in Nursery: Applying Attachment Theory</vt:lpstr>
      <vt:lpstr>Nature and Nurture Factors in Shona’s Development</vt:lpstr>
      <vt:lpstr>Critical Evaluation of Bowlby’s Attachment Theory: Strengths</vt:lpstr>
      <vt:lpstr>Critical Evaluation of Bowlby’s Attachment Theory: Limitations </vt:lpstr>
      <vt:lpstr>Conclusion: Supporting Shona’s Development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Author</dc:creator>
  <cp:lastModifiedBy>luminita iancu</cp:lastModifiedBy>
  <cp:revision>6</cp:revision>
  <dcterms:created xsi:type="dcterms:W3CDTF">2026-09-23T11:24:24Z</dcterms:created>
  <dcterms:modified xsi:type="dcterms:W3CDTF">2026-10-04T21:25:32Z</dcterms:modified>
</cp:coreProperties>
</file>