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doc" ContentType="application/msword"/>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55"/>
  </p:notesMasterIdLst>
  <p:handoutMasterIdLst>
    <p:handoutMasterId r:id="rId56"/>
  </p:handoutMasterIdLst>
  <p:sldIdLst>
    <p:sldId id="256" r:id="rId2"/>
    <p:sldId id="283" r:id="rId3"/>
    <p:sldId id="280" r:id="rId4"/>
    <p:sldId id="284" r:id="rId5"/>
    <p:sldId id="285" r:id="rId6"/>
    <p:sldId id="257" r:id="rId7"/>
    <p:sldId id="271" r:id="rId8"/>
    <p:sldId id="272" r:id="rId9"/>
    <p:sldId id="278" r:id="rId10"/>
    <p:sldId id="275" r:id="rId11"/>
    <p:sldId id="277" r:id="rId12"/>
    <p:sldId id="279" r:id="rId13"/>
    <p:sldId id="282" r:id="rId14"/>
    <p:sldId id="270" r:id="rId15"/>
    <p:sldId id="273" r:id="rId16"/>
    <p:sldId id="274" r:id="rId17"/>
    <p:sldId id="318" r:id="rId18"/>
    <p:sldId id="287" r:id="rId19"/>
    <p:sldId id="288" r:id="rId20"/>
    <p:sldId id="293" r:id="rId21"/>
    <p:sldId id="289" r:id="rId22"/>
    <p:sldId id="290" r:id="rId23"/>
    <p:sldId id="291" r:id="rId24"/>
    <p:sldId id="292" r:id="rId25"/>
    <p:sldId id="320" r:id="rId26"/>
    <p:sldId id="319" r:id="rId27"/>
    <p:sldId id="294" r:id="rId28"/>
    <p:sldId id="317" r:id="rId29"/>
    <p:sldId id="276" r:id="rId30"/>
    <p:sldId id="258" r:id="rId31"/>
    <p:sldId id="286" r:id="rId32"/>
    <p:sldId id="267" r:id="rId33"/>
    <p:sldId id="261" r:id="rId34"/>
    <p:sldId id="262" r:id="rId35"/>
    <p:sldId id="263" r:id="rId36"/>
    <p:sldId id="264" r:id="rId37"/>
    <p:sldId id="297" r:id="rId38"/>
    <p:sldId id="307" r:id="rId39"/>
    <p:sldId id="298" r:id="rId40"/>
    <p:sldId id="299" r:id="rId41"/>
    <p:sldId id="301" r:id="rId42"/>
    <p:sldId id="302" r:id="rId43"/>
    <p:sldId id="303" r:id="rId44"/>
    <p:sldId id="304" r:id="rId45"/>
    <p:sldId id="306" r:id="rId46"/>
    <p:sldId id="309" r:id="rId47"/>
    <p:sldId id="311" r:id="rId48"/>
    <p:sldId id="312" r:id="rId49"/>
    <p:sldId id="313" r:id="rId50"/>
    <p:sldId id="316" r:id="rId51"/>
    <p:sldId id="265" r:id="rId52"/>
    <p:sldId id="268" r:id="rId53"/>
    <p:sldId id="266" r:id="rId54"/>
  </p:sldIdLst>
  <p:sldSz cx="9144000" cy="6858000" type="letter"/>
  <p:notesSz cx="9774238" cy="6858000"/>
  <p:defaultTextStyle>
    <a:defPPr>
      <a:defRPr lang="en-US"/>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showPr>
  <p:clrMru>
    <a:srgbClr val="008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5" autoAdjust="0"/>
    <p:restoredTop sz="88360" autoAdjust="0"/>
  </p:normalViewPr>
  <p:slideViewPr>
    <p:cSldViewPr>
      <p:cViewPr varScale="1">
        <p:scale>
          <a:sx n="76" d="100"/>
          <a:sy n="76" d="100"/>
        </p:scale>
        <p:origin x="-102" y="-192"/>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_rels/viewProps.xml.rels><?xml version="1.0" encoding="UTF-8" standalone="yes"?>
<Relationships xmlns="http://schemas.openxmlformats.org/package/2006/relationships"><Relationship Id="rId1" Type="http://schemas.openxmlformats.org/officeDocument/2006/relationships/slide" Target="slides/slide5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9.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0.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1303338" y="3257550"/>
            <a:ext cx="7167562" cy="3086100"/>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US" noProof="0" smtClean="0"/>
              <a:t>Click to edit Master notes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5059" name="Rectangle 3"/>
          <p:cNvSpPr>
            <a:spLocks noGrp="1" noRot="1" noChangeAspect="1" noChangeArrowheads="1" noTextEdit="1"/>
          </p:cNvSpPr>
          <p:nvPr>
            <p:ph type="sldImg" idx="2"/>
          </p:nvPr>
        </p:nvSpPr>
        <p:spPr bwMode="auto">
          <a:xfrm>
            <a:off x="3173413" y="515938"/>
            <a:ext cx="3425825" cy="2568575"/>
          </a:xfrm>
          <a:prstGeom prst="rect">
            <a:avLst/>
          </a:prstGeom>
          <a:noFill/>
          <a:ln w="12700">
            <a:solidFill>
              <a:schemeClr val="tx1"/>
            </a:solidFill>
            <a:miter lim="800000"/>
            <a:headEnd/>
            <a:tailEnd/>
          </a:ln>
        </p:spPr>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55000" lnSpcReduction="20000"/>
          </a:bodyPr>
          <a:lstStyle/>
          <a:p>
            <a:pPr>
              <a:defRPr/>
            </a:pPr>
            <a:r>
              <a:rPr lang="en-GB" b="1" dirty="0" smtClean="0"/>
              <a:t>Where did National Parks come from?</a:t>
            </a:r>
            <a:endParaRPr lang="en-US" dirty="0" smtClean="0"/>
          </a:p>
          <a:p>
            <a:pPr>
              <a:defRPr/>
            </a:pPr>
            <a:r>
              <a:rPr lang="en-GB" dirty="0" smtClean="0"/>
              <a:t>People have lived in the areas now designated as National Parks for more than 5,000 years. In the </a:t>
            </a:r>
            <a:r>
              <a:rPr lang="en-GB" b="1" dirty="0" smtClean="0"/>
              <a:t>early 19</a:t>
            </a:r>
            <a:r>
              <a:rPr lang="en-GB" b="1" baseline="30000" dirty="0" smtClean="0"/>
              <a:t>th</a:t>
            </a:r>
            <a:r>
              <a:rPr lang="en-GB" b="1" dirty="0" smtClean="0"/>
              <a:t> century</a:t>
            </a:r>
            <a:r>
              <a:rPr lang="en-GB" dirty="0" smtClean="0"/>
              <a:t> the romantic poets such as Byron, Coleridge and Wordsworth wrote about the inspirational beauty of the "untamed" countryside. Until then relatively wild, remote areas had been seen as uncivilised and dangerous. Wordsworth famously claimed the Lake District as "a sort of national property, in which every man has a right and an interest who has an eye to perceive and a heart to enjoy".</a:t>
            </a:r>
            <a:endParaRPr lang="en-US" dirty="0" smtClean="0"/>
          </a:p>
          <a:p>
            <a:pPr>
              <a:defRPr/>
            </a:pPr>
            <a:r>
              <a:rPr lang="en-GB" dirty="0" smtClean="0"/>
              <a:t>In the </a:t>
            </a:r>
            <a:r>
              <a:rPr lang="en-GB" b="1" dirty="0" smtClean="0"/>
              <a:t>early 20</a:t>
            </a:r>
            <a:r>
              <a:rPr lang="en-GB" b="1" baseline="30000" dirty="0" smtClean="0"/>
              <a:t>th</a:t>
            </a:r>
            <a:r>
              <a:rPr lang="en-GB" b="1" dirty="0" smtClean="0"/>
              <a:t> Century</a:t>
            </a:r>
            <a:r>
              <a:rPr lang="en-GB" dirty="0" smtClean="0"/>
              <a:t> the growing appreciation of the great outdoors, the benefits of physical exercise, and the feeling of freedom and of spiritual renewal gained from open air recreation, led to demands for more access to the countryside. As towns and cities expanded and more land was enclosed by landowners for agricultural or sporting reasons, the conflict between the landowners and public interest groups grew.</a:t>
            </a:r>
            <a:endParaRPr lang="en-US" dirty="0" smtClean="0"/>
          </a:p>
          <a:p>
            <a:pPr>
              <a:defRPr/>
            </a:pPr>
            <a:r>
              <a:rPr lang="en-GB" dirty="0" smtClean="0"/>
              <a:t>In the </a:t>
            </a:r>
            <a:r>
              <a:rPr lang="en-GB" b="1" dirty="0" smtClean="0"/>
              <a:t>1930s</a:t>
            </a:r>
            <a:r>
              <a:rPr lang="en-GB" dirty="0" smtClean="0"/>
              <a:t> groups of leisure activity enthusiasts and nature conservationists, including the Ramblers' Association, the Youth Hostels Association (YHA), the Council for the Preservation of Rural England (CPRE) and the Council for the Protection of Rural Wales (CPRW), rallied together to lobby the Government for measures to protect, and allow access to, the countryside, for the benefit of everyone.</a:t>
            </a:r>
            <a:endParaRPr lang="en-US" dirty="0" smtClean="0"/>
          </a:p>
          <a:p>
            <a:pPr>
              <a:defRPr/>
            </a:pPr>
            <a:r>
              <a:rPr lang="en-GB" dirty="0" smtClean="0"/>
              <a:t>A </a:t>
            </a:r>
            <a:r>
              <a:rPr lang="en-GB" b="1" dirty="0" smtClean="0"/>
              <a:t>1931</a:t>
            </a:r>
            <a:r>
              <a:rPr lang="en-GB" dirty="0" smtClean="0"/>
              <a:t> inquiry into National Parks by a Government committee, chaired by Lord Addison, recommended the creation of a "National Park Authority" to select areas for designation as National Parks. However, no action was taken and public discontent grew.</a:t>
            </a:r>
            <a:endParaRPr lang="en-US" dirty="0" smtClean="0"/>
          </a:p>
          <a:p>
            <a:pPr>
              <a:defRPr/>
            </a:pPr>
            <a:r>
              <a:rPr lang="en-GB" dirty="0" smtClean="0"/>
              <a:t>In the cities, especially around the Peak District, where opportunities to walk on the moors were very limited, people began to defy the landowners and gamekeepers and trespass on the moors. In </a:t>
            </a:r>
            <a:r>
              <a:rPr lang="en-GB" b="1" dirty="0" smtClean="0"/>
              <a:t>1932</a:t>
            </a:r>
            <a:r>
              <a:rPr lang="en-GB" dirty="0" smtClean="0"/>
              <a:t> a "mass trespass" took place on Kinder Scout. As a result of this five men were imprisoned and the conflict between landowners and those seeking greater public access intensified.</a:t>
            </a:r>
            <a:endParaRPr lang="en-US" dirty="0" smtClean="0"/>
          </a:p>
          <a:p>
            <a:pPr>
              <a:defRPr/>
            </a:pPr>
            <a:r>
              <a:rPr lang="en-GB" dirty="0" smtClean="0"/>
              <a:t>In </a:t>
            </a:r>
            <a:r>
              <a:rPr lang="en-GB" b="1" dirty="0" smtClean="0"/>
              <a:t>1935</a:t>
            </a:r>
            <a:r>
              <a:rPr lang="en-GB" dirty="0" smtClean="0"/>
              <a:t>, a conference of voluntary organisations discussed how to take these issues forward and set up a voluntary sector "Standing Committee" as a forum for recreation, conservation and amenity groups to put pressure on the Government.</a:t>
            </a:r>
            <a:endParaRPr lang="en-US" dirty="0" smtClean="0"/>
          </a:p>
          <a:p>
            <a:pPr>
              <a:defRPr/>
            </a:pPr>
            <a:r>
              <a:rPr lang="en-GB" dirty="0" smtClean="0"/>
              <a:t>The Standing Committee on National Parks (SCNP) first met on 26 May 1936. It produced a number of manifestos and pamphlets over the next few years, all arguing the case for National Parks and urging the Government to act. As part of the Labour party's planned post-war reconstruction a white paper on National Parks was published in </a:t>
            </a:r>
            <a:r>
              <a:rPr lang="en-GB" b="1" dirty="0" smtClean="0"/>
              <a:t>1945</a:t>
            </a:r>
            <a:r>
              <a:rPr lang="en-GB" dirty="0" smtClean="0"/>
              <a:t>.</a:t>
            </a:r>
            <a:endParaRPr lang="en-US" dirty="0" smtClean="0"/>
          </a:p>
          <a:p>
            <a:pPr>
              <a:defRPr/>
            </a:pPr>
            <a:r>
              <a:rPr lang="en-GB" dirty="0" smtClean="0"/>
              <a:t>In the same year Sir Norman Birkett published a pamphlet "National Parks and the Countryside". In it he wrote</a:t>
            </a:r>
            <a:r>
              <a:rPr lang="en-GB" i="1" dirty="0" smtClean="0"/>
              <a:t> </a:t>
            </a:r>
            <a:r>
              <a:rPr lang="en-GB" b="1" dirty="0" smtClean="0"/>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endParaRPr lang="en-US" dirty="0" smtClean="0"/>
          </a:p>
          <a:p>
            <a:pPr>
              <a:defRPr/>
            </a:pPr>
            <a:r>
              <a:rPr lang="en-GB" dirty="0" smtClean="0"/>
              <a:t>The Government set up a committee under Sir Arthur Hobhouse, to prepare for National Park legislation. To keep up public pressure for National Parks, members of SCNP and the Ramblers’ Association organised a series of public meetings in major cities, which attracted large crowds.</a:t>
            </a:r>
            <a:endParaRPr lang="en-US" dirty="0" smtClean="0"/>
          </a:p>
          <a:p>
            <a:pPr>
              <a:defRPr/>
            </a:pPr>
            <a:r>
              <a:rPr lang="en-GB" b="1" dirty="0" smtClean="0"/>
              <a:t>The 1949 National Parks and Access to the Countryside Act</a:t>
            </a:r>
            <a:endParaRPr lang="en-US" dirty="0" smtClean="0"/>
          </a:p>
          <a:p>
            <a:pPr>
              <a:defRPr/>
            </a:pPr>
            <a:r>
              <a:rPr lang="en-GB" dirty="0" smtClean="0"/>
              <a:t>In 1949 the Government passed an Act of Parliament to establish National Parks with all party support. It was described by Lewis Silkin, the Minister of Town and Country Planning of the time, as "the most exciting Act of the post-war Parliament". The nation was to have its Parks, and their purposes were to preserve and enhance natural beauty and to provide recreational opportunities for the public.</a:t>
            </a:r>
            <a:endParaRPr lang="en-US" dirty="0" smtClean="0"/>
          </a:p>
          <a:p>
            <a:pPr>
              <a:defRPr/>
            </a:pPr>
            <a:r>
              <a:rPr lang="en-GB" dirty="0" smtClean="0"/>
              <a:t>The first two Parks, the Lake District and the Peak District, were set up in 1951. </a:t>
            </a:r>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Oval 3"/>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hangingPunct="1">
              <a:defRPr/>
            </a:pPr>
            <a:endParaRPr lang="en-US" dirty="0"/>
          </a:p>
        </p:txBody>
      </p:sp>
      <p:sp>
        <p:nvSpPr>
          <p:cNvPr id="5" name="Oval 4"/>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hangingPunct="1">
              <a:defRPr/>
            </a:pPr>
            <a:endParaRPr lang="en-US" dirty="0"/>
          </a:p>
        </p:txBody>
      </p:sp>
      <p:sp>
        <p:nvSpPr>
          <p:cNvPr id="14" name="Title 13"/>
          <p:cNvSpPr>
            <a:spLocks noGrp="1"/>
          </p:cNvSpPr>
          <p:nvPr>
            <p:ph type="ctrTitle"/>
          </p:nvPr>
        </p:nvSpPr>
        <p:spPr>
          <a:xfrm>
            <a:off x="1432560" y="359898"/>
            <a:ext cx="7406640" cy="1472184"/>
          </a:xfrm>
        </p:spPr>
        <p:txBody>
          <a:bodyPr anchor="b"/>
          <a:lstStyle>
            <a:lvl1pPr algn="l">
              <a:defRPr/>
            </a:lvl1pPr>
            <a:extLst/>
          </a:lstStyle>
          <a:p>
            <a:r>
              <a:rPr lang="en-US" smtClean="0"/>
              <a:t>Click to edit Master title style</a:t>
            </a:r>
            <a:endParaRPr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6" name="Date Placeholder 6"/>
          <p:cNvSpPr>
            <a:spLocks noGrp="1"/>
          </p:cNvSpPr>
          <p:nvPr>
            <p:ph type="dt" sz="half" idx="10"/>
          </p:nvPr>
        </p:nvSpPr>
        <p:spPr/>
        <p:txBody>
          <a:bodyPr/>
          <a:lstStyle>
            <a:lvl1pPr>
              <a:defRPr/>
            </a:lvl1pPr>
            <a:extLst/>
          </a:lstStyle>
          <a:p>
            <a:pPr>
              <a:defRPr/>
            </a:pPr>
            <a:fld id="{B383F9BE-2B54-4FCB-A0A0-AB9848248CD7}" type="datetimeFigureOut">
              <a:rPr lang="en-US"/>
              <a:pPr>
                <a:defRPr/>
              </a:pPr>
              <a:t>9/27/2012</a:t>
            </a:fld>
            <a:endParaRPr lang="en-US" dirty="0"/>
          </a:p>
        </p:txBody>
      </p:sp>
      <p:sp>
        <p:nvSpPr>
          <p:cNvPr id="7" name="Footer Placeholder 19"/>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8" name="Slide Number Placeholder 9"/>
          <p:cNvSpPr>
            <a:spLocks noGrp="1"/>
          </p:cNvSpPr>
          <p:nvPr>
            <p:ph type="sldNum" sz="quarter" idx="12"/>
          </p:nvPr>
        </p:nvSpPr>
        <p:spPr/>
        <p:txBody>
          <a:bodyPr/>
          <a:lstStyle>
            <a:lvl1pPr>
              <a:defRPr/>
            </a:lvl1pPr>
            <a:extLst/>
          </a:lstStyle>
          <a:p>
            <a:pPr>
              <a:defRPr/>
            </a:pPr>
            <a:fld id="{B743D391-64D2-4BE2-978A-768E379B5E42}" type="slidenum">
              <a:rPr lang="en-US"/>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extLst/>
          </a:lstStyle>
          <a:p>
            <a:pPr>
              <a:defRPr/>
            </a:pPr>
            <a:fld id="{7671225D-343D-4137-A27C-FCB248854C6D}" type="datetimeFigureOut">
              <a:rPr lang="en-US"/>
              <a:pPr>
                <a:defRPr/>
              </a:pPr>
              <a:t>9/27/2012</a:t>
            </a:fld>
            <a:endParaRPr lang="en-US" dirty="0"/>
          </a:p>
        </p:txBody>
      </p:sp>
      <p:sp>
        <p:nvSpPr>
          <p:cNvPr id="5" name="Footer Placeholder 4"/>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6" name="Slide Number Placeholder 5"/>
          <p:cNvSpPr>
            <a:spLocks noGrp="1"/>
          </p:cNvSpPr>
          <p:nvPr>
            <p:ph type="sldNum" sz="quarter" idx="12"/>
          </p:nvPr>
        </p:nvSpPr>
        <p:spPr/>
        <p:txBody>
          <a:bodyPr/>
          <a:lstStyle>
            <a:lvl1pPr>
              <a:defRPr/>
            </a:lvl1pPr>
            <a:extLst/>
          </a:lstStyle>
          <a:p>
            <a:pPr>
              <a:defRPr/>
            </a:pPr>
            <a:fld id="{DCEC9778-B837-4DC2-B726-6165FDAA312C}" type="slidenum">
              <a:rPr lang="en-US"/>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a:xfrm>
            <a:off x="2282825" y="0"/>
            <a:ext cx="6858000"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5" name="Rectangle 4"/>
          <p:cNvSpPr/>
          <p:nvPr/>
        </p:nvSpPr>
        <p:spPr bwMode="invGray">
          <a:xfrm>
            <a:off x="2286000" y="0"/>
            <a:ext cx="76200"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6" name="Oval 5"/>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hangingPunct="1">
              <a:defRPr/>
            </a:pPr>
            <a:endParaRPr lang="en-US" dirty="0"/>
          </a:p>
        </p:txBody>
      </p:sp>
      <p:sp>
        <p:nvSpPr>
          <p:cNvPr id="7" name="Oval 6"/>
          <p:cNvSpPr/>
          <p:nvPr/>
        </p:nvSpPr>
        <p:spPr>
          <a:xfrm>
            <a:off x="2408238" y="2746375"/>
            <a:ext cx="63500" cy="63500"/>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hangingPunct="1">
              <a:defRPr/>
            </a:pPr>
            <a:endParaRPr lang="en-US" dirty="0"/>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lang="en-US" smtClean="0"/>
              <a:t>Click to edit Master title style</a:t>
            </a:r>
            <a:endParaRPr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8" name="Date Placeholder 3"/>
          <p:cNvSpPr>
            <a:spLocks noGrp="1"/>
          </p:cNvSpPr>
          <p:nvPr>
            <p:ph type="dt" sz="half" idx="10"/>
          </p:nvPr>
        </p:nvSpPr>
        <p:spPr/>
        <p:txBody>
          <a:bodyPr/>
          <a:lstStyle>
            <a:lvl1pPr>
              <a:defRPr/>
            </a:lvl1pPr>
            <a:extLst/>
          </a:lstStyle>
          <a:p>
            <a:pPr>
              <a:defRPr/>
            </a:pPr>
            <a:fld id="{49F8D341-CF59-4539-AC3F-95E5AB7B44F0}" type="datetimeFigureOut">
              <a:rPr lang="en-US"/>
              <a:pPr>
                <a:defRPr/>
              </a:pPr>
              <a:t>9/27/2012</a:t>
            </a:fld>
            <a:endParaRPr lang="en-US" dirty="0"/>
          </a:p>
        </p:txBody>
      </p:sp>
      <p:sp>
        <p:nvSpPr>
          <p:cNvPr id="9" name="Footer Placeholder 4"/>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10" name="Slide Number Placeholder 5"/>
          <p:cNvSpPr>
            <a:spLocks noGrp="1"/>
          </p:cNvSpPr>
          <p:nvPr>
            <p:ph type="sldNum" sz="quarter" idx="12"/>
          </p:nvPr>
        </p:nvSpPr>
        <p:spPr/>
        <p:txBody>
          <a:bodyPr/>
          <a:lstStyle>
            <a:lvl1pPr>
              <a:defRPr/>
            </a:lvl1pPr>
            <a:extLst/>
          </a:lstStyle>
          <a:p>
            <a:pPr>
              <a:defRPr/>
            </a:pPr>
            <a:fld id="{199C9075-58FA-4671-99F5-535E5E24A609}" type="slidenum">
              <a:rPr lang="en-US"/>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lang="en-US" smtClean="0"/>
              <a:t>Click to edit Master title style</a:t>
            </a:r>
            <a:endParaRPr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FD93EDEC-1E7B-4DE4-9648-221B014CC8F5}" type="datetimeFigureOut">
              <a:rPr lang="en-US"/>
              <a:pPr>
                <a:defRPr/>
              </a:pPr>
              <a:t>9/27/2012</a:t>
            </a:fld>
            <a:endParaRPr lang="en-US" dirty="0"/>
          </a:p>
        </p:txBody>
      </p:sp>
      <p:sp>
        <p:nvSpPr>
          <p:cNvPr id="6" name="Footer Placeholder 5"/>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7" name="Slide Number Placeholder 6"/>
          <p:cNvSpPr>
            <a:spLocks noGrp="1"/>
          </p:cNvSpPr>
          <p:nvPr>
            <p:ph type="sldNum" sz="quarter" idx="12"/>
          </p:nvPr>
        </p:nvSpPr>
        <p:spPr/>
        <p:txBody>
          <a:bodyPr/>
          <a:lstStyle>
            <a:lvl1pPr>
              <a:defRPr/>
            </a:lvl1pPr>
            <a:extLst/>
          </a:lstStyle>
          <a:p>
            <a:pPr>
              <a:defRPr/>
            </a:pPr>
            <a:fld id="{60A48B2D-D51A-4703-8003-319E9E2F1DDA}" type="slidenum">
              <a:rPr lang="en-US"/>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lstStyle>
            <a:lvl1pPr algn="ctr">
              <a:defRPr sz="4500" b="1" cap="none" baseline="0"/>
            </a:lvl1pPr>
            <a:extLst/>
          </a:lstStyle>
          <a:p>
            <a:r>
              <a:rPr lang="en-US" smtClean="0"/>
              <a:t>Click to edit Master title style</a:t>
            </a:r>
            <a:endParaRPr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fld id="{1C3D180F-6C74-4B7C-AC51-5D13B63B34FE}" type="datetimeFigureOut">
              <a:rPr lang="en-US"/>
              <a:pPr>
                <a:defRPr/>
              </a:pPr>
              <a:t>9/27/2012</a:t>
            </a:fld>
            <a:endParaRPr lang="en-US" dirty="0"/>
          </a:p>
        </p:txBody>
      </p:sp>
      <p:sp>
        <p:nvSpPr>
          <p:cNvPr id="8" name="Footer Placeholder 7"/>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9" name="Slide Number Placeholder 8"/>
          <p:cNvSpPr>
            <a:spLocks noGrp="1"/>
          </p:cNvSpPr>
          <p:nvPr>
            <p:ph type="sldNum" sz="quarter" idx="12"/>
          </p:nvPr>
        </p:nvSpPr>
        <p:spPr/>
        <p:txBody>
          <a:bodyPr/>
          <a:lstStyle>
            <a:lvl1pPr>
              <a:defRPr/>
            </a:lvl1pPr>
            <a:extLst/>
          </a:lstStyle>
          <a:p>
            <a:pPr>
              <a:defRPr/>
            </a:pPr>
            <a:fld id="{B965F045-E846-43BB-B6B8-240F2243C2E4}" type="slidenum">
              <a:rPr lang="en-US"/>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fld id="{54577B1E-23F1-4958-BE47-82B3C3F96DB0}" type="datetimeFigureOut">
              <a:rPr lang="en-US"/>
              <a:pPr>
                <a:defRPr/>
              </a:pPr>
              <a:t>9/27/2012</a:t>
            </a:fld>
            <a:endParaRPr lang="en-US" dirty="0"/>
          </a:p>
        </p:txBody>
      </p:sp>
      <p:sp>
        <p:nvSpPr>
          <p:cNvPr id="4" name="Footer Placeholder 3"/>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5" name="Slide Number Placeholder 4"/>
          <p:cNvSpPr>
            <a:spLocks noGrp="1"/>
          </p:cNvSpPr>
          <p:nvPr>
            <p:ph type="sldNum" sz="quarter" idx="12"/>
          </p:nvPr>
        </p:nvSpPr>
        <p:spPr/>
        <p:txBody>
          <a:bodyPr/>
          <a:lstStyle>
            <a:lvl1pPr>
              <a:defRPr/>
            </a:lvl1pPr>
            <a:extLst/>
          </a:lstStyle>
          <a:p>
            <a:pPr>
              <a:defRPr/>
            </a:pPr>
            <a:fld id="{775DDBB3-4BDF-4880-9039-CAA81452B76F}" type="slidenum">
              <a:rPr lang="en-US"/>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p:cNvSpPr/>
          <p:nvPr/>
        </p:nvSpPr>
        <p:spPr>
          <a:xfrm>
            <a:off x="1014413" y="0"/>
            <a:ext cx="8129587"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3" name="Rectangle 2"/>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4" name="Date Placeholder 1"/>
          <p:cNvSpPr>
            <a:spLocks noGrp="1"/>
          </p:cNvSpPr>
          <p:nvPr>
            <p:ph type="dt" sz="half" idx="10"/>
          </p:nvPr>
        </p:nvSpPr>
        <p:spPr/>
        <p:txBody>
          <a:bodyPr/>
          <a:lstStyle>
            <a:lvl1pPr>
              <a:defRPr/>
            </a:lvl1pPr>
            <a:extLst/>
          </a:lstStyle>
          <a:p>
            <a:pPr>
              <a:defRPr/>
            </a:pPr>
            <a:fld id="{ACFC561B-5197-4B85-A023-4F87AC8DCCFF}" type="datetimeFigureOut">
              <a:rPr lang="en-US"/>
              <a:pPr>
                <a:defRPr/>
              </a:pPr>
              <a:t>9/27/2012</a:t>
            </a:fld>
            <a:endParaRPr lang="en-US" dirty="0"/>
          </a:p>
        </p:txBody>
      </p:sp>
      <p:sp>
        <p:nvSpPr>
          <p:cNvPr id="5" name="Footer Placeholder 2"/>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6" name="Slide Number Placeholder 3"/>
          <p:cNvSpPr>
            <a:spLocks noGrp="1"/>
          </p:cNvSpPr>
          <p:nvPr>
            <p:ph type="sldNum" sz="quarter" idx="12"/>
          </p:nvPr>
        </p:nvSpPr>
        <p:spPr/>
        <p:txBody>
          <a:bodyPr/>
          <a:lstStyle>
            <a:lvl1pPr>
              <a:defRPr/>
            </a:lvl1pPr>
            <a:extLst/>
          </a:lstStyle>
          <a:p>
            <a:pPr>
              <a:defRPr/>
            </a:pPr>
            <a:fld id="{DD00AEB6-31BF-4F82-A5CA-9E2708866A1F}" type="slidenum">
              <a:rPr lang="en-US"/>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lang="en-US" smtClean="0"/>
              <a:t>Click to edit Master title style</a:t>
            </a:r>
            <a:endParaRPr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679F87B6-CFDC-41D0-B4F6-FC36F5644DDC}" type="datetimeFigureOut">
              <a:rPr lang="en-US"/>
              <a:pPr>
                <a:defRPr/>
              </a:pPr>
              <a:t>9/27/2012</a:t>
            </a:fld>
            <a:endParaRPr lang="en-US" dirty="0"/>
          </a:p>
        </p:txBody>
      </p:sp>
      <p:sp>
        <p:nvSpPr>
          <p:cNvPr id="6" name="Footer Placeholder 5"/>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7" name="Slide Number Placeholder 6"/>
          <p:cNvSpPr>
            <a:spLocks noGrp="1"/>
          </p:cNvSpPr>
          <p:nvPr>
            <p:ph type="sldNum" sz="quarter" idx="12"/>
          </p:nvPr>
        </p:nvSpPr>
        <p:spPr/>
        <p:txBody>
          <a:bodyPr/>
          <a:lstStyle>
            <a:lvl1pPr>
              <a:defRPr/>
            </a:lvl1pPr>
            <a:extLst/>
          </a:lstStyle>
          <a:p>
            <a:pPr>
              <a:defRPr/>
            </a:pPr>
            <a:fld id="{9821402E-592F-4490-8958-DDB9C9DA10C0}" type="slidenum">
              <a:rPr lang="en-US"/>
              <a:pPr>
                <a:defRPr/>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tIns="274320">
            <a:normAutofit/>
          </a:bodyPr>
          <a:lstStyle>
            <a:extLst/>
          </a:lstStyle>
          <a:p>
            <a:pPr indent="-283464" eaLnBrk="1" hangingPunct="1">
              <a:lnSpc>
                <a:spcPts val="3000"/>
              </a:lnSpc>
              <a:spcBef>
                <a:spcPts val="600"/>
              </a:spcBef>
              <a:buClr>
                <a:schemeClr val="accent1"/>
              </a:buClr>
              <a:buSzPct val="80000"/>
              <a:buFont typeface="Wingdings 2"/>
              <a:buNone/>
              <a:defRPr/>
            </a:pPr>
            <a:endParaRPr lang="en-US" sz="3200" dirty="0">
              <a:latin typeface="+mn-lt"/>
            </a:endParaRPr>
          </a:p>
        </p:txBody>
      </p:sp>
      <p:sp>
        <p:nvSpPr>
          <p:cNvPr id="6" name="Flowchart: Process 5"/>
          <p:cNvSpPr/>
          <p:nvPr/>
        </p:nvSpPr>
        <p:spPr>
          <a:xfrm rot="19468671">
            <a:off x="396875" y="954088"/>
            <a:ext cx="685800" cy="204787"/>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7" name="Flowchart: Process 6"/>
          <p:cNvSpPr/>
          <p:nvPr/>
        </p:nvSpPr>
        <p:spPr>
          <a:xfrm rot="2103354" flipH="1">
            <a:off x="5003800" y="936625"/>
            <a:ext cx="649288" cy="204788"/>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lang="en-US" smtClean="0"/>
              <a:t>Click to edit Master title style</a:t>
            </a:r>
            <a:endParaRPr lang="en-US"/>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tIns="274320">
            <a:normAutofit/>
          </a:bodyPr>
          <a:lstStyle>
            <a:lvl1pPr indent="0">
              <a:buNone/>
              <a:defRPr sz="3200"/>
            </a:lvl1pPr>
            <a:extLst/>
          </a:lstStyle>
          <a:p>
            <a:pPr lvl="0"/>
            <a:r>
              <a:rPr lang="en-US" noProof="0" dirty="0" smtClean="0"/>
              <a:t>Click icon to add picture</a:t>
            </a:r>
            <a:endParaRPr lang="en-US" noProof="0"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a:r>
              <a:rPr lang="en-US" smtClean="0"/>
              <a:t>Click to edit Master text styles</a:t>
            </a:r>
          </a:p>
        </p:txBody>
      </p:sp>
      <p:sp>
        <p:nvSpPr>
          <p:cNvPr id="8" name="Date Placeholder 4"/>
          <p:cNvSpPr>
            <a:spLocks noGrp="1"/>
          </p:cNvSpPr>
          <p:nvPr>
            <p:ph type="dt" sz="half" idx="10"/>
          </p:nvPr>
        </p:nvSpPr>
        <p:spPr/>
        <p:txBody>
          <a:bodyPr/>
          <a:lstStyle>
            <a:lvl1pPr>
              <a:defRPr/>
            </a:lvl1pPr>
            <a:extLst/>
          </a:lstStyle>
          <a:p>
            <a:pPr>
              <a:defRPr/>
            </a:pPr>
            <a:fld id="{DE568381-1C80-4867-AD1B-63CE4C99D0D8}" type="datetimeFigureOut">
              <a:rPr lang="en-US"/>
              <a:pPr>
                <a:defRPr/>
              </a:pPr>
              <a:t>9/27/2012</a:t>
            </a:fld>
            <a:endParaRPr lang="en-US" dirty="0"/>
          </a:p>
        </p:txBody>
      </p:sp>
      <p:sp>
        <p:nvSpPr>
          <p:cNvPr id="9" name="Footer Placeholder 5"/>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10" name="Slide Number Placeholder 6"/>
          <p:cNvSpPr>
            <a:spLocks noGrp="1"/>
          </p:cNvSpPr>
          <p:nvPr>
            <p:ph type="sldNum" sz="quarter" idx="12"/>
          </p:nvPr>
        </p:nvSpPr>
        <p:spPr/>
        <p:txBody>
          <a:bodyPr/>
          <a:lstStyle>
            <a:lvl1pPr>
              <a:defRPr/>
            </a:lvl1pPr>
            <a:extLst/>
          </a:lstStyle>
          <a:p>
            <a:pPr>
              <a:defRPr/>
            </a:pPr>
            <a:fld id="{81F533DC-FABB-42D2-9163-8420BAB5A020}" type="slidenum">
              <a:rPr lang="en-US"/>
              <a:pPr>
                <a:defRPr/>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extLst/>
          </a:lstStyle>
          <a:p>
            <a:pPr>
              <a:defRPr/>
            </a:pPr>
            <a:fld id="{D29CE51C-0B80-4C5E-8A15-FEC66B227826}" type="datetimeFigureOut">
              <a:rPr lang="en-US"/>
              <a:pPr>
                <a:defRPr/>
              </a:pPr>
              <a:t>9/27/2012</a:t>
            </a:fld>
            <a:endParaRPr lang="en-US" dirty="0"/>
          </a:p>
        </p:txBody>
      </p:sp>
      <p:sp>
        <p:nvSpPr>
          <p:cNvPr id="5" name="Footer Placeholder 4"/>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6" name="Slide Number Placeholder 5"/>
          <p:cNvSpPr>
            <a:spLocks noGrp="1"/>
          </p:cNvSpPr>
          <p:nvPr>
            <p:ph type="sldNum" sz="quarter" idx="12"/>
          </p:nvPr>
        </p:nvSpPr>
        <p:spPr/>
        <p:txBody>
          <a:bodyPr/>
          <a:lstStyle>
            <a:lvl1pPr>
              <a:defRPr/>
            </a:lvl1pPr>
            <a:extLst/>
          </a:lstStyle>
          <a:p>
            <a:pPr>
              <a:defRPr/>
            </a:pPr>
            <a:fld id="{6F752FF8-4DD4-4ED0-B4BC-2B49E66ADD39}" type="slidenum">
              <a:rPr lang="en-US"/>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extLst/>
          </a:lstStyle>
          <a:p>
            <a:pPr>
              <a:defRPr/>
            </a:pPr>
            <a:fld id="{07558373-3A1B-4DD9-80E5-F8B844628F88}" type="datetimeFigureOut">
              <a:rPr lang="en-US"/>
              <a:pPr>
                <a:defRPr/>
              </a:pPr>
              <a:t>9/27/2012</a:t>
            </a:fld>
            <a:endParaRPr lang="en-US" dirty="0"/>
          </a:p>
        </p:txBody>
      </p:sp>
      <p:sp>
        <p:nvSpPr>
          <p:cNvPr id="5" name="Footer Placeholder 4"/>
          <p:cNvSpPr>
            <a:spLocks noGrp="1"/>
          </p:cNvSpPr>
          <p:nvPr>
            <p:ph type="ftr" sz="quarter" idx="11"/>
          </p:nvPr>
        </p:nvSpPr>
        <p:spPr/>
        <p:txBody>
          <a:bodyPr/>
          <a:lstStyle>
            <a:lvl1pPr>
              <a:defRPr>
                <a:solidFill>
                  <a:schemeClr val="bg2">
                    <a:shade val="50000"/>
                    <a:satMod val="200000"/>
                  </a:schemeClr>
                </a:solidFill>
              </a:defRPr>
            </a:lvl1pPr>
            <a:extLst/>
          </a:lstStyle>
          <a:p>
            <a:pPr>
              <a:defRPr/>
            </a:pPr>
            <a:endParaRPr lang="en-US" dirty="0"/>
          </a:p>
        </p:txBody>
      </p:sp>
      <p:sp>
        <p:nvSpPr>
          <p:cNvPr id="6" name="Slide Number Placeholder 5"/>
          <p:cNvSpPr>
            <a:spLocks noGrp="1"/>
          </p:cNvSpPr>
          <p:nvPr>
            <p:ph type="sldNum" sz="quarter" idx="12"/>
          </p:nvPr>
        </p:nvSpPr>
        <p:spPr/>
        <p:txBody>
          <a:bodyPr/>
          <a:lstStyle>
            <a:lvl1pPr>
              <a:defRPr/>
            </a:lvl1pPr>
            <a:extLst/>
          </a:lstStyle>
          <a:p>
            <a:pPr>
              <a:defRPr/>
            </a:pPr>
            <a:fld id="{461DDCF1-2733-45A5-AA95-B5CC1E89EC52}" type="slidenum">
              <a:rPr lang="en-US"/>
              <a:pPr>
                <a:defRPr/>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8288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828800"/>
            <a:ext cx="3810000" cy="4114800"/>
          </a:xfrm>
        </p:spPr>
        <p:txBody>
          <a:bodyPr>
            <a:normAutofit/>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7772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828800"/>
            <a:ext cx="7772400" cy="4114800"/>
          </a:xfrm>
        </p:spPr>
        <p:txBody>
          <a:bodyPr>
            <a:normAutofit/>
          </a:bodyPr>
          <a:lstStyle/>
          <a:p>
            <a:pPr lvl="0"/>
            <a:endParaRPr lang="en-US" noProof="0" dirty="0" smtClean="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066800" y="381000"/>
            <a:ext cx="77724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1062038" y="1766888"/>
            <a:ext cx="3808412" cy="4113212"/>
          </a:xfrm>
        </p:spPr>
        <p:txBody>
          <a:bodyPr/>
          <a:lstStyle/>
          <a:p>
            <a:endParaRPr lang="en-US" dirty="0"/>
          </a:p>
        </p:txBody>
      </p:sp>
      <p:sp>
        <p:nvSpPr>
          <p:cNvPr id="4" name="Text Placeholder 3"/>
          <p:cNvSpPr>
            <a:spLocks noGrp="1"/>
          </p:cNvSpPr>
          <p:nvPr>
            <p:ph type="body" sz="half" idx="2"/>
          </p:nvPr>
        </p:nvSpPr>
        <p:spPr>
          <a:xfrm>
            <a:off x="5022850" y="1766888"/>
            <a:ext cx="3808413" cy="4113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838200" y="6400800"/>
            <a:ext cx="1905000" cy="457200"/>
          </a:xfrm>
        </p:spPr>
        <p:txBody>
          <a:bodyPr/>
          <a:lstStyle>
            <a:lvl1pPr>
              <a:defRPr/>
            </a:lvl1pPr>
          </a:lstStyle>
          <a:p>
            <a:endParaRPr lang="en-GB" dirty="0"/>
          </a:p>
        </p:txBody>
      </p:sp>
      <p:sp>
        <p:nvSpPr>
          <p:cNvPr id="6" name="Footer Placeholder 5"/>
          <p:cNvSpPr>
            <a:spLocks noGrp="1"/>
          </p:cNvSpPr>
          <p:nvPr>
            <p:ph type="ftr" sz="quarter" idx="11"/>
          </p:nvPr>
        </p:nvSpPr>
        <p:spPr>
          <a:xfrm>
            <a:off x="3429000" y="6400800"/>
            <a:ext cx="2895600" cy="457200"/>
          </a:xfrm>
        </p:spPr>
        <p:txBody>
          <a:bodyPr/>
          <a:lstStyle>
            <a:lvl1pPr>
              <a:defRPr/>
            </a:lvl1pPr>
          </a:lstStyle>
          <a:p>
            <a:endParaRPr lang="en-GB" dirty="0"/>
          </a:p>
        </p:txBody>
      </p:sp>
      <p:sp>
        <p:nvSpPr>
          <p:cNvPr id="7" name="Slide Number Placeholder 6"/>
          <p:cNvSpPr>
            <a:spLocks noGrp="1"/>
          </p:cNvSpPr>
          <p:nvPr>
            <p:ph type="sldNum" sz="quarter" idx="12"/>
          </p:nvPr>
        </p:nvSpPr>
        <p:spPr>
          <a:xfrm>
            <a:off x="7010400" y="6400800"/>
            <a:ext cx="1905000" cy="457200"/>
          </a:xfrm>
        </p:spPr>
        <p:txBody>
          <a:bodyPr/>
          <a:lstStyle>
            <a:lvl1pPr>
              <a:defRPr/>
            </a:lvl1pPr>
          </a:lstStyle>
          <a:p>
            <a:fld id="{708DA324-2B18-4B3C-A8DA-08C7D1AE0542}" type="slidenum">
              <a:rPr lang="en-GB"/>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75" y="-815975"/>
            <a:ext cx="1638300" cy="1638300"/>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8" name="Oval 7"/>
          <p:cNvSpPr/>
          <p:nvPr/>
        </p:nvSpPr>
        <p:spPr>
          <a:xfrm>
            <a:off x="168275" y="20638"/>
            <a:ext cx="1703388" cy="1703387"/>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12" name="Rectangle 11"/>
          <p:cNvSpPr/>
          <p:nvPr/>
        </p:nvSpPr>
        <p:spPr>
          <a:xfrm>
            <a:off x="1012825" y="0"/>
            <a:ext cx="8131175"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
        <p:nvSpPr>
          <p:cNvPr id="5" name="Title Placeholder 4"/>
          <p:cNvSpPr>
            <a:spLocks noGrp="1"/>
          </p:cNvSpPr>
          <p:nvPr>
            <p:ph type="title"/>
          </p:nvPr>
        </p:nvSpPr>
        <p:spPr>
          <a:xfrm>
            <a:off x="1435100" y="274638"/>
            <a:ext cx="7499350" cy="1143000"/>
          </a:xfrm>
          <a:prstGeom prst="rect">
            <a:avLst/>
          </a:prstGeom>
        </p:spPr>
        <p:txBody>
          <a:bodyPr anchor="ctr">
            <a:normAutofit/>
          </a:bodyPr>
          <a:lstStyle>
            <a:extLst/>
          </a:lstStyle>
          <a:p>
            <a:r>
              <a:rPr lang="en-US" smtClean="0"/>
              <a:t>Click to edit Master title style</a:t>
            </a:r>
            <a:endParaRPr lang="en-US"/>
          </a:p>
        </p:txBody>
      </p:sp>
      <p:sp>
        <p:nvSpPr>
          <p:cNvPr id="4105" name="Text Placeholder 8"/>
          <p:cNvSpPr>
            <a:spLocks noGrp="1"/>
          </p:cNvSpPr>
          <p:nvPr>
            <p:ph type="body" idx="1"/>
          </p:nvPr>
        </p:nvSpPr>
        <p:spPr bwMode="auto">
          <a:xfrm>
            <a:off x="1435100" y="1447800"/>
            <a:ext cx="7499350"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smtClean="0">
                <a:solidFill>
                  <a:schemeClr val="bg2">
                    <a:shade val="50000"/>
                    <a:satMod val="200000"/>
                  </a:schemeClr>
                </a:solidFill>
              </a:defRPr>
            </a:lvl1pPr>
            <a:extLst/>
          </a:lstStyle>
          <a:p>
            <a:pPr>
              <a:defRPr/>
            </a:pPr>
            <a:fld id="{82D05246-9F67-449C-AB62-4E1A422D3258}" type="datetimeFigureOut">
              <a:rPr lang="en-US"/>
              <a:pPr>
                <a:defRPr/>
              </a:pPr>
              <a:t>9/27/2012</a:t>
            </a:fld>
            <a:endParaRPr lang="en-US" dirty="0">
              <a:solidFill>
                <a:schemeClr val="bg2">
                  <a:shade val="50000"/>
                </a:schemeClr>
              </a:solidFill>
            </a:endParaRPr>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chemeClr>
                </a:solidFill>
                <a:effectLst/>
              </a:defRPr>
            </a:lvl1pPr>
            <a:extLst/>
          </a:lstStyle>
          <a:p>
            <a:pPr>
              <a:defRPr/>
            </a:pPr>
            <a:endParaRPr lang="en-US" dirty="0"/>
          </a:p>
        </p:txBody>
      </p:sp>
      <p:sp>
        <p:nvSpPr>
          <p:cNvPr id="22" name="Slide Number Placeholder 21"/>
          <p:cNvSpPr>
            <a:spLocks noGrp="1"/>
          </p:cNvSpPr>
          <p:nvPr>
            <p:ph type="sldNum" sz="quarter" idx="4"/>
          </p:nvPr>
        </p:nvSpPr>
        <p:spPr>
          <a:xfrm>
            <a:off x="8613775" y="6305550"/>
            <a:ext cx="457200" cy="476250"/>
          </a:xfrm>
          <a:prstGeom prst="rect">
            <a:avLst/>
          </a:prstGeom>
        </p:spPr>
        <p:txBody>
          <a:bodyPr anchor="b"/>
          <a:lstStyle>
            <a:lvl1pPr algn="ctr" eaLnBrk="1" latinLnBrk="0" hangingPunct="1">
              <a:defRPr kumimoji="0" sz="1200" smtClean="0">
                <a:solidFill>
                  <a:schemeClr val="bg2">
                    <a:shade val="50000"/>
                    <a:satMod val="200000"/>
                  </a:schemeClr>
                </a:solidFill>
                <a:effectLst/>
              </a:defRPr>
            </a:lvl1pPr>
            <a:extLst/>
          </a:lstStyle>
          <a:p>
            <a:pPr>
              <a:defRPr/>
            </a:pPr>
            <a:fld id="{376B2310-10B3-4026-AC34-29D433ADCF7C}" type="slidenum">
              <a:rPr lang="en-US"/>
              <a:pPr>
                <a:defRPr/>
              </a:pPr>
              <a:t>‹#›</a:t>
            </a:fld>
            <a:endParaRPr lang="en-US" dirty="0">
              <a:solidFill>
                <a:schemeClr val="bg2">
                  <a:shade val="50000"/>
                </a:schemeClr>
              </a:solidFill>
            </a:endParaRPr>
          </a:p>
        </p:txBody>
      </p:sp>
      <p:sp>
        <p:nvSpPr>
          <p:cNvPr id="15" name="Rectangle 14"/>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dirty="0"/>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Lst>
  <p:txStyles>
    <p:titleStyle>
      <a:lvl1pPr algn="l" rtl="0" fontAlgn="base">
        <a:spcBef>
          <a:spcPct val="0"/>
        </a:spcBef>
        <a:spcAft>
          <a:spcPct val="0"/>
        </a:spcAft>
        <a:defRPr sz="4300" kern="1200">
          <a:solidFill>
            <a:srgbClr val="572314"/>
          </a:solidFill>
          <a:effectLst>
            <a:outerShdw blurRad="50000" dist="30000" dir="5400000" algn="tl" rotWithShape="0">
              <a:srgbClr val="000000">
                <a:alpha val="30000"/>
              </a:srgbClr>
            </a:outerShdw>
          </a:effectLst>
          <a:latin typeface="+mj-lt"/>
          <a:ea typeface="+mj-ea"/>
          <a:cs typeface="+mj-cs"/>
        </a:defRPr>
      </a:lvl1pPr>
      <a:lvl2pPr algn="l" rtl="0" fontAlgn="base">
        <a:spcBef>
          <a:spcPct val="0"/>
        </a:spcBef>
        <a:spcAft>
          <a:spcPct val="0"/>
        </a:spcAft>
        <a:defRPr sz="4300">
          <a:solidFill>
            <a:srgbClr val="572314"/>
          </a:solidFill>
          <a:latin typeface="Gill Sans MT" pitchFamily="34" charset="0"/>
        </a:defRPr>
      </a:lvl2pPr>
      <a:lvl3pPr algn="l" rtl="0" fontAlgn="base">
        <a:spcBef>
          <a:spcPct val="0"/>
        </a:spcBef>
        <a:spcAft>
          <a:spcPct val="0"/>
        </a:spcAft>
        <a:defRPr sz="4300">
          <a:solidFill>
            <a:srgbClr val="572314"/>
          </a:solidFill>
          <a:latin typeface="Gill Sans MT" pitchFamily="34" charset="0"/>
        </a:defRPr>
      </a:lvl3pPr>
      <a:lvl4pPr algn="l" rtl="0" fontAlgn="base">
        <a:spcBef>
          <a:spcPct val="0"/>
        </a:spcBef>
        <a:spcAft>
          <a:spcPct val="0"/>
        </a:spcAft>
        <a:defRPr sz="4300">
          <a:solidFill>
            <a:srgbClr val="572314"/>
          </a:solidFill>
          <a:latin typeface="Gill Sans MT" pitchFamily="34" charset="0"/>
        </a:defRPr>
      </a:lvl4pPr>
      <a:lvl5pPr algn="l" rtl="0" fontAlgn="base">
        <a:spcBef>
          <a:spcPct val="0"/>
        </a:spcBef>
        <a:spcAft>
          <a:spcPct val="0"/>
        </a:spcAft>
        <a:defRPr sz="4300">
          <a:solidFill>
            <a:srgbClr val="572314"/>
          </a:solidFill>
          <a:latin typeface="Gill Sans MT" pitchFamily="34" charset="0"/>
        </a:defRPr>
      </a:lvl5pPr>
      <a:lvl6pPr marL="457200" algn="l" rtl="0" fontAlgn="base">
        <a:spcBef>
          <a:spcPct val="0"/>
        </a:spcBef>
        <a:spcAft>
          <a:spcPct val="0"/>
        </a:spcAft>
        <a:defRPr sz="4300">
          <a:solidFill>
            <a:srgbClr val="572314"/>
          </a:solidFill>
          <a:latin typeface="Gill Sans MT" pitchFamily="34" charset="0"/>
        </a:defRPr>
      </a:lvl6pPr>
      <a:lvl7pPr marL="914400" algn="l" rtl="0" fontAlgn="base">
        <a:spcBef>
          <a:spcPct val="0"/>
        </a:spcBef>
        <a:spcAft>
          <a:spcPct val="0"/>
        </a:spcAft>
        <a:defRPr sz="4300">
          <a:solidFill>
            <a:srgbClr val="572314"/>
          </a:solidFill>
          <a:latin typeface="Gill Sans MT" pitchFamily="34" charset="0"/>
        </a:defRPr>
      </a:lvl7pPr>
      <a:lvl8pPr marL="1371600" algn="l" rtl="0" fontAlgn="base">
        <a:spcBef>
          <a:spcPct val="0"/>
        </a:spcBef>
        <a:spcAft>
          <a:spcPct val="0"/>
        </a:spcAft>
        <a:defRPr sz="4300">
          <a:solidFill>
            <a:srgbClr val="572314"/>
          </a:solidFill>
          <a:latin typeface="Gill Sans MT" pitchFamily="34" charset="0"/>
        </a:defRPr>
      </a:lvl8pPr>
      <a:lvl9pPr marL="1828800" algn="l" rtl="0" fontAlgn="base">
        <a:spcBef>
          <a:spcPct val="0"/>
        </a:spcBef>
        <a:spcAft>
          <a:spcPct val="0"/>
        </a:spcAft>
        <a:defRPr sz="4300">
          <a:solidFill>
            <a:srgbClr val="572314"/>
          </a:solidFill>
          <a:latin typeface="Gill Sans MT" pitchFamily="34" charset="0"/>
        </a:defRPr>
      </a:lvl9pPr>
      <a:extLst/>
    </p:titleStyle>
    <p:bodyStyle>
      <a:lvl1pPr marL="365125" indent="-282575" algn="l" rtl="0" fontAlgn="base">
        <a:spcBef>
          <a:spcPts val="60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639763" indent="-236538" algn="l" rtl="0" fontAlgn="base">
        <a:spcBef>
          <a:spcPts val="550"/>
        </a:spcBef>
        <a:spcAft>
          <a:spcPct val="0"/>
        </a:spcAft>
        <a:buClr>
          <a:schemeClr val="accent1"/>
        </a:buClr>
        <a:buFont typeface="Verdana" pitchFamily="34" charset="0"/>
        <a:buChar char="◦"/>
        <a:defRPr sz="2800" kern="1200">
          <a:solidFill>
            <a:schemeClr val="tx1"/>
          </a:solidFill>
          <a:latin typeface="+mn-lt"/>
          <a:ea typeface="+mn-ea"/>
          <a:cs typeface="+mn-cs"/>
        </a:defRPr>
      </a:lvl2pPr>
      <a:lvl3pPr marL="885825" indent="-228600" algn="l" rtl="0" fontAlgn="base">
        <a:spcBef>
          <a:spcPct val="20000"/>
        </a:spcBef>
        <a:spcAft>
          <a:spcPct val="0"/>
        </a:spcAft>
        <a:buClr>
          <a:schemeClr val="accent2"/>
        </a:buClr>
        <a:buFont typeface="Wingdings 2" pitchFamily="18" charset="2"/>
        <a:buChar char=""/>
        <a:defRPr sz="2400" kern="1200">
          <a:solidFill>
            <a:schemeClr val="tx1"/>
          </a:solidFill>
          <a:latin typeface="+mn-lt"/>
          <a:ea typeface="+mn-ea"/>
          <a:cs typeface="+mn-cs"/>
        </a:defRPr>
      </a:lvl3pPr>
      <a:lvl4pPr marL="1096963" indent="-173038" algn="l" rtl="0" fontAlgn="base">
        <a:spcBef>
          <a:spcPct val="20000"/>
        </a:spcBef>
        <a:spcAft>
          <a:spcPct val="0"/>
        </a:spcAft>
        <a:buClr>
          <a:srgbClr val="C32D2E"/>
        </a:buClr>
        <a:buFont typeface="Wingdings 2" pitchFamily="18" charset="2"/>
        <a:buChar char=""/>
        <a:defRPr sz="2000" kern="1200">
          <a:solidFill>
            <a:schemeClr val="tx1"/>
          </a:solidFill>
          <a:latin typeface="+mn-lt"/>
          <a:ea typeface="+mn-ea"/>
          <a:cs typeface="+mn-cs"/>
        </a:defRPr>
      </a:lvl4pPr>
      <a:lvl5pPr marL="1296988" indent="-182563" algn="l" rtl="0" fontAlgn="base">
        <a:spcBef>
          <a:spcPct val="20000"/>
        </a:spcBef>
        <a:spcAft>
          <a:spcPct val="0"/>
        </a:spcAft>
        <a:buClr>
          <a:srgbClr val="84AA33"/>
        </a:buClr>
        <a:buFont typeface="Wingdings 2"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cairngorms.co.uk/" TargetMode="External"/><Relationship Id="rId2" Type="http://schemas.openxmlformats.org/officeDocument/2006/relationships/hyperlink" Target="http://www.lochlomond-trossachs.org/" TargetMode="External"/><Relationship Id="rId1" Type="http://schemas.openxmlformats.org/officeDocument/2006/relationships/slideLayout" Target="../slideLayouts/slideLayout12.xml"/><Relationship Id="rId4" Type="http://schemas.openxmlformats.org/officeDocument/2006/relationships/hyperlink" Target="http://www.cnp.org.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cnp.org.uk/national_park_authority_web_sites.htm"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www.nnpa.org.uk/" TargetMode="External"/><Relationship Id="rId13" Type="http://schemas.openxmlformats.org/officeDocument/2006/relationships/hyperlink" Target="http://www.yorkshiredales.org.uk/" TargetMode="External"/><Relationship Id="rId18" Type="http://schemas.openxmlformats.org/officeDocument/2006/relationships/image" Target="../media/image8.png"/><Relationship Id="rId26" Type="http://schemas.openxmlformats.org/officeDocument/2006/relationships/image" Target="../media/image16.png"/><Relationship Id="rId3" Type="http://schemas.openxmlformats.org/officeDocument/2006/relationships/hyperlink" Target="http://www.broads-authority.gov.uk/" TargetMode="External"/><Relationship Id="rId21" Type="http://schemas.openxmlformats.org/officeDocument/2006/relationships/image" Target="../media/image11.png"/><Relationship Id="rId7" Type="http://schemas.openxmlformats.org/officeDocument/2006/relationships/hyperlink" Target="http://www.northyorkmoors-npa.gov.uk/" TargetMode="External"/><Relationship Id="rId12" Type="http://schemas.openxmlformats.org/officeDocument/2006/relationships/hyperlink" Target="http://www.eryri-npa.gov.uk/" TargetMode="External"/><Relationship Id="rId17" Type="http://schemas.openxmlformats.org/officeDocument/2006/relationships/image" Target="../media/image7.png"/><Relationship Id="rId25" Type="http://schemas.openxmlformats.org/officeDocument/2006/relationships/image" Target="../media/image15.png"/><Relationship Id="rId2" Type="http://schemas.openxmlformats.org/officeDocument/2006/relationships/hyperlink" Target="http://www.breconbeacons.org/" TargetMode="External"/><Relationship Id="rId16" Type="http://schemas.openxmlformats.org/officeDocument/2006/relationships/image" Target="../media/image6.png"/><Relationship Id="rId20" Type="http://schemas.openxmlformats.org/officeDocument/2006/relationships/image" Target="../media/image10.png"/><Relationship Id="rId29" Type="http://schemas.openxmlformats.org/officeDocument/2006/relationships/hyperlink" Target="http://www.anpa.gov.uk/" TargetMode="External"/><Relationship Id="rId1" Type="http://schemas.openxmlformats.org/officeDocument/2006/relationships/slideLayout" Target="../slideLayouts/slideLayout7.xml"/><Relationship Id="rId6" Type="http://schemas.openxmlformats.org/officeDocument/2006/relationships/hyperlink" Target="http://www.lake-district.gov.uk/" TargetMode="External"/><Relationship Id="rId11" Type="http://schemas.openxmlformats.org/officeDocument/2006/relationships/hyperlink" Target="http://www.pembrokeshirecoast.org/" TargetMode="External"/><Relationship Id="rId24" Type="http://schemas.openxmlformats.org/officeDocument/2006/relationships/image" Target="../media/image14.png"/><Relationship Id="rId5" Type="http://schemas.openxmlformats.org/officeDocument/2006/relationships/hyperlink" Target="http://www.dartmoor-npa.gov.uk/" TargetMode="External"/><Relationship Id="rId15" Type="http://schemas.openxmlformats.org/officeDocument/2006/relationships/hyperlink" Target="http://www.vic.org.uk/" TargetMode="External"/><Relationship Id="rId23" Type="http://schemas.openxmlformats.org/officeDocument/2006/relationships/image" Target="../media/image13.png"/><Relationship Id="rId28" Type="http://schemas.openxmlformats.org/officeDocument/2006/relationships/image" Target="../media/image18.png"/><Relationship Id="rId10" Type="http://schemas.openxmlformats.org/officeDocument/2006/relationships/hyperlink" Target="http://www.peakdistrict-nationalpark.info/" TargetMode="External"/><Relationship Id="rId19" Type="http://schemas.openxmlformats.org/officeDocument/2006/relationships/image" Target="../media/image9.png"/><Relationship Id="rId4" Type="http://schemas.openxmlformats.org/officeDocument/2006/relationships/hyperlink" Target="http://www.exmoor-nationalpark.gov.uk/" TargetMode="External"/><Relationship Id="rId9" Type="http://schemas.openxmlformats.org/officeDocument/2006/relationships/hyperlink" Target="http://www.peakdistrict.org/" TargetMode="External"/><Relationship Id="rId14" Type="http://schemas.openxmlformats.org/officeDocument/2006/relationships/hyperlink" Target="http://www.newforestnpa.gov.uk/" TargetMode="External"/><Relationship Id="rId22" Type="http://schemas.openxmlformats.org/officeDocument/2006/relationships/image" Target="../media/image12.png"/><Relationship Id="rId27"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image" Target="../media/image22.jpeg"/><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odpm.gov.uk/" TargetMode="External"/><Relationship Id="rId7" Type="http://schemas.openxmlformats.org/officeDocument/2006/relationships/hyperlink" Target="http://www.ccw.gov.uk/" TargetMode="External"/><Relationship Id="rId2" Type="http://schemas.openxmlformats.org/officeDocument/2006/relationships/hyperlink" Target="http://www.defra.gov.uk/" TargetMode="External"/><Relationship Id="rId1" Type="http://schemas.openxmlformats.org/officeDocument/2006/relationships/slideLayout" Target="../slideLayouts/slideLayout2.xml"/><Relationship Id="rId6" Type="http://schemas.openxmlformats.org/officeDocument/2006/relationships/hyperlink" Target="http://www.countryside.gov.uk/" TargetMode="External"/><Relationship Id="rId5" Type="http://schemas.openxmlformats.org/officeDocument/2006/relationships/hyperlink" Target="http://www.wales.gov.uk/index.htm" TargetMode="External"/><Relationship Id="rId4" Type="http://schemas.openxmlformats.org/officeDocument/2006/relationships/hyperlink" Target="http://www.dft.gov.u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limestone-pavements.org.uk/" TargetMode="External"/><Relationship Id="rId2" Type="http://schemas.openxmlformats.org/officeDocument/2006/relationships/hyperlink" Target="http://www.wcl.org.uk/" TargetMode="External"/><Relationship Id="rId1" Type="http://schemas.openxmlformats.org/officeDocument/2006/relationships/slideLayout" Target="../slideLayouts/slideLayout2.xml"/><Relationship Id="rId5" Type="http://schemas.openxmlformats.org/officeDocument/2006/relationships/hyperlink" Target="http://www.oss.org.uk/" TargetMode="External"/><Relationship Id="rId4" Type="http://schemas.openxmlformats.org/officeDocument/2006/relationships/hyperlink" Target="http://www.longstone-edge.org.uk/"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hyperlink" Target="http://www.pembrokeshirecoast.org.uk/" TargetMode="External"/><Relationship Id="rId2" Type="http://schemas.openxmlformats.org/officeDocument/2006/relationships/hyperlink" Target="http://www.nationaltrust.org.uk/" TargetMode="Externa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7.wmf"/><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oleObject" Target="../embeddings/oleObject2.bin"/></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image" Target="../media/image42.wmf"/><Relationship Id="rId1" Type="http://schemas.openxmlformats.org/officeDocument/2006/relationships/slideLayout" Target="../slideLayouts/slideLayout12.xml"/><Relationship Id="rId4" Type="http://schemas.openxmlformats.org/officeDocument/2006/relationships/image" Target="../media/image43.jpeg"/></Relationships>
</file>

<file path=ppt/slides/_rels/slide3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8.wmf"/><Relationship Id="rId2" Type="http://schemas.openxmlformats.org/officeDocument/2006/relationships/image" Target="../media/image47.w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hyperlink" Target="http://www.cnp.org.uk/Briefing%20sheets/The%20History%20of%20National%20Parks.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cnp.org.uk/south_downs1.htm" TargetMode="External"/><Relationship Id="rId2" Type="http://schemas.openxmlformats.org/officeDocument/2006/relationships/hyperlink" Target="http://www.southdownscampaign.org.uk/main.htm"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www.planning-inspectorate.gov.uk/southdowns/index.htm"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13.xml"/><Relationship Id="rId1" Type="http://schemas.openxmlformats.org/officeDocument/2006/relationships/vmlDrawing" Target="../drawings/vmlDrawing2.vml"/></Relationships>
</file>

<file path=ppt/slides/_rels/slide52.xml.rels><?xml version="1.0" encoding="UTF-8" standalone="yes"?>
<Relationships xmlns="http://schemas.openxmlformats.org/package/2006/relationships"><Relationship Id="rId2" Type="http://schemas.openxmlformats.org/officeDocument/2006/relationships/image" Target="../media/image51.wmf"/><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2.xml"/><Relationship Id="rId1" Type="http://schemas.openxmlformats.org/officeDocument/2006/relationships/vmlDrawing" Target="../drawings/vmlDrawing3.v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539750" y="188913"/>
            <a:ext cx="7772400" cy="1143000"/>
          </a:xfrm>
        </p:spPr>
        <p:txBody>
          <a:bodyPr>
            <a:normAutofit fontScale="90000"/>
          </a:bodyPr>
          <a:lstStyle/>
          <a:p>
            <a:pPr algn="ctr" fontAlgn="auto">
              <a:spcAft>
                <a:spcPts val="0"/>
              </a:spcAft>
              <a:defRPr/>
            </a:pPr>
            <a:r>
              <a:rPr lang="en-US" sz="3600" b="1" dirty="0" smtClean="0">
                <a:solidFill>
                  <a:srgbClr val="008000"/>
                </a:solidFill>
                <a:latin typeface="Calibri" pitchFamily="34" charset="0"/>
              </a:rPr>
              <a:t>National Parks</a:t>
            </a:r>
            <a:r>
              <a:rPr lang="en-US" sz="3600" dirty="0" smtClean="0">
                <a:solidFill>
                  <a:srgbClr val="008000"/>
                </a:solidFill>
                <a:latin typeface="Calibri" pitchFamily="34" charset="0"/>
              </a:rPr>
              <a:t/>
            </a:r>
            <a:br>
              <a:rPr lang="en-US" sz="3600" dirty="0" smtClean="0">
                <a:solidFill>
                  <a:srgbClr val="008000"/>
                </a:solidFill>
                <a:latin typeface="Calibri" pitchFamily="34" charset="0"/>
              </a:rPr>
            </a:br>
            <a:r>
              <a:rPr lang="en-US" sz="3600" i="1" dirty="0" smtClean="0">
                <a:solidFill>
                  <a:srgbClr val="008000"/>
                </a:solidFill>
                <a:latin typeface="Calibri" pitchFamily="34" charset="0"/>
              </a:rPr>
              <a:t>Custodians of conservation?</a:t>
            </a:r>
          </a:p>
        </p:txBody>
      </p:sp>
      <p:sp>
        <p:nvSpPr>
          <p:cNvPr id="5123" name="Rectangle 3"/>
          <p:cNvSpPr>
            <a:spLocks noGrp="1" noChangeArrowheads="1"/>
          </p:cNvSpPr>
          <p:nvPr>
            <p:ph type="subTitle" idx="1"/>
          </p:nvPr>
        </p:nvSpPr>
        <p:spPr>
          <a:xfrm>
            <a:off x="1000125" y="1500188"/>
            <a:ext cx="7458075" cy="5135562"/>
          </a:xfrm>
        </p:spPr>
        <p:txBody>
          <a:bodyPr>
            <a:normAutofit/>
          </a:bodyPr>
          <a:lstStyle/>
          <a:p>
            <a:pPr marL="342900" indent="-342900" fontAlgn="auto">
              <a:spcAft>
                <a:spcPts val="0"/>
              </a:spcAft>
              <a:buFont typeface="Monotype Sorts" pitchFamily="2" charset="2"/>
              <a:buChar char="F"/>
              <a:tabLst>
                <a:tab pos="1052513" algn="l"/>
              </a:tabLst>
              <a:defRPr/>
            </a:pPr>
            <a:r>
              <a:rPr lang="en-US" sz="2400" b="1" dirty="0" smtClean="0">
                <a:latin typeface="Calibri" pitchFamily="34" charset="0"/>
              </a:rPr>
              <a:t>Overview</a:t>
            </a:r>
            <a:endParaRPr lang="en-US" dirty="0" smtClean="0">
              <a:latin typeface="Calibri" pitchFamily="34" charset="0"/>
            </a:endParaRPr>
          </a:p>
          <a:p>
            <a:pPr marL="342900" indent="-342900" fontAlgn="auto">
              <a:spcAft>
                <a:spcPts val="0"/>
              </a:spcAft>
              <a:buFont typeface="Wingdings 2"/>
              <a:buNone/>
              <a:tabLst>
                <a:tab pos="1052513" algn="l"/>
              </a:tabLst>
              <a:defRPr/>
            </a:pPr>
            <a:r>
              <a:rPr lang="en-US" sz="2400" dirty="0" smtClean="0">
                <a:latin typeface="Calibri" pitchFamily="34" charset="0"/>
              </a:rPr>
              <a:t>	- Fundamentals, Conflict, Views, </a:t>
            </a:r>
          </a:p>
          <a:p>
            <a:pPr marL="342900" indent="-342900" fontAlgn="auto">
              <a:spcAft>
                <a:spcPts val="0"/>
              </a:spcAft>
              <a:buFont typeface="Wingdings 2"/>
              <a:buNone/>
              <a:tabLst>
                <a:tab pos="1052513" algn="l"/>
              </a:tabLst>
              <a:defRPr/>
            </a:pPr>
            <a:r>
              <a:rPr lang="en-US" sz="2400" dirty="0" smtClean="0">
                <a:latin typeface="Calibri" pitchFamily="34" charset="0"/>
              </a:rPr>
              <a:t>	- Governance and  examples</a:t>
            </a:r>
          </a:p>
          <a:p>
            <a:pPr marL="342900" indent="-342900" fontAlgn="auto">
              <a:spcAft>
                <a:spcPts val="0"/>
              </a:spcAft>
              <a:buFont typeface="Wingdings 2"/>
              <a:buNone/>
              <a:tabLst>
                <a:tab pos="1052513" algn="l"/>
              </a:tabLst>
              <a:defRPr/>
            </a:pPr>
            <a:endParaRPr lang="en-US" sz="2400" dirty="0" smtClean="0">
              <a:latin typeface="Calibri" pitchFamily="34" charset="0"/>
            </a:endParaRPr>
          </a:p>
          <a:p>
            <a:pPr marL="342900" indent="-342900" fontAlgn="auto">
              <a:spcAft>
                <a:spcPts val="0"/>
              </a:spcAft>
              <a:buFont typeface="Monotype Sorts" pitchFamily="2" charset="2"/>
              <a:buChar char="F"/>
              <a:tabLst>
                <a:tab pos="1052513" algn="l"/>
              </a:tabLst>
              <a:defRPr/>
            </a:pPr>
            <a:r>
              <a:rPr lang="en-US" sz="2400" b="1" dirty="0" smtClean="0">
                <a:latin typeface="Calibri" pitchFamily="34" charset="0"/>
              </a:rPr>
              <a:t>Introduction</a:t>
            </a:r>
          </a:p>
          <a:p>
            <a:pPr marL="742950" lvl="1" indent="-285750" algn="l" fontAlgn="auto">
              <a:spcAft>
                <a:spcPts val="0"/>
              </a:spcAft>
              <a:buFontTx/>
              <a:buChar char="–"/>
              <a:tabLst>
                <a:tab pos="1052513" algn="l"/>
              </a:tabLst>
              <a:defRPr/>
            </a:pPr>
            <a:r>
              <a:rPr lang="en-US" sz="2400" dirty="0" smtClean="0">
                <a:latin typeface="Calibri" pitchFamily="34" charset="0"/>
              </a:rPr>
              <a:t>Act of Parliament 1949</a:t>
            </a:r>
          </a:p>
          <a:p>
            <a:pPr marL="742950" lvl="1" indent="-285750" algn="l" fontAlgn="auto">
              <a:spcAft>
                <a:spcPts val="0"/>
              </a:spcAft>
              <a:buFontTx/>
              <a:buChar char="–"/>
              <a:tabLst>
                <a:tab pos="1052513" algn="l"/>
              </a:tabLst>
              <a:defRPr/>
            </a:pPr>
            <a:r>
              <a:rPr lang="en-US" sz="2400" dirty="0" smtClean="0">
                <a:solidFill>
                  <a:srgbClr val="008000"/>
                </a:solidFill>
                <a:latin typeface="Calibri" pitchFamily="34" charset="0"/>
              </a:rPr>
              <a:t>“</a:t>
            </a:r>
            <a:r>
              <a:rPr lang="en-US" sz="2400" i="1" dirty="0" smtClean="0">
                <a:solidFill>
                  <a:srgbClr val="008000"/>
                </a:solidFill>
                <a:latin typeface="Calibri" pitchFamily="34" charset="0"/>
              </a:rPr>
              <a:t>areas of great natural beauty giving opportunity for open air recreation, established so that natural beauty can be preserved and enhanced, and so that the enjoyment of the scenery by the public can be promoted.”</a:t>
            </a:r>
          </a:p>
          <a:p>
            <a:pPr marL="742950" lvl="1" indent="-285750" algn="l" fontAlgn="auto">
              <a:spcAft>
                <a:spcPts val="0"/>
              </a:spcAft>
              <a:buFont typeface="Verdana"/>
              <a:buNone/>
              <a:tabLst>
                <a:tab pos="1052513" algn="l"/>
              </a:tabLst>
              <a:defRPr/>
            </a:pPr>
            <a:endParaRPr lang="en-US" sz="2400" i="1" dirty="0" smtClean="0">
              <a:solidFill>
                <a:srgbClr val="008000"/>
              </a:solidFill>
              <a:latin typeface="Calibri" pitchFamily="34" charset="0"/>
            </a:endParaRPr>
          </a:p>
        </p:txBody>
      </p:sp>
      <p:pic>
        <p:nvPicPr>
          <p:cNvPr id="18436" name="Picture 5" descr="_39893214_beacons300245"/>
          <p:cNvPicPr>
            <a:picLocks noChangeAspect="1" noChangeArrowheads="1"/>
          </p:cNvPicPr>
          <p:nvPr/>
        </p:nvPicPr>
        <p:blipFill>
          <a:blip r:embed="rId2" cstate="print"/>
          <a:srcRect/>
          <a:stretch>
            <a:fillRect/>
          </a:stretch>
        </p:blipFill>
        <p:spPr bwMode="auto">
          <a:xfrm>
            <a:off x="5867400" y="1557338"/>
            <a:ext cx="2857500" cy="2333625"/>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20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2000"/>
                                        <p:tgtEl>
                                          <p:spTgt spid="51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2000"/>
                                        <p:tgtEl>
                                          <p:spTgt spid="51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3">
                                            <p:txEl>
                                              <p:pRg st="4" end="4"/>
                                            </p:txEl>
                                          </p:spTgt>
                                        </p:tgtEl>
                                        <p:attrNameLst>
                                          <p:attrName>style.visibility</p:attrName>
                                        </p:attrNameLst>
                                      </p:cBhvr>
                                      <p:to>
                                        <p:strVal val="visible"/>
                                      </p:to>
                                    </p:set>
                                    <p:animEffect transition="in" filter="fade">
                                      <p:cBhvr>
                                        <p:cTn id="22" dur="2000"/>
                                        <p:tgtEl>
                                          <p:spTgt spid="5123">
                                            <p:txEl>
                                              <p:pRg st="4" end="4"/>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123">
                                            <p:txEl>
                                              <p:pRg st="5" end="5"/>
                                            </p:txEl>
                                          </p:spTgt>
                                        </p:tgtEl>
                                        <p:attrNameLst>
                                          <p:attrName>style.visibility</p:attrName>
                                        </p:attrNameLst>
                                      </p:cBhvr>
                                      <p:to>
                                        <p:strVal val="visible"/>
                                      </p:to>
                                    </p:set>
                                    <p:animEffect transition="in" filter="fade">
                                      <p:cBhvr>
                                        <p:cTn id="25" dur="2000"/>
                                        <p:tgtEl>
                                          <p:spTgt spid="5123">
                                            <p:txEl>
                                              <p:pRg st="5" end="5"/>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123">
                                            <p:txEl>
                                              <p:pRg st="6" end="6"/>
                                            </p:txEl>
                                          </p:spTgt>
                                        </p:tgtEl>
                                        <p:attrNameLst>
                                          <p:attrName>style.visibility</p:attrName>
                                        </p:attrNameLst>
                                      </p:cBhvr>
                                      <p:to>
                                        <p:strVal val="visible"/>
                                      </p:to>
                                    </p:set>
                                    <p:animEffect transition="in" filter="fade">
                                      <p:cBhvr>
                                        <p:cTn id="28" dur="2000"/>
                                        <p:tgtEl>
                                          <p:spTgt spid="5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435100" y="274638"/>
            <a:ext cx="7499350" cy="1143000"/>
          </a:xfrm>
        </p:spPr>
        <p:txBody>
          <a:bodyPr/>
          <a:lstStyle/>
          <a:p>
            <a:pPr fontAlgn="auto">
              <a:spcAft>
                <a:spcPts val="0"/>
              </a:spcAft>
              <a:defRPr/>
            </a:pPr>
            <a:r>
              <a:rPr lang="en-GB" dirty="0" smtClean="0">
                <a:solidFill>
                  <a:srgbClr val="008000"/>
                </a:solidFill>
                <a:latin typeface="Calibri" pitchFamily="34" charset="0"/>
              </a:rPr>
              <a:t>Some Facts</a:t>
            </a:r>
            <a:endParaRPr lang="en-US" dirty="0" smtClean="0">
              <a:solidFill>
                <a:srgbClr val="008000"/>
              </a:solidFill>
              <a:latin typeface="Calibri" pitchFamily="34" charset="0"/>
            </a:endParaRPr>
          </a:p>
        </p:txBody>
      </p:sp>
      <p:sp>
        <p:nvSpPr>
          <p:cNvPr id="9219" name="Content Placeholder 2"/>
          <p:cNvSpPr>
            <a:spLocks noGrp="1"/>
          </p:cNvSpPr>
          <p:nvPr>
            <p:ph sz="half" idx="1"/>
          </p:nvPr>
        </p:nvSpPr>
        <p:spPr>
          <a:xfrm>
            <a:off x="1435100" y="1524000"/>
            <a:ext cx="3657600" cy="4664075"/>
          </a:xfrm>
        </p:spPr>
        <p:txBody>
          <a:bodyPr>
            <a:normAutofit lnSpcReduction="10000"/>
          </a:bodyPr>
          <a:lstStyle/>
          <a:p>
            <a:pPr marL="365760" indent="-283464" fontAlgn="auto">
              <a:spcAft>
                <a:spcPts val="0"/>
              </a:spcAft>
              <a:buFont typeface="Wingdings 2"/>
              <a:buChar char=""/>
              <a:defRPr/>
            </a:pPr>
            <a:r>
              <a:rPr lang="en-GB" sz="2400" b="1" dirty="0" smtClean="0">
                <a:latin typeface="Calibri" pitchFamily="34" charset="0"/>
              </a:rPr>
              <a:t>10%</a:t>
            </a:r>
            <a:r>
              <a:rPr lang="en-GB" sz="2400" dirty="0" smtClean="0">
                <a:latin typeface="Calibri" pitchFamily="34" charset="0"/>
              </a:rPr>
              <a:t> of the land area of England and Wales</a:t>
            </a:r>
          </a:p>
          <a:p>
            <a:pPr marL="365760" indent="-283464" fontAlgn="auto">
              <a:spcAft>
                <a:spcPts val="0"/>
              </a:spcAft>
              <a:buFont typeface="Wingdings 2"/>
              <a:buChar char=""/>
              <a:defRPr/>
            </a:pPr>
            <a:r>
              <a:rPr lang="en-GB" sz="2400" dirty="0" smtClean="0">
                <a:solidFill>
                  <a:srgbClr val="008000"/>
                </a:solidFill>
                <a:latin typeface="Calibri" pitchFamily="34" charset="0"/>
              </a:rPr>
              <a:t>Welsh National Parks covering </a:t>
            </a:r>
            <a:r>
              <a:rPr lang="en-GB" sz="2400" b="1" dirty="0" smtClean="0">
                <a:solidFill>
                  <a:srgbClr val="008000"/>
                </a:solidFill>
                <a:latin typeface="Calibri" pitchFamily="34" charset="0"/>
              </a:rPr>
              <a:t>20%</a:t>
            </a:r>
            <a:r>
              <a:rPr lang="en-GB" sz="2400" dirty="0" smtClean="0">
                <a:solidFill>
                  <a:srgbClr val="008000"/>
                </a:solidFill>
                <a:latin typeface="Calibri" pitchFamily="34" charset="0"/>
              </a:rPr>
              <a:t> of the land area </a:t>
            </a:r>
          </a:p>
          <a:p>
            <a:pPr marL="365760" indent="-283464" fontAlgn="auto">
              <a:spcAft>
                <a:spcPts val="0"/>
              </a:spcAft>
              <a:buFont typeface="Wingdings 2"/>
              <a:buChar char=""/>
              <a:defRPr/>
            </a:pPr>
            <a:r>
              <a:rPr lang="en-GB" sz="2400" dirty="0" smtClean="0">
                <a:latin typeface="Calibri" pitchFamily="34" charset="0"/>
              </a:rPr>
              <a:t>Important recreational resource attracting </a:t>
            </a:r>
            <a:r>
              <a:rPr lang="en-GB" sz="2400" b="1" dirty="0" smtClean="0">
                <a:latin typeface="Calibri" pitchFamily="34" charset="0"/>
              </a:rPr>
              <a:t>approximately 100 million visitors a year</a:t>
            </a:r>
            <a:r>
              <a:rPr lang="en-GB" sz="2400" dirty="0" smtClean="0">
                <a:latin typeface="Calibri" pitchFamily="34" charset="0"/>
              </a:rPr>
              <a:t>. </a:t>
            </a:r>
          </a:p>
          <a:p>
            <a:pPr marL="365760" indent="-283464" fontAlgn="auto">
              <a:spcAft>
                <a:spcPts val="0"/>
              </a:spcAft>
              <a:buFont typeface="Wingdings 2"/>
              <a:buChar char=""/>
              <a:defRPr/>
            </a:pPr>
            <a:r>
              <a:rPr lang="en-GB" sz="2400" dirty="0" smtClean="0">
                <a:solidFill>
                  <a:srgbClr val="008000"/>
                </a:solidFill>
                <a:latin typeface="Calibri" pitchFamily="34" charset="0"/>
              </a:rPr>
              <a:t>Nation's heritage, available to everyone to enjoy and safeguarded for future generations.</a:t>
            </a:r>
            <a:endParaRPr lang="en-US" sz="2400" dirty="0" smtClean="0">
              <a:solidFill>
                <a:srgbClr val="008000"/>
              </a:solidFill>
              <a:latin typeface="Calibri" pitchFamily="34" charset="0"/>
            </a:endParaRPr>
          </a:p>
          <a:p>
            <a:pPr marL="365760" indent="-283464" fontAlgn="auto">
              <a:spcAft>
                <a:spcPts val="0"/>
              </a:spcAft>
              <a:buFont typeface="Wingdings 2"/>
              <a:buChar char=""/>
              <a:defRPr/>
            </a:pPr>
            <a:endParaRPr lang="en-US" dirty="0" smtClean="0">
              <a:latin typeface="Calibri" pitchFamily="34" charset="0"/>
            </a:endParaRPr>
          </a:p>
        </p:txBody>
      </p:sp>
      <p:pic>
        <p:nvPicPr>
          <p:cNvPr id="5" name="Content Placeholder 4" descr="DSC00031.JPG"/>
          <p:cNvPicPr>
            <a:picLocks noGrp="1" noChangeAspect="1"/>
          </p:cNvPicPr>
          <p:nvPr>
            <p:ph sz="half" idx="2"/>
          </p:nvPr>
        </p:nvPicPr>
        <p:blipFill>
          <a:blip r:embed="rId2" cstate="print">
            <a:lum contrast="20000"/>
          </a:blip>
          <a:stretch>
            <a:fillRect/>
          </a:stretch>
        </p:blipFill>
        <p:spPr>
          <a:xfrm>
            <a:off x="5214942" y="285728"/>
            <a:ext cx="3657600" cy="2743200"/>
          </a:xfrm>
          <a:prstGeom prst="roundRect">
            <a:avLst>
              <a:gd name="adj" fmla="val 8594"/>
            </a:avLst>
          </a:prstGeom>
          <a:solidFill>
            <a:srgbClr val="FFFFFF">
              <a:shade val="85000"/>
            </a:srgbClr>
          </a:solidFill>
          <a:effectLst>
            <a:reflection blurRad="12700" stA="38000" endPos="28000" dist="5000" dir="5400000" sy="-100000" algn="bl" rotWithShape="0"/>
          </a:effectLst>
        </p:spPr>
      </p:pic>
      <p:pic>
        <p:nvPicPr>
          <p:cNvPr id="6" name="Picture 5" descr="DSC00029.JPG"/>
          <p:cNvPicPr>
            <a:picLocks noChangeAspect="1"/>
          </p:cNvPicPr>
          <p:nvPr/>
        </p:nvPicPr>
        <p:blipFill>
          <a:blip r:embed="rId3" cstate="print"/>
          <a:stretch>
            <a:fillRect/>
          </a:stretch>
        </p:blipFill>
        <p:spPr>
          <a:xfrm>
            <a:off x="5214942" y="3500438"/>
            <a:ext cx="3643338" cy="27146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20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2000"/>
                                        <p:tgtEl>
                                          <p:spTgt spid="92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2000"/>
                                        <p:tgtEl>
                                          <p:spTgt spid="92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20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357313" y="0"/>
            <a:ext cx="7129462" cy="1143000"/>
          </a:xfrm>
        </p:spPr>
        <p:txBody>
          <a:bodyPr/>
          <a:lstStyle/>
          <a:p>
            <a:pPr fontAlgn="auto">
              <a:spcAft>
                <a:spcPts val="0"/>
              </a:spcAft>
              <a:defRPr/>
            </a:pPr>
            <a:r>
              <a:rPr lang="en-GB" dirty="0" smtClean="0">
                <a:solidFill>
                  <a:srgbClr val="008000"/>
                </a:solidFill>
                <a:latin typeface="Calibri" pitchFamily="34" charset="0"/>
              </a:rPr>
              <a:t>History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1000125" y="1357313"/>
            <a:ext cx="7929563" cy="4929187"/>
          </a:xfrm>
        </p:spPr>
        <p:txBody>
          <a:bodyPr>
            <a:normAutofit fontScale="25000" lnSpcReduction="20000"/>
          </a:bodyPr>
          <a:lstStyle/>
          <a:p>
            <a:pPr marL="365760" indent="-283464" fontAlgn="auto">
              <a:lnSpc>
                <a:spcPct val="90000"/>
              </a:lnSpc>
              <a:spcAft>
                <a:spcPts val="0"/>
              </a:spcAft>
              <a:buFont typeface="Wingdings 2"/>
              <a:buChar char=""/>
              <a:defRPr/>
            </a:pPr>
            <a:r>
              <a:rPr lang="en-GB" sz="8000" dirty="0" smtClean="0">
                <a:latin typeface="Calibri" pitchFamily="34" charset="0"/>
              </a:rPr>
              <a:t>The locations have been lived in for more than 5,000 years and inhabited by creatures for millions of years and been moulded by physical processes for billions of years</a:t>
            </a:r>
          </a:p>
          <a:p>
            <a:pPr marL="365760" indent="-283464" fontAlgn="auto">
              <a:lnSpc>
                <a:spcPct val="90000"/>
              </a:lnSpc>
              <a:spcAft>
                <a:spcPts val="0"/>
              </a:spcAft>
              <a:buFont typeface="Wingdings 2"/>
              <a:buChar char=""/>
              <a:defRPr/>
            </a:pPr>
            <a:r>
              <a:rPr lang="en-GB" sz="8000" dirty="0" smtClean="0">
                <a:solidFill>
                  <a:srgbClr val="008000"/>
                </a:solidFill>
                <a:latin typeface="Calibri" pitchFamily="34" charset="0"/>
              </a:rPr>
              <a:t>In the </a:t>
            </a:r>
            <a:r>
              <a:rPr lang="en-GB" sz="8000" b="1" dirty="0" smtClean="0">
                <a:solidFill>
                  <a:srgbClr val="008000"/>
                </a:solidFill>
                <a:latin typeface="Calibri" pitchFamily="34" charset="0"/>
              </a:rPr>
              <a:t>early 19</a:t>
            </a:r>
            <a:r>
              <a:rPr lang="en-GB" sz="8000" b="1" baseline="30000" dirty="0" smtClean="0">
                <a:solidFill>
                  <a:srgbClr val="008000"/>
                </a:solidFill>
                <a:latin typeface="Calibri" pitchFamily="34" charset="0"/>
              </a:rPr>
              <a:t>th</a:t>
            </a:r>
            <a:r>
              <a:rPr lang="en-GB" sz="8000" b="1" dirty="0" smtClean="0">
                <a:solidFill>
                  <a:srgbClr val="008000"/>
                </a:solidFill>
                <a:latin typeface="Calibri" pitchFamily="34" charset="0"/>
              </a:rPr>
              <a:t> century</a:t>
            </a:r>
            <a:r>
              <a:rPr lang="en-GB" sz="8000" dirty="0" smtClean="0">
                <a:solidFill>
                  <a:srgbClr val="008000"/>
                </a:solidFill>
                <a:latin typeface="Calibri" pitchFamily="34" charset="0"/>
              </a:rPr>
              <a:t> the romantic poets such as Byron, Coleridge and Wordsworth wrote about the inspirational beauty of the "untamed" countryside. Until then relatively wild, remote areas had been seen as uncivilised and dangerous. Wordsworth famously claimed the Lake District as "a sort of national property, in which every man has a right and an interest who has an eye to perceive and a heart to enjoy".</a:t>
            </a:r>
          </a:p>
          <a:p>
            <a:pPr marL="365760" indent="-283464" fontAlgn="auto">
              <a:lnSpc>
                <a:spcPct val="90000"/>
              </a:lnSpc>
              <a:spcAft>
                <a:spcPts val="0"/>
              </a:spcAft>
              <a:buFont typeface="Wingdings 2"/>
              <a:buChar char=""/>
              <a:defRPr/>
            </a:pPr>
            <a:r>
              <a:rPr lang="en-GB" sz="8000" dirty="0" smtClean="0">
                <a:latin typeface="Calibri" pitchFamily="34" charset="0"/>
              </a:rPr>
              <a:t>Campaigns from leisure organisations: Ramblers Association, YHA, Council for the Preservation of Rural England (CPRE), Council for the Preservation of Rural Wales (CPRW). NB Access was the big issue)</a:t>
            </a:r>
          </a:p>
          <a:p>
            <a:pPr marL="365760" indent="-283464" fontAlgn="auto">
              <a:lnSpc>
                <a:spcPct val="90000"/>
              </a:lnSpc>
              <a:spcAft>
                <a:spcPts val="0"/>
              </a:spcAft>
              <a:buFont typeface="Wingdings 2"/>
              <a:buChar char=""/>
              <a:defRPr/>
            </a:pPr>
            <a:r>
              <a:rPr lang="en-GB" sz="8000" dirty="0" smtClean="0">
                <a:solidFill>
                  <a:srgbClr val="008000"/>
                </a:solidFill>
                <a:latin typeface="Calibri" pitchFamily="34" charset="0"/>
              </a:rPr>
              <a:t>In 1929 the Government launched and inquiry into the creation of National Parks and in 1931 recommended a ‘NP Authority.</a:t>
            </a:r>
          </a:p>
          <a:p>
            <a:pPr marL="365760" indent="-283464" fontAlgn="auto">
              <a:lnSpc>
                <a:spcPct val="90000"/>
              </a:lnSpc>
              <a:spcAft>
                <a:spcPts val="0"/>
              </a:spcAft>
              <a:buFont typeface="Wingdings 2"/>
              <a:buChar char=""/>
              <a:defRPr/>
            </a:pPr>
            <a:r>
              <a:rPr lang="en-GB" sz="8000" dirty="0" smtClean="0">
                <a:latin typeface="Calibri" pitchFamily="34" charset="0"/>
              </a:rPr>
              <a:t>No official response so public  discontent grew esp. In the urban areas around the Peak District. (1932 ‘Mass trespass’ took place on Kinder Scout and 5 were arrested)</a:t>
            </a:r>
          </a:p>
          <a:p>
            <a:pPr marL="365760" indent="-283464" fontAlgn="auto">
              <a:lnSpc>
                <a:spcPct val="90000"/>
              </a:lnSpc>
              <a:spcAft>
                <a:spcPts val="0"/>
              </a:spcAft>
              <a:buFont typeface="Wingdings 2"/>
              <a:buChar char=""/>
              <a:defRPr/>
            </a:pPr>
            <a:r>
              <a:rPr lang="en-GB" sz="8000" dirty="0" smtClean="0">
                <a:solidFill>
                  <a:srgbClr val="008000"/>
                </a:solidFill>
                <a:latin typeface="Calibri" pitchFamily="34" charset="0"/>
              </a:rPr>
              <a:t>In 1935 the Standing Committee for National Parks (SCNP) is formed.  NP became a part of the Labour party’s post-war reconstruction.</a:t>
            </a:r>
          </a:p>
          <a:p>
            <a:pPr marL="365760" indent="-283464" fontAlgn="auto">
              <a:lnSpc>
                <a:spcPct val="90000"/>
              </a:lnSpc>
              <a:spcAft>
                <a:spcPts val="0"/>
              </a:spcAft>
              <a:buFont typeface="Wingdings 2"/>
              <a:buChar char=""/>
              <a:defRPr/>
            </a:pPr>
            <a:endParaRPr lang="en-GB" sz="1800" dirty="0" smtClean="0">
              <a:latin typeface="Calibri" pitchFamily="34" charset="0"/>
            </a:endParaRPr>
          </a:p>
          <a:p>
            <a:pPr marL="365760" indent="-283464" fontAlgn="auto">
              <a:spcAft>
                <a:spcPts val="0"/>
              </a:spcAft>
              <a:buFont typeface="Wingdings 2"/>
              <a:buChar char=""/>
              <a:defRPr/>
            </a:pPr>
            <a:endParaRPr lang="en-GB" sz="2000" dirty="0" smtClean="0">
              <a:latin typeface="Calibri" pitchFamily="34" charset="0"/>
            </a:endParaRPr>
          </a:p>
          <a:p>
            <a:pPr marL="365760" indent="-283464" fontAlgn="auto">
              <a:spcAft>
                <a:spcPts val="0"/>
              </a:spcAft>
              <a:buFont typeface="Wingdings 2"/>
              <a:buChar char=""/>
              <a:defRPr/>
            </a:pPr>
            <a:endParaRPr lang="en-GB" sz="2000" dirty="0" smtClean="0">
              <a:latin typeface="Calibri" pitchFamily="34" charset="0"/>
            </a:endParaRPr>
          </a:p>
          <a:p>
            <a:pPr marL="365760" indent="-283464" fontAlgn="auto">
              <a:spcAft>
                <a:spcPts val="0"/>
              </a:spcAft>
              <a:buFont typeface="Monotype Sorts" pitchFamily="2" charset="2"/>
              <a:buNone/>
              <a:defRPr/>
            </a:pPr>
            <a:r>
              <a:rPr lang="en-GB" dirty="0" smtClean="0">
                <a:latin typeface="Calibri" pitchFamily="34" charset="0"/>
              </a:rPr>
              <a:t> </a:t>
            </a:r>
          </a:p>
          <a:p>
            <a:pPr marL="365760" indent="-283464" fontAlgn="auto">
              <a:spcAft>
                <a:spcPts val="0"/>
              </a:spcAft>
              <a:buFont typeface="Wingdings 2"/>
              <a:buChar char=""/>
              <a:defRPr/>
            </a:pPr>
            <a:endParaRPr lang="en-US" dirty="0">
              <a:latin typeface="Calibri"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fontAlgn="auto">
              <a:spcAft>
                <a:spcPts val="0"/>
              </a:spcAft>
              <a:defRPr/>
            </a:pPr>
            <a:r>
              <a:rPr lang="en-GB" dirty="0" smtClean="0">
                <a:solidFill>
                  <a:srgbClr val="008000"/>
                </a:solidFill>
                <a:latin typeface="Calibri" pitchFamily="34" charset="0"/>
              </a:rPr>
              <a:t>Post-war ideology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1000100" y="1428736"/>
            <a:ext cx="7499350" cy="4800600"/>
          </a:xfrm>
        </p:spPr>
        <p:txBody>
          <a:bodyPr/>
          <a:lstStyle/>
          <a:p>
            <a:pPr>
              <a:lnSpc>
                <a:spcPct val="90000"/>
              </a:lnSpc>
            </a:pPr>
            <a:r>
              <a:rPr lang="en-GB" sz="1800" dirty="0" smtClean="0">
                <a:latin typeface="Calibri" pitchFamily="34" charset="0"/>
              </a:rPr>
              <a:t>In 1945 a White Paper on National Parks is published by John Dower. Sir Norman Birkett published a pamphlet "National Parks and the Countryside". In it he wrote:</a:t>
            </a:r>
            <a:r>
              <a:rPr lang="en-GB" sz="1800" i="1" dirty="0" smtClean="0">
                <a:latin typeface="Calibri" pitchFamily="34" charset="0"/>
              </a:rPr>
              <a:t> </a:t>
            </a:r>
          </a:p>
          <a:p>
            <a:pPr lvl="1" algn="just">
              <a:lnSpc>
                <a:spcPct val="90000"/>
              </a:lnSpc>
            </a:pPr>
            <a:r>
              <a:rPr lang="en-GB" sz="1800" b="1" i="1" dirty="0" smtClean="0">
                <a:solidFill>
                  <a:srgbClr val="008000"/>
                </a:solidFill>
                <a:latin typeface="Calibri" pitchFamily="34" charset="0"/>
              </a:rPr>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endParaRPr lang="en-GB" sz="1800" i="1" dirty="0" smtClean="0">
              <a:solidFill>
                <a:srgbClr val="008000"/>
              </a:solidFill>
              <a:latin typeface="Calibri" pitchFamily="34" charset="0"/>
            </a:endParaRPr>
          </a:p>
          <a:p>
            <a:pPr>
              <a:lnSpc>
                <a:spcPct val="90000"/>
              </a:lnSpc>
            </a:pPr>
            <a:r>
              <a:rPr lang="en-GB" sz="1800" dirty="0" smtClean="0">
                <a:latin typeface="Calibri" pitchFamily="34" charset="0"/>
              </a:rPr>
              <a:t>Arthur Hobhouse publishes a report in 1947 listing 12 sites to be considered for National Park status.  Ramblers Association arranged mass meetings in cities</a:t>
            </a:r>
          </a:p>
          <a:p>
            <a:r>
              <a:rPr lang="en-GB" sz="1800" dirty="0" smtClean="0">
                <a:latin typeface="Calibri" pitchFamily="34" charset="0"/>
              </a:rPr>
              <a:t>In 1949 the National Parks and Access to the Countryside Act passed.</a:t>
            </a:r>
            <a:endParaRPr lang="en-US" sz="1800" dirty="0" smtClean="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fontAlgn="auto">
              <a:spcAft>
                <a:spcPts val="0"/>
              </a:spcAft>
              <a:defRPr/>
            </a:pPr>
            <a:r>
              <a:rPr lang="en-GB" dirty="0" smtClean="0">
                <a:solidFill>
                  <a:srgbClr val="008000"/>
                </a:solidFill>
                <a:latin typeface="Calibri" pitchFamily="34" charset="0"/>
              </a:rPr>
              <a:t>The ‘Cold War’</a:t>
            </a:r>
            <a:endParaRPr lang="en-US" dirty="0" smtClean="0">
              <a:solidFill>
                <a:srgbClr val="008000"/>
              </a:solidFill>
              <a:latin typeface="Calibri" pitchFamily="34" charset="0"/>
            </a:endParaRPr>
          </a:p>
        </p:txBody>
      </p:sp>
      <p:sp>
        <p:nvSpPr>
          <p:cNvPr id="8195" name="Content Placeholder 2"/>
          <p:cNvSpPr>
            <a:spLocks noGrp="1"/>
          </p:cNvSpPr>
          <p:nvPr>
            <p:ph idx="1"/>
          </p:nvPr>
        </p:nvSpPr>
        <p:spPr/>
        <p:txBody>
          <a:bodyPr/>
          <a:lstStyle/>
          <a:p>
            <a:r>
              <a:rPr lang="en-GB" sz="2000" dirty="0" smtClean="0">
                <a:latin typeface="Calibri" pitchFamily="34" charset="0"/>
              </a:rPr>
              <a:t>In 1977 the Standing Committee on National Parks became the Council for National Parks (CNP). It continued to give the voluntary sector a voice on National Park issues and to campaign for the protection and enhancement of the Parks, acting as watchdog, attending inquiries, co-ordinating other interest groups, promoting awareness and lobbying Government.</a:t>
            </a:r>
            <a:endParaRPr lang="en-US" sz="2000" dirty="0" smtClean="0">
              <a:latin typeface="Calibri" pitchFamily="34" charset="0"/>
            </a:endParaRPr>
          </a:p>
          <a:p>
            <a:r>
              <a:rPr lang="en-GB" sz="2000" dirty="0" smtClean="0">
                <a:latin typeface="Calibri" pitchFamily="34" charset="0"/>
              </a:rPr>
              <a:t>The late </a:t>
            </a:r>
            <a:r>
              <a:rPr lang="en-GB" sz="2000" b="1" dirty="0" smtClean="0">
                <a:latin typeface="Calibri" pitchFamily="34" charset="0"/>
              </a:rPr>
              <a:t>Lord Hunt of Llanfair Waterdine</a:t>
            </a:r>
            <a:r>
              <a:rPr lang="en-GB" sz="2000" dirty="0" smtClean="0">
                <a:latin typeface="Calibri" pitchFamily="34" charset="0"/>
              </a:rPr>
              <a:t> (leader of the first successful Mount Everest expedition,1953) was appointed as the first President of CNP and the public membership scheme "Friends of National Parks" was launched to harness public support for the National Parks. Lord Hunt is quoted as saying: </a:t>
            </a:r>
          </a:p>
          <a:p>
            <a:pPr lvl="1" algn="just"/>
            <a:r>
              <a:rPr lang="en-GB" sz="1600" b="1" dirty="0" smtClean="0">
                <a:solidFill>
                  <a:srgbClr val="008000"/>
                </a:solidFill>
                <a:latin typeface="Calibri" pitchFamily="34" charset="0"/>
              </a:rPr>
              <a:t>"History has shown us that nothing worth persevering for is gained without vision, struggle, determination and courage. The National Parks are well worth fighting for."</a:t>
            </a:r>
            <a:endParaRPr lang="en-US" sz="1600" dirty="0" smtClean="0">
              <a:solidFill>
                <a:srgbClr val="008000"/>
              </a:solidFill>
              <a:latin typeface="Calibri" pitchFamily="34" charset="0"/>
            </a:endParaRPr>
          </a:p>
          <a:p>
            <a:endParaRPr lang="en-US" dirty="0" smtClean="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20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2000"/>
                                        <p:tgtEl>
                                          <p:spTgt spid="8195">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animEffect transition="in" filter="fade">
                                      <p:cBhvr>
                                        <p:cTn id="15" dur="2000"/>
                                        <p:tgtEl>
                                          <p:spTgt spid="8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371600" y="0"/>
            <a:ext cx="7772400" cy="1143000"/>
          </a:xfrm>
        </p:spPr>
        <p:txBody>
          <a:bodyPr/>
          <a:lstStyle/>
          <a:p>
            <a:pPr fontAlgn="auto">
              <a:spcAft>
                <a:spcPts val="0"/>
              </a:spcAft>
              <a:defRPr/>
            </a:pPr>
            <a:r>
              <a:rPr lang="en-US" sz="3600" b="1" dirty="0" smtClean="0">
                <a:solidFill>
                  <a:srgbClr val="008000"/>
                </a:solidFill>
                <a:latin typeface="Calibri" pitchFamily="34" charset="0"/>
              </a:rPr>
              <a:t>The</a:t>
            </a:r>
            <a:r>
              <a:rPr lang="en-US" b="1" dirty="0" smtClean="0">
                <a:solidFill>
                  <a:srgbClr val="008000"/>
                </a:solidFill>
                <a:latin typeface="Calibri" pitchFamily="34" charset="0"/>
              </a:rPr>
              <a:t> </a:t>
            </a:r>
            <a:r>
              <a:rPr lang="en-US" sz="3600" b="1" dirty="0" smtClean="0">
                <a:solidFill>
                  <a:srgbClr val="008000"/>
                </a:solidFill>
                <a:latin typeface="Calibri" pitchFamily="34" charset="0"/>
              </a:rPr>
              <a:t>Fundamentals</a:t>
            </a:r>
          </a:p>
        </p:txBody>
      </p:sp>
      <p:sp>
        <p:nvSpPr>
          <p:cNvPr id="10243" name="Rectangle 3"/>
          <p:cNvSpPr>
            <a:spLocks noGrp="1" noChangeArrowheads="1"/>
          </p:cNvSpPr>
          <p:nvPr>
            <p:ph type="body" sz="half" idx="1"/>
          </p:nvPr>
        </p:nvSpPr>
        <p:spPr>
          <a:xfrm>
            <a:off x="1000125" y="1071563"/>
            <a:ext cx="7858125" cy="4429125"/>
          </a:xfrm>
        </p:spPr>
        <p:txBody>
          <a:bodyPr>
            <a:normAutofit fontScale="92500" lnSpcReduction="20000"/>
          </a:bodyPr>
          <a:lstStyle/>
          <a:p>
            <a:pPr marL="365760" indent="-283464" fontAlgn="auto">
              <a:spcAft>
                <a:spcPts val="0"/>
              </a:spcAft>
              <a:buFont typeface="Wingdings 2"/>
              <a:buChar char=""/>
              <a:defRPr/>
            </a:pPr>
            <a:r>
              <a:rPr lang="en-GB" sz="2400" i="1" u="sng" dirty="0" smtClean="0">
                <a:solidFill>
                  <a:srgbClr val="008000"/>
                </a:solidFill>
                <a:latin typeface="Calibri" pitchFamily="34" charset="0"/>
              </a:rPr>
              <a:t>“All areas are protected, but some are more protected than others” (Holdgate, 2003:3,  paraphrasing George Orwell)</a:t>
            </a:r>
            <a:endParaRPr lang="en-US" sz="2400" i="1" u="sng" dirty="0" smtClean="0">
              <a:solidFill>
                <a:srgbClr val="008000"/>
              </a:solidFill>
              <a:latin typeface="Calibri" pitchFamily="34" charset="0"/>
            </a:endParaRPr>
          </a:p>
          <a:p>
            <a:pPr marL="365760" indent="-283464" fontAlgn="auto">
              <a:spcAft>
                <a:spcPts val="0"/>
              </a:spcAft>
              <a:buFont typeface="Wingdings 2"/>
              <a:buChar char=""/>
              <a:defRPr/>
            </a:pPr>
            <a:r>
              <a:rPr lang="en-US" sz="2400" i="1" dirty="0" smtClean="0">
                <a:solidFill>
                  <a:srgbClr val="008000"/>
                </a:solidFill>
                <a:latin typeface="Calibri" pitchFamily="34" charset="0"/>
              </a:rPr>
              <a:t>In groups of 2. </a:t>
            </a:r>
          </a:p>
          <a:p>
            <a:pPr marL="640080" lvl="1" indent="-237744" fontAlgn="auto">
              <a:spcAft>
                <a:spcPts val="0"/>
              </a:spcAft>
              <a:buFont typeface="Verdana"/>
              <a:buChar char="◦"/>
              <a:defRPr/>
            </a:pPr>
            <a:r>
              <a:rPr lang="en-US" sz="2400" i="1" dirty="0" smtClean="0">
                <a:solidFill>
                  <a:srgbClr val="008000"/>
                </a:solidFill>
                <a:latin typeface="Calibri" pitchFamily="34" charset="0"/>
              </a:rPr>
              <a:t>What does NP mean for  conservation?</a:t>
            </a:r>
          </a:p>
          <a:p>
            <a:pPr marL="640080" lvl="1" indent="-237744" fontAlgn="auto">
              <a:spcAft>
                <a:spcPts val="0"/>
              </a:spcAft>
              <a:buFont typeface="Verdana"/>
              <a:buChar char="◦"/>
              <a:defRPr/>
            </a:pPr>
            <a:r>
              <a:rPr lang="en-US" sz="2400" i="1" dirty="0" smtClean="0">
                <a:solidFill>
                  <a:srgbClr val="008000"/>
                </a:solidFill>
                <a:latin typeface="Calibri" pitchFamily="34" charset="0"/>
              </a:rPr>
              <a:t>Redefine NP in your ‘ideal’ view.</a:t>
            </a:r>
          </a:p>
          <a:p>
            <a:pPr marL="365760" indent="-283464" fontAlgn="auto">
              <a:spcAft>
                <a:spcPts val="0"/>
              </a:spcAft>
              <a:buFont typeface="Wingdings 2"/>
              <a:buChar char=""/>
              <a:defRPr/>
            </a:pPr>
            <a:r>
              <a:rPr lang="en-US" sz="2400" dirty="0" smtClean="0">
                <a:latin typeface="Calibri" pitchFamily="34" charset="0"/>
              </a:rPr>
              <a:t>Diverse &amp; spectacular scenery (Generally upland)</a:t>
            </a:r>
          </a:p>
          <a:p>
            <a:pPr marL="365760" indent="-283464" fontAlgn="auto">
              <a:spcAft>
                <a:spcPts val="0"/>
              </a:spcAft>
              <a:buFont typeface="Wingdings 2"/>
              <a:buChar char=""/>
              <a:defRPr/>
            </a:pPr>
            <a:r>
              <a:rPr lang="en-US" sz="2400" dirty="0" smtClean="0">
                <a:latin typeface="Calibri" pitchFamily="34" charset="0"/>
              </a:rPr>
              <a:t>Predominantly private ownership (81% farmers)</a:t>
            </a:r>
          </a:p>
          <a:p>
            <a:pPr marL="365760" indent="-283464" fontAlgn="auto">
              <a:spcAft>
                <a:spcPts val="0"/>
              </a:spcAft>
              <a:buFont typeface="Wingdings 2"/>
              <a:buChar char=""/>
              <a:defRPr/>
            </a:pPr>
            <a:r>
              <a:rPr lang="en-US" sz="2400" dirty="0" smtClean="0">
                <a:latin typeface="Calibri" pitchFamily="34" charset="0"/>
              </a:rPr>
              <a:t>Public access encouraged but restricted</a:t>
            </a:r>
          </a:p>
          <a:p>
            <a:pPr marL="365760" indent="-283464" fontAlgn="auto">
              <a:spcAft>
                <a:spcPts val="0"/>
              </a:spcAft>
              <a:buFont typeface="Wingdings 2"/>
              <a:buChar char=""/>
              <a:defRPr/>
            </a:pPr>
            <a:r>
              <a:rPr lang="en-US" sz="2400" dirty="0" smtClean="0">
                <a:latin typeface="Calibri" pitchFamily="34" charset="0"/>
              </a:rPr>
              <a:t>Indigenous pop.: Primary/Tertiary</a:t>
            </a:r>
          </a:p>
          <a:p>
            <a:pPr marL="365760" indent="-283464" fontAlgn="auto">
              <a:spcAft>
                <a:spcPts val="0"/>
              </a:spcAft>
              <a:buFont typeface="Wingdings 2"/>
              <a:buChar char=""/>
              <a:defRPr/>
            </a:pPr>
            <a:r>
              <a:rPr lang="en-US" sz="2400" i="1" dirty="0" smtClean="0">
                <a:solidFill>
                  <a:srgbClr val="008000"/>
                </a:solidFill>
                <a:latin typeface="Calibri" pitchFamily="34" charset="0"/>
              </a:rPr>
              <a:t>Quiz : Name Eng. &amp; Wales NP </a:t>
            </a:r>
            <a:r>
              <a:rPr lang="en-US" sz="2400" i="1" dirty="0" smtClean="0">
                <a:latin typeface="Calibri" pitchFamily="34" charset="0"/>
              </a:rPr>
              <a:t>(</a:t>
            </a:r>
            <a:r>
              <a:rPr lang="en-GB" sz="1600" i="1" dirty="0" smtClean="0">
                <a:latin typeface="Calibri" pitchFamily="34" charset="0"/>
              </a:rPr>
              <a:t>Scotland has its first two National Parks, </a:t>
            </a:r>
            <a:r>
              <a:rPr lang="en-GB" sz="1600" i="1" dirty="0" smtClean="0">
                <a:latin typeface="Calibri" pitchFamily="34" charset="0"/>
                <a:hlinkClick r:id="rId2"/>
              </a:rPr>
              <a:t>Loch Lomond and the Trossachs</a:t>
            </a:r>
            <a:r>
              <a:rPr lang="en-GB" sz="1600" i="1" dirty="0" smtClean="0">
                <a:latin typeface="Calibri" pitchFamily="34" charset="0"/>
              </a:rPr>
              <a:t> and the </a:t>
            </a:r>
            <a:r>
              <a:rPr lang="en-GB" sz="1600" i="1" dirty="0" smtClean="0">
                <a:latin typeface="Calibri" pitchFamily="34" charset="0"/>
                <a:hlinkClick r:id="rId3"/>
              </a:rPr>
              <a:t>Cairngorms</a:t>
            </a:r>
            <a:r>
              <a:rPr lang="en-GB" sz="1600" i="1" dirty="0" smtClean="0">
                <a:latin typeface="Calibri" pitchFamily="34" charset="0"/>
              </a:rPr>
              <a:t>.</a:t>
            </a:r>
            <a:r>
              <a:rPr lang="en-US" sz="1600" i="1" dirty="0" smtClean="0">
                <a:latin typeface="Calibri" pitchFamily="34" charset="0"/>
              </a:rPr>
              <a:t>)</a:t>
            </a:r>
          </a:p>
          <a:p>
            <a:pPr marL="640080" lvl="1" indent="-237744" fontAlgn="auto">
              <a:spcAft>
                <a:spcPts val="0"/>
              </a:spcAft>
              <a:buFont typeface="Verdana"/>
              <a:buChar char="◦"/>
              <a:defRPr/>
            </a:pPr>
            <a:r>
              <a:rPr lang="en-US" sz="2000" i="1" dirty="0" smtClean="0">
                <a:solidFill>
                  <a:srgbClr val="008000"/>
                </a:solidFill>
                <a:latin typeface="Calibri" pitchFamily="34" charset="0"/>
              </a:rPr>
              <a:t>Discuss </a:t>
            </a:r>
          </a:p>
          <a:p>
            <a:pPr marL="365760" indent="-283464" fontAlgn="auto">
              <a:spcAft>
                <a:spcPts val="0"/>
              </a:spcAft>
              <a:buFont typeface="Wingdings 2"/>
              <a:buChar char=""/>
              <a:defRPr/>
            </a:pPr>
            <a:r>
              <a:rPr lang="en-US" sz="2400" dirty="0" smtClean="0">
                <a:latin typeface="Calibri" pitchFamily="34" charset="0"/>
              </a:rPr>
              <a:t>Access</a:t>
            </a:r>
          </a:p>
        </p:txBody>
      </p:sp>
      <p:sp>
        <p:nvSpPr>
          <p:cNvPr id="23556" name="AutoShape 4">
            <a:hlinkClick r:id="rId4" highlightClick="1"/>
          </p:cNvPr>
          <p:cNvSpPr>
            <a:spLocks noChangeArrowheads="1"/>
          </p:cNvSpPr>
          <p:nvPr/>
        </p:nvSpPr>
        <p:spPr bwMode="auto">
          <a:xfrm>
            <a:off x="7643813" y="5643563"/>
            <a:ext cx="790575" cy="358775"/>
          </a:xfrm>
          <a:prstGeom prst="actionButtonForwardNext">
            <a:avLst/>
          </a:prstGeom>
          <a:solidFill>
            <a:srgbClr val="99CC00"/>
          </a:solidFill>
          <a:ln w="12700">
            <a:solidFill>
              <a:srgbClr val="99CC00"/>
            </a:solidFill>
            <a:miter lim="800000"/>
            <a:headEnd/>
            <a:tailEnd/>
          </a:ln>
        </p:spPr>
        <p:txBody>
          <a:bodyPr wrap="none" anchor="ctr"/>
          <a:lstStyle/>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20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2000"/>
                                        <p:tgtEl>
                                          <p:spTgt spid="1024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animEffect transition="in" filter="fade">
                                      <p:cBhvr>
                                        <p:cTn id="15" dur="2000"/>
                                        <p:tgtEl>
                                          <p:spTgt spid="1024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243">
                                            <p:txEl>
                                              <p:pRg st="3" end="3"/>
                                            </p:txEl>
                                          </p:spTgt>
                                        </p:tgtEl>
                                        <p:attrNameLst>
                                          <p:attrName>style.visibility</p:attrName>
                                        </p:attrNameLst>
                                      </p:cBhvr>
                                      <p:to>
                                        <p:strVal val="visible"/>
                                      </p:to>
                                    </p:set>
                                    <p:animEffect transition="in" filter="fade">
                                      <p:cBhvr>
                                        <p:cTn id="18" dur="2000"/>
                                        <p:tgtEl>
                                          <p:spTgt spid="1024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animEffect transition="in" filter="fade">
                                      <p:cBhvr>
                                        <p:cTn id="23" dur="2000"/>
                                        <p:tgtEl>
                                          <p:spTgt spid="1024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243">
                                            <p:txEl>
                                              <p:pRg st="5" end="5"/>
                                            </p:txEl>
                                          </p:spTgt>
                                        </p:tgtEl>
                                        <p:attrNameLst>
                                          <p:attrName>style.visibility</p:attrName>
                                        </p:attrNameLst>
                                      </p:cBhvr>
                                      <p:to>
                                        <p:strVal val="visible"/>
                                      </p:to>
                                    </p:set>
                                    <p:animEffect transition="in" filter="fade">
                                      <p:cBhvr>
                                        <p:cTn id="28" dur="2000"/>
                                        <p:tgtEl>
                                          <p:spTgt spid="1024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243">
                                            <p:txEl>
                                              <p:pRg st="6" end="6"/>
                                            </p:txEl>
                                          </p:spTgt>
                                        </p:tgtEl>
                                        <p:attrNameLst>
                                          <p:attrName>style.visibility</p:attrName>
                                        </p:attrNameLst>
                                      </p:cBhvr>
                                      <p:to>
                                        <p:strVal val="visible"/>
                                      </p:to>
                                    </p:set>
                                    <p:animEffect transition="in" filter="fade">
                                      <p:cBhvr>
                                        <p:cTn id="33" dur="2000"/>
                                        <p:tgtEl>
                                          <p:spTgt spid="1024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243">
                                            <p:txEl>
                                              <p:pRg st="7" end="7"/>
                                            </p:txEl>
                                          </p:spTgt>
                                        </p:tgtEl>
                                        <p:attrNameLst>
                                          <p:attrName>style.visibility</p:attrName>
                                        </p:attrNameLst>
                                      </p:cBhvr>
                                      <p:to>
                                        <p:strVal val="visible"/>
                                      </p:to>
                                    </p:set>
                                    <p:animEffect transition="in" filter="fade">
                                      <p:cBhvr>
                                        <p:cTn id="38" dur="2000"/>
                                        <p:tgtEl>
                                          <p:spTgt spid="1024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0243">
                                            <p:txEl>
                                              <p:pRg st="8" end="8"/>
                                            </p:txEl>
                                          </p:spTgt>
                                        </p:tgtEl>
                                        <p:attrNameLst>
                                          <p:attrName>style.visibility</p:attrName>
                                        </p:attrNameLst>
                                      </p:cBhvr>
                                      <p:to>
                                        <p:strVal val="visible"/>
                                      </p:to>
                                    </p:set>
                                    <p:animEffect transition="in" filter="fade">
                                      <p:cBhvr>
                                        <p:cTn id="43" dur="2000"/>
                                        <p:tgtEl>
                                          <p:spTgt spid="10243">
                                            <p:txEl>
                                              <p:pRg st="8" end="8"/>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0243">
                                            <p:txEl>
                                              <p:pRg st="9" end="9"/>
                                            </p:txEl>
                                          </p:spTgt>
                                        </p:tgtEl>
                                        <p:attrNameLst>
                                          <p:attrName>style.visibility</p:attrName>
                                        </p:attrNameLst>
                                      </p:cBhvr>
                                      <p:to>
                                        <p:strVal val="visible"/>
                                      </p:to>
                                    </p:set>
                                    <p:animEffect transition="in" filter="fade">
                                      <p:cBhvr>
                                        <p:cTn id="46" dur="2000"/>
                                        <p:tgtEl>
                                          <p:spTgt spid="10243">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0243">
                                            <p:txEl>
                                              <p:pRg st="10" end="10"/>
                                            </p:txEl>
                                          </p:spTgt>
                                        </p:tgtEl>
                                        <p:attrNameLst>
                                          <p:attrName>style.visibility</p:attrName>
                                        </p:attrNameLst>
                                      </p:cBhvr>
                                      <p:to>
                                        <p:strVal val="visible"/>
                                      </p:to>
                                    </p:set>
                                    <p:animEffect transition="in" filter="fade">
                                      <p:cBhvr>
                                        <p:cTn id="51" dur="2000"/>
                                        <p:tgtEl>
                                          <p:spTgt spid="1024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5" descr="NPs&amp;SD&amp;NF2005">
            <a:hlinkClick r:id="rId2"/>
          </p:cNvPr>
          <p:cNvPicPr>
            <a:picLocks noChangeAspect="1" noChangeArrowheads="1"/>
          </p:cNvPicPr>
          <p:nvPr/>
        </p:nvPicPr>
        <p:blipFill>
          <a:blip r:embed="rId3" cstate="print"/>
          <a:srcRect/>
          <a:stretch>
            <a:fillRect/>
          </a:stretch>
        </p:blipFill>
        <p:spPr bwMode="auto">
          <a:xfrm>
            <a:off x="0" y="206375"/>
            <a:ext cx="9144000" cy="6651625"/>
          </a:xfrm>
          <a:prstGeom prst="rect">
            <a:avLst/>
          </a:prstGeom>
          <a:noFill/>
          <a:ln w="9525">
            <a:noFill/>
            <a:miter lim="800000"/>
            <a:headEnd/>
            <a:tailEnd/>
          </a:ln>
        </p:spPr>
      </p:pic>
      <p:sp>
        <p:nvSpPr>
          <p:cNvPr id="24579" name="Text Box 6"/>
          <p:cNvSpPr txBox="1">
            <a:spLocks noChangeArrowheads="1"/>
          </p:cNvSpPr>
          <p:nvPr/>
        </p:nvSpPr>
        <p:spPr bwMode="auto">
          <a:xfrm>
            <a:off x="395288" y="333375"/>
            <a:ext cx="3240087" cy="822325"/>
          </a:xfrm>
          <a:prstGeom prst="rect">
            <a:avLst/>
          </a:prstGeom>
          <a:noFill/>
          <a:ln w="12700">
            <a:noFill/>
            <a:miter lim="800000"/>
            <a:headEnd/>
            <a:tailEnd/>
          </a:ln>
        </p:spPr>
        <p:txBody>
          <a:bodyPr>
            <a:spAutoFit/>
          </a:bodyPr>
          <a:lstStyle/>
          <a:p>
            <a:pPr>
              <a:spcBef>
                <a:spcPct val="50000"/>
              </a:spcBef>
            </a:pPr>
            <a:r>
              <a:rPr lang="en-GB" dirty="0">
                <a:solidFill>
                  <a:srgbClr val="008000"/>
                </a:solidFill>
              </a:rPr>
              <a:t>National Parks England and Wales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631" name="Group 103"/>
          <p:cNvGraphicFramePr>
            <a:graphicFrameLocks noGrp="1"/>
          </p:cNvGraphicFramePr>
          <p:nvPr/>
        </p:nvGraphicFramePr>
        <p:xfrm>
          <a:off x="0" y="1571625"/>
          <a:ext cx="9143999" cy="4248151"/>
        </p:xfrm>
        <a:graphic>
          <a:graphicData uri="http://schemas.openxmlformats.org/drawingml/2006/table">
            <a:tbl>
              <a:tblPr/>
              <a:tblGrid>
                <a:gridCol w="1524544"/>
                <a:gridCol w="1522912"/>
                <a:gridCol w="1524544"/>
                <a:gridCol w="1524544"/>
                <a:gridCol w="1522911"/>
                <a:gridCol w="1524544"/>
              </a:tblGrid>
              <a:tr h="208756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2"/>
                        </a:rPr>
                        <a:t>Brecon Beacons</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3"/>
                        </a:rPr>
                        <a:t>The Broads</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4"/>
                        </a:rPr>
                        <a:t>Exmoor</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5"/>
                        </a:rPr>
                        <a:t>Dartmoor</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6"/>
                        </a:rPr>
                        <a:t>Lake District</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7"/>
                        </a:rPr>
                        <a:t>North York Moors</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6058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8"/>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8"/>
                        </a:rPr>
                        <a:t>Northumberland</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9"/>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0"/>
                        </a:rPr>
                        <a:t>Peak District</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1"/>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1"/>
                        </a:rPr>
                        <a:t>Pembrokeshire Coast</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2"/>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2"/>
                        </a:rPr>
                        <a:t>Snowdonia</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3"/>
                        </a:rPr>
                        <a:t>  </a:t>
                      </a:r>
                      <a:r>
                        <a:rPr kumimoji="0" lang="en-US" sz="34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3"/>
                        </a:rPr>
                        <a:t>Yorkshire Dales</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4"/>
                        </a:rPr>
                        <a:t>  </a:t>
                      </a:r>
                      <a:r>
                        <a:rPr kumimoji="0" lang="en-US" sz="1900" b="0" i="0" u="none" strike="noStrike" cap="none" normalizeH="0" baseline="0" dirty="0" smtClean="0">
                          <a:ln>
                            <a:noFill/>
                          </a:ln>
                          <a:solidFill>
                            <a:schemeClr val="tx1"/>
                          </a:solidFill>
                          <a:effectLst/>
                          <a:latin typeface="Arial" charset="0"/>
                        </a:rPr>
                        <a:t> </a:t>
                      </a:r>
                      <a:r>
                        <a:rPr kumimoji="0" lang="en-US" sz="2400" b="0" i="0" u="none" strike="noStrike" cap="none" normalizeH="0" baseline="0" dirty="0" smtClean="0">
                          <a:ln>
                            <a:noFill/>
                          </a:ln>
                          <a:solidFill>
                            <a:schemeClr val="tx1"/>
                          </a:solidFill>
                          <a:effectLst/>
                          <a:latin typeface="Arial"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charset="0"/>
                          <a:hlinkClick r:id="rId14"/>
                        </a:rPr>
                        <a:t>New Forest</a:t>
                      </a:r>
                      <a:endParaRPr kumimoji="0" lang="en-US" sz="24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25625" name="Rectangle 91"/>
          <p:cNvSpPr>
            <a:spLocks noChangeArrowheads="1"/>
          </p:cNvSpPr>
          <p:nvPr/>
        </p:nvSpPr>
        <p:spPr bwMode="auto">
          <a:xfrm>
            <a:off x="2484438" y="6097588"/>
            <a:ext cx="3870325" cy="457200"/>
          </a:xfrm>
          <a:prstGeom prst="rect">
            <a:avLst/>
          </a:prstGeom>
          <a:noFill/>
          <a:ln w="12700">
            <a:noFill/>
            <a:miter lim="800000"/>
            <a:headEnd/>
            <a:tailEnd/>
          </a:ln>
        </p:spPr>
        <p:txBody>
          <a:bodyPr wrap="none" anchor="ctr">
            <a:spAutoFit/>
          </a:bodyPr>
          <a:lstStyle/>
          <a:p>
            <a:pPr eaLnBrk="1" hangingPunct="1"/>
            <a:r>
              <a:rPr lang="en-US" dirty="0"/>
              <a:t>The  </a:t>
            </a:r>
            <a:r>
              <a:rPr lang="en-US" dirty="0">
                <a:hlinkClick r:id="rId15"/>
              </a:rPr>
              <a:t>South Downs</a:t>
            </a:r>
            <a:r>
              <a:rPr lang="en-US" dirty="0"/>
              <a:t>              </a:t>
            </a:r>
          </a:p>
        </p:txBody>
      </p:sp>
      <p:pic>
        <p:nvPicPr>
          <p:cNvPr id="25626" name="Picture 5" descr="Beacons">
            <a:hlinkClick r:id="rId2"/>
          </p:cNvPr>
          <p:cNvPicPr>
            <a:picLocks noChangeAspect="1" noChangeArrowheads="1"/>
          </p:cNvPicPr>
          <p:nvPr/>
        </p:nvPicPr>
        <p:blipFill>
          <a:blip r:embed="rId16" cstate="print"/>
          <a:srcRect/>
          <a:stretch>
            <a:fillRect/>
          </a:stretch>
        </p:blipFill>
        <p:spPr bwMode="auto">
          <a:xfrm>
            <a:off x="684213" y="1628775"/>
            <a:ext cx="571500" cy="552450"/>
          </a:xfrm>
          <a:prstGeom prst="rect">
            <a:avLst/>
          </a:prstGeom>
          <a:noFill/>
          <a:ln w="9525">
            <a:noFill/>
            <a:miter lim="800000"/>
            <a:headEnd/>
            <a:tailEnd/>
          </a:ln>
        </p:spPr>
      </p:pic>
      <p:pic>
        <p:nvPicPr>
          <p:cNvPr id="25627" name="Picture 7" descr="The Broads">
            <a:hlinkClick r:id="rId3"/>
          </p:cNvPr>
          <p:cNvPicPr>
            <a:picLocks noChangeAspect="1" noChangeArrowheads="1"/>
          </p:cNvPicPr>
          <p:nvPr/>
        </p:nvPicPr>
        <p:blipFill>
          <a:blip r:embed="rId17" cstate="print"/>
          <a:srcRect/>
          <a:stretch>
            <a:fillRect/>
          </a:stretch>
        </p:blipFill>
        <p:spPr bwMode="auto">
          <a:xfrm>
            <a:off x="2195513" y="1700213"/>
            <a:ext cx="571500" cy="552450"/>
          </a:xfrm>
          <a:prstGeom prst="rect">
            <a:avLst/>
          </a:prstGeom>
          <a:noFill/>
          <a:ln w="9525">
            <a:noFill/>
            <a:miter lim="800000"/>
            <a:headEnd/>
            <a:tailEnd/>
          </a:ln>
        </p:spPr>
      </p:pic>
      <p:pic>
        <p:nvPicPr>
          <p:cNvPr id="25628" name="Picture 9" descr="Exmoor">
            <a:hlinkClick r:id="rId4"/>
          </p:cNvPr>
          <p:cNvPicPr>
            <a:picLocks noChangeAspect="1" noChangeArrowheads="1"/>
          </p:cNvPicPr>
          <p:nvPr/>
        </p:nvPicPr>
        <p:blipFill>
          <a:blip r:embed="rId18" cstate="print"/>
          <a:srcRect/>
          <a:stretch>
            <a:fillRect/>
          </a:stretch>
        </p:blipFill>
        <p:spPr bwMode="auto">
          <a:xfrm>
            <a:off x="3635375" y="1700213"/>
            <a:ext cx="571500" cy="552450"/>
          </a:xfrm>
          <a:prstGeom prst="rect">
            <a:avLst/>
          </a:prstGeom>
          <a:noFill/>
          <a:ln w="9525">
            <a:noFill/>
            <a:miter lim="800000"/>
            <a:headEnd/>
            <a:tailEnd/>
          </a:ln>
        </p:spPr>
      </p:pic>
      <p:pic>
        <p:nvPicPr>
          <p:cNvPr id="25629" name="Picture 11" descr="Dartmoor">
            <a:hlinkClick r:id="rId5"/>
          </p:cNvPr>
          <p:cNvPicPr>
            <a:picLocks noChangeAspect="1" noChangeArrowheads="1"/>
          </p:cNvPicPr>
          <p:nvPr/>
        </p:nvPicPr>
        <p:blipFill>
          <a:blip r:embed="rId19" cstate="print"/>
          <a:srcRect/>
          <a:stretch>
            <a:fillRect/>
          </a:stretch>
        </p:blipFill>
        <p:spPr bwMode="auto">
          <a:xfrm>
            <a:off x="5076825" y="1700213"/>
            <a:ext cx="571500" cy="552450"/>
          </a:xfrm>
          <a:prstGeom prst="rect">
            <a:avLst/>
          </a:prstGeom>
          <a:noFill/>
          <a:ln w="9525">
            <a:noFill/>
            <a:miter lim="800000"/>
            <a:headEnd/>
            <a:tailEnd/>
          </a:ln>
        </p:spPr>
      </p:pic>
      <p:pic>
        <p:nvPicPr>
          <p:cNvPr id="25630" name="Picture 13" descr="The Lakes">
            <a:hlinkClick r:id="rId6"/>
          </p:cNvPr>
          <p:cNvPicPr>
            <a:picLocks noChangeAspect="1" noChangeArrowheads="1"/>
          </p:cNvPicPr>
          <p:nvPr/>
        </p:nvPicPr>
        <p:blipFill>
          <a:blip r:embed="rId20" cstate="print"/>
          <a:srcRect/>
          <a:stretch>
            <a:fillRect/>
          </a:stretch>
        </p:blipFill>
        <p:spPr bwMode="auto">
          <a:xfrm>
            <a:off x="6659563" y="1700213"/>
            <a:ext cx="571500" cy="552450"/>
          </a:xfrm>
          <a:prstGeom prst="rect">
            <a:avLst/>
          </a:prstGeom>
          <a:noFill/>
          <a:ln w="9525">
            <a:noFill/>
            <a:miter lim="800000"/>
            <a:headEnd/>
            <a:tailEnd/>
          </a:ln>
        </p:spPr>
      </p:pic>
      <p:pic>
        <p:nvPicPr>
          <p:cNvPr id="25631" name="Picture 15" descr="North York Moors">
            <a:hlinkClick r:id="rId7"/>
          </p:cNvPr>
          <p:cNvPicPr>
            <a:picLocks noChangeAspect="1" noChangeArrowheads="1"/>
          </p:cNvPicPr>
          <p:nvPr/>
        </p:nvPicPr>
        <p:blipFill>
          <a:blip r:embed="rId21" cstate="print"/>
          <a:srcRect/>
          <a:stretch>
            <a:fillRect/>
          </a:stretch>
        </p:blipFill>
        <p:spPr bwMode="auto">
          <a:xfrm>
            <a:off x="8101013" y="1700213"/>
            <a:ext cx="571500" cy="552450"/>
          </a:xfrm>
          <a:prstGeom prst="rect">
            <a:avLst/>
          </a:prstGeom>
          <a:noFill/>
          <a:ln w="9525">
            <a:noFill/>
            <a:miter lim="800000"/>
            <a:headEnd/>
            <a:tailEnd/>
          </a:ln>
        </p:spPr>
      </p:pic>
      <p:pic>
        <p:nvPicPr>
          <p:cNvPr id="25632" name="Picture 17" descr="Northumberland">
            <a:hlinkClick r:id="rId8"/>
          </p:cNvPr>
          <p:cNvPicPr>
            <a:picLocks noChangeAspect="1" noChangeArrowheads="1"/>
          </p:cNvPicPr>
          <p:nvPr/>
        </p:nvPicPr>
        <p:blipFill>
          <a:blip r:embed="rId22" cstate="print"/>
          <a:srcRect/>
          <a:stretch>
            <a:fillRect/>
          </a:stretch>
        </p:blipFill>
        <p:spPr bwMode="auto">
          <a:xfrm>
            <a:off x="684213" y="3789363"/>
            <a:ext cx="571500" cy="552450"/>
          </a:xfrm>
          <a:prstGeom prst="rect">
            <a:avLst/>
          </a:prstGeom>
          <a:noFill/>
          <a:ln w="9525">
            <a:noFill/>
            <a:miter lim="800000"/>
            <a:headEnd/>
            <a:tailEnd/>
          </a:ln>
        </p:spPr>
      </p:pic>
      <p:pic>
        <p:nvPicPr>
          <p:cNvPr id="25633" name="Picture 19" descr="The Peak">
            <a:hlinkClick r:id="rId9"/>
          </p:cNvPr>
          <p:cNvPicPr>
            <a:picLocks noChangeAspect="1" noChangeArrowheads="1"/>
          </p:cNvPicPr>
          <p:nvPr/>
        </p:nvPicPr>
        <p:blipFill>
          <a:blip r:embed="rId23" cstate="print"/>
          <a:srcRect/>
          <a:stretch>
            <a:fillRect/>
          </a:stretch>
        </p:blipFill>
        <p:spPr bwMode="auto">
          <a:xfrm>
            <a:off x="2268538" y="3789363"/>
            <a:ext cx="571500" cy="552450"/>
          </a:xfrm>
          <a:prstGeom prst="rect">
            <a:avLst/>
          </a:prstGeom>
          <a:noFill/>
          <a:ln w="9525">
            <a:noFill/>
            <a:miter lim="800000"/>
            <a:headEnd/>
            <a:tailEnd/>
          </a:ln>
        </p:spPr>
      </p:pic>
      <p:pic>
        <p:nvPicPr>
          <p:cNvPr id="25634" name="Picture 21" descr="Pembrokeshire Coast">
            <a:hlinkClick r:id="rId11"/>
          </p:cNvPr>
          <p:cNvPicPr>
            <a:picLocks noChangeAspect="1" noChangeArrowheads="1"/>
          </p:cNvPicPr>
          <p:nvPr/>
        </p:nvPicPr>
        <p:blipFill>
          <a:blip r:embed="rId24" cstate="print"/>
          <a:srcRect/>
          <a:stretch>
            <a:fillRect/>
          </a:stretch>
        </p:blipFill>
        <p:spPr bwMode="auto">
          <a:xfrm>
            <a:off x="3635375" y="3860800"/>
            <a:ext cx="571500" cy="552450"/>
          </a:xfrm>
          <a:prstGeom prst="rect">
            <a:avLst/>
          </a:prstGeom>
          <a:noFill/>
          <a:ln w="9525">
            <a:noFill/>
            <a:miter lim="800000"/>
            <a:headEnd/>
            <a:tailEnd/>
          </a:ln>
        </p:spPr>
      </p:pic>
      <p:pic>
        <p:nvPicPr>
          <p:cNvPr id="25635" name="Picture 23" descr="Snowdonia">
            <a:hlinkClick r:id="rId12"/>
          </p:cNvPr>
          <p:cNvPicPr>
            <a:picLocks noChangeAspect="1" noChangeArrowheads="1"/>
          </p:cNvPicPr>
          <p:nvPr/>
        </p:nvPicPr>
        <p:blipFill>
          <a:blip r:embed="rId25" cstate="print"/>
          <a:srcRect/>
          <a:stretch>
            <a:fillRect/>
          </a:stretch>
        </p:blipFill>
        <p:spPr bwMode="auto">
          <a:xfrm>
            <a:off x="5076825" y="3789363"/>
            <a:ext cx="571500" cy="552450"/>
          </a:xfrm>
          <a:prstGeom prst="rect">
            <a:avLst/>
          </a:prstGeom>
          <a:noFill/>
          <a:ln w="9525">
            <a:noFill/>
            <a:miter lim="800000"/>
            <a:headEnd/>
            <a:tailEnd/>
          </a:ln>
        </p:spPr>
      </p:pic>
      <p:pic>
        <p:nvPicPr>
          <p:cNvPr id="25636" name="Picture 25" descr="Yorkshire Dales">
            <a:hlinkClick r:id="rId13"/>
          </p:cNvPr>
          <p:cNvPicPr>
            <a:picLocks noChangeAspect="1" noChangeArrowheads="1"/>
          </p:cNvPicPr>
          <p:nvPr/>
        </p:nvPicPr>
        <p:blipFill>
          <a:blip r:embed="rId26" cstate="print"/>
          <a:srcRect/>
          <a:stretch>
            <a:fillRect/>
          </a:stretch>
        </p:blipFill>
        <p:spPr bwMode="auto">
          <a:xfrm>
            <a:off x="6588125" y="3789363"/>
            <a:ext cx="571500" cy="552450"/>
          </a:xfrm>
          <a:prstGeom prst="rect">
            <a:avLst/>
          </a:prstGeom>
          <a:noFill/>
          <a:ln w="9525">
            <a:noFill/>
            <a:miter lim="800000"/>
            <a:headEnd/>
            <a:tailEnd/>
          </a:ln>
        </p:spPr>
      </p:pic>
      <p:pic>
        <p:nvPicPr>
          <p:cNvPr id="25637" name="Picture 27" descr="npalogo">
            <a:hlinkClick r:id="rId14"/>
          </p:cNvPr>
          <p:cNvPicPr>
            <a:picLocks noChangeAspect="1" noChangeArrowheads="1"/>
          </p:cNvPicPr>
          <p:nvPr/>
        </p:nvPicPr>
        <p:blipFill>
          <a:blip r:embed="rId27" cstate="print"/>
          <a:srcRect/>
          <a:stretch>
            <a:fillRect/>
          </a:stretch>
        </p:blipFill>
        <p:spPr bwMode="auto">
          <a:xfrm>
            <a:off x="7924800" y="4076700"/>
            <a:ext cx="1219200" cy="304800"/>
          </a:xfrm>
          <a:prstGeom prst="rect">
            <a:avLst/>
          </a:prstGeom>
          <a:noFill/>
          <a:ln w="9525">
            <a:noFill/>
            <a:miter lim="800000"/>
            <a:headEnd/>
            <a:tailEnd/>
          </a:ln>
        </p:spPr>
      </p:pic>
      <p:pic>
        <p:nvPicPr>
          <p:cNvPr id="25638" name="Picture 92" descr="Sussex Downs Conservation Board logo">
            <a:hlinkClick r:id="rId15"/>
          </p:cNvPr>
          <p:cNvPicPr>
            <a:picLocks noChangeAspect="1" noChangeArrowheads="1"/>
          </p:cNvPicPr>
          <p:nvPr/>
        </p:nvPicPr>
        <p:blipFill>
          <a:blip r:embed="rId28" cstate="print"/>
          <a:srcRect/>
          <a:stretch>
            <a:fillRect/>
          </a:stretch>
        </p:blipFill>
        <p:spPr bwMode="auto">
          <a:xfrm>
            <a:off x="6588125" y="6092825"/>
            <a:ext cx="1028700" cy="552450"/>
          </a:xfrm>
          <a:prstGeom prst="rect">
            <a:avLst/>
          </a:prstGeom>
          <a:noFill/>
          <a:ln w="9525">
            <a:noFill/>
            <a:miter lim="800000"/>
            <a:headEnd/>
            <a:tailEnd/>
          </a:ln>
        </p:spPr>
      </p:pic>
      <p:sp>
        <p:nvSpPr>
          <p:cNvPr id="25639" name="Text Box 102"/>
          <p:cNvSpPr txBox="1">
            <a:spLocks noChangeArrowheads="1"/>
          </p:cNvSpPr>
          <p:nvPr/>
        </p:nvSpPr>
        <p:spPr bwMode="auto">
          <a:xfrm>
            <a:off x="2339975" y="260350"/>
            <a:ext cx="4535488" cy="946150"/>
          </a:xfrm>
          <a:prstGeom prst="rect">
            <a:avLst/>
          </a:prstGeom>
          <a:noFill/>
          <a:ln w="12700">
            <a:noFill/>
            <a:miter lim="800000"/>
            <a:headEnd/>
            <a:tailEnd/>
          </a:ln>
        </p:spPr>
        <p:txBody>
          <a:bodyPr>
            <a:spAutoFit/>
          </a:bodyPr>
          <a:lstStyle/>
          <a:p>
            <a:r>
              <a:rPr lang="en-GB" sz="2800" i="1" dirty="0">
                <a:solidFill>
                  <a:srgbClr val="008000"/>
                </a:solidFill>
                <a:hlinkClick r:id="rId29"/>
              </a:rPr>
              <a:t>Association of National Park Authorities </a:t>
            </a:r>
            <a:r>
              <a:rPr lang="en-GB" sz="2800" i="1" dirty="0">
                <a:solidFill>
                  <a:srgbClr val="008000"/>
                </a:solidFill>
              </a:rPr>
              <a:t>(ANPA)</a:t>
            </a:r>
            <a:r>
              <a:rPr lang="en-GB" sz="2800" dirty="0">
                <a:solidFill>
                  <a:srgbClr val="008000"/>
                </a:solidFill>
              </a:rPr>
              <a:t>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7" descr="bio_snp"/>
          <p:cNvPicPr>
            <a:picLocks noChangeAspect="1" noChangeArrowheads="1"/>
          </p:cNvPicPr>
          <p:nvPr/>
        </p:nvPicPr>
        <p:blipFill>
          <a:blip r:embed="rId2" cstate="print"/>
          <a:srcRect/>
          <a:stretch>
            <a:fillRect/>
          </a:stretch>
        </p:blipFill>
        <p:spPr bwMode="auto">
          <a:xfrm>
            <a:off x="5372100" y="188913"/>
            <a:ext cx="3771900" cy="3238500"/>
          </a:xfrm>
          <a:prstGeom prst="rect">
            <a:avLst/>
          </a:prstGeom>
          <a:noFill/>
          <a:ln w="9525">
            <a:noFill/>
            <a:miter lim="800000"/>
            <a:headEnd/>
            <a:tailEnd/>
          </a:ln>
        </p:spPr>
      </p:pic>
      <p:pic>
        <p:nvPicPr>
          <p:cNvPr id="13315" name="Picture 8" descr="beacons_may_snowfall200x150"/>
          <p:cNvPicPr>
            <a:picLocks noChangeAspect="1" noChangeArrowheads="1"/>
          </p:cNvPicPr>
          <p:nvPr/>
        </p:nvPicPr>
        <p:blipFill>
          <a:blip r:embed="rId3" cstate="print"/>
          <a:srcRect/>
          <a:stretch>
            <a:fillRect/>
          </a:stretch>
        </p:blipFill>
        <p:spPr bwMode="auto">
          <a:xfrm>
            <a:off x="1357313" y="0"/>
            <a:ext cx="3924300" cy="2943225"/>
          </a:xfrm>
          <a:prstGeom prst="rect">
            <a:avLst/>
          </a:prstGeom>
          <a:noFill/>
          <a:ln w="9525">
            <a:noFill/>
            <a:miter lim="800000"/>
            <a:headEnd/>
            <a:tailEnd/>
          </a:ln>
        </p:spPr>
      </p:pic>
      <p:pic>
        <p:nvPicPr>
          <p:cNvPr id="13316" name="Picture 9" descr="coast2"/>
          <p:cNvPicPr>
            <a:picLocks noChangeAspect="1" noChangeArrowheads="1"/>
          </p:cNvPicPr>
          <p:nvPr/>
        </p:nvPicPr>
        <p:blipFill>
          <a:blip r:embed="rId4" cstate="print"/>
          <a:srcRect/>
          <a:stretch>
            <a:fillRect/>
          </a:stretch>
        </p:blipFill>
        <p:spPr bwMode="auto">
          <a:xfrm>
            <a:off x="4071938" y="3500438"/>
            <a:ext cx="4714875" cy="3141662"/>
          </a:xfrm>
          <a:prstGeom prst="rect">
            <a:avLst/>
          </a:prstGeom>
          <a:noFill/>
          <a:ln w="9525">
            <a:noFill/>
            <a:miter lim="800000"/>
            <a:headEnd/>
            <a:tailEnd/>
          </a:ln>
        </p:spPr>
      </p:pic>
      <p:sp>
        <p:nvSpPr>
          <p:cNvPr id="26629" name="Text Box 10"/>
          <p:cNvSpPr txBox="1">
            <a:spLocks noChangeArrowheads="1"/>
          </p:cNvSpPr>
          <p:nvPr/>
        </p:nvSpPr>
        <p:spPr bwMode="auto">
          <a:xfrm>
            <a:off x="1285875" y="4357688"/>
            <a:ext cx="2447925" cy="1187450"/>
          </a:xfrm>
          <a:prstGeom prst="rect">
            <a:avLst/>
          </a:prstGeom>
          <a:noFill/>
          <a:ln w="12700">
            <a:noFill/>
            <a:miter lim="800000"/>
            <a:headEnd/>
            <a:tailEnd/>
          </a:ln>
        </p:spPr>
        <p:txBody>
          <a:bodyPr>
            <a:spAutoFit/>
          </a:bodyPr>
          <a:lstStyle/>
          <a:p>
            <a:pPr>
              <a:spcBef>
                <a:spcPct val="50000"/>
              </a:spcBef>
            </a:pPr>
            <a:r>
              <a:rPr lang="en-GB" dirty="0">
                <a:solidFill>
                  <a:srgbClr val="008000"/>
                </a:solidFill>
              </a:rPr>
              <a:t>Guess which Welsh National Parks?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315"/>
                                        </p:tgtEl>
                                        <p:attrNameLst>
                                          <p:attrName>style.visibility</p:attrName>
                                        </p:attrNameLst>
                                      </p:cBhvr>
                                      <p:to>
                                        <p:strVal val="visible"/>
                                      </p:to>
                                    </p:set>
                                    <p:animEffect transition="in" filter="fade">
                                      <p:cBhvr>
                                        <p:cTn id="7" dur="2000"/>
                                        <p:tgtEl>
                                          <p:spTgt spid="133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316"/>
                                        </p:tgtEl>
                                        <p:attrNameLst>
                                          <p:attrName>style.visibility</p:attrName>
                                        </p:attrNameLst>
                                      </p:cBhvr>
                                      <p:to>
                                        <p:strVal val="visible"/>
                                      </p:to>
                                    </p:set>
                                    <p:animEffect transition="in" filter="fade">
                                      <p:cBhvr>
                                        <p:cTn id="12" dur="2000"/>
                                        <p:tgtEl>
                                          <p:spTgt spid="133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314"/>
                                        </p:tgtEl>
                                        <p:attrNameLst>
                                          <p:attrName>style.visibility</p:attrName>
                                        </p:attrNameLst>
                                      </p:cBhvr>
                                      <p:to>
                                        <p:strVal val="visible"/>
                                      </p:to>
                                    </p:set>
                                    <p:animEffect transition="in" filter="fade">
                                      <p:cBhvr>
                                        <p:cTn id="17" dur="2000"/>
                                        <p:tgtEl>
                                          <p:spTgt spid="133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9" descr="Exmoor Coast"/>
          <p:cNvPicPr>
            <a:picLocks noChangeAspect="1" noChangeArrowheads="1"/>
          </p:cNvPicPr>
          <p:nvPr/>
        </p:nvPicPr>
        <p:blipFill>
          <a:blip r:embed="rId2" cstate="print"/>
          <a:srcRect/>
          <a:stretch>
            <a:fillRect/>
          </a:stretch>
        </p:blipFill>
        <p:spPr bwMode="auto">
          <a:xfrm>
            <a:off x="0" y="0"/>
            <a:ext cx="3492500" cy="2562225"/>
          </a:xfrm>
          <a:prstGeom prst="rect">
            <a:avLst/>
          </a:prstGeom>
          <a:noFill/>
          <a:ln w="9525">
            <a:noFill/>
            <a:miter lim="800000"/>
            <a:headEnd/>
            <a:tailEnd/>
          </a:ln>
        </p:spPr>
      </p:pic>
      <p:pic>
        <p:nvPicPr>
          <p:cNvPr id="14339" name="Picture 11" descr="dartmoor"/>
          <p:cNvPicPr>
            <a:picLocks noChangeAspect="1" noChangeArrowheads="1"/>
          </p:cNvPicPr>
          <p:nvPr/>
        </p:nvPicPr>
        <p:blipFill>
          <a:blip r:embed="rId3" cstate="print"/>
          <a:srcRect/>
          <a:stretch>
            <a:fillRect/>
          </a:stretch>
        </p:blipFill>
        <p:spPr bwMode="auto">
          <a:xfrm>
            <a:off x="3348038" y="0"/>
            <a:ext cx="3429000" cy="2295525"/>
          </a:xfrm>
          <a:prstGeom prst="rect">
            <a:avLst/>
          </a:prstGeom>
          <a:noFill/>
          <a:ln w="9525">
            <a:noFill/>
            <a:miter lim="800000"/>
            <a:headEnd/>
            <a:tailEnd/>
          </a:ln>
        </p:spPr>
      </p:pic>
      <p:pic>
        <p:nvPicPr>
          <p:cNvPr id="14340" name="Picture 13" descr="1996-04"/>
          <p:cNvPicPr>
            <a:picLocks noChangeAspect="1" noChangeArrowheads="1"/>
          </p:cNvPicPr>
          <p:nvPr/>
        </p:nvPicPr>
        <p:blipFill>
          <a:blip r:embed="rId4" cstate="print"/>
          <a:srcRect/>
          <a:stretch>
            <a:fillRect/>
          </a:stretch>
        </p:blipFill>
        <p:spPr bwMode="auto">
          <a:xfrm>
            <a:off x="0" y="2565400"/>
            <a:ext cx="3810000" cy="2524125"/>
          </a:xfrm>
          <a:prstGeom prst="rect">
            <a:avLst/>
          </a:prstGeom>
          <a:noFill/>
          <a:ln w="9525">
            <a:noFill/>
            <a:miter lim="800000"/>
            <a:headEnd/>
            <a:tailEnd/>
          </a:ln>
        </p:spPr>
      </p:pic>
      <p:pic>
        <p:nvPicPr>
          <p:cNvPr id="14341" name="Picture 15" descr="nymoors"/>
          <p:cNvPicPr>
            <a:picLocks noChangeAspect="1" noChangeArrowheads="1"/>
          </p:cNvPicPr>
          <p:nvPr/>
        </p:nvPicPr>
        <p:blipFill>
          <a:blip r:embed="rId5" cstate="print"/>
          <a:srcRect/>
          <a:stretch>
            <a:fillRect/>
          </a:stretch>
        </p:blipFill>
        <p:spPr bwMode="auto">
          <a:xfrm>
            <a:off x="3924300" y="4852988"/>
            <a:ext cx="2673350" cy="2005012"/>
          </a:xfrm>
          <a:prstGeom prst="rect">
            <a:avLst/>
          </a:prstGeom>
          <a:noFill/>
          <a:ln w="9525">
            <a:noFill/>
            <a:miter lim="800000"/>
            <a:headEnd/>
            <a:tailEnd/>
          </a:ln>
        </p:spPr>
      </p:pic>
      <p:pic>
        <p:nvPicPr>
          <p:cNvPr id="14342" name="Picture 17" descr="rr136"/>
          <p:cNvPicPr>
            <a:picLocks noChangeAspect="1" noChangeArrowheads="1"/>
          </p:cNvPicPr>
          <p:nvPr/>
        </p:nvPicPr>
        <p:blipFill>
          <a:blip r:embed="rId6" cstate="print"/>
          <a:srcRect/>
          <a:stretch>
            <a:fillRect/>
          </a:stretch>
        </p:blipFill>
        <p:spPr bwMode="auto">
          <a:xfrm>
            <a:off x="6592888" y="0"/>
            <a:ext cx="2551112" cy="3284538"/>
          </a:xfrm>
          <a:prstGeom prst="rect">
            <a:avLst/>
          </a:prstGeom>
          <a:noFill/>
          <a:ln w="9525">
            <a:noFill/>
            <a:miter lim="800000"/>
            <a:headEnd/>
            <a:tailEnd/>
          </a:ln>
        </p:spPr>
      </p:pic>
      <p:pic>
        <p:nvPicPr>
          <p:cNvPr id="14343" name="Picture 19" descr="peak"/>
          <p:cNvPicPr>
            <a:picLocks noChangeAspect="1" noChangeArrowheads="1"/>
          </p:cNvPicPr>
          <p:nvPr/>
        </p:nvPicPr>
        <p:blipFill>
          <a:blip r:embed="rId7" cstate="print"/>
          <a:srcRect/>
          <a:stretch>
            <a:fillRect/>
          </a:stretch>
        </p:blipFill>
        <p:spPr bwMode="auto">
          <a:xfrm>
            <a:off x="3419475" y="2133600"/>
            <a:ext cx="3168650" cy="2735263"/>
          </a:xfrm>
          <a:prstGeom prst="rect">
            <a:avLst/>
          </a:prstGeom>
          <a:noFill/>
          <a:ln w="9525">
            <a:noFill/>
            <a:miter lim="800000"/>
            <a:headEnd/>
            <a:tailEnd/>
          </a:ln>
        </p:spPr>
      </p:pic>
      <p:pic>
        <p:nvPicPr>
          <p:cNvPr id="14344" name="Picture 25" descr="yorkshire_dales"/>
          <p:cNvPicPr>
            <a:picLocks noChangeAspect="1" noChangeArrowheads="1"/>
          </p:cNvPicPr>
          <p:nvPr/>
        </p:nvPicPr>
        <p:blipFill>
          <a:blip r:embed="rId8" cstate="print"/>
          <a:srcRect/>
          <a:stretch>
            <a:fillRect/>
          </a:stretch>
        </p:blipFill>
        <p:spPr bwMode="auto">
          <a:xfrm>
            <a:off x="6156325" y="3284538"/>
            <a:ext cx="2987675" cy="2571750"/>
          </a:xfrm>
          <a:prstGeom prst="rect">
            <a:avLst/>
          </a:prstGeom>
          <a:noFill/>
          <a:ln w="9525">
            <a:noFill/>
            <a:miter lim="800000"/>
            <a:headEnd/>
            <a:tailEnd/>
          </a:ln>
        </p:spPr>
      </p:pic>
      <p:sp>
        <p:nvSpPr>
          <p:cNvPr id="27657" name="Text Box 26"/>
          <p:cNvSpPr txBox="1">
            <a:spLocks noChangeArrowheads="1"/>
          </p:cNvSpPr>
          <p:nvPr/>
        </p:nvSpPr>
        <p:spPr bwMode="auto">
          <a:xfrm>
            <a:off x="928688" y="5357813"/>
            <a:ext cx="3313112" cy="830262"/>
          </a:xfrm>
          <a:prstGeom prst="rect">
            <a:avLst/>
          </a:prstGeom>
          <a:noFill/>
          <a:ln w="12700">
            <a:noFill/>
            <a:miter lim="800000"/>
            <a:headEnd/>
            <a:tailEnd/>
          </a:ln>
        </p:spPr>
        <p:txBody>
          <a:bodyPr>
            <a:spAutoFit/>
          </a:bodyPr>
          <a:lstStyle/>
          <a:p>
            <a:pPr>
              <a:spcBef>
                <a:spcPct val="50000"/>
              </a:spcBef>
            </a:pPr>
            <a:r>
              <a:rPr lang="en-GB" dirty="0">
                <a:solidFill>
                  <a:srgbClr val="008000"/>
                </a:solidFill>
              </a:rPr>
              <a:t>Guess which English National Parks?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339"/>
                                        </p:tgtEl>
                                        <p:attrNameLst>
                                          <p:attrName>style.visibility</p:attrName>
                                        </p:attrNameLst>
                                      </p:cBhvr>
                                      <p:to>
                                        <p:strVal val="visible"/>
                                      </p:to>
                                    </p:set>
                                    <p:animEffect transition="in" filter="fade">
                                      <p:cBhvr>
                                        <p:cTn id="12" dur="2000"/>
                                        <p:tgtEl>
                                          <p:spTgt spid="1433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342"/>
                                        </p:tgtEl>
                                        <p:attrNameLst>
                                          <p:attrName>style.visibility</p:attrName>
                                        </p:attrNameLst>
                                      </p:cBhvr>
                                      <p:to>
                                        <p:strVal val="visible"/>
                                      </p:to>
                                    </p:set>
                                    <p:animEffect transition="in" filter="fade">
                                      <p:cBhvr>
                                        <p:cTn id="17" dur="2000"/>
                                        <p:tgtEl>
                                          <p:spTgt spid="1434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343"/>
                                        </p:tgtEl>
                                        <p:attrNameLst>
                                          <p:attrName>style.visibility</p:attrName>
                                        </p:attrNameLst>
                                      </p:cBhvr>
                                      <p:to>
                                        <p:strVal val="visible"/>
                                      </p:to>
                                    </p:set>
                                    <p:animEffect transition="in" filter="fade">
                                      <p:cBhvr>
                                        <p:cTn id="22" dur="2000"/>
                                        <p:tgtEl>
                                          <p:spTgt spid="1434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340"/>
                                        </p:tgtEl>
                                        <p:attrNameLst>
                                          <p:attrName>style.visibility</p:attrName>
                                        </p:attrNameLst>
                                      </p:cBhvr>
                                      <p:to>
                                        <p:strVal val="visible"/>
                                      </p:to>
                                    </p:set>
                                    <p:animEffect transition="in" filter="fade">
                                      <p:cBhvr>
                                        <p:cTn id="27" dur="2000"/>
                                        <p:tgtEl>
                                          <p:spTgt spid="1434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341"/>
                                        </p:tgtEl>
                                        <p:attrNameLst>
                                          <p:attrName>style.visibility</p:attrName>
                                        </p:attrNameLst>
                                      </p:cBhvr>
                                      <p:to>
                                        <p:strVal val="visible"/>
                                      </p:to>
                                    </p:set>
                                    <p:animEffect transition="in" filter="fade">
                                      <p:cBhvr>
                                        <p:cTn id="32" dur="2000"/>
                                        <p:tgtEl>
                                          <p:spTgt spid="1434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344"/>
                                        </p:tgtEl>
                                        <p:attrNameLst>
                                          <p:attrName>style.visibility</p:attrName>
                                        </p:attrNameLst>
                                      </p:cBhvr>
                                      <p:to>
                                        <p:strVal val="visible"/>
                                      </p:to>
                                    </p:set>
                                    <p:animEffect transition="in" filter="fade">
                                      <p:cBhvr>
                                        <p:cTn id="37" dur="2000"/>
                                        <p:tgtEl>
                                          <p:spTgt spid="143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5" descr="newforest"/>
          <p:cNvPicPr>
            <a:picLocks noChangeAspect="1" noChangeArrowheads="1"/>
          </p:cNvPicPr>
          <p:nvPr/>
        </p:nvPicPr>
        <p:blipFill>
          <a:blip r:embed="rId2" cstate="print"/>
          <a:srcRect/>
          <a:stretch>
            <a:fillRect/>
          </a:stretch>
        </p:blipFill>
        <p:spPr bwMode="auto">
          <a:xfrm>
            <a:off x="1547813" y="260350"/>
            <a:ext cx="2381250" cy="3171825"/>
          </a:xfrm>
          <a:prstGeom prst="rect">
            <a:avLst/>
          </a:prstGeom>
          <a:noFill/>
          <a:ln w="9525">
            <a:noFill/>
            <a:miter lim="800000"/>
            <a:headEnd/>
            <a:tailEnd/>
          </a:ln>
        </p:spPr>
      </p:pic>
      <p:pic>
        <p:nvPicPr>
          <p:cNvPr id="15363" name="Picture 7" descr="aonb3"/>
          <p:cNvPicPr>
            <a:picLocks noChangeAspect="1" noChangeArrowheads="1"/>
          </p:cNvPicPr>
          <p:nvPr/>
        </p:nvPicPr>
        <p:blipFill>
          <a:blip r:embed="rId3" cstate="print"/>
          <a:srcRect/>
          <a:stretch>
            <a:fillRect/>
          </a:stretch>
        </p:blipFill>
        <p:spPr bwMode="auto">
          <a:xfrm>
            <a:off x="2051050" y="3573463"/>
            <a:ext cx="4537075" cy="3017837"/>
          </a:xfrm>
          <a:prstGeom prst="rect">
            <a:avLst/>
          </a:prstGeom>
          <a:noFill/>
          <a:ln w="9525">
            <a:noFill/>
            <a:miter lim="800000"/>
            <a:headEnd/>
            <a:tailEnd/>
          </a:ln>
        </p:spPr>
      </p:pic>
      <p:pic>
        <p:nvPicPr>
          <p:cNvPr id="15364" name="Picture 10" descr="292-1"/>
          <p:cNvPicPr>
            <a:picLocks noChangeAspect="1" noChangeArrowheads="1"/>
          </p:cNvPicPr>
          <p:nvPr/>
        </p:nvPicPr>
        <p:blipFill>
          <a:blip r:embed="rId4" cstate="print"/>
          <a:srcRect/>
          <a:stretch>
            <a:fillRect/>
          </a:stretch>
        </p:blipFill>
        <p:spPr bwMode="auto">
          <a:xfrm>
            <a:off x="5940425" y="260350"/>
            <a:ext cx="2360613" cy="3168650"/>
          </a:xfrm>
          <a:prstGeom prst="rect">
            <a:avLst/>
          </a:prstGeom>
          <a:noFill/>
          <a:ln w="9525">
            <a:noFill/>
            <a:miter lim="800000"/>
            <a:headEnd/>
            <a:tailEnd/>
          </a:ln>
        </p:spPr>
      </p:pic>
      <p:sp>
        <p:nvSpPr>
          <p:cNvPr id="15365" name="Text Box 11"/>
          <p:cNvSpPr txBox="1">
            <a:spLocks noChangeArrowheads="1"/>
          </p:cNvSpPr>
          <p:nvPr/>
        </p:nvSpPr>
        <p:spPr bwMode="auto">
          <a:xfrm>
            <a:off x="214282" y="1357298"/>
            <a:ext cx="553998" cy="4048142"/>
          </a:xfrm>
          <a:prstGeom prst="rect">
            <a:avLst/>
          </a:prstGeom>
          <a:noFill/>
          <a:ln w="12700">
            <a:noFill/>
            <a:miter lim="800000"/>
            <a:headEnd/>
            <a:tailEnd/>
          </a:ln>
        </p:spPr>
        <p:txBody>
          <a:bodyPr vert="vert270">
            <a:spAutoFit/>
          </a:bodyPr>
          <a:lstStyle/>
          <a:p>
            <a:pPr>
              <a:spcBef>
                <a:spcPct val="50000"/>
              </a:spcBef>
              <a:defRPr/>
            </a:pPr>
            <a:r>
              <a:rPr lang="en-GB" dirty="0">
                <a:solidFill>
                  <a:srgbClr val="008000"/>
                </a:solidFill>
              </a:rPr>
              <a:t>The ‘New’ National Parks</a:t>
            </a:r>
          </a:p>
        </p:txBody>
      </p:sp>
      <p:sp>
        <p:nvSpPr>
          <p:cNvPr id="28678" name="Text Box 12"/>
          <p:cNvSpPr txBox="1">
            <a:spLocks noChangeArrowheads="1"/>
          </p:cNvSpPr>
          <p:nvPr/>
        </p:nvSpPr>
        <p:spPr bwMode="auto">
          <a:xfrm>
            <a:off x="7019925" y="3860800"/>
            <a:ext cx="2124075" cy="1917700"/>
          </a:xfrm>
          <a:prstGeom prst="rect">
            <a:avLst/>
          </a:prstGeom>
          <a:noFill/>
          <a:ln w="12700">
            <a:noFill/>
            <a:miter lim="800000"/>
            <a:headEnd/>
            <a:tailEnd/>
          </a:ln>
        </p:spPr>
        <p:txBody>
          <a:bodyPr>
            <a:spAutoFit/>
          </a:bodyPr>
          <a:lstStyle/>
          <a:p>
            <a:pPr>
              <a:spcBef>
                <a:spcPct val="50000"/>
              </a:spcBef>
            </a:pPr>
            <a:r>
              <a:rPr lang="en-GB" dirty="0">
                <a:solidFill>
                  <a:srgbClr val="008000"/>
                </a:solidFill>
              </a:rPr>
              <a:t>How are they different from the other National Parks?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2000"/>
                                        <p:tgtEl>
                                          <p:spTgt spid="1536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gtEl>
                                        <p:attrNameLst>
                                          <p:attrName>style.visibility</p:attrName>
                                        </p:attrNameLst>
                                      </p:cBhvr>
                                      <p:to>
                                        <p:strVal val="visible"/>
                                      </p:to>
                                    </p:set>
                                    <p:animEffect transition="in" filter="fade">
                                      <p:cBhvr>
                                        <p:cTn id="12" dur="2000"/>
                                        <p:tgtEl>
                                          <p:spTgt spid="1536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364"/>
                                        </p:tgtEl>
                                        <p:attrNameLst>
                                          <p:attrName>style.visibility</p:attrName>
                                        </p:attrNameLst>
                                      </p:cBhvr>
                                      <p:to>
                                        <p:strVal val="visible"/>
                                      </p:to>
                                    </p:set>
                                    <p:animEffect transition="in" filter="fade">
                                      <p:cBhvr>
                                        <p:cTn id="17" dur="2000"/>
                                        <p:tgtEl>
                                          <p:spTgt spid="153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fontAlgn="auto">
              <a:spcAft>
                <a:spcPts val="0"/>
              </a:spcAft>
              <a:defRPr/>
            </a:pPr>
            <a:r>
              <a:rPr lang="en-GB" dirty="0" smtClean="0">
                <a:solidFill>
                  <a:srgbClr val="008000"/>
                </a:solidFill>
                <a:latin typeface="Calibri" pitchFamily="34" charset="0"/>
              </a:rPr>
              <a:t>Environment Act 1995</a:t>
            </a:r>
          </a:p>
        </p:txBody>
      </p:sp>
      <p:sp>
        <p:nvSpPr>
          <p:cNvPr id="44035" name="Rectangle 3"/>
          <p:cNvSpPr>
            <a:spLocks noGrp="1" noChangeArrowheads="1"/>
          </p:cNvSpPr>
          <p:nvPr>
            <p:ph idx="1"/>
          </p:nvPr>
        </p:nvSpPr>
        <p:spPr/>
        <p:txBody>
          <a:bodyPr/>
          <a:lstStyle/>
          <a:p>
            <a:pPr>
              <a:lnSpc>
                <a:spcPct val="80000"/>
              </a:lnSpc>
            </a:pPr>
            <a:r>
              <a:rPr lang="en-GB" sz="2000" dirty="0" smtClean="0">
                <a:latin typeface="Calibri" pitchFamily="34" charset="0"/>
              </a:rPr>
              <a:t>All NP independent and work within Local govt</a:t>
            </a:r>
          </a:p>
          <a:p>
            <a:pPr>
              <a:lnSpc>
                <a:spcPct val="80000"/>
              </a:lnSpc>
            </a:pPr>
            <a:r>
              <a:rPr lang="en-GB" sz="2000" dirty="0" smtClean="0">
                <a:latin typeface="Calibri" pitchFamily="34" charset="0"/>
              </a:rPr>
              <a:t>NPA create Byelaws</a:t>
            </a:r>
          </a:p>
          <a:p>
            <a:pPr>
              <a:lnSpc>
                <a:spcPct val="80000"/>
              </a:lnSpc>
            </a:pPr>
            <a:r>
              <a:rPr lang="en-GB" sz="2000" dirty="0" smtClean="0">
                <a:latin typeface="Calibri" pitchFamily="34" charset="0"/>
              </a:rPr>
              <a:t>Sandford Principle</a:t>
            </a:r>
          </a:p>
          <a:p>
            <a:pPr lvl="1" algn="just">
              <a:lnSpc>
                <a:spcPct val="80000"/>
              </a:lnSpc>
              <a:buFontTx/>
              <a:buNone/>
            </a:pPr>
            <a:r>
              <a:rPr lang="en-GB" sz="1800" i="1" dirty="0" smtClean="0">
                <a:latin typeface="Calibri" pitchFamily="34" charset="0"/>
              </a:rPr>
              <a:t>The Environment Act 1995 Act also gave legal effect</a:t>
            </a:r>
          </a:p>
          <a:p>
            <a:pPr lvl="1" algn="just">
              <a:lnSpc>
                <a:spcPct val="80000"/>
              </a:lnSpc>
              <a:buFontTx/>
              <a:buNone/>
            </a:pPr>
            <a:r>
              <a:rPr lang="en-GB" sz="1800" i="1" dirty="0" smtClean="0">
                <a:latin typeface="Calibri" pitchFamily="34" charset="0"/>
              </a:rPr>
              <a:t>to the ‘Sandford Principle’ that, where there was a</a:t>
            </a:r>
          </a:p>
          <a:p>
            <a:pPr lvl="1" algn="just">
              <a:lnSpc>
                <a:spcPct val="80000"/>
              </a:lnSpc>
              <a:buFontTx/>
              <a:buNone/>
            </a:pPr>
            <a:r>
              <a:rPr lang="en-GB" sz="1800" i="1" dirty="0" smtClean="0">
                <a:latin typeface="Calibri" pitchFamily="34" charset="0"/>
              </a:rPr>
              <a:t>conflict between the two purposes, then the first</a:t>
            </a:r>
          </a:p>
          <a:p>
            <a:pPr lvl="1" algn="just">
              <a:lnSpc>
                <a:spcPct val="80000"/>
              </a:lnSpc>
              <a:buFontTx/>
              <a:buNone/>
            </a:pPr>
            <a:r>
              <a:rPr lang="en-GB" sz="1800" i="1" dirty="0" smtClean="0">
                <a:latin typeface="Calibri" pitchFamily="34" charset="0"/>
              </a:rPr>
              <a:t>( c o n s e rvation) should prevail over the second</a:t>
            </a:r>
          </a:p>
          <a:p>
            <a:pPr lvl="1" algn="just">
              <a:lnSpc>
                <a:spcPct val="80000"/>
              </a:lnSpc>
              <a:buFontTx/>
              <a:buNone/>
            </a:pPr>
            <a:r>
              <a:rPr lang="en-GB" sz="1800" i="1" dirty="0" smtClean="0">
                <a:latin typeface="Calibri" pitchFamily="34" charset="0"/>
              </a:rPr>
              <a:t>(enjoyment). This principle does not apply to the</a:t>
            </a:r>
          </a:p>
          <a:p>
            <a:pPr lvl="1" algn="just">
              <a:lnSpc>
                <a:spcPct val="80000"/>
              </a:lnSpc>
              <a:buFontTx/>
              <a:buNone/>
            </a:pPr>
            <a:r>
              <a:rPr lang="en-GB" sz="1800" i="1" dirty="0" smtClean="0">
                <a:latin typeface="Calibri" pitchFamily="34" charset="0"/>
              </a:rPr>
              <a:t>Broads, which has three purposes set out in the</a:t>
            </a:r>
          </a:p>
          <a:p>
            <a:pPr lvl="1" algn="just">
              <a:lnSpc>
                <a:spcPct val="80000"/>
              </a:lnSpc>
              <a:buFontTx/>
              <a:buNone/>
            </a:pPr>
            <a:r>
              <a:rPr lang="en-GB" sz="1800" i="1" dirty="0" smtClean="0">
                <a:latin typeface="Calibri" pitchFamily="34" charset="0"/>
              </a:rPr>
              <a:t>Broads Act 1988.</a:t>
            </a:r>
          </a:p>
          <a:p>
            <a:pPr lvl="1" algn="r">
              <a:lnSpc>
                <a:spcPct val="80000"/>
              </a:lnSpc>
              <a:buFontTx/>
              <a:buNone/>
            </a:pPr>
            <a:r>
              <a:rPr lang="en-GB" sz="1800" dirty="0" smtClean="0">
                <a:latin typeface="Calibri" pitchFamily="34" charset="0"/>
              </a:rPr>
              <a:t>Llewelyn, H. Countryside Recreation Volume 10 Number 3/4 Autumn/Winter 2002</a:t>
            </a:r>
          </a:p>
          <a:p>
            <a:pPr lvl="1">
              <a:lnSpc>
                <a:spcPct val="80000"/>
              </a:lnSpc>
              <a:buFontTx/>
              <a:buNone/>
            </a:pPr>
            <a:endParaRPr lang="en-GB" sz="1800" i="1" dirty="0" smtClean="0">
              <a:latin typeface="Calibri" pitchFamily="34" charset="0"/>
            </a:endParaRPr>
          </a:p>
          <a:p>
            <a:pPr lvl="1">
              <a:lnSpc>
                <a:spcPct val="80000"/>
              </a:lnSpc>
            </a:pPr>
            <a:r>
              <a:rPr lang="en-GB" sz="1800" b="1" dirty="0" smtClean="0">
                <a:solidFill>
                  <a:srgbClr val="008000"/>
                </a:solidFill>
                <a:latin typeface="Calibri" pitchFamily="34" charset="0"/>
              </a:rPr>
              <a:t>What did this mean for conservation?</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fontAlgn="auto">
              <a:spcAft>
                <a:spcPts val="0"/>
              </a:spcAft>
              <a:defRPr/>
            </a:pPr>
            <a:r>
              <a:rPr lang="en-GB" dirty="0" smtClean="0">
                <a:solidFill>
                  <a:srgbClr val="008000"/>
                </a:solidFill>
                <a:latin typeface="Calibri" pitchFamily="34" charset="0"/>
              </a:rPr>
              <a:t>The Modern Challenge</a:t>
            </a:r>
            <a:endParaRPr lang="en-US" dirty="0" smtClean="0">
              <a:solidFill>
                <a:srgbClr val="008000"/>
              </a:solidFill>
              <a:latin typeface="Calibri" pitchFamily="34" charset="0"/>
            </a:endParaRPr>
          </a:p>
        </p:txBody>
      </p:sp>
      <p:sp>
        <p:nvSpPr>
          <p:cNvPr id="29699" name="Content Placeholder 2"/>
          <p:cNvSpPr>
            <a:spLocks noGrp="1"/>
          </p:cNvSpPr>
          <p:nvPr>
            <p:ph idx="1"/>
          </p:nvPr>
        </p:nvSpPr>
        <p:spPr/>
        <p:txBody>
          <a:bodyPr/>
          <a:lstStyle/>
          <a:p>
            <a:r>
              <a:rPr lang="en-GB" sz="2400" dirty="0" smtClean="0">
                <a:latin typeface="Calibri" pitchFamily="34" charset="0"/>
              </a:rPr>
              <a:t>National Parks are also places where we can find answers to some of the challenges of modern life: problems such as traffic congestion, agricultural malaise and the rapid consumption of natural resources. The Government wants National Parks to be models for sustainable development, a role which they are very well placed to deliver. The complexity of managing the Parks is as challenging as ever and the stakes are even higher now than when the Parks were first designated. (National Parks for All, 1999)</a:t>
            </a:r>
          </a:p>
          <a:p>
            <a:r>
              <a:rPr lang="en-GB" sz="2400" dirty="0" smtClean="0">
                <a:latin typeface="Calibri" pitchFamily="34" charset="0"/>
              </a:rPr>
              <a:t>Britain’s Breathing Spaces (NPA, 2009)</a:t>
            </a:r>
            <a:endParaRPr lang="en-US" sz="2400" dirty="0" smtClean="0">
              <a:latin typeface="Calibri" pitchFamily="34" charset="0"/>
            </a:endParaRPr>
          </a:p>
          <a:p>
            <a:endParaRPr lang="en-US" dirty="0" smtClean="0">
              <a:latin typeface="Calibri"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fontAlgn="auto">
              <a:spcAft>
                <a:spcPts val="0"/>
              </a:spcAft>
              <a:defRPr/>
            </a:pPr>
            <a:r>
              <a:rPr lang="en-GB" dirty="0" smtClean="0">
                <a:solidFill>
                  <a:srgbClr val="008000"/>
                </a:solidFill>
                <a:latin typeface="Calibri" pitchFamily="34" charset="0"/>
              </a:rPr>
              <a:t>Purpose</a:t>
            </a:r>
          </a:p>
        </p:txBody>
      </p:sp>
      <p:sp>
        <p:nvSpPr>
          <p:cNvPr id="30723" name="Rectangle 3"/>
          <p:cNvSpPr>
            <a:spLocks noGrp="1" noChangeArrowheads="1"/>
          </p:cNvSpPr>
          <p:nvPr>
            <p:ph idx="1"/>
          </p:nvPr>
        </p:nvSpPr>
        <p:spPr/>
        <p:txBody>
          <a:bodyPr/>
          <a:lstStyle/>
          <a:p>
            <a:pPr marL="457200" indent="-457200">
              <a:lnSpc>
                <a:spcPct val="90000"/>
              </a:lnSpc>
              <a:buFont typeface="Monotype Sorts" pitchFamily="2" charset="2"/>
              <a:buNone/>
            </a:pPr>
            <a:r>
              <a:rPr lang="en-GB" sz="2400" dirty="0" smtClean="0">
                <a:latin typeface="Calibri" pitchFamily="34" charset="0"/>
              </a:rPr>
              <a:t>	National Parks have two purposes which were updated in the 1995 Environment Act:</a:t>
            </a:r>
          </a:p>
          <a:p>
            <a:pPr marL="457200" indent="-457200">
              <a:lnSpc>
                <a:spcPct val="90000"/>
              </a:lnSpc>
            </a:pPr>
            <a:endParaRPr lang="en-GB" sz="2400" dirty="0" smtClean="0">
              <a:latin typeface="Calibri" pitchFamily="34" charset="0"/>
            </a:endParaRPr>
          </a:p>
          <a:p>
            <a:pPr marL="457200" indent="-457200">
              <a:lnSpc>
                <a:spcPct val="90000"/>
              </a:lnSpc>
              <a:buFont typeface="Monotype Sorts" pitchFamily="2" charset="2"/>
              <a:buAutoNum type="arabicPeriod"/>
            </a:pPr>
            <a:r>
              <a:rPr lang="en-GB" sz="2400" dirty="0" smtClean="0">
                <a:latin typeface="Calibri" pitchFamily="34" charset="0"/>
              </a:rPr>
              <a:t> </a:t>
            </a:r>
            <a:r>
              <a:rPr lang="en-GB" sz="2400" i="1" dirty="0" smtClean="0">
                <a:latin typeface="Calibri" pitchFamily="34" charset="0"/>
              </a:rPr>
              <a:t>to conserve and enhance the natural beauty, wildlife and cultural heritage of the National Parks; and to </a:t>
            </a:r>
          </a:p>
          <a:p>
            <a:pPr marL="457200" indent="-457200">
              <a:lnSpc>
                <a:spcPct val="90000"/>
              </a:lnSpc>
              <a:buFont typeface="Monotype Sorts" pitchFamily="2" charset="2"/>
              <a:buAutoNum type="arabicPeriod"/>
            </a:pPr>
            <a:endParaRPr lang="en-GB" sz="2400" i="1" dirty="0" smtClean="0">
              <a:latin typeface="Calibri" pitchFamily="34" charset="0"/>
            </a:endParaRPr>
          </a:p>
          <a:p>
            <a:pPr marL="457200" indent="-457200">
              <a:lnSpc>
                <a:spcPct val="90000"/>
              </a:lnSpc>
              <a:buFont typeface="Monotype Sorts" pitchFamily="2" charset="2"/>
              <a:buAutoNum type="arabicPeriod"/>
            </a:pPr>
            <a:r>
              <a:rPr lang="en-GB" sz="2400" i="1" dirty="0" smtClean="0">
                <a:latin typeface="Calibri" pitchFamily="34" charset="0"/>
              </a:rPr>
              <a:t>promote opportunities for the public understanding and enjoyment of the special qualities of the Parks </a:t>
            </a:r>
          </a:p>
          <a:p>
            <a:pPr marL="457200" indent="-457200">
              <a:lnSpc>
                <a:spcPct val="90000"/>
              </a:lnSpc>
            </a:pPr>
            <a:endParaRPr lang="en-GB" sz="2400" i="1" dirty="0" smtClean="0">
              <a:latin typeface="Calibri" pitchFamily="34" charset="0"/>
            </a:endParaRPr>
          </a:p>
          <a:p>
            <a:pPr marL="457200" indent="-457200">
              <a:lnSpc>
                <a:spcPct val="90000"/>
              </a:lnSpc>
            </a:pPr>
            <a:r>
              <a:rPr lang="en-GB" sz="2400" i="1" dirty="0" smtClean="0">
                <a:solidFill>
                  <a:srgbClr val="008000"/>
                </a:solidFill>
                <a:latin typeface="Calibri" pitchFamily="34" charset="0"/>
              </a:rPr>
              <a:t>What are your first thoughts?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fontAlgn="auto">
              <a:spcAft>
                <a:spcPts val="0"/>
              </a:spcAft>
              <a:defRPr/>
            </a:pPr>
            <a:r>
              <a:rPr lang="en-GB" sz="4000" b="1" dirty="0" smtClean="0">
                <a:solidFill>
                  <a:srgbClr val="008000"/>
                </a:solidFill>
                <a:latin typeface="Calibri" pitchFamily="34" charset="0"/>
              </a:rPr>
              <a:t>Statutory bodies</a:t>
            </a:r>
            <a:br>
              <a:rPr lang="en-GB" sz="4000" b="1" dirty="0" smtClean="0">
                <a:solidFill>
                  <a:srgbClr val="008000"/>
                </a:solidFill>
                <a:latin typeface="Calibri" pitchFamily="34" charset="0"/>
              </a:rPr>
            </a:br>
            <a:endParaRPr lang="en-GB" sz="4000" b="1" dirty="0" smtClean="0">
              <a:solidFill>
                <a:srgbClr val="008000"/>
              </a:solidFill>
              <a:latin typeface="Calibri" pitchFamily="34" charset="0"/>
            </a:endParaRPr>
          </a:p>
        </p:txBody>
      </p:sp>
      <p:sp>
        <p:nvSpPr>
          <p:cNvPr id="18435" name="Rectangle 3"/>
          <p:cNvSpPr>
            <a:spLocks noGrp="1" noChangeArrowheads="1"/>
          </p:cNvSpPr>
          <p:nvPr>
            <p:ph idx="1"/>
          </p:nvPr>
        </p:nvSpPr>
        <p:spPr>
          <a:xfrm>
            <a:off x="928662" y="928670"/>
            <a:ext cx="7747000" cy="4479925"/>
          </a:xfrm>
        </p:spPr>
        <p:txBody>
          <a:bodyPr/>
          <a:lstStyle/>
          <a:p>
            <a:pPr>
              <a:lnSpc>
                <a:spcPct val="80000"/>
              </a:lnSpc>
            </a:pPr>
            <a:r>
              <a:rPr lang="en-GB" sz="2000" dirty="0" smtClean="0">
                <a:latin typeface="Calibri" pitchFamily="34" charset="0"/>
              </a:rPr>
              <a:t>The Government Department responsible for National Parks in England is the </a:t>
            </a:r>
            <a:r>
              <a:rPr lang="en-GB" sz="2000" dirty="0" smtClean="0">
                <a:latin typeface="Calibri" pitchFamily="34" charset="0"/>
                <a:hlinkClick r:id="rId2"/>
              </a:rPr>
              <a:t>Department of the Environment, Food and Rural Affairs</a:t>
            </a:r>
            <a:r>
              <a:rPr lang="en-GB" sz="2000" dirty="0" smtClean="0">
                <a:latin typeface="Calibri" pitchFamily="34" charset="0"/>
              </a:rPr>
              <a:t>.   Other websites with relevance for English National Parks are:  </a:t>
            </a:r>
            <a:r>
              <a:rPr lang="en-GB" sz="2000" dirty="0" smtClean="0">
                <a:latin typeface="Calibri" pitchFamily="34" charset="0"/>
                <a:hlinkClick r:id="rId3"/>
              </a:rPr>
              <a:t>Office of the Deputy Prime Minister</a:t>
            </a:r>
            <a:r>
              <a:rPr lang="en-GB" sz="2000" dirty="0" smtClean="0">
                <a:latin typeface="Calibri" pitchFamily="34" charset="0"/>
              </a:rPr>
              <a:t>, and the </a:t>
            </a:r>
            <a:r>
              <a:rPr lang="en-GB" sz="2000" dirty="0" smtClean="0">
                <a:latin typeface="Calibri" pitchFamily="34" charset="0"/>
                <a:hlinkClick r:id="rId4"/>
              </a:rPr>
              <a:t>Department for Transport</a:t>
            </a:r>
            <a:r>
              <a:rPr lang="en-GB" sz="2000" dirty="0" smtClean="0">
                <a:latin typeface="Calibri" pitchFamily="34" charset="0"/>
              </a:rPr>
              <a:t>. </a:t>
            </a:r>
          </a:p>
          <a:p>
            <a:pPr>
              <a:lnSpc>
                <a:spcPct val="80000"/>
              </a:lnSpc>
            </a:pPr>
            <a:r>
              <a:rPr lang="en-GB" sz="2000" dirty="0" smtClean="0">
                <a:latin typeface="Calibri" pitchFamily="34" charset="0"/>
              </a:rPr>
              <a:t>For National Parks in Wales, see the </a:t>
            </a:r>
            <a:r>
              <a:rPr lang="en-GB" sz="2000" dirty="0" smtClean="0">
                <a:latin typeface="Calibri" pitchFamily="34" charset="0"/>
                <a:hlinkClick r:id="rId5"/>
              </a:rPr>
              <a:t>National Assembly for Wales</a:t>
            </a:r>
            <a:r>
              <a:rPr lang="en-GB" sz="2000" dirty="0" smtClean="0">
                <a:latin typeface="Calibri" pitchFamily="34" charset="0"/>
              </a:rPr>
              <a:t> site.</a:t>
            </a:r>
          </a:p>
          <a:p>
            <a:pPr>
              <a:lnSpc>
                <a:spcPct val="80000"/>
              </a:lnSpc>
            </a:pPr>
            <a:r>
              <a:rPr lang="en-GB" sz="2000" dirty="0" smtClean="0">
                <a:latin typeface="Calibri" pitchFamily="34" charset="0"/>
              </a:rPr>
              <a:t>The </a:t>
            </a:r>
            <a:r>
              <a:rPr lang="en-GB" sz="2000" dirty="0" smtClean="0">
                <a:latin typeface="Calibri" pitchFamily="34" charset="0"/>
                <a:hlinkClick r:id="rId6"/>
              </a:rPr>
              <a:t>Countryside Agency</a:t>
            </a:r>
            <a:r>
              <a:rPr lang="en-GB" sz="2000" dirty="0" smtClean="0">
                <a:latin typeface="Calibri" pitchFamily="34" charset="0"/>
              </a:rPr>
              <a:t> is the statutory body in England that is working </a:t>
            </a:r>
          </a:p>
          <a:p>
            <a:pPr>
              <a:lnSpc>
                <a:spcPct val="80000"/>
              </a:lnSpc>
            </a:pPr>
            <a:r>
              <a:rPr lang="en-GB" sz="2000" dirty="0" smtClean="0">
                <a:latin typeface="Calibri" pitchFamily="34" charset="0"/>
              </a:rPr>
              <a:t> To conserve and enhance the countryside to promote social equity and economic opportunity for the people who live there to help everyone, wherever they live, to enjoy this national asset </a:t>
            </a:r>
          </a:p>
          <a:p>
            <a:pPr>
              <a:lnSpc>
                <a:spcPct val="80000"/>
              </a:lnSpc>
            </a:pPr>
            <a:r>
              <a:rPr lang="en-GB" sz="2000" dirty="0" smtClean="0">
                <a:latin typeface="Calibri" pitchFamily="34" charset="0"/>
              </a:rPr>
              <a:t>The </a:t>
            </a:r>
            <a:r>
              <a:rPr lang="en-GB" sz="2000" dirty="0" smtClean="0">
                <a:latin typeface="Calibri" pitchFamily="34" charset="0"/>
                <a:hlinkClick r:id="rId7"/>
              </a:rPr>
              <a:t>Countryside Council for Wales</a:t>
            </a:r>
            <a:r>
              <a:rPr lang="en-GB" sz="2000" dirty="0" smtClean="0">
                <a:latin typeface="Calibri" pitchFamily="34" charset="0"/>
              </a:rPr>
              <a:t> is the Government's statutory adviser on sustaining natural beauty, wildlife and the opportunity for outdoor enjoyment in Wales and its inshore waters.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20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2000"/>
                                        <p:tgtEl>
                                          <p:spTgt spid="184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2000"/>
                                        <p:tgtEl>
                                          <p:spTgt spid="184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2000"/>
                                        <p:tgtEl>
                                          <p:spTgt spid="1843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2000"/>
                                        <p:tgtEl>
                                          <p:spTgt spid="184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00125" y="0"/>
            <a:ext cx="8143875" cy="1143000"/>
          </a:xfrm>
        </p:spPr>
        <p:txBody>
          <a:bodyPr>
            <a:normAutofit fontScale="90000"/>
          </a:bodyPr>
          <a:lstStyle/>
          <a:p>
            <a:pPr fontAlgn="auto">
              <a:spcAft>
                <a:spcPts val="0"/>
              </a:spcAft>
              <a:defRPr/>
            </a:pPr>
            <a:r>
              <a:rPr lang="en-GB" sz="4000" b="1" dirty="0" smtClean="0">
                <a:solidFill>
                  <a:srgbClr val="008000"/>
                </a:solidFill>
                <a:latin typeface="Calibri" pitchFamily="34" charset="0"/>
              </a:rPr>
              <a:t>Countryside and wildlife organisations</a:t>
            </a:r>
          </a:p>
        </p:txBody>
      </p:sp>
      <p:sp>
        <p:nvSpPr>
          <p:cNvPr id="19459" name="Rectangle 3"/>
          <p:cNvSpPr>
            <a:spLocks noGrp="1" noChangeArrowheads="1"/>
          </p:cNvSpPr>
          <p:nvPr>
            <p:ph idx="1"/>
          </p:nvPr>
        </p:nvSpPr>
        <p:spPr>
          <a:xfrm>
            <a:off x="1000125" y="1341438"/>
            <a:ext cx="7964488" cy="5040312"/>
          </a:xfrm>
        </p:spPr>
        <p:txBody>
          <a:bodyPr/>
          <a:lstStyle/>
          <a:p>
            <a:pPr>
              <a:lnSpc>
                <a:spcPct val="80000"/>
              </a:lnSpc>
            </a:pPr>
            <a:endParaRPr lang="en-GB" sz="2000" b="1" dirty="0" smtClean="0">
              <a:latin typeface="Calibri" pitchFamily="34" charset="0"/>
            </a:endParaRPr>
          </a:p>
          <a:p>
            <a:pPr>
              <a:lnSpc>
                <a:spcPct val="80000"/>
              </a:lnSpc>
            </a:pPr>
            <a:r>
              <a:rPr lang="en-GB" sz="2000" u="sng" dirty="0" smtClean="0">
                <a:latin typeface="Calibri" pitchFamily="34" charset="0"/>
              </a:rPr>
              <a:t>The Council for National Parks (CNP)</a:t>
            </a:r>
            <a:r>
              <a:rPr lang="en-GB" sz="2000" dirty="0" smtClean="0">
                <a:latin typeface="Calibri" pitchFamily="34" charset="0"/>
              </a:rPr>
              <a:t> works with many partner organisations which have an interest in National Parks. CNP has over 40 members these include the National Trust, the Ramblers' Association, RSPB etc.</a:t>
            </a:r>
          </a:p>
          <a:p>
            <a:pPr>
              <a:lnSpc>
                <a:spcPct val="80000"/>
              </a:lnSpc>
            </a:pPr>
            <a:r>
              <a:rPr lang="en-GB" sz="2000" dirty="0" smtClean="0">
                <a:latin typeface="Calibri" pitchFamily="34" charset="0"/>
              </a:rPr>
              <a:t>CNP is a member of </a:t>
            </a:r>
            <a:r>
              <a:rPr lang="en-GB" sz="2000" dirty="0" smtClean="0">
                <a:latin typeface="Calibri" pitchFamily="34" charset="0"/>
                <a:hlinkClick r:id="rId2"/>
              </a:rPr>
              <a:t>Wildlife and Countryside Link</a:t>
            </a:r>
            <a:r>
              <a:rPr lang="en-GB" sz="2000" dirty="0" smtClean="0">
                <a:latin typeface="Calibri" pitchFamily="34" charset="0"/>
              </a:rPr>
              <a:t> which is the liaison body for voluntary sector organisations concerned with the conservation and protection of wildlife and countryside. It is a coalition of 37 organisations with over 5.5 million supporters in the UK. WCL members also own, manage or lease more than 3,500 sites (about 430,000 ha) in the UK of which over 1,650 are Sites of Special Scientific Interest.  </a:t>
            </a:r>
          </a:p>
          <a:p>
            <a:pPr>
              <a:lnSpc>
                <a:spcPct val="80000"/>
              </a:lnSpc>
            </a:pPr>
            <a:r>
              <a:rPr lang="en-GB" sz="2000" dirty="0" smtClean="0">
                <a:latin typeface="Calibri" pitchFamily="34" charset="0"/>
              </a:rPr>
              <a:t>The </a:t>
            </a:r>
            <a:r>
              <a:rPr lang="en-GB" sz="2000" dirty="0" smtClean="0">
                <a:latin typeface="Calibri" pitchFamily="34" charset="0"/>
                <a:hlinkClick r:id="rId3"/>
              </a:rPr>
              <a:t>Limestone Pavement Action Group</a:t>
            </a:r>
            <a:r>
              <a:rPr lang="en-GB" sz="2000" dirty="0" smtClean="0">
                <a:latin typeface="Calibri" pitchFamily="34" charset="0"/>
              </a:rPr>
              <a:t> is a group of organisations who work together to protect limestone pavements in the UK.</a:t>
            </a:r>
          </a:p>
          <a:p>
            <a:pPr>
              <a:lnSpc>
                <a:spcPct val="80000"/>
              </a:lnSpc>
            </a:pPr>
            <a:r>
              <a:rPr lang="en-GB" sz="2000" dirty="0" smtClean="0">
                <a:latin typeface="Calibri" pitchFamily="34" charset="0"/>
              </a:rPr>
              <a:t>The </a:t>
            </a:r>
            <a:r>
              <a:rPr lang="en-GB" sz="2000" dirty="0" smtClean="0">
                <a:latin typeface="Calibri" pitchFamily="34" charset="0"/>
                <a:hlinkClick r:id="rId4"/>
              </a:rPr>
              <a:t>Save Longstone Edge Campaign</a:t>
            </a:r>
            <a:r>
              <a:rPr lang="en-GB" sz="2000" dirty="0" smtClean="0">
                <a:latin typeface="Calibri" pitchFamily="34" charset="0"/>
              </a:rPr>
              <a:t> is a campaign to stop a proposed major new quarry at Longstone Edge, Derbyshire.</a:t>
            </a:r>
          </a:p>
          <a:p>
            <a:pPr>
              <a:lnSpc>
                <a:spcPct val="80000"/>
              </a:lnSpc>
            </a:pPr>
            <a:r>
              <a:rPr lang="en-GB" sz="2000" dirty="0" smtClean="0">
                <a:latin typeface="Calibri" pitchFamily="34" charset="0"/>
              </a:rPr>
              <a:t>The </a:t>
            </a:r>
            <a:r>
              <a:rPr lang="en-GB" sz="2000" dirty="0" smtClean="0">
                <a:latin typeface="Calibri" pitchFamily="34" charset="0"/>
                <a:hlinkClick r:id="rId5"/>
              </a:rPr>
              <a:t>Open Spaces Society</a:t>
            </a:r>
            <a:r>
              <a:rPr lang="en-GB" sz="2000" dirty="0" smtClean="0">
                <a:latin typeface="Calibri" pitchFamily="34" charset="0"/>
              </a:rPr>
              <a:t> exists to protect common land and public rights of way.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fade">
                                      <p:cBhvr>
                                        <p:cTn id="7" dur="20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fade">
                                      <p:cBhvr>
                                        <p:cTn id="12" dur="2000"/>
                                        <p:tgtEl>
                                          <p:spTgt spid="1945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animEffect transition="in" filter="fade">
                                      <p:cBhvr>
                                        <p:cTn id="17" dur="2000"/>
                                        <p:tgtEl>
                                          <p:spTgt spid="1945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459">
                                            <p:txEl>
                                              <p:pRg st="4" end="4"/>
                                            </p:txEl>
                                          </p:spTgt>
                                        </p:tgtEl>
                                        <p:attrNameLst>
                                          <p:attrName>style.visibility</p:attrName>
                                        </p:attrNameLst>
                                      </p:cBhvr>
                                      <p:to>
                                        <p:strVal val="visible"/>
                                      </p:to>
                                    </p:set>
                                    <p:animEffect transition="in" filter="fade">
                                      <p:cBhvr>
                                        <p:cTn id="22" dur="2000"/>
                                        <p:tgtEl>
                                          <p:spTgt spid="1945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animEffect transition="in" filter="fade">
                                      <p:cBhvr>
                                        <p:cTn id="27" dur="2000"/>
                                        <p:tgtEl>
                                          <p:spTgt spid="19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435100" y="274638"/>
            <a:ext cx="7499350" cy="1143000"/>
          </a:xfrm>
        </p:spPr>
        <p:txBody>
          <a:bodyPr>
            <a:normAutofit/>
          </a:bodyPr>
          <a:lstStyle/>
          <a:p>
            <a:pPr fontAlgn="auto">
              <a:spcAft>
                <a:spcPts val="0"/>
              </a:spcAft>
              <a:defRPr/>
            </a:pPr>
            <a:r>
              <a:rPr lang="en-US" sz="3600" b="1" dirty="0" smtClean="0">
                <a:solidFill>
                  <a:srgbClr val="008000"/>
                </a:solidFill>
                <a:latin typeface="Calibri" pitchFamily="34" charset="0"/>
              </a:rPr>
              <a:t>Variation in view point</a:t>
            </a:r>
            <a:br>
              <a:rPr lang="en-US" sz="3600" b="1" dirty="0" smtClean="0">
                <a:solidFill>
                  <a:srgbClr val="008000"/>
                </a:solidFill>
                <a:latin typeface="Calibri" pitchFamily="34" charset="0"/>
              </a:rPr>
            </a:br>
            <a:endParaRPr lang="en-US" sz="2000" b="1" i="1" dirty="0" smtClean="0">
              <a:solidFill>
                <a:schemeClr val="tx2">
                  <a:satMod val="130000"/>
                </a:schemeClr>
              </a:solidFill>
              <a:latin typeface="Calibri" pitchFamily="34" charset="0"/>
            </a:endParaRPr>
          </a:p>
        </p:txBody>
      </p:sp>
      <p:sp>
        <p:nvSpPr>
          <p:cNvPr id="21507" name="Rectangle 3"/>
          <p:cNvSpPr>
            <a:spLocks noGrp="1" noChangeArrowheads="1"/>
          </p:cNvSpPr>
          <p:nvPr>
            <p:ph sz="half" idx="1"/>
          </p:nvPr>
        </p:nvSpPr>
        <p:spPr>
          <a:xfrm>
            <a:off x="1000125" y="1857375"/>
            <a:ext cx="4495800" cy="4572000"/>
          </a:xfrm>
        </p:spPr>
        <p:txBody>
          <a:bodyPr/>
          <a:lstStyle/>
          <a:p>
            <a:pPr>
              <a:buFont typeface="Monotype Sorts" pitchFamily="2" charset="2"/>
              <a:buNone/>
            </a:pPr>
            <a:r>
              <a:rPr lang="en-US" sz="2400" b="1" dirty="0" smtClean="0">
                <a:latin typeface="Calibri" pitchFamily="34" charset="0"/>
              </a:rPr>
              <a:t>Development</a:t>
            </a:r>
            <a:endParaRPr lang="en-US" sz="2400" dirty="0" smtClean="0">
              <a:latin typeface="Calibri" pitchFamily="34" charset="0"/>
            </a:endParaRPr>
          </a:p>
          <a:p>
            <a:r>
              <a:rPr lang="en-US" sz="2400" dirty="0" smtClean="0">
                <a:latin typeface="Calibri" pitchFamily="34" charset="0"/>
              </a:rPr>
              <a:t>Dual highway through Lake District</a:t>
            </a:r>
          </a:p>
          <a:p>
            <a:r>
              <a:rPr lang="en-US" sz="2400" dirty="0" smtClean="0">
                <a:latin typeface="Calibri" pitchFamily="34" charset="0"/>
              </a:rPr>
              <a:t>Litter fines in York. Dales</a:t>
            </a:r>
          </a:p>
          <a:p>
            <a:r>
              <a:rPr lang="en-US" sz="2400" dirty="0" smtClean="0">
                <a:latin typeface="Calibri" pitchFamily="34" charset="0"/>
              </a:rPr>
              <a:t>Samsung to be located in B. Beacons</a:t>
            </a:r>
          </a:p>
          <a:p>
            <a:r>
              <a:rPr lang="en-US" sz="2400" dirty="0" smtClean="0">
                <a:latin typeface="Calibri" pitchFamily="34" charset="0"/>
              </a:rPr>
              <a:t>Marriot Hotel in Pembs.</a:t>
            </a:r>
          </a:p>
          <a:p>
            <a:r>
              <a:rPr lang="en-US" sz="2400" dirty="0" smtClean="0">
                <a:latin typeface="Calibri" pitchFamily="34" charset="0"/>
              </a:rPr>
              <a:t>Walking fees on Snowdon</a:t>
            </a:r>
          </a:p>
        </p:txBody>
      </p:sp>
      <p:sp>
        <p:nvSpPr>
          <p:cNvPr id="21508" name="Rectangle 4"/>
          <p:cNvSpPr>
            <a:spLocks noGrp="1" noChangeArrowheads="1"/>
          </p:cNvSpPr>
          <p:nvPr>
            <p:ph sz="half" idx="2"/>
          </p:nvPr>
        </p:nvSpPr>
        <p:spPr>
          <a:xfrm>
            <a:off x="5257800" y="1828800"/>
            <a:ext cx="3810000" cy="4114800"/>
          </a:xfrm>
        </p:spPr>
        <p:txBody>
          <a:bodyPr/>
          <a:lstStyle/>
          <a:p>
            <a:pPr>
              <a:buFont typeface="Monotype Sorts" pitchFamily="2" charset="2"/>
              <a:buNone/>
            </a:pPr>
            <a:r>
              <a:rPr lang="en-US" sz="2400" b="1" dirty="0" smtClean="0">
                <a:solidFill>
                  <a:srgbClr val="008000"/>
                </a:solidFill>
                <a:latin typeface="Calibri" pitchFamily="34" charset="0"/>
              </a:rPr>
              <a:t>Group</a:t>
            </a:r>
          </a:p>
          <a:p>
            <a:r>
              <a:rPr lang="en-US" sz="2400" dirty="0" smtClean="0">
                <a:solidFill>
                  <a:srgbClr val="008000"/>
                </a:solidFill>
                <a:latin typeface="Calibri" pitchFamily="34" charset="0"/>
              </a:rPr>
              <a:t>Tourist</a:t>
            </a:r>
          </a:p>
          <a:p>
            <a:r>
              <a:rPr lang="en-US" sz="2400" dirty="0" smtClean="0">
                <a:solidFill>
                  <a:srgbClr val="008000"/>
                </a:solidFill>
                <a:latin typeface="Calibri" pitchFamily="34" charset="0"/>
              </a:rPr>
              <a:t>Local farmer</a:t>
            </a:r>
          </a:p>
          <a:p>
            <a:r>
              <a:rPr lang="en-US" sz="2400" dirty="0" smtClean="0">
                <a:solidFill>
                  <a:srgbClr val="008000"/>
                </a:solidFill>
                <a:latin typeface="Calibri" pitchFamily="34" charset="0"/>
              </a:rPr>
              <a:t>Local 18-30 yr.</a:t>
            </a:r>
          </a:p>
          <a:p>
            <a:r>
              <a:rPr lang="en-US" sz="2400" dirty="0" smtClean="0">
                <a:solidFill>
                  <a:srgbClr val="008000"/>
                </a:solidFill>
                <a:latin typeface="Calibri" pitchFamily="34" charset="0"/>
              </a:rPr>
              <a:t>Retired locals</a:t>
            </a:r>
          </a:p>
          <a:p>
            <a:r>
              <a:rPr lang="en-US" sz="2400" dirty="0" smtClean="0">
                <a:solidFill>
                  <a:srgbClr val="008000"/>
                </a:solidFill>
                <a:latin typeface="Calibri" pitchFamily="34" charset="0"/>
              </a:rPr>
              <a:t>Conservationist</a:t>
            </a:r>
          </a:p>
          <a:p>
            <a:r>
              <a:rPr lang="en-US" sz="2400" dirty="0" smtClean="0">
                <a:solidFill>
                  <a:srgbClr val="008000"/>
                </a:solidFill>
                <a:latin typeface="Calibri" pitchFamily="34" charset="0"/>
              </a:rPr>
              <a:t>Local Councilor</a:t>
            </a:r>
          </a:p>
          <a:p>
            <a:r>
              <a:rPr lang="en-US" sz="2400" dirty="0" smtClean="0">
                <a:solidFill>
                  <a:srgbClr val="008000"/>
                </a:solidFill>
                <a:latin typeface="Calibri" pitchFamily="34" charset="0"/>
              </a:rPr>
              <a:t>Business community</a:t>
            </a:r>
          </a:p>
        </p:txBody>
      </p:sp>
      <p:sp>
        <p:nvSpPr>
          <p:cNvPr id="5" name="TextBox 4"/>
          <p:cNvSpPr txBox="1"/>
          <p:nvPr/>
        </p:nvSpPr>
        <p:spPr>
          <a:xfrm>
            <a:off x="1071538" y="5643578"/>
            <a:ext cx="7786742" cy="830997"/>
          </a:xfrm>
          <a:prstGeom prst="rect">
            <a:avLst/>
          </a:prstGeom>
          <a:noFill/>
        </p:spPr>
        <p:txBody>
          <a:bodyPr wrap="square" rtlCol="0">
            <a:spAutoFit/>
          </a:bodyPr>
          <a:lstStyle/>
          <a:p>
            <a:pPr>
              <a:buFont typeface="Arial" pitchFamily="34" charset="0"/>
              <a:buChar char="•"/>
            </a:pPr>
            <a:r>
              <a:rPr lang="en-GB" b="1" i="1" dirty="0" smtClean="0">
                <a:solidFill>
                  <a:srgbClr val="008000"/>
                </a:solidFill>
                <a:latin typeface="Calibri" pitchFamily="34" charset="0"/>
              </a:rPr>
              <a:t>Using a table, </a:t>
            </a:r>
            <a:r>
              <a:rPr lang="en-US" b="1" i="1" dirty="0" smtClean="0">
                <a:solidFill>
                  <a:srgbClr val="008000"/>
                </a:solidFill>
                <a:latin typeface="Calibri" pitchFamily="34" charset="0"/>
              </a:rPr>
              <a:t>note the group reaction for each of the Developments</a:t>
            </a:r>
            <a:endParaRPr lang="en-US" b="1" i="1" dirty="0">
              <a:solidFill>
                <a:srgbClr val="008000"/>
              </a:solidFill>
              <a:latin typeface="Calibri"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animEffect transition="in" filter="fade">
                                      <p:cBhvr>
                                        <p:cTn id="7" dur="2000"/>
                                        <p:tgtEl>
                                          <p:spTgt spid="2150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508">
                                            <p:txEl>
                                              <p:pRg st="1" end="1"/>
                                            </p:txEl>
                                          </p:spTgt>
                                        </p:tgtEl>
                                        <p:attrNameLst>
                                          <p:attrName>style.visibility</p:attrName>
                                        </p:attrNameLst>
                                      </p:cBhvr>
                                      <p:to>
                                        <p:strVal val="visible"/>
                                      </p:to>
                                    </p:set>
                                    <p:animEffect transition="in" filter="fade">
                                      <p:cBhvr>
                                        <p:cTn id="12" dur="2000"/>
                                        <p:tgtEl>
                                          <p:spTgt spid="2150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508">
                                            <p:txEl>
                                              <p:pRg st="2" end="2"/>
                                            </p:txEl>
                                          </p:spTgt>
                                        </p:tgtEl>
                                        <p:attrNameLst>
                                          <p:attrName>style.visibility</p:attrName>
                                        </p:attrNameLst>
                                      </p:cBhvr>
                                      <p:to>
                                        <p:strVal val="visible"/>
                                      </p:to>
                                    </p:set>
                                    <p:animEffect transition="in" filter="fade">
                                      <p:cBhvr>
                                        <p:cTn id="17" dur="2000"/>
                                        <p:tgtEl>
                                          <p:spTgt spid="2150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508">
                                            <p:txEl>
                                              <p:pRg st="3" end="3"/>
                                            </p:txEl>
                                          </p:spTgt>
                                        </p:tgtEl>
                                        <p:attrNameLst>
                                          <p:attrName>style.visibility</p:attrName>
                                        </p:attrNameLst>
                                      </p:cBhvr>
                                      <p:to>
                                        <p:strVal val="visible"/>
                                      </p:to>
                                    </p:set>
                                    <p:animEffect transition="in" filter="fade">
                                      <p:cBhvr>
                                        <p:cTn id="22" dur="2000"/>
                                        <p:tgtEl>
                                          <p:spTgt spid="2150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508">
                                            <p:txEl>
                                              <p:pRg st="4" end="4"/>
                                            </p:txEl>
                                          </p:spTgt>
                                        </p:tgtEl>
                                        <p:attrNameLst>
                                          <p:attrName>style.visibility</p:attrName>
                                        </p:attrNameLst>
                                      </p:cBhvr>
                                      <p:to>
                                        <p:strVal val="visible"/>
                                      </p:to>
                                    </p:set>
                                    <p:animEffect transition="in" filter="fade">
                                      <p:cBhvr>
                                        <p:cTn id="27" dur="2000"/>
                                        <p:tgtEl>
                                          <p:spTgt spid="2150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508">
                                            <p:txEl>
                                              <p:pRg st="5" end="5"/>
                                            </p:txEl>
                                          </p:spTgt>
                                        </p:tgtEl>
                                        <p:attrNameLst>
                                          <p:attrName>style.visibility</p:attrName>
                                        </p:attrNameLst>
                                      </p:cBhvr>
                                      <p:to>
                                        <p:strVal val="visible"/>
                                      </p:to>
                                    </p:set>
                                    <p:animEffect transition="in" filter="fade">
                                      <p:cBhvr>
                                        <p:cTn id="32" dur="2000"/>
                                        <p:tgtEl>
                                          <p:spTgt spid="2150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508">
                                            <p:txEl>
                                              <p:pRg st="6" end="6"/>
                                            </p:txEl>
                                          </p:spTgt>
                                        </p:tgtEl>
                                        <p:attrNameLst>
                                          <p:attrName>style.visibility</p:attrName>
                                        </p:attrNameLst>
                                      </p:cBhvr>
                                      <p:to>
                                        <p:strVal val="visible"/>
                                      </p:to>
                                    </p:set>
                                    <p:animEffect transition="in" filter="fade">
                                      <p:cBhvr>
                                        <p:cTn id="37" dur="2000"/>
                                        <p:tgtEl>
                                          <p:spTgt spid="2150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508">
                                            <p:txEl>
                                              <p:pRg st="7" end="7"/>
                                            </p:txEl>
                                          </p:spTgt>
                                        </p:tgtEl>
                                        <p:attrNameLst>
                                          <p:attrName>style.visibility</p:attrName>
                                        </p:attrNameLst>
                                      </p:cBhvr>
                                      <p:to>
                                        <p:strVal val="visible"/>
                                      </p:to>
                                    </p:set>
                                    <p:animEffect transition="in" filter="fade">
                                      <p:cBhvr>
                                        <p:cTn id="42" dur="2000"/>
                                        <p:tgtEl>
                                          <p:spTgt spid="2150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1507">
                                            <p:txEl>
                                              <p:pRg st="0" end="0"/>
                                            </p:txEl>
                                          </p:spTgt>
                                        </p:tgtEl>
                                        <p:attrNameLst>
                                          <p:attrName>style.visibility</p:attrName>
                                        </p:attrNameLst>
                                      </p:cBhvr>
                                      <p:to>
                                        <p:strVal val="visible"/>
                                      </p:to>
                                    </p:set>
                                    <p:animEffect transition="in" filter="fade">
                                      <p:cBhvr>
                                        <p:cTn id="47" dur="2000"/>
                                        <p:tgtEl>
                                          <p:spTgt spid="21507">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1507">
                                            <p:txEl>
                                              <p:pRg st="1" end="1"/>
                                            </p:txEl>
                                          </p:spTgt>
                                        </p:tgtEl>
                                        <p:attrNameLst>
                                          <p:attrName>style.visibility</p:attrName>
                                        </p:attrNameLst>
                                      </p:cBhvr>
                                      <p:to>
                                        <p:strVal val="visible"/>
                                      </p:to>
                                    </p:set>
                                    <p:animEffect transition="in" filter="fade">
                                      <p:cBhvr>
                                        <p:cTn id="52" dur="2000"/>
                                        <p:tgtEl>
                                          <p:spTgt spid="21507">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1507">
                                            <p:txEl>
                                              <p:pRg st="2" end="2"/>
                                            </p:txEl>
                                          </p:spTgt>
                                        </p:tgtEl>
                                        <p:attrNameLst>
                                          <p:attrName>style.visibility</p:attrName>
                                        </p:attrNameLst>
                                      </p:cBhvr>
                                      <p:to>
                                        <p:strVal val="visible"/>
                                      </p:to>
                                    </p:set>
                                    <p:animEffect transition="in" filter="fade">
                                      <p:cBhvr>
                                        <p:cTn id="57" dur="2000"/>
                                        <p:tgtEl>
                                          <p:spTgt spid="21507">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1507">
                                            <p:txEl>
                                              <p:pRg st="3" end="3"/>
                                            </p:txEl>
                                          </p:spTgt>
                                        </p:tgtEl>
                                        <p:attrNameLst>
                                          <p:attrName>style.visibility</p:attrName>
                                        </p:attrNameLst>
                                      </p:cBhvr>
                                      <p:to>
                                        <p:strVal val="visible"/>
                                      </p:to>
                                    </p:set>
                                    <p:animEffect transition="in" filter="fade">
                                      <p:cBhvr>
                                        <p:cTn id="62" dur="2000"/>
                                        <p:tgtEl>
                                          <p:spTgt spid="21507">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1507">
                                            <p:txEl>
                                              <p:pRg st="4" end="4"/>
                                            </p:txEl>
                                          </p:spTgt>
                                        </p:tgtEl>
                                        <p:attrNameLst>
                                          <p:attrName>style.visibility</p:attrName>
                                        </p:attrNameLst>
                                      </p:cBhvr>
                                      <p:to>
                                        <p:strVal val="visible"/>
                                      </p:to>
                                    </p:set>
                                    <p:animEffect transition="in" filter="fade">
                                      <p:cBhvr>
                                        <p:cTn id="67" dur="2000"/>
                                        <p:tgtEl>
                                          <p:spTgt spid="21507">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1507">
                                            <p:txEl>
                                              <p:pRg st="5" end="5"/>
                                            </p:txEl>
                                          </p:spTgt>
                                        </p:tgtEl>
                                        <p:attrNameLst>
                                          <p:attrName>style.visibility</p:attrName>
                                        </p:attrNameLst>
                                      </p:cBhvr>
                                      <p:to>
                                        <p:strVal val="visible"/>
                                      </p:to>
                                    </p:set>
                                    <p:animEffect transition="in" filter="fade">
                                      <p:cBhvr>
                                        <p:cTn id="72" dur="2000"/>
                                        <p:tgtEl>
                                          <p:spTgt spid="2150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P spid="2150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libri" pitchFamily="34" charset="0"/>
              </a:rPr>
              <a:t>Some examples of National Parks</a:t>
            </a:r>
            <a:br>
              <a:rPr lang="en-GB" dirty="0" smtClean="0">
                <a:latin typeface="Calibri" pitchFamily="34" charset="0"/>
              </a:rPr>
            </a:br>
            <a:r>
              <a:rPr lang="en-GB" dirty="0" smtClean="0">
                <a:latin typeface="Calibri" pitchFamily="34" charset="0"/>
              </a:rPr>
              <a:t>Issues and Concerns</a:t>
            </a:r>
            <a:endParaRPr lang="en-US" dirty="0">
              <a:latin typeface="Calibri" pitchFamily="34" charset="0"/>
            </a:endParaRPr>
          </a:p>
        </p:txBody>
      </p:sp>
      <p:sp>
        <p:nvSpPr>
          <p:cNvPr id="3" name="Content Placeholder 2"/>
          <p:cNvSpPr>
            <a:spLocks noGrp="1"/>
          </p:cNvSpPr>
          <p:nvPr>
            <p:ph idx="1"/>
          </p:nvPr>
        </p:nvSpPr>
        <p:spPr>
          <a:xfrm>
            <a:off x="928662" y="2057400"/>
            <a:ext cx="3357586" cy="4800600"/>
          </a:xfrm>
        </p:spPr>
        <p:txBody>
          <a:bodyPr/>
          <a:lstStyle/>
          <a:p>
            <a:r>
              <a:rPr lang="en-GB" dirty="0" smtClean="0">
                <a:latin typeface="Calibri" pitchFamily="34" charset="0"/>
              </a:rPr>
              <a:t>Pembrokeshire</a:t>
            </a:r>
          </a:p>
          <a:p>
            <a:r>
              <a:rPr lang="en-GB" dirty="0" smtClean="0">
                <a:latin typeface="Calibri" pitchFamily="34" charset="0"/>
              </a:rPr>
              <a:t>Brecon Beacons</a:t>
            </a:r>
          </a:p>
          <a:p>
            <a:r>
              <a:rPr lang="en-GB" dirty="0" smtClean="0">
                <a:latin typeface="Calibri" pitchFamily="34" charset="0"/>
              </a:rPr>
              <a:t>Dartmoor</a:t>
            </a:r>
          </a:p>
          <a:p>
            <a:r>
              <a:rPr lang="en-GB" dirty="0" smtClean="0">
                <a:latin typeface="Calibri" pitchFamily="34" charset="0"/>
              </a:rPr>
              <a:t>Yorkshire Dales</a:t>
            </a:r>
          </a:p>
          <a:p>
            <a:r>
              <a:rPr lang="en-GB" dirty="0" smtClean="0">
                <a:latin typeface="Calibri" pitchFamily="34" charset="0"/>
              </a:rPr>
              <a:t>South Downs</a:t>
            </a:r>
          </a:p>
          <a:p>
            <a:endParaRPr lang="en-GB" dirty="0" smtClean="0">
              <a:latin typeface="Calibri" pitchFamily="34" charset="0"/>
            </a:endParaRPr>
          </a:p>
          <a:p>
            <a:endParaRPr lang="en-US" dirty="0">
              <a:latin typeface="Calibri" pitchFamily="34" charset="0"/>
            </a:endParaRPr>
          </a:p>
        </p:txBody>
      </p:sp>
      <p:pic>
        <p:nvPicPr>
          <p:cNvPr id="6" name="Picture 7" descr="http://www.pcnpa.org.uk/PCNP/live/sitefiles/applications/gallery/images/Newgale-MichelRegelous.jpg"/>
          <p:cNvPicPr>
            <a:picLocks noChangeAspect="1" noChangeArrowheads="1"/>
          </p:cNvPicPr>
          <p:nvPr/>
        </p:nvPicPr>
        <p:blipFill>
          <a:blip r:embed="rId2" cstate="print"/>
          <a:srcRect/>
          <a:stretch>
            <a:fillRect/>
          </a:stretch>
        </p:blipFill>
        <p:spPr bwMode="auto">
          <a:xfrm>
            <a:off x="4572000" y="2143116"/>
            <a:ext cx="4238477" cy="4052892"/>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smtClean="0">
                <a:latin typeface="Calibri" pitchFamily="34" charset="0"/>
              </a:rPr>
              <a:t>Pembrokeshire </a:t>
            </a:r>
            <a:r>
              <a:rPr lang="en-GB" dirty="0">
                <a:latin typeface="Calibri" pitchFamily="34" charset="0"/>
              </a:rPr>
              <a:t>National </a:t>
            </a:r>
            <a:r>
              <a:rPr lang="en-GB" dirty="0" smtClean="0">
                <a:latin typeface="Calibri" pitchFamily="34" charset="0"/>
              </a:rPr>
              <a:t>Park</a:t>
            </a:r>
            <a:endParaRPr lang="en-GB" dirty="0">
              <a:latin typeface="Calibri" pitchFamily="34" charset="0"/>
            </a:endParaRPr>
          </a:p>
        </p:txBody>
      </p:sp>
      <p:sp>
        <p:nvSpPr>
          <p:cNvPr id="3075" name="Rectangle 3"/>
          <p:cNvSpPr>
            <a:spLocks noGrp="1" noChangeArrowheads="1"/>
          </p:cNvSpPr>
          <p:nvPr>
            <p:ph idx="1"/>
          </p:nvPr>
        </p:nvSpPr>
        <p:spPr>
          <a:xfrm>
            <a:off x="1435100" y="1447800"/>
            <a:ext cx="7499350" cy="5124472"/>
          </a:xfrm>
        </p:spPr>
        <p:txBody>
          <a:bodyPr/>
          <a:lstStyle/>
          <a:p>
            <a:pPr>
              <a:lnSpc>
                <a:spcPct val="90000"/>
              </a:lnSpc>
            </a:pPr>
            <a:r>
              <a:rPr lang="en-GB" sz="2400" dirty="0">
                <a:latin typeface="Calibri" pitchFamily="34" charset="0"/>
              </a:rPr>
              <a:t>Designated in 1952</a:t>
            </a:r>
          </a:p>
          <a:p>
            <a:pPr>
              <a:lnSpc>
                <a:spcPct val="90000"/>
              </a:lnSpc>
            </a:pPr>
            <a:r>
              <a:rPr lang="en-GB" sz="2400" dirty="0">
                <a:latin typeface="Calibri" pitchFamily="34" charset="0"/>
              </a:rPr>
              <a:t>The only coastal National Park in the UK</a:t>
            </a:r>
          </a:p>
          <a:p>
            <a:pPr>
              <a:lnSpc>
                <a:spcPct val="90000"/>
              </a:lnSpc>
            </a:pPr>
            <a:r>
              <a:rPr lang="en-GB" sz="2400" dirty="0">
                <a:latin typeface="Calibri" pitchFamily="34" charset="0"/>
              </a:rPr>
              <a:t>263 miles of </a:t>
            </a:r>
            <a:r>
              <a:rPr lang="en-GB" sz="2400" dirty="0" smtClean="0">
                <a:latin typeface="Calibri" pitchFamily="34" charset="0"/>
              </a:rPr>
              <a:t>coastline</a:t>
            </a:r>
          </a:p>
          <a:p>
            <a:pPr lvl="1">
              <a:lnSpc>
                <a:spcPct val="90000"/>
              </a:lnSpc>
            </a:pPr>
            <a:r>
              <a:rPr lang="en-GB" sz="2400" dirty="0" smtClean="0">
                <a:solidFill>
                  <a:srgbClr val="008000"/>
                </a:solidFill>
                <a:latin typeface="Calibri" pitchFamily="34" charset="0"/>
              </a:rPr>
              <a:t>Coastal path (186 miles) </a:t>
            </a:r>
          </a:p>
          <a:p>
            <a:pPr lvl="1">
              <a:lnSpc>
                <a:spcPct val="90000"/>
              </a:lnSpc>
            </a:pPr>
            <a:r>
              <a:rPr lang="en-GB" sz="2400" dirty="0" smtClean="0">
                <a:solidFill>
                  <a:srgbClr val="008000"/>
                </a:solidFill>
                <a:latin typeface="Calibri" pitchFamily="34" charset="0"/>
              </a:rPr>
              <a:t>Water bus and Puffin bus bio-fuel</a:t>
            </a:r>
            <a:endParaRPr lang="en-GB" sz="2400" dirty="0">
              <a:solidFill>
                <a:srgbClr val="008000"/>
              </a:solidFill>
              <a:latin typeface="Calibri" pitchFamily="34" charset="0"/>
            </a:endParaRPr>
          </a:p>
          <a:p>
            <a:pPr>
              <a:lnSpc>
                <a:spcPct val="90000"/>
              </a:lnSpc>
            </a:pPr>
            <a:r>
              <a:rPr lang="en-GB" sz="2400" dirty="0">
                <a:latin typeface="Calibri" pitchFamily="34" charset="0"/>
              </a:rPr>
              <a:t>One of the largest densities of protected areas in Europe</a:t>
            </a:r>
          </a:p>
          <a:p>
            <a:pPr>
              <a:lnSpc>
                <a:spcPct val="90000"/>
              </a:lnSpc>
            </a:pPr>
            <a:r>
              <a:rPr lang="en-GB" sz="2400" dirty="0">
                <a:latin typeface="Calibri" pitchFamily="34" charset="0"/>
              </a:rPr>
              <a:t>Diverse wildlife, spectacular scenery and outstanding </a:t>
            </a:r>
            <a:r>
              <a:rPr lang="en-GB" sz="2400" dirty="0" smtClean="0">
                <a:latin typeface="Calibri" pitchFamily="34" charset="0"/>
              </a:rPr>
              <a:t>geology</a:t>
            </a:r>
          </a:p>
          <a:p>
            <a:pPr lvl="1">
              <a:lnSpc>
                <a:spcPct val="90000"/>
              </a:lnSpc>
            </a:pPr>
            <a:r>
              <a:rPr lang="en-GB" sz="2400" dirty="0" smtClean="0">
                <a:latin typeface="Calibri" pitchFamily="34" charset="0"/>
              </a:rPr>
              <a:t>Skomer, Ramsey, Grassholm</a:t>
            </a:r>
          </a:p>
          <a:p>
            <a:pPr lvl="1">
              <a:lnSpc>
                <a:spcPct val="90000"/>
              </a:lnSpc>
            </a:pPr>
            <a:r>
              <a:rPr lang="en-GB" sz="2400" dirty="0" smtClean="0">
                <a:solidFill>
                  <a:srgbClr val="008000"/>
                </a:solidFill>
                <a:latin typeface="Calibri" pitchFamily="34" charset="0"/>
              </a:rPr>
              <a:t>“Its beautiful and it’s mine” (Coast to Coast, 2009:3)</a:t>
            </a:r>
          </a:p>
          <a:p>
            <a:pPr lvl="1">
              <a:lnSpc>
                <a:spcPct val="90000"/>
              </a:lnSpc>
            </a:pPr>
            <a:r>
              <a:rPr lang="en-GB" sz="2400" dirty="0" smtClean="0">
                <a:solidFill>
                  <a:srgbClr val="008000"/>
                </a:solidFill>
                <a:latin typeface="Calibri" pitchFamily="34" charset="0"/>
              </a:rPr>
              <a:t>Pembs Marine Code for boat tours</a:t>
            </a:r>
          </a:p>
          <a:p>
            <a:pPr lvl="1">
              <a:lnSpc>
                <a:spcPct val="90000"/>
              </a:lnSpc>
            </a:pPr>
            <a:endParaRPr lang="en-GB" dirty="0">
              <a:latin typeface="Calibri"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1142976" y="0"/>
            <a:ext cx="7772400" cy="1143000"/>
          </a:xfrm>
        </p:spPr>
        <p:txBody>
          <a:bodyPr/>
          <a:lstStyle/>
          <a:p>
            <a:r>
              <a:rPr lang="en-GB" dirty="0" smtClean="0">
                <a:latin typeface="Calibri" pitchFamily="34" charset="0"/>
              </a:rPr>
              <a:t>Features</a:t>
            </a:r>
            <a:endParaRPr lang="en-GB" dirty="0">
              <a:latin typeface="Calibri" pitchFamily="34" charset="0"/>
            </a:endParaRPr>
          </a:p>
        </p:txBody>
      </p:sp>
      <p:sp>
        <p:nvSpPr>
          <p:cNvPr id="1027" name="Rectangle 3"/>
          <p:cNvSpPr>
            <a:spLocks noGrp="1" noChangeArrowheads="1"/>
          </p:cNvSpPr>
          <p:nvPr>
            <p:ph type="body" sz="half" idx="1"/>
          </p:nvPr>
        </p:nvSpPr>
        <p:spPr>
          <a:xfrm>
            <a:off x="928662" y="785794"/>
            <a:ext cx="8215338" cy="6572296"/>
          </a:xfrm>
        </p:spPr>
        <p:txBody>
          <a:bodyPr/>
          <a:lstStyle/>
          <a:p>
            <a:r>
              <a:rPr lang="en-GB" sz="2000" dirty="0">
                <a:latin typeface="Calibri" pitchFamily="34" charset="0"/>
              </a:rPr>
              <a:t>Inhabited for </a:t>
            </a:r>
            <a:r>
              <a:rPr lang="en-GB" sz="2000" dirty="0" smtClean="0">
                <a:latin typeface="Calibri" pitchFamily="34" charset="0"/>
              </a:rPr>
              <a:t>millennia</a:t>
            </a:r>
          </a:p>
          <a:p>
            <a:pPr lvl="1"/>
            <a:r>
              <a:rPr lang="en-GB" sz="2000" dirty="0" smtClean="0">
                <a:solidFill>
                  <a:srgbClr val="008000"/>
                </a:solidFill>
                <a:latin typeface="Calibri" pitchFamily="34" charset="0"/>
              </a:rPr>
              <a:t>Castell Henllys, </a:t>
            </a:r>
          </a:p>
          <a:p>
            <a:pPr lvl="1"/>
            <a:r>
              <a:rPr lang="en-GB" sz="2000" dirty="0" smtClean="0">
                <a:solidFill>
                  <a:srgbClr val="008000"/>
                </a:solidFill>
                <a:latin typeface="Calibri" pitchFamily="34" charset="0"/>
              </a:rPr>
              <a:t>Pembroke, Carew</a:t>
            </a:r>
            <a:endParaRPr lang="en-GB" sz="2000" dirty="0">
              <a:solidFill>
                <a:srgbClr val="008000"/>
              </a:solidFill>
              <a:latin typeface="Calibri" pitchFamily="34" charset="0"/>
            </a:endParaRPr>
          </a:p>
          <a:p>
            <a:r>
              <a:rPr lang="en-GB" sz="2000" dirty="0" smtClean="0">
                <a:latin typeface="Calibri" pitchFamily="34" charset="0"/>
              </a:rPr>
              <a:t>Agriculture </a:t>
            </a:r>
          </a:p>
          <a:p>
            <a:pPr lvl="1"/>
            <a:r>
              <a:rPr lang="en-GB" sz="2000" dirty="0" smtClean="0">
                <a:solidFill>
                  <a:srgbClr val="008000"/>
                </a:solidFill>
                <a:latin typeface="Calibri" pitchFamily="34" charset="0"/>
              </a:rPr>
              <a:t>Promote sustainable land management: Schemes Tir Gofal </a:t>
            </a:r>
          </a:p>
          <a:p>
            <a:pPr lvl="1"/>
            <a:r>
              <a:rPr lang="en-GB" sz="2000" dirty="0" smtClean="0">
                <a:solidFill>
                  <a:srgbClr val="008000"/>
                </a:solidFill>
                <a:latin typeface="Calibri" pitchFamily="34" charset="0"/>
              </a:rPr>
              <a:t>From potato &amp; Dairy to mixed farm (tourism)</a:t>
            </a:r>
          </a:p>
          <a:p>
            <a:r>
              <a:rPr lang="en-GB" sz="2000" dirty="0" smtClean="0">
                <a:latin typeface="Calibri" pitchFamily="34" charset="0"/>
              </a:rPr>
              <a:t>Religion</a:t>
            </a:r>
            <a:endParaRPr lang="en-GB" sz="2000" dirty="0">
              <a:latin typeface="Calibri" pitchFamily="34" charset="0"/>
            </a:endParaRPr>
          </a:p>
          <a:p>
            <a:r>
              <a:rPr lang="en-GB" sz="2000" dirty="0" smtClean="0">
                <a:latin typeface="Calibri" pitchFamily="34" charset="0"/>
              </a:rPr>
              <a:t>Industry</a:t>
            </a:r>
          </a:p>
          <a:p>
            <a:pPr lvl="1"/>
            <a:r>
              <a:rPr lang="en-GB" sz="2000" dirty="0" smtClean="0">
                <a:solidFill>
                  <a:srgbClr val="008000"/>
                </a:solidFill>
                <a:latin typeface="Calibri" pitchFamily="34" charset="0"/>
              </a:rPr>
              <a:t>Petro-chemical &amp; LNG</a:t>
            </a:r>
          </a:p>
          <a:p>
            <a:pPr lvl="1"/>
            <a:r>
              <a:rPr lang="en-GB" sz="2000" dirty="0" smtClean="0">
                <a:solidFill>
                  <a:srgbClr val="008000"/>
                </a:solidFill>
                <a:latin typeface="Calibri" pitchFamily="34" charset="0"/>
              </a:rPr>
              <a:t>Tourism</a:t>
            </a:r>
          </a:p>
          <a:p>
            <a:pPr lvl="1"/>
            <a:r>
              <a:rPr lang="en-GB" sz="2000" dirty="0" smtClean="0">
                <a:solidFill>
                  <a:srgbClr val="008000"/>
                </a:solidFill>
                <a:latin typeface="Calibri" pitchFamily="34" charset="0"/>
              </a:rPr>
              <a:t>Industrial legacies</a:t>
            </a:r>
            <a:endParaRPr lang="en-GB" sz="2000" dirty="0">
              <a:solidFill>
                <a:srgbClr val="008000"/>
              </a:solidFill>
              <a:latin typeface="Calibri" pitchFamily="34" charset="0"/>
            </a:endParaRPr>
          </a:p>
          <a:p>
            <a:r>
              <a:rPr lang="en-GB" sz="2000" dirty="0" smtClean="0">
                <a:latin typeface="Calibri" pitchFamily="34" charset="0"/>
              </a:rPr>
              <a:t>Military</a:t>
            </a:r>
          </a:p>
          <a:p>
            <a:r>
              <a:rPr lang="en-GB" sz="2000" dirty="0" smtClean="0">
                <a:latin typeface="Calibri" pitchFamily="34" charset="0"/>
              </a:rPr>
              <a:t>Ecology</a:t>
            </a:r>
          </a:p>
          <a:p>
            <a:pPr lvl="1"/>
            <a:r>
              <a:rPr lang="en-GB" sz="2000" dirty="0" smtClean="0">
                <a:solidFill>
                  <a:srgbClr val="008000"/>
                </a:solidFill>
                <a:latin typeface="Calibri" pitchFamily="34" charset="0"/>
              </a:rPr>
              <a:t>Terrestrial &amp; Marine</a:t>
            </a:r>
          </a:p>
          <a:p>
            <a:r>
              <a:rPr lang="en-GB" sz="2000" dirty="0" smtClean="0">
                <a:latin typeface="Calibri" pitchFamily="34" charset="0"/>
              </a:rPr>
              <a:t>Environment: </a:t>
            </a:r>
          </a:p>
          <a:p>
            <a:pPr lvl="1"/>
            <a:r>
              <a:rPr lang="en-GB" sz="2000" dirty="0" smtClean="0">
                <a:solidFill>
                  <a:srgbClr val="008000"/>
                </a:solidFill>
                <a:latin typeface="Calibri" pitchFamily="34" charset="0"/>
              </a:rPr>
              <a:t>carbon footprint, climate change etc</a:t>
            </a:r>
          </a:p>
          <a:p>
            <a:pPr lvl="1"/>
            <a:endParaRPr lang="en-GB" sz="2400" dirty="0">
              <a:latin typeface="Calibri" pitchFamily="34" charset="0"/>
            </a:endParaRPr>
          </a:p>
          <a:p>
            <a:endParaRPr lang="en-GB" sz="2800" dirty="0">
              <a:latin typeface="Calibri" pitchFamily="34" charset="0"/>
            </a:endParaRPr>
          </a:p>
        </p:txBody>
      </p:sp>
      <p:pic>
        <p:nvPicPr>
          <p:cNvPr id="1041" name="Picture 17" descr="The Blue Pool at Abereiddy"/>
          <p:cNvPicPr>
            <a:picLocks noGrp="1" noChangeAspect="1" noChangeArrowheads="1"/>
          </p:cNvPicPr>
          <p:nvPr>
            <p:ph type="clipArt" sz="half" idx="2"/>
          </p:nvPr>
        </p:nvPicPr>
        <p:blipFill>
          <a:blip r:embed="rId2" cstate="print"/>
          <a:stretch>
            <a:fillRect/>
          </a:stretch>
        </p:blipFill>
        <p:spPr>
          <a:xfrm>
            <a:off x="6219019" y="3143248"/>
            <a:ext cx="2705345" cy="3429024"/>
          </a:xfrm>
          <a:noFill/>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71600" y="357166"/>
            <a:ext cx="3700466" cy="1143000"/>
          </a:xfrm>
        </p:spPr>
        <p:txBody>
          <a:bodyPr/>
          <a:lstStyle/>
          <a:p>
            <a:r>
              <a:rPr lang="en-GB" dirty="0">
                <a:latin typeface="Calibri" pitchFamily="34" charset="0"/>
              </a:rPr>
              <a:t>The Authority</a:t>
            </a:r>
          </a:p>
        </p:txBody>
      </p:sp>
      <p:sp>
        <p:nvSpPr>
          <p:cNvPr id="4099" name="Rectangle 3"/>
          <p:cNvSpPr>
            <a:spLocks noGrp="1" noChangeArrowheads="1"/>
          </p:cNvSpPr>
          <p:nvPr>
            <p:ph type="body" sz="half" idx="1"/>
          </p:nvPr>
        </p:nvSpPr>
        <p:spPr>
          <a:xfrm>
            <a:off x="1000100" y="1357298"/>
            <a:ext cx="4267200" cy="4114800"/>
          </a:xfrm>
        </p:spPr>
        <p:txBody>
          <a:bodyPr/>
          <a:lstStyle/>
          <a:p>
            <a:pPr>
              <a:lnSpc>
                <a:spcPct val="90000"/>
              </a:lnSpc>
            </a:pPr>
            <a:r>
              <a:rPr lang="en-GB" sz="2400" dirty="0" smtClean="0">
                <a:latin typeface="Calibri" pitchFamily="34" charset="0"/>
              </a:rPr>
              <a:t>Pembrokeshire Coast National Park Authority</a:t>
            </a:r>
          </a:p>
          <a:p>
            <a:pPr>
              <a:lnSpc>
                <a:spcPct val="90000"/>
              </a:lnSpc>
            </a:pPr>
            <a:r>
              <a:rPr lang="en-GB" sz="2400" dirty="0" smtClean="0">
                <a:latin typeface="Calibri" pitchFamily="34" charset="0"/>
              </a:rPr>
              <a:t>Offices </a:t>
            </a:r>
            <a:r>
              <a:rPr lang="en-GB" sz="2400" dirty="0">
                <a:latin typeface="Calibri" pitchFamily="34" charset="0"/>
              </a:rPr>
              <a:t>in Pembroke Dock</a:t>
            </a:r>
          </a:p>
          <a:p>
            <a:pPr>
              <a:lnSpc>
                <a:spcPct val="90000"/>
              </a:lnSpc>
            </a:pPr>
            <a:r>
              <a:rPr lang="en-GB" sz="2400" dirty="0" smtClean="0">
                <a:latin typeface="Calibri" pitchFamily="34" charset="0"/>
              </a:rPr>
              <a:t>18 </a:t>
            </a:r>
            <a:r>
              <a:rPr lang="en-GB" sz="2400" dirty="0">
                <a:latin typeface="Calibri" pitchFamily="34" charset="0"/>
              </a:rPr>
              <a:t>Committee </a:t>
            </a:r>
            <a:r>
              <a:rPr lang="en-GB" sz="2400" dirty="0" smtClean="0">
                <a:solidFill>
                  <a:srgbClr val="008000"/>
                </a:solidFill>
                <a:latin typeface="Calibri" pitchFamily="34" charset="0"/>
              </a:rPr>
              <a:t>members “to protect this landscape, for it’s own sake and as somewhere for people to enjoy” (NPA, 2009: 3)</a:t>
            </a:r>
            <a:endParaRPr lang="en-GB" sz="2400" dirty="0">
              <a:solidFill>
                <a:srgbClr val="008000"/>
              </a:solidFill>
              <a:latin typeface="Calibri" pitchFamily="34" charset="0"/>
            </a:endParaRPr>
          </a:p>
          <a:p>
            <a:pPr>
              <a:lnSpc>
                <a:spcPct val="90000"/>
              </a:lnSpc>
            </a:pPr>
            <a:r>
              <a:rPr lang="en-GB" sz="2400" dirty="0">
                <a:latin typeface="Calibri" pitchFamily="34" charset="0"/>
              </a:rPr>
              <a:t>130 </a:t>
            </a:r>
            <a:r>
              <a:rPr lang="en-GB" sz="2400" dirty="0" smtClean="0">
                <a:latin typeface="Calibri" pitchFamily="34" charset="0"/>
              </a:rPr>
              <a:t>staff</a:t>
            </a:r>
          </a:p>
          <a:p>
            <a:pPr lvl="1">
              <a:lnSpc>
                <a:spcPct val="90000"/>
              </a:lnSpc>
            </a:pPr>
            <a:r>
              <a:rPr lang="en-GB" sz="2400" dirty="0" smtClean="0">
                <a:solidFill>
                  <a:srgbClr val="008000"/>
                </a:solidFill>
                <a:latin typeface="Calibri" pitchFamily="34" charset="0"/>
              </a:rPr>
              <a:t>E.g. Community Rangers</a:t>
            </a:r>
            <a:endParaRPr lang="en-GB" sz="2400" dirty="0">
              <a:solidFill>
                <a:srgbClr val="008000"/>
              </a:solidFill>
              <a:latin typeface="Calibri" pitchFamily="34" charset="0"/>
            </a:endParaRPr>
          </a:p>
          <a:p>
            <a:pPr>
              <a:lnSpc>
                <a:spcPct val="90000"/>
              </a:lnSpc>
            </a:pPr>
            <a:r>
              <a:rPr lang="en-GB" sz="2400" dirty="0">
                <a:latin typeface="Calibri" pitchFamily="34" charset="0"/>
              </a:rPr>
              <a:t>Volunteers</a:t>
            </a:r>
          </a:p>
          <a:p>
            <a:pPr lvl="1">
              <a:lnSpc>
                <a:spcPct val="90000"/>
              </a:lnSpc>
            </a:pPr>
            <a:r>
              <a:rPr lang="en-GB" sz="2400" dirty="0">
                <a:solidFill>
                  <a:srgbClr val="008000"/>
                </a:solidFill>
                <a:latin typeface="Calibri" pitchFamily="34" charset="0"/>
              </a:rPr>
              <a:t>Volunteer Wardens</a:t>
            </a:r>
          </a:p>
          <a:p>
            <a:pPr lvl="1">
              <a:lnSpc>
                <a:spcPct val="90000"/>
              </a:lnSpc>
            </a:pPr>
            <a:r>
              <a:rPr lang="en-GB" sz="2400" dirty="0">
                <a:solidFill>
                  <a:srgbClr val="008000"/>
                </a:solidFill>
                <a:latin typeface="Calibri" pitchFamily="34" charset="0"/>
              </a:rPr>
              <a:t>Friends of Pembrokeshire National Park</a:t>
            </a:r>
          </a:p>
        </p:txBody>
      </p:sp>
      <p:pic>
        <p:nvPicPr>
          <p:cNvPr id="4102" name="Picture 6" descr="http://www.pcnpa.org.uk/PCNP/live/sitefiles/applications/gallery/images/Newgale-MichelRegelous.jpg"/>
          <p:cNvPicPr>
            <a:picLocks noChangeAspect="1" noChangeArrowheads="1"/>
          </p:cNvPicPr>
          <p:nvPr/>
        </p:nvPicPr>
        <p:blipFill>
          <a:blip r:embed="rId2" cstate="print"/>
          <a:srcRect/>
          <a:stretch>
            <a:fillRect/>
          </a:stretch>
        </p:blipFill>
        <p:spPr bwMode="auto">
          <a:xfrm>
            <a:off x="5333687" y="1285860"/>
            <a:ext cx="3424559" cy="4214842"/>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142976" y="285728"/>
            <a:ext cx="7772400" cy="1143000"/>
          </a:xfrm>
        </p:spPr>
        <p:txBody>
          <a:bodyPr/>
          <a:lstStyle/>
          <a:p>
            <a:r>
              <a:rPr lang="en-GB" dirty="0">
                <a:latin typeface="Calibri" pitchFamily="34" charset="0"/>
              </a:rPr>
              <a:t>Purposes</a:t>
            </a:r>
          </a:p>
        </p:txBody>
      </p:sp>
      <p:sp>
        <p:nvSpPr>
          <p:cNvPr id="11267" name="Rectangle 3"/>
          <p:cNvSpPr>
            <a:spLocks noGrp="1" noChangeArrowheads="1"/>
          </p:cNvSpPr>
          <p:nvPr>
            <p:ph type="body" sz="half" idx="1"/>
          </p:nvPr>
        </p:nvSpPr>
        <p:spPr>
          <a:xfrm>
            <a:off x="1000100" y="1785926"/>
            <a:ext cx="3810000" cy="4114800"/>
          </a:xfrm>
        </p:spPr>
        <p:txBody>
          <a:bodyPr/>
          <a:lstStyle/>
          <a:p>
            <a:r>
              <a:rPr lang="en-GB" sz="2400" dirty="0">
                <a:latin typeface="Calibri" pitchFamily="34" charset="0"/>
              </a:rPr>
              <a:t>To safeguard natural beauty, wildlife and cultural heritage</a:t>
            </a:r>
          </a:p>
          <a:p>
            <a:r>
              <a:rPr lang="en-GB" sz="2400" dirty="0">
                <a:latin typeface="Calibri" pitchFamily="34" charset="0"/>
              </a:rPr>
              <a:t>To promote opportunities for everyone's enjoyment and appreciation of the special qualities of the Park</a:t>
            </a:r>
          </a:p>
          <a:p>
            <a:endParaRPr lang="en-GB" sz="2400" dirty="0">
              <a:latin typeface="Calibri" pitchFamily="34" charset="0"/>
            </a:endParaRPr>
          </a:p>
        </p:txBody>
      </p:sp>
      <p:pic>
        <p:nvPicPr>
          <p:cNvPr id="11271" name="Picture 7" descr="http://www.pcnpa.org.uk/PCNP/live/sitefiles/applications/gallery/images/pentre_ifan.jpg"/>
          <p:cNvPicPr>
            <a:picLocks noGrp="1" noChangeAspect="1" noChangeArrowheads="1"/>
          </p:cNvPicPr>
          <p:nvPr>
            <p:ph type="clipArt" sz="half" idx="2"/>
          </p:nvPr>
        </p:nvPicPr>
        <p:blipFill>
          <a:blip r:embed="rId2" cstate="print"/>
          <a:stretch>
            <a:fillRect/>
          </a:stretch>
        </p:blipFill>
        <p:spPr>
          <a:xfrm>
            <a:off x="5022850" y="2395339"/>
            <a:ext cx="3808413" cy="2856310"/>
          </a:xfrm>
          <a:noFill/>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dirty="0" smtClean="0">
                <a:latin typeface="Calibri" pitchFamily="34" charset="0"/>
              </a:rPr>
              <a:t>Responsibilities (What are they?)</a:t>
            </a:r>
            <a:endParaRPr lang="en-GB" dirty="0">
              <a:latin typeface="Calibri" pitchFamily="34" charset="0"/>
            </a:endParaRPr>
          </a:p>
        </p:txBody>
      </p:sp>
      <p:sp>
        <p:nvSpPr>
          <p:cNvPr id="5124" name="Rectangle 4"/>
          <p:cNvSpPr>
            <a:spLocks noGrp="1" noChangeArrowheads="1"/>
          </p:cNvSpPr>
          <p:nvPr>
            <p:ph idx="1"/>
          </p:nvPr>
        </p:nvSpPr>
        <p:spPr>
          <a:xfrm>
            <a:off x="1403648" y="1628800"/>
            <a:ext cx="7499350" cy="3781400"/>
          </a:xfrm>
        </p:spPr>
        <p:txBody>
          <a:bodyPr/>
          <a:lstStyle/>
          <a:p>
            <a:r>
              <a:rPr lang="en-GB" sz="2800" dirty="0">
                <a:latin typeface="Calibri" pitchFamily="34" charset="0"/>
              </a:rPr>
              <a:t>To conserve and enhance the National Park</a:t>
            </a:r>
          </a:p>
          <a:p>
            <a:r>
              <a:rPr lang="en-GB" sz="2800" dirty="0">
                <a:latin typeface="Calibri" pitchFamily="34" charset="0"/>
              </a:rPr>
              <a:t>Visitor Information</a:t>
            </a:r>
          </a:p>
          <a:p>
            <a:r>
              <a:rPr lang="en-GB" sz="2800" dirty="0">
                <a:latin typeface="Calibri" pitchFamily="34" charset="0"/>
              </a:rPr>
              <a:t>Nature Conservation</a:t>
            </a:r>
          </a:p>
          <a:p>
            <a:r>
              <a:rPr lang="en-GB" sz="2800" dirty="0">
                <a:latin typeface="Calibri" pitchFamily="34" charset="0"/>
              </a:rPr>
              <a:t>Education</a:t>
            </a:r>
          </a:p>
          <a:p>
            <a:r>
              <a:rPr lang="en-GB" sz="2800" dirty="0">
                <a:latin typeface="Calibri" pitchFamily="34" charset="0"/>
              </a:rPr>
              <a:t>Recreation</a:t>
            </a:r>
          </a:p>
          <a:p>
            <a:r>
              <a:rPr lang="en-GB" sz="2800" dirty="0">
                <a:latin typeface="Calibri" pitchFamily="34" charset="0"/>
              </a:rPr>
              <a:t>Archaeology</a:t>
            </a:r>
          </a:p>
          <a:p>
            <a:r>
              <a:rPr lang="en-GB" sz="2800" dirty="0">
                <a:latin typeface="Calibri" pitchFamily="34" charset="0"/>
              </a:rPr>
              <a:t>Planning</a:t>
            </a:r>
          </a:p>
        </p:txBody>
      </p:sp>
      <p:grpSp>
        <p:nvGrpSpPr>
          <p:cNvPr id="10" name="Group 9"/>
          <p:cNvGrpSpPr/>
          <p:nvPr/>
        </p:nvGrpSpPr>
        <p:grpSpPr>
          <a:xfrm>
            <a:off x="0" y="1412776"/>
            <a:ext cx="9181521" cy="5301208"/>
            <a:chOff x="0" y="1556792"/>
            <a:chExt cx="9181521" cy="5301208"/>
          </a:xfrm>
        </p:grpSpPr>
        <p:pic>
          <p:nvPicPr>
            <p:cNvPr id="11" name="Picture 2"/>
            <p:cNvPicPr>
              <a:picLocks noChangeAspect="1" noChangeArrowheads="1"/>
            </p:cNvPicPr>
            <p:nvPr/>
          </p:nvPicPr>
          <p:blipFill>
            <a:blip r:embed="rId2" cstate="print"/>
            <a:srcRect/>
            <a:stretch>
              <a:fillRect/>
            </a:stretch>
          </p:blipFill>
          <p:spPr bwMode="auto">
            <a:xfrm>
              <a:off x="0" y="1556792"/>
              <a:ext cx="9181521" cy="4896000"/>
            </a:xfrm>
            <a:prstGeom prst="rect">
              <a:avLst/>
            </a:prstGeom>
            <a:noFill/>
            <a:ln w="9525">
              <a:noFill/>
              <a:miter lim="800000"/>
              <a:headEnd/>
              <a:tailEnd/>
            </a:ln>
          </p:spPr>
        </p:pic>
        <p:sp>
          <p:nvSpPr>
            <p:cNvPr id="12" name="TextBox 11"/>
            <p:cNvSpPr txBox="1"/>
            <p:nvPr/>
          </p:nvSpPr>
          <p:spPr>
            <a:xfrm>
              <a:off x="2339752" y="6396335"/>
              <a:ext cx="5040560" cy="461665"/>
            </a:xfrm>
            <a:prstGeom prst="rect">
              <a:avLst/>
            </a:prstGeom>
            <a:noFill/>
          </p:spPr>
          <p:txBody>
            <a:bodyPr wrap="square" rtlCol="0">
              <a:spAutoFit/>
            </a:bodyPr>
            <a:lstStyle/>
            <a:p>
              <a:r>
                <a:rPr lang="en-GB" dirty="0" smtClean="0"/>
                <a:t>Aaron Davies, </a:t>
              </a:r>
              <a:r>
                <a:rPr lang="en-GB" dirty="0" err="1" smtClean="0"/>
                <a:t>Skomer</a:t>
              </a:r>
              <a:r>
                <a:rPr lang="en-GB" dirty="0" smtClean="0"/>
                <a:t> 2012</a:t>
              </a:r>
              <a:endParaRPr lang="en-GB"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20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xit" presetSubtype="4" fill="hold" nodeType="clickEffect">
                                  <p:stCondLst>
                                    <p:cond delay="0"/>
                                  </p:stCondLst>
                                  <p:childTnLst>
                                    <p:anim calcmode="lin" valueType="num">
                                      <p:cBhvr additive="base">
                                        <p:cTn id="11" dur="500"/>
                                        <p:tgtEl>
                                          <p:spTgt spid="10"/>
                                        </p:tgtEl>
                                        <p:attrNameLst>
                                          <p:attrName>ppt_x</p:attrName>
                                        </p:attrNameLst>
                                      </p:cBhvr>
                                      <p:tavLst>
                                        <p:tav tm="0">
                                          <p:val>
                                            <p:strVal val="ppt_x"/>
                                          </p:val>
                                        </p:tav>
                                        <p:tav tm="100000">
                                          <p:val>
                                            <p:strVal val="ppt_x"/>
                                          </p:val>
                                        </p:tav>
                                      </p:tavLst>
                                    </p:anim>
                                    <p:anim calcmode="lin" valueType="num">
                                      <p:cBhvr additive="base">
                                        <p:cTn id="12" dur="500"/>
                                        <p:tgtEl>
                                          <p:spTgt spid="10"/>
                                        </p:tgtEl>
                                        <p:attrNameLst>
                                          <p:attrName>ppt_y</p:attrName>
                                        </p:attrNameLst>
                                      </p:cBhvr>
                                      <p:tavLst>
                                        <p:tav tm="0">
                                          <p:val>
                                            <p:strVal val="ppt_y"/>
                                          </p:val>
                                        </p:tav>
                                        <p:tav tm="100000">
                                          <p:val>
                                            <p:strVal val="1+ppt_h/2"/>
                                          </p:val>
                                        </p:tav>
                                      </p:tavLst>
                                    </p:anim>
                                    <p:set>
                                      <p:cBhvr>
                                        <p:cTn id="13" dur="1" fill="hold">
                                          <p:stCondLst>
                                            <p:cond delay="499"/>
                                          </p:stCondLst>
                                        </p:cTn>
                                        <p:tgtEl>
                                          <p:spTgt spid="10"/>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124">
                                            <p:txEl>
                                              <p:pRg st="0" end="0"/>
                                            </p:txEl>
                                          </p:spTgt>
                                        </p:tgtEl>
                                        <p:attrNameLst>
                                          <p:attrName>style.visibility</p:attrName>
                                        </p:attrNameLst>
                                      </p:cBhvr>
                                      <p:to>
                                        <p:strVal val="visible"/>
                                      </p:to>
                                    </p:set>
                                    <p:animEffect transition="in" filter="fade">
                                      <p:cBhvr>
                                        <p:cTn id="18" dur="2000"/>
                                        <p:tgtEl>
                                          <p:spTgt spid="512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124">
                                            <p:txEl>
                                              <p:pRg st="1" end="1"/>
                                            </p:txEl>
                                          </p:spTgt>
                                        </p:tgtEl>
                                        <p:attrNameLst>
                                          <p:attrName>style.visibility</p:attrName>
                                        </p:attrNameLst>
                                      </p:cBhvr>
                                      <p:to>
                                        <p:strVal val="visible"/>
                                      </p:to>
                                    </p:set>
                                    <p:animEffect transition="in" filter="fade">
                                      <p:cBhvr>
                                        <p:cTn id="23" dur="2000"/>
                                        <p:tgtEl>
                                          <p:spTgt spid="512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124">
                                            <p:txEl>
                                              <p:pRg st="2" end="2"/>
                                            </p:txEl>
                                          </p:spTgt>
                                        </p:tgtEl>
                                        <p:attrNameLst>
                                          <p:attrName>style.visibility</p:attrName>
                                        </p:attrNameLst>
                                      </p:cBhvr>
                                      <p:to>
                                        <p:strVal val="visible"/>
                                      </p:to>
                                    </p:set>
                                    <p:animEffect transition="in" filter="fade">
                                      <p:cBhvr>
                                        <p:cTn id="28" dur="2000"/>
                                        <p:tgtEl>
                                          <p:spTgt spid="5124">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124">
                                            <p:txEl>
                                              <p:pRg st="3" end="3"/>
                                            </p:txEl>
                                          </p:spTgt>
                                        </p:tgtEl>
                                        <p:attrNameLst>
                                          <p:attrName>style.visibility</p:attrName>
                                        </p:attrNameLst>
                                      </p:cBhvr>
                                      <p:to>
                                        <p:strVal val="visible"/>
                                      </p:to>
                                    </p:set>
                                    <p:animEffect transition="in" filter="fade">
                                      <p:cBhvr>
                                        <p:cTn id="33" dur="2000"/>
                                        <p:tgtEl>
                                          <p:spTgt spid="5124">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124">
                                            <p:txEl>
                                              <p:pRg st="4" end="4"/>
                                            </p:txEl>
                                          </p:spTgt>
                                        </p:tgtEl>
                                        <p:attrNameLst>
                                          <p:attrName>style.visibility</p:attrName>
                                        </p:attrNameLst>
                                      </p:cBhvr>
                                      <p:to>
                                        <p:strVal val="visible"/>
                                      </p:to>
                                    </p:set>
                                    <p:animEffect transition="in" filter="fade">
                                      <p:cBhvr>
                                        <p:cTn id="38" dur="2000"/>
                                        <p:tgtEl>
                                          <p:spTgt spid="5124">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124">
                                            <p:txEl>
                                              <p:pRg st="5" end="5"/>
                                            </p:txEl>
                                          </p:spTgt>
                                        </p:tgtEl>
                                        <p:attrNameLst>
                                          <p:attrName>style.visibility</p:attrName>
                                        </p:attrNameLst>
                                      </p:cBhvr>
                                      <p:to>
                                        <p:strVal val="visible"/>
                                      </p:to>
                                    </p:set>
                                    <p:animEffect transition="in" filter="fade">
                                      <p:cBhvr>
                                        <p:cTn id="43" dur="2000"/>
                                        <p:tgtEl>
                                          <p:spTgt spid="5124">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5124">
                                            <p:txEl>
                                              <p:pRg st="6" end="6"/>
                                            </p:txEl>
                                          </p:spTgt>
                                        </p:tgtEl>
                                        <p:attrNameLst>
                                          <p:attrName>style.visibility</p:attrName>
                                        </p:attrNameLst>
                                      </p:cBhvr>
                                      <p:to>
                                        <p:strVal val="visible"/>
                                      </p:to>
                                    </p:set>
                                    <p:animEffect transition="in" filter="fade">
                                      <p:cBhvr>
                                        <p:cTn id="48" dur="2000"/>
                                        <p:tgtEl>
                                          <p:spTgt spid="512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371600" y="0"/>
            <a:ext cx="7772400" cy="1143000"/>
          </a:xfrm>
        </p:spPr>
        <p:txBody>
          <a:bodyPr/>
          <a:lstStyle/>
          <a:p>
            <a:r>
              <a:rPr lang="en-GB" dirty="0">
                <a:latin typeface="Calibri" pitchFamily="34" charset="0"/>
              </a:rPr>
              <a:t>The State of the Park</a:t>
            </a:r>
          </a:p>
        </p:txBody>
      </p:sp>
      <p:sp>
        <p:nvSpPr>
          <p:cNvPr id="9219" name="Rectangle 3"/>
          <p:cNvSpPr>
            <a:spLocks noGrp="1" noChangeArrowheads="1"/>
          </p:cNvSpPr>
          <p:nvPr>
            <p:ph type="body" sz="half" idx="1"/>
          </p:nvPr>
        </p:nvSpPr>
        <p:spPr>
          <a:xfrm>
            <a:off x="1000100" y="928670"/>
            <a:ext cx="4357718" cy="4114800"/>
          </a:xfrm>
        </p:spPr>
        <p:txBody>
          <a:bodyPr/>
          <a:lstStyle/>
          <a:p>
            <a:r>
              <a:rPr lang="en-GB" sz="2400" dirty="0" smtClean="0">
                <a:latin typeface="Calibri" pitchFamily="34" charset="0"/>
              </a:rPr>
              <a:t>Tourism</a:t>
            </a:r>
          </a:p>
          <a:p>
            <a:pPr lvl="1"/>
            <a:r>
              <a:rPr lang="en-GB" sz="2000" dirty="0" smtClean="0">
                <a:latin typeface="Calibri" pitchFamily="34" charset="0"/>
              </a:rPr>
              <a:t>4.7 million visitor days annually</a:t>
            </a:r>
          </a:p>
          <a:p>
            <a:r>
              <a:rPr lang="en-GB" sz="2400" dirty="0" smtClean="0">
                <a:latin typeface="Calibri" pitchFamily="34" charset="0"/>
              </a:rPr>
              <a:t>Ecology</a:t>
            </a:r>
          </a:p>
          <a:p>
            <a:pPr lvl="1"/>
            <a:r>
              <a:rPr lang="en-GB" sz="2000" dirty="0" smtClean="0">
                <a:latin typeface="Calibri" pitchFamily="34" charset="0"/>
              </a:rPr>
              <a:t>18</a:t>
            </a:r>
            <a:r>
              <a:rPr lang="en-GB" sz="2000" dirty="0">
                <a:latin typeface="Calibri" pitchFamily="34" charset="0"/>
              </a:rPr>
              <a:t>% habitats and species are satisfactory</a:t>
            </a:r>
          </a:p>
          <a:p>
            <a:pPr lvl="1"/>
            <a:r>
              <a:rPr lang="en-GB" sz="2000" dirty="0">
                <a:latin typeface="Calibri" pitchFamily="34" charset="0"/>
              </a:rPr>
              <a:t>16% improving</a:t>
            </a:r>
          </a:p>
          <a:p>
            <a:pPr lvl="1"/>
            <a:r>
              <a:rPr lang="en-GB" sz="2000" dirty="0">
                <a:latin typeface="Calibri" pitchFamily="34" charset="0"/>
              </a:rPr>
              <a:t>3% stable but unfavourable</a:t>
            </a:r>
          </a:p>
          <a:p>
            <a:pPr lvl="1"/>
            <a:r>
              <a:rPr lang="en-GB" sz="2000" dirty="0">
                <a:latin typeface="Calibri" pitchFamily="34" charset="0"/>
              </a:rPr>
              <a:t>Therefore, 63% are declining or </a:t>
            </a:r>
            <a:r>
              <a:rPr lang="en-GB" sz="2000" dirty="0" smtClean="0">
                <a:latin typeface="Calibri" pitchFamily="34" charset="0"/>
              </a:rPr>
              <a:t>unknown</a:t>
            </a:r>
            <a:endParaRPr lang="en-GB" sz="2400" dirty="0" smtClean="0">
              <a:latin typeface="Calibri" pitchFamily="34" charset="0"/>
            </a:endParaRPr>
          </a:p>
          <a:p>
            <a:r>
              <a:rPr lang="en-GB" sz="2400" dirty="0" smtClean="0">
                <a:latin typeface="Calibri" pitchFamily="34" charset="0"/>
              </a:rPr>
              <a:t>The NP Management Plan 2008-2012</a:t>
            </a:r>
          </a:p>
          <a:p>
            <a:r>
              <a:rPr lang="en-GB" sz="2400" dirty="0" smtClean="0">
                <a:latin typeface="Calibri" pitchFamily="34" charset="0"/>
              </a:rPr>
              <a:t>Preferred Strategy for the Local Development Plan</a:t>
            </a:r>
            <a:endParaRPr lang="en-GB" sz="2400" dirty="0">
              <a:latin typeface="Calibri" pitchFamily="34" charset="0"/>
            </a:endParaRPr>
          </a:p>
        </p:txBody>
      </p:sp>
      <p:pic>
        <p:nvPicPr>
          <p:cNvPr id="9223" name="Picture 7" descr="http://www.randomdialogue.net/pictures/random/puffin.jpg"/>
          <p:cNvPicPr>
            <a:picLocks noGrp="1" noChangeAspect="1" noChangeArrowheads="1"/>
          </p:cNvPicPr>
          <p:nvPr>
            <p:ph type="clipArt" sz="half" idx="2"/>
          </p:nvPr>
        </p:nvPicPr>
        <p:blipFill>
          <a:blip r:embed="rId2" cstate="print"/>
          <a:stretch>
            <a:fillRect/>
          </a:stretch>
        </p:blipFill>
        <p:spPr>
          <a:xfrm>
            <a:off x="5187926" y="1214422"/>
            <a:ext cx="3643338" cy="3643338"/>
          </a:xfrm>
          <a:noFill/>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100" y="0"/>
            <a:ext cx="7458100" cy="1143000"/>
          </a:xfrm>
        </p:spPr>
        <p:txBody>
          <a:bodyPr/>
          <a:lstStyle/>
          <a:p>
            <a:r>
              <a:rPr lang="en-GB" dirty="0" smtClean="0"/>
              <a:t>‘National’ comparison</a:t>
            </a:r>
            <a:endParaRPr lang="en-US" dirty="0"/>
          </a:p>
        </p:txBody>
      </p:sp>
      <p:sp>
        <p:nvSpPr>
          <p:cNvPr id="3" name="Text Placeholder 2"/>
          <p:cNvSpPr>
            <a:spLocks noGrp="1"/>
          </p:cNvSpPr>
          <p:nvPr>
            <p:ph type="body" sz="half" idx="1"/>
          </p:nvPr>
        </p:nvSpPr>
        <p:spPr>
          <a:xfrm>
            <a:off x="1000100" y="1071546"/>
            <a:ext cx="3714776" cy="4114800"/>
          </a:xfrm>
        </p:spPr>
        <p:txBody>
          <a:bodyPr/>
          <a:lstStyle/>
          <a:p>
            <a:r>
              <a:rPr lang="en-GB" sz="2000" b="1" dirty="0" smtClean="0">
                <a:solidFill>
                  <a:srgbClr val="008000"/>
                </a:solidFill>
                <a:latin typeface="Calibri" pitchFamily="34" charset="0"/>
              </a:rPr>
              <a:t>NATIONAL TRUST</a:t>
            </a:r>
          </a:p>
          <a:p>
            <a:r>
              <a:rPr lang="en-GB" sz="2000" dirty="0" smtClean="0">
                <a:latin typeface="Calibri" pitchFamily="34" charset="0"/>
                <a:hlinkClick r:id="rId2"/>
              </a:rPr>
              <a:t>www.nationaltrust.org.uk</a:t>
            </a:r>
            <a:endParaRPr lang="en-GB" sz="2000" dirty="0" smtClean="0">
              <a:latin typeface="Calibri" pitchFamily="34" charset="0"/>
            </a:endParaRPr>
          </a:p>
          <a:p>
            <a:r>
              <a:rPr lang="en-GB" sz="2000" dirty="0" smtClean="0">
                <a:latin typeface="Calibri" pitchFamily="34" charset="0"/>
              </a:rPr>
              <a:t>Owns &gt;60 miles Pembs coast &amp; 10,000 acres land</a:t>
            </a:r>
          </a:p>
          <a:p>
            <a:r>
              <a:rPr lang="en-GB" sz="2000" dirty="0" smtClean="0">
                <a:latin typeface="Calibri" pitchFamily="34" charset="0"/>
              </a:rPr>
              <a:t>Registered charity: historic interest and natural beauty permanently for the benefit of the nation</a:t>
            </a:r>
          </a:p>
          <a:p>
            <a:r>
              <a:rPr lang="en-GB" sz="2000" dirty="0" smtClean="0">
                <a:latin typeface="Calibri" pitchFamily="34" charset="0"/>
              </a:rPr>
              <a:t>One of Europe’s leading conservation organisations</a:t>
            </a:r>
          </a:p>
          <a:p>
            <a:r>
              <a:rPr lang="en-GB" sz="2000" dirty="0" smtClean="0">
                <a:latin typeface="Calibri" pitchFamily="34" charset="0"/>
              </a:rPr>
              <a:t>Own, manage and covenants</a:t>
            </a:r>
          </a:p>
          <a:p>
            <a:r>
              <a:rPr lang="en-GB" sz="2000" dirty="0" smtClean="0">
                <a:latin typeface="Calibri" pitchFamily="34" charset="0"/>
              </a:rPr>
              <a:t>Independent of government </a:t>
            </a:r>
          </a:p>
          <a:p>
            <a:r>
              <a:rPr lang="en-GB" sz="2000" dirty="0" smtClean="0">
                <a:latin typeface="Calibri" pitchFamily="34" charset="0"/>
              </a:rPr>
              <a:t>Funding from property and membership</a:t>
            </a:r>
          </a:p>
          <a:p>
            <a:r>
              <a:rPr lang="en-GB" sz="2000" dirty="0" smtClean="0">
                <a:latin typeface="Calibri" pitchFamily="34" charset="0"/>
              </a:rPr>
              <a:t>3.5 million members</a:t>
            </a:r>
            <a:endParaRPr lang="en-US" sz="2000" dirty="0">
              <a:latin typeface="Calibri" pitchFamily="34" charset="0"/>
            </a:endParaRPr>
          </a:p>
        </p:txBody>
      </p:sp>
      <p:sp>
        <p:nvSpPr>
          <p:cNvPr id="5" name="TextBox 4"/>
          <p:cNvSpPr txBox="1"/>
          <p:nvPr/>
        </p:nvSpPr>
        <p:spPr>
          <a:xfrm>
            <a:off x="4857752" y="1071546"/>
            <a:ext cx="3857652" cy="3170099"/>
          </a:xfrm>
          <a:prstGeom prst="rect">
            <a:avLst/>
          </a:prstGeom>
          <a:noFill/>
        </p:spPr>
        <p:txBody>
          <a:bodyPr wrap="square" rtlCol="0">
            <a:spAutoFit/>
          </a:bodyPr>
          <a:lstStyle/>
          <a:p>
            <a:r>
              <a:rPr lang="en-GB" sz="2000" b="1" dirty="0" smtClean="0">
                <a:solidFill>
                  <a:srgbClr val="008000"/>
                </a:solidFill>
                <a:latin typeface="Calibri" pitchFamily="34" charset="0"/>
              </a:rPr>
              <a:t>NATIONAL PARK</a:t>
            </a:r>
          </a:p>
          <a:p>
            <a:r>
              <a:rPr lang="en-GB" sz="2000" dirty="0" smtClean="0">
                <a:latin typeface="Calibri" pitchFamily="34" charset="0"/>
                <a:hlinkClick r:id="rId3"/>
              </a:rPr>
              <a:t>www.pembrokeshirecoast.org.uk</a:t>
            </a:r>
            <a:endParaRPr lang="en-GB" sz="2000" dirty="0" smtClean="0">
              <a:latin typeface="Calibri" pitchFamily="34" charset="0"/>
            </a:endParaRPr>
          </a:p>
          <a:p>
            <a:pPr>
              <a:buFont typeface="Arial" pitchFamily="34" charset="0"/>
              <a:buChar char="•"/>
            </a:pPr>
            <a:r>
              <a:rPr lang="en-GB" sz="2000" dirty="0" smtClean="0">
                <a:latin typeface="Calibri" pitchFamily="34" charset="0"/>
              </a:rPr>
              <a:t>1952</a:t>
            </a:r>
          </a:p>
          <a:p>
            <a:pPr>
              <a:buFont typeface="Arial" pitchFamily="34" charset="0"/>
              <a:buChar char="•"/>
            </a:pPr>
            <a:r>
              <a:rPr lang="en-GB" sz="2000" dirty="0" smtClean="0">
                <a:latin typeface="Calibri" pitchFamily="34" charset="0"/>
              </a:rPr>
              <a:t>Conserve and enhance natural beauty, wildlife &amp; culture</a:t>
            </a:r>
          </a:p>
          <a:p>
            <a:pPr>
              <a:buFont typeface="Arial" pitchFamily="34" charset="0"/>
              <a:buChar char="•"/>
            </a:pPr>
            <a:r>
              <a:rPr lang="en-GB" sz="2000" dirty="0" smtClean="0">
                <a:latin typeface="Calibri" pitchFamily="34" charset="0"/>
              </a:rPr>
              <a:t>Promotes residents &amp; visitors</a:t>
            </a:r>
          </a:p>
          <a:p>
            <a:pPr>
              <a:buFont typeface="Arial" pitchFamily="34" charset="0"/>
              <a:buChar char="•"/>
            </a:pPr>
            <a:r>
              <a:rPr lang="en-GB" sz="2000" dirty="0" smtClean="0">
                <a:latin typeface="Calibri" pitchFamily="34" charset="0"/>
              </a:rPr>
              <a:t>Coordinates organisations, schools &amp; VO</a:t>
            </a:r>
          </a:p>
          <a:p>
            <a:pPr>
              <a:buFont typeface="Arial" pitchFamily="34" charset="0"/>
              <a:buChar char="•"/>
            </a:pPr>
            <a:r>
              <a:rPr lang="en-GB" sz="2000" dirty="0" smtClean="0">
                <a:latin typeface="Calibri" pitchFamily="34" charset="0"/>
              </a:rPr>
              <a:t>Owns &lt; 4% of the land</a:t>
            </a:r>
          </a:p>
          <a:p>
            <a:pPr>
              <a:buFont typeface="Arial" pitchFamily="34" charset="0"/>
              <a:buChar char="•"/>
            </a:pPr>
            <a:r>
              <a:rPr lang="en-GB" sz="2000" dirty="0" smtClean="0">
                <a:latin typeface="Calibri" pitchFamily="34" charset="0"/>
              </a:rPr>
              <a:t>Government funded</a:t>
            </a:r>
            <a:endParaRPr lang="en-US" sz="2000" dirty="0">
              <a:latin typeface="Calibri" pitchFamily="34" charset="0"/>
            </a:endParaRPr>
          </a:p>
        </p:txBody>
      </p:sp>
      <p:sp>
        <p:nvSpPr>
          <p:cNvPr id="6" name="TextBox 5"/>
          <p:cNvSpPr txBox="1"/>
          <p:nvPr/>
        </p:nvSpPr>
        <p:spPr>
          <a:xfrm>
            <a:off x="5000628" y="4643446"/>
            <a:ext cx="4143372" cy="707886"/>
          </a:xfrm>
          <a:prstGeom prst="rect">
            <a:avLst/>
          </a:prstGeom>
          <a:noFill/>
        </p:spPr>
        <p:txBody>
          <a:bodyPr wrap="square" rtlCol="0">
            <a:spAutoFit/>
          </a:bodyPr>
          <a:lstStyle/>
          <a:p>
            <a:r>
              <a:rPr lang="en-GB" sz="2000" dirty="0" smtClean="0">
                <a:solidFill>
                  <a:srgbClr val="008000"/>
                </a:solidFill>
                <a:latin typeface="Calibri" pitchFamily="34" charset="0"/>
              </a:rPr>
              <a:t>Partnership: NP, CCW, NT</a:t>
            </a:r>
          </a:p>
          <a:p>
            <a:r>
              <a:rPr lang="en-GB" sz="2000" dirty="0" smtClean="0">
                <a:solidFill>
                  <a:srgbClr val="008000"/>
                </a:solidFill>
                <a:latin typeface="Calibri" pitchFamily="34" charset="0"/>
              </a:rPr>
              <a:t>e.g. Stackpole 810 hectare estate NNR</a:t>
            </a:r>
            <a:endParaRPr lang="en-US" sz="2000" dirty="0">
              <a:solidFill>
                <a:srgbClr val="0080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7772400" cy="1143000"/>
          </a:xfrm>
        </p:spPr>
        <p:txBody>
          <a:bodyPr>
            <a:normAutofit fontScale="90000"/>
          </a:bodyPr>
          <a:lstStyle/>
          <a:p>
            <a:r>
              <a:rPr lang="en-GB" dirty="0" smtClean="0">
                <a:latin typeface="Calibri" pitchFamily="34" charset="0"/>
              </a:rPr>
              <a:t>Oriel  y Parc (www.orielparc.co.uk)</a:t>
            </a:r>
            <a:endParaRPr lang="en-US" dirty="0">
              <a:latin typeface="Calibri" pitchFamily="34" charset="0"/>
            </a:endParaRPr>
          </a:p>
        </p:txBody>
      </p:sp>
      <p:sp>
        <p:nvSpPr>
          <p:cNvPr id="3" name="Text Placeholder 2"/>
          <p:cNvSpPr>
            <a:spLocks noGrp="1"/>
          </p:cNvSpPr>
          <p:nvPr>
            <p:ph type="body" sz="half" idx="1"/>
          </p:nvPr>
        </p:nvSpPr>
        <p:spPr>
          <a:xfrm>
            <a:off x="971600" y="836712"/>
            <a:ext cx="7820372" cy="5021180"/>
          </a:xfrm>
        </p:spPr>
        <p:txBody>
          <a:bodyPr/>
          <a:lstStyle/>
          <a:p>
            <a:r>
              <a:rPr lang="en-GB" sz="1600" dirty="0" smtClean="0">
                <a:latin typeface="Calibri" pitchFamily="34" charset="0"/>
              </a:rPr>
              <a:t>Gallery</a:t>
            </a:r>
          </a:p>
          <a:p>
            <a:pPr lvl="1"/>
            <a:r>
              <a:rPr lang="en-GB" sz="1600" dirty="0" smtClean="0">
                <a:solidFill>
                  <a:srgbClr val="008000"/>
                </a:solidFill>
                <a:latin typeface="Calibri" pitchFamily="34" charset="0"/>
              </a:rPr>
              <a:t>Graham Sutherland</a:t>
            </a:r>
          </a:p>
          <a:p>
            <a:pPr lvl="1"/>
            <a:r>
              <a:rPr lang="en-GB" sz="1600" dirty="0" smtClean="0">
                <a:solidFill>
                  <a:srgbClr val="008000"/>
                </a:solidFill>
                <a:latin typeface="Calibri" pitchFamily="34" charset="0"/>
              </a:rPr>
              <a:t>“Thematic landscape journey” in 2009  ‘The Hidden landscape’</a:t>
            </a:r>
          </a:p>
          <a:p>
            <a:pPr lvl="1"/>
            <a:r>
              <a:rPr lang="en-GB" sz="1600" dirty="0" smtClean="0">
                <a:solidFill>
                  <a:srgbClr val="008000"/>
                </a:solidFill>
                <a:latin typeface="Calibri" pitchFamily="34" charset="0"/>
              </a:rPr>
              <a:t>Artist in residence</a:t>
            </a:r>
          </a:p>
          <a:p>
            <a:r>
              <a:rPr lang="en-GB" sz="1600" dirty="0" smtClean="0">
                <a:latin typeface="Calibri" pitchFamily="34" charset="0"/>
              </a:rPr>
              <a:t>St Davids</a:t>
            </a:r>
          </a:p>
          <a:p>
            <a:pPr lvl="1"/>
            <a:r>
              <a:rPr lang="en-GB" sz="1600" dirty="0" smtClean="0">
                <a:solidFill>
                  <a:srgbClr val="008000"/>
                </a:solidFill>
                <a:latin typeface="Calibri" pitchFamily="34" charset="0"/>
              </a:rPr>
              <a:t>£3.5 million 2009</a:t>
            </a:r>
          </a:p>
          <a:p>
            <a:r>
              <a:rPr lang="en-GB" sz="1600" dirty="0" smtClean="0">
                <a:latin typeface="Calibri" pitchFamily="34" charset="0"/>
              </a:rPr>
              <a:t>National Museum of  Wales</a:t>
            </a:r>
          </a:p>
          <a:p>
            <a:r>
              <a:rPr lang="en-GB" sz="1600" dirty="0" smtClean="0">
                <a:latin typeface="Calibri" pitchFamily="34" charset="0"/>
              </a:rPr>
              <a:t>Education and cafe (Activities and talks)</a:t>
            </a:r>
          </a:p>
          <a:p>
            <a:r>
              <a:rPr lang="en-GB" sz="1600" dirty="0" smtClean="0">
                <a:latin typeface="Calibri" pitchFamily="34" charset="0"/>
              </a:rPr>
              <a:t>Green Building</a:t>
            </a:r>
          </a:p>
          <a:p>
            <a:pPr lvl="1"/>
            <a:r>
              <a:rPr lang="en-GB" sz="1600" dirty="0" smtClean="0">
                <a:solidFill>
                  <a:srgbClr val="008000"/>
                </a:solidFill>
                <a:latin typeface="Calibri" pitchFamily="34" charset="0"/>
              </a:rPr>
              <a:t>BREEM Award Excellent sustainable design and construction</a:t>
            </a:r>
          </a:p>
          <a:p>
            <a:pPr lvl="1"/>
            <a:r>
              <a:rPr lang="en-GB" sz="1600" dirty="0" smtClean="0">
                <a:solidFill>
                  <a:srgbClr val="008000"/>
                </a:solidFill>
                <a:latin typeface="Calibri" pitchFamily="34" charset="0"/>
              </a:rPr>
              <a:t>Ground source heat pump, </a:t>
            </a:r>
            <a:r>
              <a:rPr lang="en-GB" sz="1600" dirty="0" smtClean="0">
                <a:solidFill>
                  <a:srgbClr val="008000"/>
                </a:solidFill>
                <a:latin typeface="Calibri" pitchFamily="34" charset="0"/>
              </a:rPr>
              <a:t>rainwater </a:t>
            </a:r>
            <a:r>
              <a:rPr lang="en-GB" sz="1600" dirty="0" smtClean="0">
                <a:solidFill>
                  <a:srgbClr val="008000"/>
                </a:solidFill>
                <a:latin typeface="Calibri" pitchFamily="34" charset="0"/>
              </a:rPr>
              <a:t>harvesting, sedum roof, photovoltaic, solar panels</a:t>
            </a:r>
          </a:p>
          <a:p>
            <a:pPr lvl="1"/>
            <a:r>
              <a:rPr lang="en-GB" sz="1600" dirty="0" smtClean="0">
                <a:solidFill>
                  <a:srgbClr val="008000"/>
                </a:solidFill>
                <a:latin typeface="Calibri" pitchFamily="34" charset="0"/>
              </a:rPr>
              <a:t>Audio guide to how the </a:t>
            </a:r>
            <a:r>
              <a:rPr lang="en-GB" sz="1600" dirty="0" smtClean="0">
                <a:solidFill>
                  <a:srgbClr val="008000"/>
                </a:solidFill>
                <a:latin typeface="Calibri" pitchFamily="34" charset="0"/>
              </a:rPr>
              <a:t>building</a:t>
            </a:r>
          </a:p>
          <a:p>
            <a:pPr lvl="1">
              <a:buNone/>
            </a:pPr>
            <a:r>
              <a:rPr lang="en-GB" sz="1600" dirty="0" smtClean="0">
                <a:solidFill>
                  <a:srgbClr val="008000"/>
                </a:solidFill>
                <a:latin typeface="Calibri" pitchFamily="34" charset="0"/>
              </a:rPr>
              <a:t>	</a:t>
            </a:r>
            <a:r>
              <a:rPr lang="en-GB" sz="1600" dirty="0" smtClean="0">
                <a:solidFill>
                  <a:srgbClr val="008000"/>
                </a:solidFill>
                <a:latin typeface="Calibri" pitchFamily="34" charset="0"/>
              </a:rPr>
              <a:t> </a:t>
            </a:r>
            <a:r>
              <a:rPr lang="en-GB" sz="1600" dirty="0" smtClean="0">
                <a:solidFill>
                  <a:srgbClr val="008000"/>
                </a:solidFill>
                <a:latin typeface="Calibri" pitchFamily="34" charset="0"/>
              </a:rPr>
              <a:t>was constructed</a:t>
            </a:r>
            <a:r>
              <a:rPr lang="en-GB" sz="1600" dirty="0" smtClean="0">
                <a:solidFill>
                  <a:srgbClr val="008000"/>
                </a:solidFill>
                <a:latin typeface="Calibri" pitchFamily="34" charset="0"/>
              </a:rPr>
              <a:t>.</a:t>
            </a:r>
          </a:p>
          <a:p>
            <a:pPr marL="746125" lvl="1" indent="-342900">
              <a:buFont typeface="+mj-lt"/>
              <a:buAutoNum type="arabicPeriod"/>
            </a:pPr>
            <a:r>
              <a:rPr lang="en-GB" sz="1600" dirty="0" smtClean="0">
                <a:solidFill>
                  <a:schemeClr val="tx1">
                    <a:lumMod val="95000"/>
                    <a:lumOff val="5000"/>
                  </a:schemeClr>
                </a:solidFill>
                <a:latin typeface="Calibri" pitchFamily="34" charset="0"/>
              </a:rPr>
              <a:t>What do you think?</a:t>
            </a:r>
          </a:p>
          <a:p>
            <a:pPr marL="746125" lvl="1" indent="-342900">
              <a:buFont typeface="+mj-lt"/>
              <a:buAutoNum type="arabicPeriod"/>
            </a:pPr>
            <a:r>
              <a:rPr lang="en-GB" sz="1600" dirty="0" smtClean="0">
                <a:solidFill>
                  <a:schemeClr val="tx1">
                    <a:lumMod val="95000"/>
                    <a:lumOff val="5000"/>
                  </a:schemeClr>
                </a:solidFill>
                <a:latin typeface="Calibri" pitchFamily="34" charset="0"/>
              </a:rPr>
              <a:t>Who is it for?</a:t>
            </a:r>
          </a:p>
          <a:p>
            <a:pPr marL="746125" lvl="1" indent="-342900">
              <a:buFont typeface="+mj-lt"/>
              <a:buAutoNum type="arabicPeriod"/>
            </a:pPr>
            <a:r>
              <a:rPr lang="en-GB" sz="1600" dirty="0" smtClean="0">
                <a:solidFill>
                  <a:schemeClr val="tx1">
                    <a:lumMod val="95000"/>
                    <a:lumOff val="5000"/>
                  </a:schemeClr>
                </a:solidFill>
                <a:latin typeface="Calibri" pitchFamily="34" charset="0"/>
              </a:rPr>
              <a:t>Who will like/not like it?</a:t>
            </a:r>
          </a:p>
          <a:p>
            <a:pPr marL="746125" lvl="1" indent="-342900">
              <a:buFont typeface="+mj-lt"/>
              <a:buAutoNum type="arabicPeriod"/>
            </a:pPr>
            <a:r>
              <a:rPr lang="en-GB" sz="1600" dirty="0" smtClean="0">
                <a:solidFill>
                  <a:schemeClr val="tx1">
                    <a:lumMod val="95000"/>
                    <a:lumOff val="5000"/>
                  </a:schemeClr>
                </a:solidFill>
                <a:latin typeface="Calibri" pitchFamily="34" charset="0"/>
              </a:rPr>
              <a:t>Was it worth it?</a:t>
            </a:r>
          </a:p>
          <a:p>
            <a:pPr marL="746125" lvl="1" indent="-342900">
              <a:buFont typeface="+mj-lt"/>
              <a:buAutoNum type="arabicPeriod"/>
            </a:pPr>
            <a:r>
              <a:rPr lang="en-GB" sz="1600" dirty="0" smtClean="0">
                <a:solidFill>
                  <a:schemeClr val="tx1">
                    <a:lumMod val="95000"/>
                    <a:lumOff val="5000"/>
                  </a:schemeClr>
                </a:solidFill>
                <a:latin typeface="Calibri" pitchFamily="34" charset="0"/>
              </a:rPr>
              <a:t>Should this be a National Park priority?</a:t>
            </a:r>
            <a:endParaRPr lang="en-GB" sz="1600" dirty="0" smtClean="0">
              <a:solidFill>
                <a:schemeClr val="tx1">
                  <a:lumMod val="95000"/>
                  <a:lumOff val="5000"/>
                </a:schemeClr>
              </a:solidFill>
              <a:latin typeface="Calibri" pitchFamily="34" charset="0"/>
            </a:endParaRPr>
          </a:p>
          <a:p>
            <a:pPr>
              <a:buNone/>
            </a:pPr>
            <a:endParaRPr lang="en-GB" dirty="0" smtClean="0">
              <a:latin typeface="Calibri" pitchFamily="34" charset="0"/>
            </a:endParaRPr>
          </a:p>
        </p:txBody>
      </p:sp>
      <p:pic>
        <p:nvPicPr>
          <p:cNvPr id="4" name="Picture 5"/>
          <p:cNvPicPr>
            <a:picLocks noChangeAspect="1" noChangeArrowheads="1"/>
          </p:cNvPicPr>
          <p:nvPr/>
        </p:nvPicPr>
        <p:blipFill>
          <a:blip r:embed="rId2" cstate="print"/>
          <a:srcRect/>
          <a:stretch>
            <a:fillRect/>
          </a:stretch>
        </p:blipFill>
        <p:spPr bwMode="auto">
          <a:xfrm>
            <a:off x="5580112" y="4509120"/>
            <a:ext cx="3203848" cy="213837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a:latin typeface="Calibri" pitchFamily="34" charset="0"/>
              </a:rPr>
              <a:t>The Bluestone Project</a:t>
            </a:r>
          </a:p>
        </p:txBody>
      </p:sp>
      <p:pic>
        <p:nvPicPr>
          <p:cNvPr id="10251" name="Picture 11" descr="Bluestone artist's impression"/>
          <p:cNvPicPr>
            <a:picLocks noGrp="1" noChangeAspect="1" noChangeArrowheads="1"/>
          </p:cNvPicPr>
          <p:nvPr>
            <p:ph type="clipArt" sz="half" idx="1"/>
          </p:nvPr>
        </p:nvPicPr>
        <p:blipFill>
          <a:blip r:embed="rId2" cstate="print"/>
          <a:stretch>
            <a:fillRect/>
          </a:stretch>
        </p:blipFill>
        <p:spPr>
          <a:xfrm>
            <a:off x="1357290" y="1571612"/>
            <a:ext cx="3625479" cy="2714644"/>
          </a:xfrm>
          <a:noFill/>
          <a:ln/>
        </p:spPr>
      </p:pic>
      <p:sp>
        <p:nvSpPr>
          <p:cNvPr id="10244" name="Rectangle 4"/>
          <p:cNvSpPr>
            <a:spLocks noGrp="1" noChangeArrowheads="1"/>
          </p:cNvSpPr>
          <p:nvPr>
            <p:ph type="body" sz="half" idx="2"/>
          </p:nvPr>
        </p:nvSpPr>
        <p:spPr>
          <a:xfrm>
            <a:off x="5072066" y="1571612"/>
            <a:ext cx="3808413" cy="3786214"/>
          </a:xfrm>
        </p:spPr>
        <p:txBody>
          <a:bodyPr/>
          <a:lstStyle/>
          <a:p>
            <a:pPr>
              <a:lnSpc>
                <a:spcPct val="90000"/>
              </a:lnSpc>
            </a:pPr>
            <a:r>
              <a:rPr lang="en-GB" sz="2400" dirty="0">
                <a:latin typeface="Calibri" pitchFamily="34" charset="0"/>
              </a:rPr>
              <a:t>Within National Park</a:t>
            </a:r>
          </a:p>
          <a:p>
            <a:pPr>
              <a:lnSpc>
                <a:spcPct val="90000"/>
              </a:lnSpc>
            </a:pPr>
            <a:r>
              <a:rPr lang="en-GB" sz="2400" dirty="0" smtClean="0">
                <a:latin typeface="Calibri" pitchFamily="34" charset="0"/>
              </a:rPr>
              <a:t>900 </a:t>
            </a:r>
            <a:r>
              <a:rPr lang="en-GB" sz="2400" dirty="0">
                <a:latin typeface="Calibri" pitchFamily="34" charset="0"/>
              </a:rPr>
              <a:t>new jobs claimed by developers</a:t>
            </a:r>
          </a:p>
          <a:p>
            <a:pPr>
              <a:lnSpc>
                <a:spcPct val="90000"/>
              </a:lnSpc>
            </a:pPr>
            <a:r>
              <a:rPr lang="en-GB" sz="2400" dirty="0">
                <a:latin typeface="Calibri" pitchFamily="34" charset="0"/>
              </a:rPr>
              <a:t>500 acres, 340 lodges</a:t>
            </a:r>
          </a:p>
          <a:p>
            <a:pPr>
              <a:lnSpc>
                <a:spcPct val="90000"/>
              </a:lnSpc>
            </a:pPr>
            <a:r>
              <a:rPr lang="en-GB" sz="2400" dirty="0">
                <a:latin typeface="Calibri" pitchFamily="34" charset="0"/>
              </a:rPr>
              <a:t>Consent granted then challenged by CNP</a:t>
            </a:r>
          </a:p>
          <a:p>
            <a:pPr>
              <a:lnSpc>
                <a:spcPct val="90000"/>
              </a:lnSpc>
            </a:pPr>
            <a:r>
              <a:rPr lang="en-GB" sz="2400" dirty="0">
                <a:latin typeface="Calibri" pitchFamily="34" charset="0"/>
              </a:rPr>
              <a:t>High Court, Court of Appeal, House of Lords all upheld decision</a:t>
            </a:r>
          </a:p>
          <a:p>
            <a:pPr>
              <a:lnSpc>
                <a:spcPct val="90000"/>
              </a:lnSpc>
            </a:pPr>
            <a:r>
              <a:rPr lang="en-GB" sz="2400" dirty="0" smtClean="0">
                <a:latin typeface="Calibri" pitchFamily="34" charset="0"/>
              </a:rPr>
              <a:t>Tourism</a:t>
            </a:r>
          </a:p>
          <a:p>
            <a:pPr>
              <a:lnSpc>
                <a:spcPct val="90000"/>
              </a:lnSpc>
            </a:pPr>
            <a:endParaRPr lang="en-GB" sz="2400" dirty="0">
              <a:latin typeface="Calibri" pitchFamily="34" charset="0"/>
            </a:endParaRPr>
          </a:p>
        </p:txBody>
      </p:sp>
      <p:grpSp>
        <p:nvGrpSpPr>
          <p:cNvPr id="2" name="Group 10"/>
          <p:cNvGrpSpPr>
            <a:grpSpLocks/>
          </p:cNvGrpSpPr>
          <p:nvPr/>
        </p:nvGrpSpPr>
        <p:grpSpPr bwMode="auto">
          <a:xfrm>
            <a:off x="2860675" y="2566988"/>
            <a:ext cx="3424238" cy="6350"/>
            <a:chOff x="0" y="0"/>
            <a:chExt cx="2157" cy="12"/>
          </a:xfrm>
        </p:grpSpPr>
        <p:sp>
          <p:nvSpPr>
            <p:cNvPr id="10245" name="Rectangle 5"/>
            <p:cNvSpPr>
              <a:spLocks noChangeArrowheads="1"/>
            </p:cNvSpPr>
            <p:nvPr/>
          </p:nvSpPr>
          <p:spPr bwMode="auto">
            <a:xfrm>
              <a:off x="0" y="0"/>
              <a:ext cx="2157" cy="0"/>
            </a:xfrm>
            <a:prstGeom prst="rect">
              <a:avLst/>
            </a:prstGeom>
            <a:solidFill>
              <a:srgbClr val="EEEEEE"/>
            </a:solidFill>
            <a:ln w="9525">
              <a:noFill/>
              <a:miter lim="800000"/>
              <a:headEnd/>
              <a:tailEnd/>
            </a:ln>
            <a:effectLst/>
          </p:spPr>
          <p:txBody>
            <a:bodyPr>
              <a:spAutoFit/>
            </a:bodyPr>
            <a:lstStyle/>
            <a:p>
              <a:endParaRPr lang="en-US" dirty="0"/>
            </a:p>
          </p:txBody>
        </p:sp>
        <p:grpSp>
          <p:nvGrpSpPr>
            <p:cNvPr id="3" name="Group 9"/>
            <p:cNvGrpSpPr>
              <a:grpSpLocks/>
            </p:cNvGrpSpPr>
            <p:nvPr/>
          </p:nvGrpSpPr>
          <p:grpSpPr bwMode="auto">
            <a:xfrm>
              <a:off x="0" y="4"/>
              <a:ext cx="1426" cy="8"/>
              <a:chOff x="0" y="0"/>
              <a:chExt cx="1426" cy="16"/>
            </a:xfrm>
          </p:grpSpPr>
          <p:sp>
            <p:nvSpPr>
              <p:cNvPr id="10246" name="Rectangle 6"/>
              <p:cNvSpPr>
                <a:spLocks noChangeArrowheads="1"/>
              </p:cNvSpPr>
              <p:nvPr/>
            </p:nvSpPr>
            <p:spPr bwMode="auto">
              <a:xfrm>
                <a:off x="0" y="0"/>
                <a:ext cx="1426" cy="0"/>
              </a:xfrm>
              <a:prstGeom prst="rect">
                <a:avLst/>
              </a:prstGeom>
              <a:solidFill>
                <a:srgbClr val="EEEEEE"/>
              </a:solidFill>
              <a:ln w="9525">
                <a:noFill/>
                <a:miter lim="800000"/>
                <a:headEnd/>
                <a:tailEnd/>
              </a:ln>
              <a:effectLst/>
            </p:spPr>
            <p:txBody>
              <a:bodyPr>
                <a:spAutoFit/>
              </a:bodyPr>
              <a:lstStyle/>
              <a:p>
                <a:endParaRPr lang="en-US" dirty="0"/>
              </a:p>
            </p:txBody>
          </p:sp>
          <p:sp>
            <p:nvSpPr>
              <p:cNvPr id="10248" name="Rectangle 8"/>
              <p:cNvSpPr>
                <a:spLocks noChangeArrowheads="1"/>
              </p:cNvSpPr>
              <p:nvPr/>
            </p:nvSpPr>
            <p:spPr bwMode="auto">
              <a:xfrm>
                <a:off x="0" y="0"/>
                <a:ext cx="696" cy="16"/>
              </a:xfrm>
              <a:prstGeom prst="rect">
                <a:avLst/>
              </a:prstGeom>
              <a:solidFill>
                <a:srgbClr val="EEEEEE"/>
              </a:solidFill>
              <a:ln w="9525">
                <a:noFill/>
                <a:miter lim="800000"/>
                <a:headEnd/>
                <a:tailEnd/>
              </a:ln>
              <a:effectLst/>
            </p:spPr>
            <p:txBody>
              <a:bodyPr>
                <a:spAutoFit/>
              </a:bodyPr>
              <a:lstStyle/>
              <a:p>
                <a:endParaRPr lang="en-US" dirty="0"/>
              </a:p>
            </p:txBody>
          </p:sp>
        </p:grpSp>
      </p:grpSp>
      <p:sp>
        <p:nvSpPr>
          <p:cNvPr id="11" name="TextBox 10"/>
          <p:cNvSpPr txBox="1"/>
          <p:nvPr/>
        </p:nvSpPr>
        <p:spPr>
          <a:xfrm>
            <a:off x="1285852" y="5500703"/>
            <a:ext cx="7572428" cy="1458861"/>
          </a:xfrm>
          <a:prstGeom prst="rect">
            <a:avLst/>
          </a:prstGeom>
          <a:noFill/>
        </p:spPr>
        <p:txBody>
          <a:bodyPr wrap="square" rtlCol="0">
            <a:spAutoFit/>
          </a:bodyPr>
          <a:lstStyle/>
          <a:p>
            <a:pPr>
              <a:lnSpc>
                <a:spcPct val="90000"/>
              </a:lnSpc>
              <a:buFont typeface="Arial" pitchFamily="34" charset="0"/>
              <a:buChar char="•"/>
            </a:pPr>
            <a:r>
              <a:rPr lang="en-GB" dirty="0">
                <a:solidFill>
                  <a:srgbClr val="008000"/>
                </a:solidFill>
              </a:rPr>
              <a:t>What do you think</a:t>
            </a:r>
            <a:r>
              <a:rPr lang="en-GB" dirty="0" smtClean="0">
                <a:solidFill>
                  <a:srgbClr val="008000"/>
                </a:solidFill>
              </a:rPr>
              <a:t>?</a:t>
            </a:r>
          </a:p>
          <a:p>
            <a:pPr>
              <a:lnSpc>
                <a:spcPct val="90000"/>
              </a:lnSpc>
              <a:buFont typeface="Arial" pitchFamily="34" charset="0"/>
              <a:buChar char="•"/>
            </a:pPr>
            <a:endParaRPr lang="en-GB" dirty="0">
              <a:solidFill>
                <a:srgbClr val="008000"/>
              </a:solidFill>
            </a:endParaRPr>
          </a:p>
          <a:p>
            <a:pPr>
              <a:lnSpc>
                <a:spcPct val="90000"/>
              </a:lnSpc>
              <a:buFont typeface="Arial" pitchFamily="34" charset="0"/>
              <a:buChar char="•"/>
            </a:pPr>
            <a:r>
              <a:rPr lang="en-GB" dirty="0">
                <a:solidFill>
                  <a:srgbClr val="008000"/>
                </a:solidFill>
              </a:rPr>
              <a:t>Demarcation of NP boundary </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animEffect transition="in" filter="fade">
                                      <p:cBhvr>
                                        <p:cTn id="7" dur="2000"/>
                                        <p:tgtEl>
                                          <p:spTgt spid="102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4">
                                            <p:txEl>
                                              <p:pRg st="1" end="1"/>
                                            </p:txEl>
                                          </p:spTgt>
                                        </p:tgtEl>
                                        <p:attrNameLst>
                                          <p:attrName>style.visibility</p:attrName>
                                        </p:attrNameLst>
                                      </p:cBhvr>
                                      <p:to>
                                        <p:strVal val="visible"/>
                                      </p:to>
                                    </p:set>
                                    <p:animEffect transition="in" filter="fade">
                                      <p:cBhvr>
                                        <p:cTn id="12" dur="2000"/>
                                        <p:tgtEl>
                                          <p:spTgt spid="1024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4">
                                            <p:txEl>
                                              <p:pRg st="2" end="2"/>
                                            </p:txEl>
                                          </p:spTgt>
                                        </p:tgtEl>
                                        <p:attrNameLst>
                                          <p:attrName>style.visibility</p:attrName>
                                        </p:attrNameLst>
                                      </p:cBhvr>
                                      <p:to>
                                        <p:strVal val="visible"/>
                                      </p:to>
                                    </p:set>
                                    <p:animEffect transition="in" filter="fade">
                                      <p:cBhvr>
                                        <p:cTn id="17" dur="2000"/>
                                        <p:tgtEl>
                                          <p:spTgt spid="1024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4">
                                            <p:txEl>
                                              <p:pRg st="3" end="3"/>
                                            </p:txEl>
                                          </p:spTgt>
                                        </p:tgtEl>
                                        <p:attrNameLst>
                                          <p:attrName>style.visibility</p:attrName>
                                        </p:attrNameLst>
                                      </p:cBhvr>
                                      <p:to>
                                        <p:strVal val="visible"/>
                                      </p:to>
                                    </p:set>
                                    <p:animEffect transition="in" filter="fade">
                                      <p:cBhvr>
                                        <p:cTn id="22" dur="2000"/>
                                        <p:tgtEl>
                                          <p:spTgt spid="1024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4">
                                            <p:txEl>
                                              <p:pRg st="4" end="4"/>
                                            </p:txEl>
                                          </p:spTgt>
                                        </p:tgtEl>
                                        <p:attrNameLst>
                                          <p:attrName>style.visibility</p:attrName>
                                        </p:attrNameLst>
                                      </p:cBhvr>
                                      <p:to>
                                        <p:strVal val="visible"/>
                                      </p:to>
                                    </p:set>
                                    <p:animEffect transition="in" filter="fade">
                                      <p:cBhvr>
                                        <p:cTn id="27" dur="2000"/>
                                        <p:tgtEl>
                                          <p:spTgt spid="1024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244">
                                            <p:txEl>
                                              <p:pRg st="5" end="5"/>
                                            </p:txEl>
                                          </p:spTgt>
                                        </p:tgtEl>
                                        <p:attrNameLst>
                                          <p:attrName>style.visibility</p:attrName>
                                        </p:attrNameLst>
                                      </p:cBhvr>
                                      <p:to>
                                        <p:strVal val="visible"/>
                                      </p:to>
                                    </p:set>
                                    <p:animEffect transition="in" filter="fade">
                                      <p:cBhvr>
                                        <p:cTn id="32" dur="2000"/>
                                        <p:tgtEl>
                                          <p:spTgt spid="1024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Effect transition="in" filter="fade">
                                      <p:cBhvr>
                                        <p:cTn id="37" dur="2000"/>
                                        <p:tgtEl>
                                          <p:spTgt spid="11">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xEl>
                                              <p:pRg st="2" end="2"/>
                                            </p:txEl>
                                          </p:spTgt>
                                        </p:tgtEl>
                                        <p:attrNameLst>
                                          <p:attrName>style.visibility</p:attrName>
                                        </p:attrNameLst>
                                      </p:cBhvr>
                                      <p:to>
                                        <p:strVal val="visible"/>
                                      </p:to>
                                    </p:set>
                                    <p:animEffect transition="in" filter="fade">
                                      <p:cBhvr>
                                        <p:cTn id="42" dur="20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build="p"/>
      <p:bldP spid="1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Rectangle 4"/>
          <p:cNvSpPr>
            <a:spLocks noGrp="1" noChangeArrowheads="1"/>
          </p:cNvSpPr>
          <p:nvPr>
            <p:ph type="title"/>
          </p:nvPr>
        </p:nvSpPr>
        <p:spPr>
          <a:xfrm>
            <a:off x="1435100" y="274638"/>
            <a:ext cx="7499350" cy="1143000"/>
          </a:xfrm>
        </p:spPr>
        <p:txBody>
          <a:bodyPr/>
          <a:lstStyle/>
          <a:p>
            <a:pPr fontAlgn="auto">
              <a:spcAft>
                <a:spcPts val="0"/>
              </a:spcAft>
              <a:defRPr/>
            </a:pPr>
            <a:endParaRPr lang="en-GB" dirty="0" smtClean="0">
              <a:solidFill>
                <a:schemeClr val="tx2">
                  <a:satMod val="130000"/>
                </a:schemeClr>
              </a:solidFill>
              <a:latin typeface="Calibri" pitchFamily="34" charset="0"/>
            </a:endParaRPr>
          </a:p>
        </p:txBody>
      </p:sp>
      <p:sp>
        <p:nvSpPr>
          <p:cNvPr id="3077" name="Rectangle 5"/>
          <p:cNvSpPr>
            <a:spLocks noChangeArrowheads="1"/>
          </p:cNvSpPr>
          <p:nvPr/>
        </p:nvSpPr>
        <p:spPr bwMode="auto">
          <a:xfrm>
            <a:off x="685800" y="304800"/>
            <a:ext cx="7772400" cy="1143000"/>
          </a:xfrm>
          <a:prstGeom prst="rect">
            <a:avLst/>
          </a:prstGeom>
          <a:noFill/>
          <a:ln w="9525">
            <a:noFill/>
            <a:miter lim="800000"/>
            <a:headEnd/>
            <a:tailEnd/>
          </a:ln>
        </p:spPr>
        <p:txBody>
          <a:bodyPr anchor="ctr"/>
          <a:lstStyle/>
          <a:p>
            <a:pPr algn="ctr"/>
            <a:r>
              <a:rPr lang="en-GB" sz="1600" b="1" dirty="0">
                <a:solidFill>
                  <a:srgbClr val="008000"/>
                </a:solidFill>
              </a:rPr>
              <a:t>The Brecon Beacons National Park</a:t>
            </a:r>
            <a:br>
              <a:rPr lang="en-GB" sz="1600" b="1" dirty="0">
                <a:solidFill>
                  <a:srgbClr val="008000"/>
                </a:solidFill>
              </a:rPr>
            </a:br>
            <a:r>
              <a:rPr lang="en-GB" sz="1600" b="1" dirty="0">
                <a:solidFill>
                  <a:srgbClr val="008000"/>
                </a:solidFill>
              </a:rPr>
              <a:t>The Perfect Plan?</a:t>
            </a:r>
            <a:br>
              <a:rPr lang="en-GB" sz="1600" b="1" dirty="0">
                <a:solidFill>
                  <a:srgbClr val="008000"/>
                </a:solidFill>
              </a:rPr>
            </a:br>
            <a:r>
              <a:rPr lang="en-GB" sz="1400" dirty="0">
                <a:solidFill>
                  <a:srgbClr val="008000"/>
                </a:solidFill>
              </a:rPr>
              <a:t>Brinn, D. (1997) Basic facts about the National Park (Brecon Beacons NP)</a:t>
            </a:r>
          </a:p>
        </p:txBody>
      </p:sp>
      <p:sp>
        <p:nvSpPr>
          <p:cNvPr id="3078" name="Rectangle 6"/>
          <p:cNvSpPr>
            <a:spLocks noChangeArrowheads="1"/>
          </p:cNvSpPr>
          <p:nvPr/>
        </p:nvSpPr>
        <p:spPr bwMode="auto">
          <a:xfrm>
            <a:off x="1000125" y="1500188"/>
            <a:ext cx="4953000" cy="4114800"/>
          </a:xfrm>
          <a:prstGeom prst="rect">
            <a:avLst/>
          </a:prstGeom>
          <a:noFill/>
          <a:ln w="9525">
            <a:noFill/>
            <a:miter lim="800000"/>
            <a:headEnd/>
            <a:tailEnd/>
          </a:ln>
        </p:spPr>
        <p:txBody>
          <a:bodyPr/>
          <a:lstStyle/>
          <a:p>
            <a:pPr marL="342900" indent="-342900">
              <a:spcBef>
                <a:spcPct val="20000"/>
              </a:spcBef>
              <a:buClr>
                <a:schemeClr val="tx2"/>
              </a:buClr>
              <a:buSzPct val="75000"/>
              <a:buFont typeface="Monotype Sorts" pitchFamily="2" charset="2"/>
              <a:buChar char="F"/>
            </a:pPr>
            <a:r>
              <a:rPr lang="en-GB" sz="1400" b="1" dirty="0"/>
              <a:t>Read through the extract and answer the following:</a:t>
            </a:r>
          </a:p>
          <a:p>
            <a:pPr marL="342900" indent="-342900">
              <a:spcBef>
                <a:spcPct val="20000"/>
              </a:spcBef>
              <a:buClr>
                <a:schemeClr val="tx2"/>
              </a:buClr>
              <a:buSzPct val="75000"/>
              <a:buFont typeface="Monotype Sorts" pitchFamily="2" charset="2"/>
              <a:buChar char="F"/>
            </a:pPr>
            <a:r>
              <a:rPr lang="en-GB" sz="1400" dirty="0"/>
              <a:t>What are the NPs main administrative duties? Are there any conflict of interest within these duties?</a:t>
            </a:r>
          </a:p>
          <a:p>
            <a:pPr marL="342900" indent="-342900">
              <a:spcBef>
                <a:spcPct val="20000"/>
              </a:spcBef>
              <a:buClr>
                <a:schemeClr val="tx2"/>
              </a:buClr>
              <a:buSzPct val="75000"/>
              <a:buFont typeface="Monotype Sorts" pitchFamily="2" charset="2"/>
              <a:buChar char="F"/>
            </a:pPr>
            <a:r>
              <a:rPr lang="en-GB" sz="1400" dirty="0"/>
              <a:t>What are the main functions? Do they conflict?</a:t>
            </a:r>
          </a:p>
          <a:p>
            <a:pPr marL="342900" indent="-342900">
              <a:spcBef>
                <a:spcPct val="20000"/>
              </a:spcBef>
              <a:buClr>
                <a:schemeClr val="tx2"/>
              </a:buClr>
              <a:buSzPct val="75000"/>
              <a:buFont typeface="Monotype Sorts" pitchFamily="2" charset="2"/>
              <a:buChar char="F"/>
            </a:pPr>
            <a:r>
              <a:rPr lang="en-GB" sz="1400" dirty="0"/>
              <a:t>Draw a graph of the NP income/expenditure.  What does this tell you about the aims and limitations of the NP?</a:t>
            </a:r>
          </a:p>
          <a:p>
            <a:pPr marL="342900" indent="-342900">
              <a:spcBef>
                <a:spcPct val="20000"/>
              </a:spcBef>
              <a:buClr>
                <a:schemeClr val="tx2"/>
              </a:buClr>
              <a:buSzPct val="75000"/>
              <a:buFont typeface="Monotype Sorts" pitchFamily="2" charset="2"/>
              <a:buChar char="F"/>
            </a:pPr>
            <a:r>
              <a:rPr lang="en-GB" sz="1400" dirty="0"/>
              <a:t>In what ways does the employment structure help and hinder conservation within the NP?</a:t>
            </a:r>
          </a:p>
          <a:p>
            <a:pPr marL="342900" indent="-342900">
              <a:spcBef>
                <a:spcPct val="20000"/>
              </a:spcBef>
              <a:buClr>
                <a:schemeClr val="tx2"/>
              </a:buClr>
              <a:buSzPct val="75000"/>
              <a:buFont typeface="Monotype Sorts" pitchFamily="2" charset="2"/>
              <a:buChar char="F"/>
            </a:pPr>
            <a:r>
              <a:rPr lang="en-GB" sz="1400" dirty="0"/>
              <a:t>How does the distribution of land ownership influence conservation (positive &amp; negative)?</a:t>
            </a:r>
          </a:p>
          <a:p>
            <a:pPr marL="342900" indent="-342900">
              <a:spcBef>
                <a:spcPct val="20000"/>
              </a:spcBef>
              <a:buClr>
                <a:schemeClr val="tx2"/>
              </a:buClr>
              <a:buSzPct val="75000"/>
              <a:buFont typeface="Monotype Sorts" pitchFamily="2" charset="2"/>
              <a:buChar char="F"/>
            </a:pPr>
            <a:r>
              <a:rPr lang="en-GB" sz="1400" dirty="0"/>
              <a:t>Are visitors to the NP a ‘necessary evil’? Why?</a:t>
            </a:r>
          </a:p>
          <a:p>
            <a:pPr marL="342900" indent="-342900">
              <a:spcBef>
                <a:spcPct val="20000"/>
              </a:spcBef>
              <a:buClr>
                <a:schemeClr val="tx2"/>
              </a:buClr>
              <a:buSzPct val="75000"/>
              <a:buFont typeface="Monotype Sorts" pitchFamily="2" charset="2"/>
              <a:buChar char="F"/>
            </a:pPr>
            <a:r>
              <a:rPr lang="en-GB" sz="1400" dirty="0"/>
              <a:t>Draw bar graphs of the visitor numbers on the map provided.  What does the spatial distribution of the bar graphs tell you about visitors to the NP? Also consider seasonality.</a:t>
            </a:r>
          </a:p>
          <a:p>
            <a:pPr marL="342900" indent="-342900">
              <a:spcBef>
                <a:spcPct val="20000"/>
              </a:spcBef>
              <a:buClr>
                <a:schemeClr val="tx2"/>
              </a:buClr>
              <a:buSzPct val="75000"/>
              <a:buFont typeface="Monotype Sorts" pitchFamily="2" charset="2"/>
              <a:buChar char="F"/>
            </a:pPr>
            <a:r>
              <a:rPr lang="en-GB" sz="1400" dirty="0"/>
              <a:t>In what ways does this influence planning?</a:t>
            </a:r>
          </a:p>
          <a:p>
            <a:pPr marL="342900" indent="-342900">
              <a:spcBef>
                <a:spcPct val="20000"/>
              </a:spcBef>
              <a:buClr>
                <a:schemeClr val="tx2"/>
              </a:buClr>
              <a:buSzPct val="75000"/>
              <a:buFont typeface="Monotype Sorts" pitchFamily="2" charset="2"/>
              <a:buChar char="F"/>
            </a:pPr>
            <a:r>
              <a:rPr lang="en-GB" sz="1400" dirty="0"/>
              <a:t>Plan the ‘perfect’ BBNP in a table format.  Include: aims, administration, function, finances etc..  You must be able to justify your decisions to a panel of Local Council Reps, Assembly Reps, NFU, Conservationists, landowners. Good luck!</a:t>
            </a:r>
          </a:p>
        </p:txBody>
      </p:sp>
      <p:graphicFrame>
        <p:nvGraphicFramePr>
          <p:cNvPr id="3074" name="AutoShape 7"/>
          <p:cNvGraphicFramePr>
            <a:graphicFrameLocks noChangeAspect="1"/>
          </p:cNvGraphicFramePr>
          <p:nvPr/>
        </p:nvGraphicFramePr>
        <p:xfrm>
          <a:off x="4648200" y="1981200"/>
          <a:ext cx="3810000" cy="4114800"/>
        </p:xfrm>
        <a:graphic>
          <a:graphicData uri="http://schemas.openxmlformats.org/presentationml/2006/ole">
            <p:oleObj spid="_x0000_s61442" name="Clip" r:id="rId3" imgW="0" imgH="0" progId="">
              <p:embed/>
            </p:oleObj>
          </a:graphicData>
        </a:graphic>
      </p:graphicFrame>
      <p:graphicFrame>
        <p:nvGraphicFramePr>
          <p:cNvPr id="3075" name="Object 8"/>
          <p:cNvGraphicFramePr>
            <a:graphicFrameLocks noChangeAspect="1"/>
          </p:cNvGraphicFramePr>
          <p:nvPr/>
        </p:nvGraphicFramePr>
        <p:xfrm>
          <a:off x="5929313" y="2286000"/>
          <a:ext cx="2992437" cy="3352800"/>
        </p:xfrm>
        <a:graphic>
          <a:graphicData uri="http://schemas.openxmlformats.org/presentationml/2006/ole">
            <p:oleObj spid="_x0000_s61443" name="CorelDRAW" r:id="rId4" imgW="3221280" imgH="3046680" progId="">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8">
                                            <p:txEl>
                                              <p:pRg st="0" end="0"/>
                                            </p:txEl>
                                          </p:spTgt>
                                        </p:tgtEl>
                                        <p:attrNameLst>
                                          <p:attrName>style.visibility</p:attrName>
                                        </p:attrNameLst>
                                      </p:cBhvr>
                                      <p:to>
                                        <p:strVal val="visible"/>
                                      </p:to>
                                    </p:set>
                                    <p:animEffect transition="in" filter="fade">
                                      <p:cBhvr>
                                        <p:cTn id="7" dur="2000"/>
                                        <p:tgtEl>
                                          <p:spTgt spid="307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78">
                                            <p:txEl>
                                              <p:pRg st="1" end="1"/>
                                            </p:txEl>
                                          </p:spTgt>
                                        </p:tgtEl>
                                        <p:attrNameLst>
                                          <p:attrName>style.visibility</p:attrName>
                                        </p:attrNameLst>
                                      </p:cBhvr>
                                      <p:to>
                                        <p:strVal val="visible"/>
                                      </p:to>
                                    </p:set>
                                    <p:animEffect transition="in" filter="fade">
                                      <p:cBhvr>
                                        <p:cTn id="12" dur="2000"/>
                                        <p:tgtEl>
                                          <p:spTgt spid="307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78">
                                            <p:txEl>
                                              <p:pRg st="2" end="2"/>
                                            </p:txEl>
                                          </p:spTgt>
                                        </p:tgtEl>
                                        <p:attrNameLst>
                                          <p:attrName>style.visibility</p:attrName>
                                        </p:attrNameLst>
                                      </p:cBhvr>
                                      <p:to>
                                        <p:strVal val="visible"/>
                                      </p:to>
                                    </p:set>
                                    <p:animEffect transition="in" filter="fade">
                                      <p:cBhvr>
                                        <p:cTn id="17" dur="2000"/>
                                        <p:tgtEl>
                                          <p:spTgt spid="307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78">
                                            <p:txEl>
                                              <p:pRg st="3" end="3"/>
                                            </p:txEl>
                                          </p:spTgt>
                                        </p:tgtEl>
                                        <p:attrNameLst>
                                          <p:attrName>style.visibility</p:attrName>
                                        </p:attrNameLst>
                                      </p:cBhvr>
                                      <p:to>
                                        <p:strVal val="visible"/>
                                      </p:to>
                                    </p:set>
                                    <p:animEffect transition="in" filter="fade">
                                      <p:cBhvr>
                                        <p:cTn id="22" dur="2000"/>
                                        <p:tgtEl>
                                          <p:spTgt spid="307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078">
                                            <p:txEl>
                                              <p:pRg st="4" end="4"/>
                                            </p:txEl>
                                          </p:spTgt>
                                        </p:tgtEl>
                                        <p:attrNameLst>
                                          <p:attrName>style.visibility</p:attrName>
                                        </p:attrNameLst>
                                      </p:cBhvr>
                                      <p:to>
                                        <p:strVal val="visible"/>
                                      </p:to>
                                    </p:set>
                                    <p:animEffect transition="in" filter="fade">
                                      <p:cBhvr>
                                        <p:cTn id="27" dur="2000"/>
                                        <p:tgtEl>
                                          <p:spTgt spid="307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078">
                                            <p:txEl>
                                              <p:pRg st="5" end="5"/>
                                            </p:txEl>
                                          </p:spTgt>
                                        </p:tgtEl>
                                        <p:attrNameLst>
                                          <p:attrName>style.visibility</p:attrName>
                                        </p:attrNameLst>
                                      </p:cBhvr>
                                      <p:to>
                                        <p:strVal val="visible"/>
                                      </p:to>
                                    </p:set>
                                    <p:animEffect transition="in" filter="fade">
                                      <p:cBhvr>
                                        <p:cTn id="32" dur="2000"/>
                                        <p:tgtEl>
                                          <p:spTgt spid="307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078">
                                            <p:txEl>
                                              <p:pRg st="6" end="6"/>
                                            </p:txEl>
                                          </p:spTgt>
                                        </p:tgtEl>
                                        <p:attrNameLst>
                                          <p:attrName>style.visibility</p:attrName>
                                        </p:attrNameLst>
                                      </p:cBhvr>
                                      <p:to>
                                        <p:strVal val="visible"/>
                                      </p:to>
                                    </p:set>
                                    <p:animEffect transition="in" filter="fade">
                                      <p:cBhvr>
                                        <p:cTn id="37" dur="2000"/>
                                        <p:tgtEl>
                                          <p:spTgt spid="307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078">
                                            <p:txEl>
                                              <p:pRg st="7" end="7"/>
                                            </p:txEl>
                                          </p:spTgt>
                                        </p:tgtEl>
                                        <p:attrNameLst>
                                          <p:attrName>style.visibility</p:attrName>
                                        </p:attrNameLst>
                                      </p:cBhvr>
                                      <p:to>
                                        <p:strVal val="visible"/>
                                      </p:to>
                                    </p:set>
                                    <p:animEffect transition="in" filter="fade">
                                      <p:cBhvr>
                                        <p:cTn id="42" dur="2000"/>
                                        <p:tgtEl>
                                          <p:spTgt spid="307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78">
                                            <p:txEl>
                                              <p:pRg st="8" end="8"/>
                                            </p:txEl>
                                          </p:spTgt>
                                        </p:tgtEl>
                                        <p:attrNameLst>
                                          <p:attrName>style.visibility</p:attrName>
                                        </p:attrNameLst>
                                      </p:cBhvr>
                                      <p:to>
                                        <p:strVal val="visible"/>
                                      </p:to>
                                    </p:set>
                                    <p:animEffect transition="in" filter="fade">
                                      <p:cBhvr>
                                        <p:cTn id="47" dur="2000"/>
                                        <p:tgtEl>
                                          <p:spTgt spid="3078">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078">
                                            <p:txEl>
                                              <p:pRg st="9" end="9"/>
                                            </p:txEl>
                                          </p:spTgt>
                                        </p:tgtEl>
                                        <p:attrNameLst>
                                          <p:attrName>style.visibility</p:attrName>
                                        </p:attrNameLst>
                                      </p:cBhvr>
                                      <p:to>
                                        <p:strVal val="visible"/>
                                      </p:to>
                                    </p:set>
                                    <p:animEffect transition="in" filter="fade">
                                      <p:cBhvr>
                                        <p:cTn id="52" dur="2000"/>
                                        <p:tgtEl>
                                          <p:spTgt spid="307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pPr fontAlgn="auto">
              <a:spcAft>
                <a:spcPts val="0"/>
              </a:spcAft>
              <a:defRPr/>
            </a:pPr>
            <a:r>
              <a:rPr lang="en-GB" sz="2400" b="1" dirty="0" smtClean="0">
                <a:solidFill>
                  <a:srgbClr val="008000"/>
                </a:solidFill>
                <a:latin typeface="Calibri" pitchFamily="34" charset="0"/>
              </a:rPr>
              <a:t>Exmoor Sustainable Development Fund: 2002-04 Report</a:t>
            </a:r>
            <a:r>
              <a:rPr lang="en-GB" sz="2400" dirty="0" smtClean="0">
                <a:solidFill>
                  <a:srgbClr val="008000"/>
                </a:solidFill>
                <a:latin typeface="Calibri" pitchFamily="34" charset="0"/>
              </a:rPr>
              <a:t> - A story of successfully supporting rural communities and businesses in a National Park.</a:t>
            </a:r>
            <a:br>
              <a:rPr lang="en-GB" sz="2400" dirty="0" smtClean="0">
                <a:solidFill>
                  <a:srgbClr val="008000"/>
                </a:solidFill>
                <a:latin typeface="Calibri" pitchFamily="34" charset="0"/>
              </a:rPr>
            </a:br>
            <a:endParaRPr lang="en-GB" sz="2400" dirty="0" smtClean="0">
              <a:solidFill>
                <a:srgbClr val="008000"/>
              </a:solidFill>
              <a:latin typeface="Calibri" pitchFamily="34" charset="0"/>
            </a:endParaRPr>
          </a:p>
        </p:txBody>
      </p:sp>
      <p:sp>
        <p:nvSpPr>
          <p:cNvPr id="33795" name="Rectangle 3"/>
          <p:cNvSpPr>
            <a:spLocks noGrp="1" noChangeArrowheads="1"/>
          </p:cNvSpPr>
          <p:nvPr>
            <p:ph idx="1"/>
          </p:nvPr>
        </p:nvSpPr>
        <p:spPr/>
        <p:txBody>
          <a:bodyPr/>
          <a:lstStyle/>
          <a:p>
            <a:endParaRPr lang="en-GB" dirty="0" smtClean="0"/>
          </a:p>
        </p:txBody>
      </p:sp>
      <p:pic>
        <p:nvPicPr>
          <p:cNvPr id="33796" name="Picture 5" descr="exmoor"/>
          <p:cNvPicPr>
            <a:picLocks noChangeAspect="1" noChangeArrowheads="1"/>
          </p:cNvPicPr>
          <p:nvPr/>
        </p:nvPicPr>
        <p:blipFill>
          <a:blip r:embed="rId2" cstate="print"/>
          <a:srcRect/>
          <a:stretch>
            <a:fillRect/>
          </a:stretch>
        </p:blipFill>
        <p:spPr bwMode="auto">
          <a:xfrm>
            <a:off x="1357290" y="1285860"/>
            <a:ext cx="7586667" cy="517225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35100" y="274638"/>
            <a:ext cx="7499350" cy="1143000"/>
          </a:xfrm>
        </p:spPr>
        <p:txBody>
          <a:bodyPr/>
          <a:lstStyle/>
          <a:p>
            <a:pPr fontAlgn="auto">
              <a:spcAft>
                <a:spcPts val="0"/>
              </a:spcAft>
              <a:defRPr/>
            </a:pPr>
            <a:r>
              <a:rPr lang="en-US" sz="3600" b="1" dirty="0" smtClean="0">
                <a:solidFill>
                  <a:srgbClr val="008000"/>
                </a:solidFill>
                <a:latin typeface="Calibri" pitchFamily="34" charset="0"/>
              </a:rPr>
              <a:t>Conflict?</a:t>
            </a:r>
          </a:p>
        </p:txBody>
      </p:sp>
      <p:sp>
        <p:nvSpPr>
          <p:cNvPr id="22531" name="Rectangle 3"/>
          <p:cNvSpPr>
            <a:spLocks noGrp="1" noChangeArrowheads="1"/>
          </p:cNvSpPr>
          <p:nvPr>
            <p:ph sz="half" idx="1"/>
          </p:nvPr>
        </p:nvSpPr>
        <p:spPr>
          <a:xfrm>
            <a:off x="1435100" y="1524000"/>
            <a:ext cx="3657600" cy="4664075"/>
          </a:xfrm>
        </p:spPr>
        <p:txBody>
          <a:bodyPr/>
          <a:lstStyle/>
          <a:p>
            <a:r>
              <a:rPr lang="en-US" sz="2000" dirty="0" smtClean="0">
                <a:latin typeface="Calibri" pitchFamily="34" charset="0"/>
              </a:rPr>
              <a:t>Urban dwellers</a:t>
            </a:r>
          </a:p>
          <a:p>
            <a:r>
              <a:rPr lang="en-US" sz="2000" dirty="0" smtClean="0">
                <a:latin typeface="Calibri" pitchFamily="34" charset="0"/>
              </a:rPr>
              <a:t>Farmers</a:t>
            </a:r>
          </a:p>
          <a:p>
            <a:r>
              <a:rPr lang="en-US" sz="2000" dirty="0" smtClean="0">
                <a:latin typeface="Calibri" pitchFamily="34" charset="0"/>
              </a:rPr>
              <a:t>Forestry Commission</a:t>
            </a:r>
          </a:p>
          <a:p>
            <a:pPr>
              <a:buFont typeface="Monotype Sorts" pitchFamily="2" charset="2"/>
              <a:buNone/>
            </a:pPr>
            <a:endParaRPr lang="en-US" sz="2000" dirty="0" smtClean="0">
              <a:latin typeface="Calibri" pitchFamily="34" charset="0"/>
            </a:endParaRPr>
          </a:p>
          <a:p>
            <a:r>
              <a:rPr lang="en-US" sz="2000" dirty="0" smtClean="0">
                <a:latin typeface="Calibri" pitchFamily="34" charset="0"/>
              </a:rPr>
              <a:t>Mining/quarrying</a:t>
            </a:r>
          </a:p>
          <a:p>
            <a:pPr>
              <a:buFont typeface="Monotype Sorts" pitchFamily="2" charset="2"/>
              <a:buNone/>
            </a:pPr>
            <a:endParaRPr lang="en-US" sz="2000" dirty="0" smtClean="0">
              <a:latin typeface="Calibri" pitchFamily="34" charset="0"/>
            </a:endParaRPr>
          </a:p>
          <a:p>
            <a:r>
              <a:rPr lang="en-US" sz="2000" dirty="0" smtClean="0">
                <a:latin typeface="Calibri" pitchFamily="34" charset="0"/>
              </a:rPr>
              <a:t>Water Authorities</a:t>
            </a:r>
          </a:p>
          <a:p>
            <a:r>
              <a:rPr lang="en-US" sz="2000" dirty="0" smtClean="0">
                <a:latin typeface="Calibri" pitchFamily="34" charset="0"/>
              </a:rPr>
              <a:t>M of Defense</a:t>
            </a:r>
          </a:p>
          <a:p>
            <a:r>
              <a:rPr lang="en-US" sz="2000" dirty="0" smtClean="0">
                <a:latin typeface="Calibri" pitchFamily="34" charset="0"/>
              </a:rPr>
              <a:t>Walkers/Climbers</a:t>
            </a:r>
          </a:p>
          <a:p>
            <a:r>
              <a:rPr lang="en-US" sz="2000" dirty="0" smtClean="0">
                <a:latin typeface="Calibri" pitchFamily="34" charset="0"/>
              </a:rPr>
              <a:t>Housing</a:t>
            </a:r>
          </a:p>
          <a:p>
            <a:pPr>
              <a:buFont typeface="Monotype Sorts" pitchFamily="2" charset="2"/>
              <a:buNone/>
            </a:pPr>
            <a:endParaRPr lang="en-US" sz="2000" dirty="0" smtClean="0">
              <a:latin typeface="Calibri" pitchFamily="34" charset="0"/>
            </a:endParaRPr>
          </a:p>
          <a:p>
            <a:r>
              <a:rPr lang="en-US" sz="2000" dirty="0" smtClean="0">
                <a:latin typeface="Calibri" pitchFamily="34" charset="0"/>
              </a:rPr>
              <a:t>Nature</a:t>
            </a:r>
          </a:p>
        </p:txBody>
      </p:sp>
      <p:sp>
        <p:nvSpPr>
          <p:cNvPr id="35844" name="Rectangle 4"/>
          <p:cNvSpPr>
            <a:spLocks noGrp="1" noChangeArrowheads="1"/>
          </p:cNvSpPr>
          <p:nvPr>
            <p:ph sz="half" idx="2"/>
          </p:nvPr>
        </p:nvSpPr>
        <p:spPr>
          <a:xfrm>
            <a:off x="5276850" y="1524000"/>
            <a:ext cx="3657600" cy="4664075"/>
          </a:xfrm>
        </p:spPr>
        <p:txBody>
          <a:bodyPr/>
          <a:lstStyle/>
          <a:p>
            <a:pPr marL="0" indent="0">
              <a:buFont typeface="Monotype Sorts" pitchFamily="2" charset="2"/>
              <a:buNone/>
            </a:pPr>
            <a:r>
              <a:rPr lang="en-US" sz="2000" dirty="0" smtClean="0">
                <a:solidFill>
                  <a:srgbClr val="008000"/>
                </a:solidFill>
                <a:latin typeface="Calibri" pitchFamily="34" charset="0"/>
              </a:rPr>
              <a:t>Use countryside</a:t>
            </a:r>
          </a:p>
          <a:p>
            <a:pPr marL="0" indent="0">
              <a:buFont typeface="Monotype Sorts" pitchFamily="2" charset="2"/>
              <a:buNone/>
            </a:pPr>
            <a:r>
              <a:rPr lang="en-US" sz="2000" dirty="0" smtClean="0">
                <a:solidFill>
                  <a:srgbClr val="008000"/>
                </a:solidFill>
                <a:latin typeface="Calibri" pitchFamily="34" charset="0"/>
              </a:rPr>
              <a:t>Protect their land</a:t>
            </a:r>
          </a:p>
          <a:p>
            <a:pPr marL="0" indent="0">
              <a:buFont typeface="Monotype Sorts" pitchFamily="2" charset="2"/>
              <a:buNone/>
            </a:pPr>
            <a:r>
              <a:rPr lang="en-US" sz="2000" dirty="0" smtClean="0">
                <a:solidFill>
                  <a:srgbClr val="008000"/>
                </a:solidFill>
                <a:latin typeface="Calibri" pitchFamily="34" charset="0"/>
              </a:rPr>
              <a:t>Planting trees</a:t>
            </a:r>
          </a:p>
          <a:p>
            <a:pPr marL="0" indent="0">
              <a:buFont typeface="Monotype Sorts" pitchFamily="2" charset="2"/>
              <a:buNone/>
            </a:pPr>
            <a:endParaRPr lang="en-US" sz="2000" dirty="0" smtClean="0">
              <a:solidFill>
                <a:srgbClr val="008000"/>
              </a:solidFill>
              <a:latin typeface="Calibri" pitchFamily="34" charset="0"/>
            </a:endParaRPr>
          </a:p>
          <a:p>
            <a:pPr marL="0" indent="0">
              <a:buFont typeface="Monotype Sorts" pitchFamily="2" charset="2"/>
              <a:buNone/>
            </a:pPr>
            <a:r>
              <a:rPr lang="en-US" sz="2000" dirty="0" smtClean="0">
                <a:solidFill>
                  <a:srgbClr val="008000"/>
                </a:solidFill>
                <a:latin typeface="Calibri" pitchFamily="34" charset="0"/>
              </a:rPr>
              <a:t>Local jobs but env. pressure</a:t>
            </a:r>
          </a:p>
          <a:p>
            <a:pPr marL="0" indent="0">
              <a:buFont typeface="Monotype Sorts" pitchFamily="2" charset="2"/>
              <a:buNone/>
            </a:pPr>
            <a:endParaRPr lang="en-US" sz="2000" dirty="0" smtClean="0">
              <a:solidFill>
                <a:srgbClr val="008000"/>
              </a:solidFill>
              <a:latin typeface="Calibri" pitchFamily="34" charset="0"/>
            </a:endParaRPr>
          </a:p>
          <a:p>
            <a:pPr marL="0" indent="0">
              <a:buFont typeface="Monotype Sorts" pitchFamily="2" charset="2"/>
              <a:buNone/>
            </a:pPr>
            <a:r>
              <a:rPr lang="en-US" sz="2000" dirty="0" smtClean="0">
                <a:solidFill>
                  <a:srgbClr val="008000"/>
                </a:solidFill>
                <a:latin typeface="Calibri" pitchFamily="34" charset="0"/>
              </a:rPr>
              <a:t>Reservoirs</a:t>
            </a:r>
          </a:p>
          <a:p>
            <a:pPr marL="0" indent="0">
              <a:buFont typeface="Monotype Sorts" pitchFamily="2" charset="2"/>
              <a:buNone/>
            </a:pPr>
            <a:r>
              <a:rPr lang="en-US" sz="2000" dirty="0" smtClean="0">
                <a:solidFill>
                  <a:srgbClr val="008000"/>
                </a:solidFill>
                <a:latin typeface="Calibri" pitchFamily="34" charset="0"/>
              </a:rPr>
              <a:t>25% Northumberland</a:t>
            </a:r>
          </a:p>
          <a:p>
            <a:pPr marL="0" indent="0">
              <a:buFont typeface="Monotype Sorts" pitchFamily="2" charset="2"/>
              <a:buNone/>
            </a:pPr>
            <a:r>
              <a:rPr lang="en-US" sz="2000" dirty="0" smtClean="0">
                <a:solidFill>
                  <a:srgbClr val="008000"/>
                </a:solidFill>
                <a:latin typeface="Calibri" pitchFamily="34" charset="0"/>
              </a:rPr>
              <a:t>Access/Accommodation</a:t>
            </a:r>
          </a:p>
          <a:p>
            <a:pPr marL="0" indent="0">
              <a:buFont typeface="Monotype Sorts" pitchFamily="2" charset="2"/>
              <a:buNone/>
            </a:pPr>
            <a:r>
              <a:rPr lang="en-US" sz="2000" dirty="0" smtClean="0">
                <a:solidFill>
                  <a:srgbClr val="008000"/>
                </a:solidFill>
                <a:latin typeface="Calibri" pitchFamily="34" charset="0"/>
              </a:rPr>
              <a:t>Locals/2nd homes/suburbanisation</a:t>
            </a:r>
          </a:p>
          <a:p>
            <a:pPr marL="0" indent="0">
              <a:buFont typeface="Monotype Sorts" pitchFamily="2" charset="2"/>
              <a:buNone/>
            </a:pPr>
            <a:r>
              <a:rPr lang="en-US" sz="2000" dirty="0" smtClean="0">
                <a:solidFill>
                  <a:srgbClr val="008000"/>
                </a:solidFill>
                <a:latin typeface="Calibri" pitchFamily="34" charset="0"/>
              </a:rPr>
              <a:t>Reserves</a:t>
            </a:r>
          </a:p>
        </p:txBody>
      </p:sp>
      <p:sp>
        <p:nvSpPr>
          <p:cNvPr id="35845" name="Line 5"/>
          <p:cNvSpPr>
            <a:spLocks noChangeShapeType="1"/>
          </p:cNvSpPr>
          <p:nvPr/>
        </p:nvSpPr>
        <p:spPr bwMode="auto">
          <a:xfrm>
            <a:off x="3571875" y="1714500"/>
            <a:ext cx="1447800" cy="0"/>
          </a:xfrm>
          <a:prstGeom prst="line">
            <a:avLst/>
          </a:prstGeom>
          <a:noFill/>
          <a:ln w="12700">
            <a:solidFill>
              <a:schemeClr val="tx1"/>
            </a:solidFill>
            <a:round/>
            <a:headEnd/>
            <a:tailEnd type="triangle" w="med" len="med"/>
          </a:ln>
        </p:spPr>
        <p:txBody>
          <a:bodyPr/>
          <a:lstStyle/>
          <a:p>
            <a:endParaRPr lang="en-US" dirty="0"/>
          </a:p>
        </p:txBody>
      </p:sp>
      <p:sp>
        <p:nvSpPr>
          <p:cNvPr id="35846" name="Line 6"/>
          <p:cNvSpPr>
            <a:spLocks noChangeShapeType="1"/>
          </p:cNvSpPr>
          <p:nvPr/>
        </p:nvSpPr>
        <p:spPr bwMode="auto">
          <a:xfrm>
            <a:off x="2857500" y="2143125"/>
            <a:ext cx="1828800" cy="0"/>
          </a:xfrm>
          <a:prstGeom prst="line">
            <a:avLst/>
          </a:prstGeom>
          <a:noFill/>
          <a:ln w="12700">
            <a:solidFill>
              <a:schemeClr val="tx1"/>
            </a:solidFill>
            <a:round/>
            <a:headEnd/>
            <a:tailEnd type="triangle" w="med" len="med"/>
          </a:ln>
        </p:spPr>
        <p:txBody>
          <a:bodyPr/>
          <a:lstStyle/>
          <a:p>
            <a:endParaRPr lang="en-US" dirty="0"/>
          </a:p>
        </p:txBody>
      </p:sp>
      <p:sp>
        <p:nvSpPr>
          <p:cNvPr id="35847" name="Line 7"/>
          <p:cNvSpPr>
            <a:spLocks noChangeShapeType="1"/>
          </p:cNvSpPr>
          <p:nvPr/>
        </p:nvSpPr>
        <p:spPr bwMode="auto">
          <a:xfrm>
            <a:off x="4214813" y="2500313"/>
            <a:ext cx="685800" cy="0"/>
          </a:xfrm>
          <a:prstGeom prst="line">
            <a:avLst/>
          </a:prstGeom>
          <a:noFill/>
          <a:ln w="12700">
            <a:solidFill>
              <a:schemeClr val="tx1"/>
            </a:solidFill>
            <a:round/>
            <a:headEnd/>
            <a:tailEnd type="triangle" w="med" len="med"/>
          </a:ln>
        </p:spPr>
        <p:txBody>
          <a:bodyPr/>
          <a:lstStyle/>
          <a:p>
            <a:endParaRPr lang="en-US" dirty="0"/>
          </a:p>
        </p:txBody>
      </p:sp>
      <p:sp>
        <p:nvSpPr>
          <p:cNvPr id="35848" name="Line 8"/>
          <p:cNvSpPr>
            <a:spLocks noChangeShapeType="1"/>
          </p:cNvSpPr>
          <p:nvPr/>
        </p:nvSpPr>
        <p:spPr bwMode="auto">
          <a:xfrm>
            <a:off x="3786188" y="3286125"/>
            <a:ext cx="1219200" cy="0"/>
          </a:xfrm>
          <a:prstGeom prst="line">
            <a:avLst/>
          </a:prstGeom>
          <a:noFill/>
          <a:ln w="12700">
            <a:solidFill>
              <a:schemeClr val="tx1"/>
            </a:solidFill>
            <a:round/>
            <a:headEnd/>
            <a:tailEnd type="triangle" w="med" len="med"/>
          </a:ln>
        </p:spPr>
        <p:txBody>
          <a:bodyPr/>
          <a:lstStyle/>
          <a:p>
            <a:endParaRPr lang="en-US" dirty="0"/>
          </a:p>
        </p:txBody>
      </p:sp>
      <p:sp>
        <p:nvSpPr>
          <p:cNvPr id="35849" name="Line 9"/>
          <p:cNvSpPr>
            <a:spLocks noChangeShapeType="1"/>
          </p:cNvSpPr>
          <p:nvPr/>
        </p:nvSpPr>
        <p:spPr bwMode="auto">
          <a:xfrm>
            <a:off x="3929063" y="4000500"/>
            <a:ext cx="990600" cy="0"/>
          </a:xfrm>
          <a:prstGeom prst="line">
            <a:avLst/>
          </a:prstGeom>
          <a:noFill/>
          <a:ln w="12700">
            <a:solidFill>
              <a:schemeClr val="tx1"/>
            </a:solidFill>
            <a:round/>
            <a:headEnd/>
            <a:tailEnd type="triangle" w="med" len="med"/>
          </a:ln>
        </p:spPr>
        <p:txBody>
          <a:bodyPr/>
          <a:lstStyle/>
          <a:p>
            <a:endParaRPr lang="en-US" dirty="0"/>
          </a:p>
        </p:txBody>
      </p:sp>
      <p:sp>
        <p:nvSpPr>
          <p:cNvPr id="35850" name="Line 10"/>
          <p:cNvSpPr>
            <a:spLocks noChangeShapeType="1"/>
          </p:cNvSpPr>
          <p:nvPr/>
        </p:nvSpPr>
        <p:spPr bwMode="auto">
          <a:xfrm>
            <a:off x="3357563" y="4429125"/>
            <a:ext cx="1371600" cy="0"/>
          </a:xfrm>
          <a:prstGeom prst="line">
            <a:avLst/>
          </a:prstGeom>
          <a:noFill/>
          <a:ln w="12700">
            <a:solidFill>
              <a:schemeClr val="tx1"/>
            </a:solidFill>
            <a:round/>
            <a:headEnd/>
            <a:tailEnd type="triangle" w="med" len="med"/>
          </a:ln>
        </p:spPr>
        <p:txBody>
          <a:bodyPr/>
          <a:lstStyle/>
          <a:p>
            <a:endParaRPr lang="en-US" dirty="0"/>
          </a:p>
        </p:txBody>
      </p:sp>
      <p:sp>
        <p:nvSpPr>
          <p:cNvPr id="35851" name="Line 11"/>
          <p:cNvSpPr>
            <a:spLocks noChangeShapeType="1"/>
          </p:cNvSpPr>
          <p:nvPr/>
        </p:nvSpPr>
        <p:spPr bwMode="auto">
          <a:xfrm>
            <a:off x="3929063" y="4786313"/>
            <a:ext cx="990600" cy="0"/>
          </a:xfrm>
          <a:prstGeom prst="line">
            <a:avLst/>
          </a:prstGeom>
          <a:noFill/>
          <a:ln w="12700">
            <a:solidFill>
              <a:schemeClr val="tx1"/>
            </a:solidFill>
            <a:round/>
            <a:headEnd/>
            <a:tailEnd type="triangle" w="med" len="med"/>
          </a:ln>
        </p:spPr>
        <p:txBody>
          <a:bodyPr/>
          <a:lstStyle/>
          <a:p>
            <a:endParaRPr lang="en-US" dirty="0"/>
          </a:p>
        </p:txBody>
      </p:sp>
      <p:sp>
        <p:nvSpPr>
          <p:cNvPr id="35852" name="Line 12"/>
          <p:cNvSpPr>
            <a:spLocks noChangeShapeType="1"/>
          </p:cNvSpPr>
          <p:nvPr/>
        </p:nvSpPr>
        <p:spPr bwMode="auto">
          <a:xfrm>
            <a:off x="2857500" y="5143500"/>
            <a:ext cx="1981200" cy="0"/>
          </a:xfrm>
          <a:prstGeom prst="line">
            <a:avLst/>
          </a:prstGeom>
          <a:noFill/>
          <a:ln w="12700">
            <a:solidFill>
              <a:schemeClr val="tx1"/>
            </a:solidFill>
            <a:round/>
            <a:headEnd/>
            <a:tailEnd type="triangle" w="med" len="med"/>
          </a:ln>
        </p:spPr>
        <p:txBody>
          <a:bodyPr/>
          <a:lstStyle/>
          <a:p>
            <a:endParaRPr lang="en-US" dirty="0"/>
          </a:p>
        </p:txBody>
      </p:sp>
      <p:sp>
        <p:nvSpPr>
          <p:cNvPr id="35853" name="Line 13"/>
          <p:cNvSpPr>
            <a:spLocks noChangeShapeType="1"/>
          </p:cNvSpPr>
          <p:nvPr/>
        </p:nvSpPr>
        <p:spPr bwMode="auto">
          <a:xfrm>
            <a:off x="2714625" y="5929313"/>
            <a:ext cx="2133600" cy="0"/>
          </a:xfrm>
          <a:prstGeom prst="line">
            <a:avLst/>
          </a:prstGeom>
          <a:noFill/>
          <a:ln w="12700">
            <a:solidFill>
              <a:schemeClr val="tx1"/>
            </a:solidFill>
            <a:round/>
            <a:headEnd/>
            <a:tailEnd type="triangle" w="med" len="med"/>
          </a:ln>
        </p:spPr>
        <p:txBody>
          <a:bodyPr/>
          <a:lstStyle/>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2000"/>
                                        <p:tgtEl>
                                          <p:spTgt spid="225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2000"/>
                                        <p:tgtEl>
                                          <p:spTgt spid="225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2000"/>
                                        <p:tgtEl>
                                          <p:spTgt spid="225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531">
                                            <p:txEl>
                                              <p:pRg st="4" end="4"/>
                                            </p:txEl>
                                          </p:spTgt>
                                        </p:tgtEl>
                                        <p:attrNameLst>
                                          <p:attrName>style.visibility</p:attrName>
                                        </p:attrNameLst>
                                      </p:cBhvr>
                                      <p:to>
                                        <p:strVal val="visible"/>
                                      </p:to>
                                    </p:set>
                                    <p:animEffect transition="in" filter="fade">
                                      <p:cBhvr>
                                        <p:cTn id="22" dur="2000"/>
                                        <p:tgtEl>
                                          <p:spTgt spid="2253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531">
                                            <p:txEl>
                                              <p:pRg st="6" end="6"/>
                                            </p:txEl>
                                          </p:spTgt>
                                        </p:tgtEl>
                                        <p:attrNameLst>
                                          <p:attrName>style.visibility</p:attrName>
                                        </p:attrNameLst>
                                      </p:cBhvr>
                                      <p:to>
                                        <p:strVal val="visible"/>
                                      </p:to>
                                    </p:set>
                                    <p:animEffect transition="in" filter="fade">
                                      <p:cBhvr>
                                        <p:cTn id="27" dur="2000"/>
                                        <p:tgtEl>
                                          <p:spTgt spid="22531">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2531">
                                            <p:txEl>
                                              <p:pRg st="7" end="7"/>
                                            </p:txEl>
                                          </p:spTgt>
                                        </p:tgtEl>
                                        <p:attrNameLst>
                                          <p:attrName>style.visibility</p:attrName>
                                        </p:attrNameLst>
                                      </p:cBhvr>
                                      <p:to>
                                        <p:strVal val="visible"/>
                                      </p:to>
                                    </p:set>
                                    <p:animEffect transition="in" filter="fade">
                                      <p:cBhvr>
                                        <p:cTn id="32" dur="2000"/>
                                        <p:tgtEl>
                                          <p:spTgt spid="22531">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2531">
                                            <p:txEl>
                                              <p:pRg st="8" end="8"/>
                                            </p:txEl>
                                          </p:spTgt>
                                        </p:tgtEl>
                                        <p:attrNameLst>
                                          <p:attrName>style.visibility</p:attrName>
                                        </p:attrNameLst>
                                      </p:cBhvr>
                                      <p:to>
                                        <p:strVal val="visible"/>
                                      </p:to>
                                    </p:set>
                                    <p:animEffect transition="in" filter="fade">
                                      <p:cBhvr>
                                        <p:cTn id="37" dur="2000"/>
                                        <p:tgtEl>
                                          <p:spTgt spid="22531">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2531">
                                            <p:txEl>
                                              <p:pRg st="9" end="9"/>
                                            </p:txEl>
                                          </p:spTgt>
                                        </p:tgtEl>
                                        <p:attrNameLst>
                                          <p:attrName>style.visibility</p:attrName>
                                        </p:attrNameLst>
                                      </p:cBhvr>
                                      <p:to>
                                        <p:strVal val="visible"/>
                                      </p:to>
                                    </p:set>
                                    <p:animEffect transition="in" filter="fade">
                                      <p:cBhvr>
                                        <p:cTn id="42" dur="2000"/>
                                        <p:tgtEl>
                                          <p:spTgt spid="22531">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2531">
                                            <p:txEl>
                                              <p:pRg st="11" end="11"/>
                                            </p:txEl>
                                          </p:spTgt>
                                        </p:tgtEl>
                                        <p:attrNameLst>
                                          <p:attrName>style.visibility</p:attrName>
                                        </p:attrNameLst>
                                      </p:cBhvr>
                                      <p:to>
                                        <p:strVal val="visible"/>
                                      </p:to>
                                    </p:set>
                                    <p:animEffect transition="in" filter="fade">
                                      <p:cBhvr>
                                        <p:cTn id="47" dur="2000"/>
                                        <p:tgtEl>
                                          <p:spTgt spid="22531">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fontAlgn="auto">
              <a:spcAft>
                <a:spcPts val="0"/>
              </a:spcAft>
              <a:defRPr/>
            </a:pPr>
            <a:r>
              <a:rPr lang="en-GB" dirty="0" smtClean="0">
                <a:solidFill>
                  <a:srgbClr val="008000"/>
                </a:solidFill>
                <a:latin typeface="Calibri" pitchFamily="34" charset="0"/>
              </a:rPr>
              <a:t>Access</a:t>
            </a:r>
            <a:endParaRPr lang="en-US" dirty="0">
              <a:solidFill>
                <a:srgbClr val="008000"/>
              </a:solidFill>
              <a:latin typeface="Calibri" pitchFamily="34" charset="0"/>
            </a:endParaRPr>
          </a:p>
        </p:txBody>
      </p:sp>
      <p:grpSp>
        <p:nvGrpSpPr>
          <p:cNvPr id="2" name="Content Placeholder 6"/>
          <p:cNvGrpSpPr>
            <a:grpSpLocks noGrp="1"/>
          </p:cNvGrpSpPr>
          <p:nvPr>
            <p:ph idx="1"/>
          </p:nvPr>
        </p:nvGrpSpPr>
        <p:grpSpPr bwMode="auto">
          <a:xfrm>
            <a:off x="1435100" y="1447800"/>
            <a:ext cx="7499350" cy="4800600"/>
            <a:chOff x="533400" y="1447800"/>
            <a:chExt cx="8153400" cy="5181600"/>
          </a:xfrm>
        </p:grpSpPr>
        <p:pic>
          <p:nvPicPr>
            <p:cNvPr id="36868" name="Picture 2" descr="conserve"/>
            <p:cNvPicPr>
              <a:picLocks noChangeAspect="1" noChangeArrowheads="1"/>
            </p:cNvPicPr>
            <p:nvPr/>
          </p:nvPicPr>
          <p:blipFill>
            <a:blip r:embed="rId2" cstate="print"/>
            <a:srcRect/>
            <a:stretch>
              <a:fillRect/>
            </a:stretch>
          </p:blipFill>
          <p:spPr bwMode="auto">
            <a:xfrm>
              <a:off x="533400" y="1447800"/>
              <a:ext cx="8153400" cy="4335463"/>
            </a:xfrm>
            <a:prstGeom prst="rect">
              <a:avLst/>
            </a:prstGeom>
            <a:noFill/>
            <a:ln w="9525">
              <a:noFill/>
              <a:miter lim="800000"/>
              <a:headEnd/>
              <a:tailEnd/>
            </a:ln>
          </p:spPr>
        </p:pic>
        <p:sp>
          <p:nvSpPr>
            <p:cNvPr id="36869" name="Text Box 3"/>
            <p:cNvSpPr txBox="1">
              <a:spLocks noChangeArrowheads="1"/>
            </p:cNvSpPr>
            <p:nvPr/>
          </p:nvSpPr>
          <p:spPr bwMode="auto">
            <a:xfrm>
              <a:off x="533400" y="6172200"/>
              <a:ext cx="7010400" cy="457200"/>
            </a:xfrm>
            <a:prstGeom prst="rect">
              <a:avLst/>
            </a:prstGeom>
            <a:noFill/>
            <a:ln w="9525">
              <a:noFill/>
              <a:miter lim="800000"/>
              <a:headEnd/>
              <a:tailEnd/>
            </a:ln>
          </p:spPr>
          <p:txBody>
            <a:bodyPr>
              <a:spAutoFit/>
            </a:bodyPr>
            <a:lstStyle/>
            <a:p>
              <a:pPr>
                <a:spcBef>
                  <a:spcPct val="50000"/>
                </a:spcBef>
              </a:pPr>
              <a:r>
                <a:rPr lang="en-GB" dirty="0"/>
                <a:t>Should we have free access to National Parks?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214438" y="214313"/>
            <a:ext cx="6519862" cy="1143000"/>
          </a:xfrm>
        </p:spPr>
        <p:txBody>
          <a:bodyPr>
            <a:normAutofit fontScale="90000"/>
          </a:bodyPr>
          <a:lstStyle/>
          <a:p>
            <a:pPr fontAlgn="auto">
              <a:spcAft>
                <a:spcPts val="0"/>
              </a:spcAft>
              <a:defRPr/>
            </a:pPr>
            <a:r>
              <a:rPr lang="en-GB" dirty="0" smtClean="0">
                <a:solidFill>
                  <a:srgbClr val="008000"/>
                </a:solidFill>
                <a:latin typeface="Calibri" pitchFamily="34" charset="0"/>
              </a:rPr>
              <a:t>The NP on our </a:t>
            </a:r>
            <a:br>
              <a:rPr lang="en-GB" dirty="0" smtClean="0">
                <a:solidFill>
                  <a:srgbClr val="008000"/>
                </a:solidFill>
                <a:latin typeface="Calibri" pitchFamily="34" charset="0"/>
              </a:rPr>
            </a:br>
            <a:r>
              <a:rPr lang="en-GB" dirty="0" smtClean="0">
                <a:solidFill>
                  <a:srgbClr val="008000"/>
                </a:solidFill>
                <a:latin typeface="Calibri" pitchFamily="34" charset="0"/>
              </a:rPr>
              <a:t>doorstep</a:t>
            </a:r>
            <a:endParaRPr lang="en-US" dirty="0" smtClean="0">
              <a:solidFill>
                <a:srgbClr val="008000"/>
              </a:solidFill>
              <a:latin typeface="Calibri" pitchFamily="34" charset="0"/>
            </a:endParaRPr>
          </a:p>
        </p:txBody>
      </p:sp>
      <p:sp>
        <p:nvSpPr>
          <p:cNvPr id="23555" name="Rectangle 3"/>
          <p:cNvSpPr>
            <a:spLocks noGrp="1" noChangeArrowheads="1"/>
          </p:cNvSpPr>
          <p:nvPr>
            <p:ph type="body" sz="half" idx="1"/>
          </p:nvPr>
        </p:nvSpPr>
        <p:spPr>
          <a:xfrm>
            <a:off x="1000125" y="1857375"/>
            <a:ext cx="3810000" cy="4114800"/>
          </a:xfrm>
        </p:spPr>
        <p:txBody>
          <a:bodyPr/>
          <a:lstStyle/>
          <a:p>
            <a:r>
              <a:rPr lang="en-GB" sz="2400" b="1" dirty="0" smtClean="0">
                <a:solidFill>
                  <a:srgbClr val="008000"/>
                </a:solidFill>
                <a:latin typeface="Calibri" pitchFamily="34" charset="0"/>
              </a:rPr>
              <a:t>Brecon Beacons</a:t>
            </a:r>
          </a:p>
          <a:p>
            <a:r>
              <a:rPr lang="en-GB" sz="2400" b="1" dirty="0" smtClean="0">
                <a:solidFill>
                  <a:srgbClr val="008000"/>
                </a:solidFill>
                <a:latin typeface="Calibri" pitchFamily="34" charset="0"/>
              </a:rPr>
              <a:t>Overview</a:t>
            </a:r>
          </a:p>
          <a:p>
            <a:pPr lvl="1"/>
            <a:r>
              <a:rPr lang="en-GB" sz="2000" dirty="0" smtClean="0">
                <a:latin typeface="Calibri" pitchFamily="34" charset="0"/>
              </a:rPr>
              <a:t>Uplands habitat</a:t>
            </a:r>
          </a:p>
          <a:p>
            <a:pPr lvl="1"/>
            <a:r>
              <a:rPr lang="en-GB" sz="2000" dirty="0" smtClean="0">
                <a:latin typeface="Calibri" pitchFamily="34" charset="0"/>
              </a:rPr>
              <a:t>Agriculture</a:t>
            </a:r>
          </a:p>
          <a:p>
            <a:pPr lvl="1"/>
            <a:r>
              <a:rPr lang="en-GB" sz="2000" dirty="0" smtClean="0">
                <a:latin typeface="Calibri" pitchFamily="34" charset="0"/>
              </a:rPr>
              <a:t>Industry</a:t>
            </a:r>
          </a:p>
          <a:p>
            <a:pPr lvl="1"/>
            <a:r>
              <a:rPr lang="en-GB" sz="2000" dirty="0" smtClean="0">
                <a:latin typeface="Calibri" pitchFamily="34" charset="0"/>
              </a:rPr>
              <a:t>Population proximity</a:t>
            </a:r>
          </a:p>
          <a:p>
            <a:r>
              <a:rPr lang="en-GB" sz="2400" b="1" dirty="0" smtClean="0">
                <a:solidFill>
                  <a:srgbClr val="008000"/>
                </a:solidFill>
                <a:latin typeface="Calibri" pitchFamily="34" charset="0"/>
              </a:rPr>
              <a:t>The perfect plan?</a:t>
            </a:r>
          </a:p>
          <a:p>
            <a:pPr lvl="1"/>
            <a:r>
              <a:rPr lang="en-GB" sz="2000" dirty="0" smtClean="0">
                <a:latin typeface="Calibri" pitchFamily="34" charset="0"/>
              </a:rPr>
              <a:t>Exercise </a:t>
            </a:r>
          </a:p>
          <a:p>
            <a:pPr lvl="1"/>
            <a:r>
              <a:rPr lang="en-GB" sz="2000" dirty="0" smtClean="0">
                <a:latin typeface="Calibri" pitchFamily="34" charset="0"/>
              </a:rPr>
              <a:t>Discussion</a:t>
            </a:r>
          </a:p>
          <a:p>
            <a:pPr lvl="1"/>
            <a:r>
              <a:rPr lang="en-GB" sz="2000" dirty="0" smtClean="0">
                <a:latin typeface="Calibri" pitchFamily="34" charset="0"/>
              </a:rPr>
              <a:t>Future</a:t>
            </a:r>
            <a:endParaRPr lang="en-US" sz="2000" dirty="0" smtClean="0">
              <a:latin typeface="Calibri" pitchFamily="34" charset="0"/>
            </a:endParaRPr>
          </a:p>
        </p:txBody>
      </p:sp>
      <p:pic>
        <p:nvPicPr>
          <p:cNvPr id="37892" name="Picture 5" descr="pcs_CARTOONS_32"/>
          <p:cNvPicPr>
            <a:picLocks noGrp="1" noChangeAspect="1" noChangeArrowheads="1"/>
          </p:cNvPicPr>
          <p:nvPr>
            <p:ph type="clipArt" sz="half" idx="2"/>
          </p:nvPr>
        </p:nvPicPr>
        <p:blipFill>
          <a:blip r:embed="rId2" cstate="print"/>
          <a:srcRect/>
          <a:stretch>
            <a:fillRect/>
          </a:stretch>
        </p:blipFill>
        <p:spPr>
          <a:xfrm>
            <a:off x="4929188" y="3714750"/>
            <a:ext cx="1908175" cy="2655888"/>
          </a:xfrm>
        </p:spPr>
      </p:pic>
      <p:sp>
        <p:nvSpPr>
          <p:cNvPr id="37893" name="WordArt 6"/>
          <p:cNvSpPr>
            <a:spLocks noChangeArrowheads="1" noChangeShapeType="1" noTextEdit="1"/>
          </p:cNvSpPr>
          <p:nvPr/>
        </p:nvSpPr>
        <p:spPr bwMode="auto">
          <a:xfrm rot="2336039">
            <a:off x="5405438" y="4157663"/>
            <a:ext cx="3810000" cy="361950"/>
          </a:xfrm>
          <a:prstGeom prst="rect">
            <a:avLst/>
          </a:prstGeom>
        </p:spPr>
        <p:txBody>
          <a:bodyPr wrap="none" fromWordArt="1">
            <a:prstTxWarp prst="textPlain">
              <a:avLst>
                <a:gd name="adj" fmla="val 50000"/>
              </a:avLst>
            </a:prstTxWarp>
          </a:bodyPr>
          <a:lstStyle/>
          <a:p>
            <a:pPr algn="ctr"/>
            <a:r>
              <a:rPr lang="en-US" sz="20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19260000" scaled="1"/>
                </a:gradFill>
                <a:effectLst>
                  <a:outerShdw dist="35921" dir="2700000" sy="50000" kx="2115830" algn="bl" rotWithShape="0">
                    <a:srgbClr val="C0C0C0"/>
                  </a:outerShdw>
                </a:effectLst>
                <a:latin typeface="Arial Black"/>
              </a:rPr>
              <a:t>We have come a long way?</a:t>
            </a:r>
          </a:p>
        </p:txBody>
      </p:sp>
      <p:sp>
        <p:nvSpPr>
          <p:cNvPr id="37894" name="AutoShape 7">
            <a:hlinkClick r:id="rId3" action="ppaction://hlinksldjump" highlightClick="1"/>
          </p:cNvPr>
          <p:cNvSpPr>
            <a:spLocks noChangeArrowheads="1"/>
          </p:cNvSpPr>
          <p:nvPr/>
        </p:nvSpPr>
        <p:spPr bwMode="auto">
          <a:xfrm>
            <a:off x="3059113" y="5084763"/>
            <a:ext cx="576262" cy="360362"/>
          </a:xfrm>
          <a:prstGeom prst="actionButtonForwardNext">
            <a:avLst/>
          </a:prstGeom>
          <a:solidFill>
            <a:srgbClr val="99CC00"/>
          </a:solidFill>
          <a:ln w="12700">
            <a:solidFill>
              <a:srgbClr val="008000"/>
            </a:solidFill>
            <a:miter lim="800000"/>
            <a:headEnd/>
            <a:tailEnd/>
          </a:ln>
        </p:spPr>
        <p:txBody>
          <a:bodyPr wrap="none" anchor="ctr"/>
          <a:lstStyle/>
          <a:p>
            <a:endParaRPr lang="en-US" dirty="0"/>
          </a:p>
        </p:txBody>
      </p:sp>
      <p:pic>
        <p:nvPicPr>
          <p:cNvPr id="37895" name="Picture 9" descr="brecon%20beacons%20walkers"/>
          <p:cNvPicPr>
            <a:picLocks noChangeAspect="1" noChangeArrowheads="1"/>
          </p:cNvPicPr>
          <p:nvPr/>
        </p:nvPicPr>
        <p:blipFill>
          <a:blip r:embed="rId4" cstate="print"/>
          <a:srcRect/>
          <a:stretch>
            <a:fillRect/>
          </a:stretch>
        </p:blipFill>
        <p:spPr bwMode="auto">
          <a:xfrm>
            <a:off x="6643688" y="214313"/>
            <a:ext cx="2278062" cy="318611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fade">
                                      <p:cBhvr>
                                        <p:cTn id="7" dur="20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fade">
                                      <p:cBhvr>
                                        <p:cTn id="12" dur="2000"/>
                                        <p:tgtEl>
                                          <p:spTgt spid="23555">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animEffect transition="in" filter="fade">
                                      <p:cBhvr>
                                        <p:cTn id="15" dur="2000"/>
                                        <p:tgtEl>
                                          <p:spTgt spid="23555">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3555">
                                            <p:txEl>
                                              <p:pRg st="3" end="3"/>
                                            </p:txEl>
                                          </p:spTgt>
                                        </p:tgtEl>
                                        <p:attrNameLst>
                                          <p:attrName>style.visibility</p:attrName>
                                        </p:attrNameLst>
                                      </p:cBhvr>
                                      <p:to>
                                        <p:strVal val="visible"/>
                                      </p:to>
                                    </p:set>
                                    <p:animEffect transition="in" filter="fade">
                                      <p:cBhvr>
                                        <p:cTn id="18" dur="2000"/>
                                        <p:tgtEl>
                                          <p:spTgt spid="23555">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3555">
                                            <p:txEl>
                                              <p:pRg st="4" end="4"/>
                                            </p:txEl>
                                          </p:spTgt>
                                        </p:tgtEl>
                                        <p:attrNameLst>
                                          <p:attrName>style.visibility</p:attrName>
                                        </p:attrNameLst>
                                      </p:cBhvr>
                                      <p:to>
                                        <p:strVal val="visible"/>
                                      </p:to>
                                    </p:set>
                                    <p:animEffect transition="in" filter="fade">
                                      <p:cBhvr>
                                        <p:cTn id="21" dur="2000"/>
                                        <p:tgtEl>
                                          <p:spTgt spid="23555">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3555">
                                            <p:txEl>
                                              <p:pRg st="5" end="5"/>
                                            </p:txEl>
                                          </p:spTgt>
                                        </p:tgtEl>
                                        <p:attrNameLst>
                                          <p:attrName>style.visibility</p:attrName>
                                        </p:attrNameLst>
                                      </p:cBhvr>
                                      <p:to>
                                        <p:strVal val="visible"/>
                                      </p:to>
                                    </p:set>
                                    <p:animEffect transition="in" filter="fade">
                                      <p:cBhvr>
                                        <p:cTn id="24" dur="2000"/>
                                        <p:tgtEl>
                                          <p:spTgt spid="2355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3555">
                                            <p:txEl>
                                              <p:pRg st="6" end="6"/>
                                            </p:txEl>
                                          </p:spTgt>
                                        </p:tgtEl>
                                        <p:attrNameLst>
                                          <p:attrName>style.visibility</p:attrName>
                                        </p:attrNameLst>
                                      </p:cBhvr>
                                      <p:to>
                                        <p:strVal val="visible"/>
                                      </p:to>
                                    </p:set>
                                    <p:animEffect transition="in" filter="fade">
                                      <p:cBhvr>
                                        <p:cTn id="29" dur="2000"/>
                                        <p:tgtEl>
                                          <p:spTgt spid="23555">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555">
                                            <p:txEl>
                                              <p:pRg st="7" end="7"/>
                                            </p:txEl>
                                          </p:spTgt>
                                        </p:tgtEl>
                                        <p:attrNameLst>
                                          <p:attrName>style.visibility</p:attrName>
                                        </p:attrNameLst>
                                      </p:cBhvr>
                                      <p:to>
                                        <p:strVal val="visible"/>
                                      </p:to>
                                    </p:set>
                                    <p:animEffect transition="in" filter="fade">
                                      <p:cBhvr>
                                        <p:cTn id="32" dur="2000"/>
                                        <p:tgtEl>
                                          <p:spTgt spid="23555">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555">
                                            <p:txEl>
                                              <p:pRg st="8" end="8"/>
                                            </p:txEl>
                                          </p:spTgt>
                                        </p:tgtEl>
                                        <p:attrNameLst>
                                          <p:attrName>style.visibility</p:attrName>
                                        </p:attrNameLst>
                                      </p:cBhvr>
                                      <p:to>
                                        <p:strVal val="visible"/>
                                      </p:to>
                                    </p:set>
                                    <p:animEffect transition="in" filter="fade">
                                      <p:cBhvr>
                                        <p:cTn id="35" dur="2000"/>
                                        <p:tgtEl>
                                          <p:spTgt spid="23555">
                                            <p:txEl>
                                              <p:pRg st="8" end="8"/>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3555">
                                            <p:txEl>
                                              <p:pRg st="9" end="9"/>
                                            </p:txEl>
                                          </p:spTgt>
                                        </p:tgtEl>
                                        <p:attrNameLst>
                                          <p:attrName>style.visibility</p:attrName>
                                        </p:attrNameLst>
                                      </p:cBhvr>
                                      <p:to>
                                        <p:strVal val="visible"/>
                                      </p:to>
                                    </p:set>
                                    <p:animEffect transition="in" filter="fade">
                                      <p:cBhvr>
                                        <p:cTn id="38" dur="2000"/>
                                        <p:tgtEl>
                                          <p:spTgt spid="2355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fontAlgn="auto">
              <a:spcAft>
                <a:spcPts val="0"/>
              </a:spcAft>
              <a:defRPr/>
            </a:pPr>
            <a:r>
              <a:rPr lang="en-US" sz="3600" b="1" dirty="0" smtClean="0">
                <a:solidFill>
                  <a:srgbClr val="008000"/>
                </a:solidFill>
                <a:latin typeface="Calibri" pitchFamily="34" charset="0"/>
              </a:rPr>
              <a:t>An example: The Yorkshire Dales</a:t>
            </a:r>
          </a:p>
        </p:txBody>
      </p:sp>
      <p:sp>
        <p:nvSpPr>
          <p:cNvPr id="24579" name="Rectangle 3"/>
          <p:cNvSpPr>
            <a:spLocks noGrp="1" noChangeArrowheads="1"/>
          </p:cNvSpPr>
          <p:nvPr>
            <p:ph idx="1"/>
          </p:nvPr>
        </p:nvSpPr>
        <p:spPr>
          <a:xfrm>
            <a:off x="1000125" y="1773238"/>
            <a:ext cx="6772275" cy="4608512"/>
          </a:xfrm>
        </p:spPr>
        <p:txBody>
          <a:bodyPr/>
          <a:lstStyle/>
          <a:p>
            <a:r>
              <a:rPr lang="en-US" sz="2800" b="1" dirty="0" smtClean="0">
                <a:solidFill>
                  <a:srgbClr val="008000"/>
                </a:solidFill>
                <a:latin typeface="Calibri" pitchFamily="34" charset="0"/>
              </a:rPr>
              <a:t>Introduction</a:t>
            </a:r>
          </a:p>
          <a:p>
            <a:pPr lvl="1"/>
            <a:r>
              <a:rPr lang="en-US" sz="2400" dirty="0" smtClean="0">
                <a:latin typeface="Calibri" pitchFamily="34" charset="0"/>
              </a:rPr>
              <a:t>Location</a:t>
            </a:r>
          </a:p>
          <a:p>
            <a:pPr lvl="1"/>
            <a:r>
              <a:rPr lang="en-US" sz="2400" dirty="0" smtClean="0">
                <a:latin typeface="Calibri" pitchFamily="34" charset="0"/>
              </a:rPr>
              <a:t>Limestone: </a:t>
            </a:r>
          </a:p>
          <a:p>
            <a:pPr lvl="2"/>
            <a:r>
              <a:rPr lang="en-US" sz="2000" dirty="0" smtClean="0">
                <a:latin typeface="Calibri" pitchFamily="34" charset="0"/>
              </a:rPr>
              <a:t>seabed</a:t>
            </a:r>
          </a:p>
          <a:p>
            <a:pPr lvl="1"/>
            <a:r>
              <a:rPr lang="en-US" sz="2400" dirty="0" smtClean="0">
                <a:latin typeface="Calibri" pitchFamily="34" charset="0"/>
              </a:rPr>
              <a:t>Karst</a:t>
            </a:r>
          </a:p>
          <a:p>
            <a:r>
              <a:rPr lang="en-US" sz="2800" b="1" dirty="0" smtClean="0">
                <a:solidFill>
                  <a:srgbClr val="008000"/>
                </a:solidFill>
                <a:latin typeface="Calibri" pitchFamily="34" charset="0"/>
              </a:rPr>
              <a:t>Structure</a:t>
            </a:r>
          </a:p>
          <a:p>
            <a:pPr lvl="1"/>
            <a:r>
              <a:rPr lang="en-US" sz="2400" dirty="0" smtClean="0">
                <a:latin typeface="Calibri" pitchFamily="34" charset="0"/>
              </a:rPr>
              <a:t>Bedding planes</a:t>
            </a:r>
          </a:p>
          <a:p>
            <a:pPr lvl="1"/>
            <a:r>
              <a:rPr lang="en-US" sz="2400" dirty="0" smtClean="0">
                <a:latin typeface="Calibri" pitchFamily="34" charset="0"/>
              </a:rPr>
              <a:t>Joints</a:t>
            </a:r>
          </a:p>
          <a:p>
            <a:pPr lvl="1"/>
            <a:r>
              <a:rPr lang="en-US" sz="2400" dirty="0" smtClean="0">
                <a:latin typeface="Calibri" pitchFamily="34" charset="0"/>
              </a:rPr>
              <a:t>Cave system</a:t>
            </a:r>
          </a:p>
        </p:txBody>
      </p:sp>
      <p:pic>
        <p:nvPicPr>
          <p:cNvPr id="38916" name="Picture 5" descr="malham02big"/>
          <p:cNvPicPr>
            <a:picLocks noChangeAspect="1" noChangeArrowheads="1"/>
          </p:cNvPicPr>
          <p:nvPr/>
        </p:nvPicPr>
        <p:blipFill>
          <a:blip r:embed="rId2" cstate="print"/>
          <a:srcRect/>
          <a:stretch>
            <a:fillRect/>
          </a:stretch>
        </p:blipFill>
        <p:spPr bwMode="auto">
          <a:xfrm>
            <a:off x="4000500" y="1785938"/>
            <a:ext cx="4781550" cy="3584575"/>
          </a:xfrm>
          <a:prstGeom prst="rect">
            <a:avLst/>
          </a:prstGeom>
          <a:noFill/>
          <a:ln w="9525">
            <a:noFill/>
            <a:miter lim="800000"/>
            <a:headEnd/>
            <a:tailEnd/>
          </a:ln>
        </p:spPr>
      </p:pic>
      <p:sp>
        <p:nvSpPr>
          <p:cNvPr id="38917" name="Text Box 6"/>
          <p:cNvSpPr txBox="1">
            <a:spLocks noChangeArrowheads="1"/>
          </p:cNvSpPr>
          <p:nvPr/>
        </p:nvSpPr>
        <p:spPr bwMode="auto">
          <a:xfrm>
            <a:off x="6804025" y="5949950"/>
            <a:ext cx="1439863" cy="457200"/>
          </a:xfrm>
          <a:prstGeom prst="rect">
            <a:avLst/>
          </a:prstGeom>
          <a:noFill/>
          <a:ln w="12700">
            <a:noFill/>
            <a:miter lim="800000"/>
            <a:headEnd/>
            <a:tailEnd/>
          </a:ln>
        </p:spPr>
        <p:txBody>
          <a:bodyPr>
            <a:spAutoFit/>
          </a:bodyPr>
          <a:lstStyle/>
          <a:p>
            <a:pPr>
              <a:spcBef>
                <a:spcPct val="50000"/>
              </a:spcBef>
            </a:pPr>
            <a:r>
              <a:rPr lang="en-GB" i="1" dirty="0"/>
              <a:t>Malham</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fade">
                                      <p:cBhvr>
                                        <p:cTn id="7" dur="2000"/>
                                        <p:tgtEl>
                                          <p:spTgt spid="2457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579">
                                            <p:txEl>
                                              <p:pRg st="1" end="1"/>
                                            </p:txEl>
                                          </p:spTgt>
                                        </p:tgtEl>
                                        <p:attrNameLst>
                                          <p:attrName>style.visibility</p:attrName>
                                        </p:attrNameLst>
                                      </p:cBhvr>
                                      <p:to>
                                        <p:strVal val="visible"/>
                                      </p:to>
                                    </p:set>
                                    <p:animEffect transition="in" filter="fade">
                                      <p:cBhvr>
                                        <p:cTn id="10" dur="2000"/>
                                        <p:tgtEl>
                                          <p:spTgt spid="24579">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animEffect transition="in" filter="fade">
                                      <p:cBhvr>
                                        <p:cTn id="13" dur="2000"/>
                                        <p:tgtEl>
                                          <p:spTgt spid="24579">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4579">
                                            <p:txEl>
                                              <p:pRg st="3" end="3"/>
                                            </p:txEl>
                                          </p:spTgt>
                                        </p:tgtEl>
                                        <p:attrNameLst>
                                          <p:attrName>style.visibility</p:attrName>
                                        </p:attrNameLst>
                                      </p:cBhvr>
                                      <p:to>
                                        <p:strVal val="visible"/>
                                      </p:to>
                                    </p:set>
                                    <p:animEffect transition="in" filter="fade">
                                      <p:cBhvr>
                                        <p:cTn id="16" dur="2000"/>
                                        <p:tgtEl>
                                          <p:spTgt spid="24579">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animEffect transition="in" filter="fade">
                                      <p:cBhvr>
                                        <p:cTn id="19" dur="2000"/>
                                        <p:tgtEl>
                                          <p:spTgt spid="24579">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4579">
                                            <p:txEl>
                                              <p:pRg st="5" end="5"/>
                                            </p:txEl>
                                          </p:spTgt>
                                        </p:tgtEl>
                                        <p:attrNameLst>
                                          <p:attrName>style.visibility</p:attrName>
                                        </p:attrNameLst>
                                      </p:cBhvr>
                                      <p:to>
                                        <p:strVal val="visible"/>
                                      </p:to>
                                    </p:set>
                                    <p:animEffect transition="in" filter="fade">
                                      <p:cBhvr>
                                        <p:cTn id="24" dur="2000"/>
                                        <p:tgtEl>
                                          <p:spTgt spid="24579">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4579">
                                            <p:txEl>
                                              <p:pRg st="6" end="6"/>
                                            </p:txEl>
                                          </p:spTgt>
                                        </p:tgtEl>
                                        <p:attrNameLst>
                                          <p:attrName>style.visibility</p:attrName>
                                        </p:attrNameLst>
                                      </p:cBhvr>
                                      <p:to>
                                        <p:strVal val="visible"/>
                                      </p:to>
                                    </p:set>
                                    <p:animEffect transition="in" filter="fade">
                                      <p:cBhvr>
                                        <p:cTn id="27" dur="2000"/>
                                        <p:tgtEl>
                                          <p:spTgt spid="24579">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4579">
                                            <p:txEl>
                                              <p:pRg st="7" end="7"/>
                                            </p:txEl>
                                          </p:spTgt>
                                        </p:tgtEl>
                                        <p:attrNameLst>
                                          <p:attrName>style.visibility</p:attrName>
                                        </p:attrNameLst>
                                      </p:cBhvr>
                                      <p:to>
                                        <p:strVal val="visible"/>
                                      </p:to>
                                    </p:set>
                                    <p:animEffect transition="in" filter="fade">
                                      <p:cBhvr>
                                        <p:cTn id="30" dur="2000"/>
                                        <p:tgtEl>
                                          <p:spTgt spid="24579">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4579">
                                            <p:txEl>
                                              <p:pRg st="8" end="8"/>
                                            </p:txEl>
                                          </p:spTgt>
                                        </p:tgtEl>
                                        <p:attrNameLst>
                                          <p:attrName>style.visibility</p:attrName>
                                        </p:attrNameLst>
                                      </p:cBhvr>
                                      <p:to>
                                        <p:strVal val="visible"/>
                                      </p:to>
                                    </p:set>
                                    <p:animEffect transition="in" filter="fade">
                                      <p:cBhvr>
                                        <p:cTn id="33" dur="2000"/>
                                        <p:tgtEl>
                                          <p:spTgt spid="245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a:bodyPr>
          <a:lstStyle/>
          <a:p>
            <a:pPr fontAlgn="auto">
              <a:spcAft>
                <a:spcPts val="0"/>
              </a:spcAft>
              <a:defRPr/>
            </a:pPr>
            <a:r>
              <a:rPr lang="en-US" sz="3600" b="1" dirty="0" smtClean="0">
                <a:solidFill>
                  <a:srgbClr val="008000"/>
                </a:solidFill>
                <a:latin typeface="Calibri" pitchFamily="34" charset="0"/>
              </a:rPr>
              <a:t>Permeability &amp; Chemical Weathering</a:t>
            </a:r>
          </a:p>
        </p:txBody>
      </p:sp>
      <p:sp>
        <p:nvSpPr>
          <p:cNvPr id="25603" name="Rectangle 3"/>
          <p:cNvSpPr>
            <a:spLocks noGrp="1" noChangeArrowheads="1"/>
          </p:cNvSpPr>
          <p:nvPr>
            <p:ph idx="1"/>
          </p:nvPr>
        </p:nvSpPr>
        <p:spPr/>
        <p:txBody>
          <a:bodyPr/>
          <a:lstStyle/>
          <a:p>
            <a:r>
              <a:rPr lang="en-US" sz="2400" b="1" dirty="0" smtClean="0">
                <a:solidFill>
                  <a:srgbClr val="008000"/>
                </a:solidFill>
                <a:latin typeface="Calibri" pitchFamily="34" charset="0"/>
              </a:rPr>
              <a:t>Permeability:</a:t>
            </a:r>
            <a:r>
              <a:rPr lang="en-US" sz="2400" b="1" dirty="0" smtClean="0">
                <a:latin typeface="Calibri" pitchFamily="34" charset="0"/>
              </a:rPr>
              <a:t> </a:t>
            </a:r>
            <a:r>
              <a:rPr lang="en-US" sz="2400" i="1" dirty="0" smtClean="0">
                <a:latin typeface="Calibri" pitchFamily="34" charset="0"/>
              </a:rPr>
              <a:t>“A rock is said to be permeable if water or other liquid in contact with its upper surface tends to pass through the rock more or less freely to the lower surface”  </a:t>
            </a:r>
            <a:r>
              <a:rPr lang="en-US" sz="2400" dirty="0" smtClean="0">
                <a:latin typeface="Calibri" pitchFamily="34" charset="0"/>
              </a:rPr>
              <a:t>Whitten, 1972: 344</a:t>
            </a:r>
          </a:p>
          <a:p>
            <a:pPr marL="636588" lvl="1" indent="-103188"/>
            <a:r>
              <a:rPr lang="en-US" sz="2400" dirty="0" smtClean="0">
                <a:latin typeface="Calibri" pitchFamily="34" charset="0"/>
              </a:rPr>
              <a:t>  Porous: Pores, store e.g. Chalk</a:t>
            </a:r>
          </a:p>
          <a:p>
            <a:pPr marL="636588" lvl="1" indent="-103188"/>
            <a:r>
              <a:rPr lang="en-US" sz="2400" dirty="0" smtClean="0">
                <a:latin typeface="Calibri" pitchFamily="34" charset="0"/>
              </a:rPr>
              <a:t>  Pervious: Flow along joints &amp; planes e.g. </a:t>
            </a:r>
          </a:p>
          <a:p>
            <a:pPr marL="636588" lvl="1" indent="-103188">
              <a:buFontTx/>
              <a:buNone/>
            </a:pPr>
            <a:r>
              <a:rPr lang="en-US" sz="2400" dirty="0" smtClean="0">
                <a:latin typeface="Calibri" pitchFamily="34" charset="0"/>
              </a:rPr>
              <a:t>		Carboniferous. L/S</a:t>
            </a:r>
          </a:p>
          <a:p>
            <a:r>
              <a:rPr lang="en-US" sz="2400" b="1" dirty="0" smtClean="0">
                <a:solidFill>
                  <a:srgbClr val="008000"/>
                </a:solidFill>
                <a:latin typeface="Calibri" pitchFamily="34" charset="0"/>
              </a:rPr>
              <a:t>Chemical weathering</a:t>
            </a:r>
          </a:p>
          <a:p>
            <a:pPr marL="636588" lvl="1" indent="-103188"/>
            <a:r>
              <a:rPr lang="en-US" sz="2400" dirty="0" smtClean="0">
                <a:latin typeface="Calibri" pitchFamily="34" charset="0"/>
              </a:rPr>
              <a:t>Rain=carbonic acid reacts with calcium carbonate=widens channels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2000"/>
                                        <p:tgtEl>
                                          <p:spTgt spid="2560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xEl>
                                              <p:pRg st="1" end="1"/>
                                            </p:txEl>
                                          </p:spTgt>
                                        </p:tgtEl>
                                        <p:attrNameLst>
                                          <p:attrName>style.visibility</p:attrName>
                                        </p:attrNameLst>
                                      </p:cBhvr>
                                      <p:to>
                                        <p:strVal val="visible"/>
                                      </p:to>
                                    </p:set>
                                    <p:animEffect transition="in" filter="fade">
                                      <p:cBhvr>
                                        <p:cTn id="10" dur="2000"/>
                                        <p:tgtEl>
                                          <p:spTgt spid="2560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animEffect transition="in" filter="fade">
                                      <p:cBhvr>
                                        <p:cTn id="13" dur="2000"/>
                                        <p:tgtEl>
                                          <p:spTgt spid="2560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5603">
                                            <p:txEl>
                                              <p:pRg st="3" end="3"/>
                                            </p:txEl>
                                          </p:spTgt>
                                        </p:tgtEl>
                                        <p:attrNameLst>
                                          <p:attrName>style.visibility</p:attrName>
                                        </p:attrNameLst>
                                      </p:cBhvr>
                                      <p:to>
                                        <p:strVal val="visible"/>
                                      </p:to>
                                    </p:set>
                                    <p:animEffect transition="in" filter="fade">
                                      <p:cBhvr>
                                        <p:cTn id="16" dur="2000"/>
                                        <p:tgtEl>
                                          <p:spTgt spid="2560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5603">
                                            <p:txEl>
                                              <p:pRg st="4" end="4"/>
                                            </p:txEl>
                                          </p:spTgt>
                                        </p:tgtEl>
                                        <p:attrNameLst>
                                          <p:attrName>style.visibility</p:attrName>
                                        </p:attrNameLst>
                                      </p:cBhvr>
                                      <p:to>
                                        <p:strVal val="visible"/>
                                      </p:to>
                                    </p:set>
                                    <p:animEffect transition="in" filter="fade">
                                      <p:cBhvr>
                                        <p:cTn id="21" dur="2000"/>
                                        <p:tgtEl>
                                          <p:spTgt spid="2560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5603">
                                            <p:txEl>
                                              <p:pRg st="5" end="5"/>
                                            </p:txEl>
                                          </p:spTgt>
                                        </p:tgtEl>
                                        <p:attrNameLst>
                                          <p:attrName>style.visibility</p:attrName>
                                        </p:attrNameLst>
                                      </p:cBhvr>
                                      <p:to>
                                        <p:strVal val="visible"/>
                                      </p:to>
                                    </p:set>
                                    <p:animEffect transition="in" filter="fade">
                                      <p:cBhvr>
                                        <p:cTn id="24" dur="2000"/>
                                        <p:tgtEl>
                                          <p:spTgt spid="256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fontAlgn="auto">
              <a:spcAft>
                <a:spcPts val="0"/>
              </a:spcAft>
              <a:defRPr/>
            </a:pPr>
            <a:r>
              <a:rPr lang="en-US" sz="3600" b="1" dirty="0" smtClean="0">
                <a:solidFill>
                  <a:srgbClr val="008000"/>
                </a:solidFill>
                <a:latin typeface="Calibri" pitchFamily="34" charset="0"/>
              </a:rPr>
              <a:t>The Creation of the Landscape</a:t>
            </a:r>
          </a:p>
        </p:txBody>
      </p:sp>
      <p:sp>
        <p:nvSpPr>
          <p:cNvPr id="26627" name="Rectangle 3"/>
          <p:cNvSpPr>
            <a:spLocks noGrp="1" noChangeArrowheads="1"/>
          </p:cNvSpPr>
          <p:nvPr>
            <p:ph idx="1"/>
          </p:nvPr>
        </p:nvSpPr>
        <p:spPr/>
        <p:txBody>
          <a:bodyPr/>
          <a:lstStyle/>
          <a:p>
            <a:r>
              <a:rPr lang="en-US" sz="2400" b="1" dirty="0" smtClean="0">
                <a:solidFill>
                  <a:srgbClr val="008000"/>
                </a:solidFill>
                <a:latin typeface="Calibri" pitchFamily="34" charset="0"/>
              </a:rPr>
              <a:t>Underground Landforms</a:t>
            </a:r>
          </a:p>
          <a:p>
            <a:pPr lvl="1"/>
            <a:r>
              <a:rPr lang="en-US" sz="2400" dirty="0" smtClean="0">
                <a:latin typeface="Calibri" pitchFamily="34" charset="0"/>
              </a:rPr>
              <a:t>Limited surface drainage</a:t>
            </a:r>
          </a:p>
          <a:p>
            <a:pPr lvl="1"/>
            <a:r>
              <a:rPr lang="en-US" sz="2400" dirty="0" smtClean="0">
                <a:latin typeface="Calibri" pitchFamily="34" charset="0"/>
              </a:rPr>
              <a:t>Swallow holes/sinks/potholes</a:t>
            </a:r>
          </a:p>
          <a:p>
            <a:pPr lvl="1"/>
            <a:r>
              <a:rPr lang="en-US" sz="2400" dirty="0" smtClean="0">
                <a:latin typeface="Calibri" pitchFamily="34" charset="0"/>
              </a:rPr>
              <a:t>Percolates to impermeable layer=Spring line</a:t>
            </a:r>
          </a:p>
          <a:p>
            <a:pPr lvl="1"/>
            <a:r>
              <a:rPr lang="en-US" sz="2400" dirty="0" smtClean="0">
                <a:latin typeface="Calibri" pitchFamily="34" charset="0"/>
              </a:rPr>
              <a:t>Stalactites &amp; Stalagmites (&gt;rounded), Pillars (join)</a:t>
            </a:r>
          </a:p>
          <a:p>
            <a:pPr lvl="1"/>
            <a:r>
              <a:rPr lang="en-US" sz="2400" dirty="0" smtClean="0">
                <a:latin typeface="Calibri" pitchFamily="34" charset="0"/>
              </a:rPr>
              <a:t>Drip evaporation, Yorks grow 7.7 mm per yr.</a:t>
            </a:r>
          </a:p>
          <a:p>
            <a:r>
              <a:rPr lang="en-US" sz="2400" b="1" dirty="0" smtClean="0">
                <a:solidFill>
                  <a:srgbClr val="008000"/>
                </a:solidFill>
                <a:latin typeface="Calibri" pitchFamily="34" charset="0"/>
              </a:rPr>
              <a:t>Surface Landforms</a:t>
            </a:r>
          </a:p>
          <a:p>
            <a:pPr lvl="1"/>
            <a:r>
              <a:rPr lang="en-US" sz="2400" dirty="0" smtClean="0">
                <a:latin typeface="Calibri" pitchFamily="34" charset="0"/>
              </a:rPr>
              <a:t>Dry Valleys - glaciation</a:t>
            </a:r>
          </a:p>
          <a:p>
            <a:pPr lvl="1"/>
            <a:r>
              <a:rPr lang="en-US" sz="2400" dirty="0" smtClean="0">
                <a:latin typeface="Calibri" pitchFamily="34" charset="0"/>
              </a:rPr>
              <a:t>Plateau - planes=pavement e.g. Malham</a:t>
            </a:r>
          </a:p>
          <a:p>
            <a:pPr lvl="1"/>
            <a:r>
              <a:rPr lang="en-US" sz="2400" dirty="0" smtClean="0">
                <a:latin typeface="Calibri" pitchFamily="34" charset="0"/>
              </a:rPr>
              <a:t>Grykes &amp; Clints, Gorge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2000"/>
                                        <p:tgtEl>
                                          <p:spTgt spid="2662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xEl>
                                              <p:pRg st="1" end="1"/>
                                            </p:txEl>
                                          </p:spTgt>
                                        </p:tgtEl>
                                        <p:attrNameLst>
                                          <p:attrName>style.visibility</p:attrName>
                                        </p:attrNameLst>
                                      </p:cBhvr>
                                      <p:to>
                                        <p:strVal val="visible"/>
                                      </p:to>
                                    </p:set>
                                    <p:animEffect transition="in" filter="fade">
                                      <p:cBhvr>
                                        <p:cTn id="10" dur="2000"/>
                                        <p:tgtEl>
                                          <p:spTgt spid="2662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6627">
                                            <p:txEl>
                                              <p:pRg st="2" end="2"/>
                                            </p:txEl>
                                          </p:spTgt>
                                        </p:tgtEl>
                                        <p:attrNameLst>
                                          <p:attrName>style.visibility</p:attrName>
                                        </p:attrNameLst>
                                      </p:cBhvr>
                                      <p:to>
                                        <p:strVal val="visible"/>
                                      </p:to>
                                    </p:set>
                                    <p:animEffect transition="in" filter="fade">
                                      <p:cBhvr>
                                        <p:cTn id="13" dur="2000"/>
                                        <p:tgtEl>
                                          <p:spTgt spid="2662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627">
                                            <p:txEl>
                                              <p:pRg st="3" end="3"/>
                                            </p:txEl>
                                          </p:spTgt>
                                        </p:tgtEl>
                                        <p:attrNameLst>
                                          <p:attrName>style.visibility</p:attrName>
                                        </p:attrNameLst>
                                      </p:cBhvr>
                                      <p:to>
                                        <p:strVal val="visible"/>
                                      </p:to>
                                    </p:set>
                                    <p:animEffect transition="in" filter="fade">
                                      <p:cBhvr>
                                        <p:cTn id="16" dur="2000"/>
                                        <p:tgtEl>
                                          <p:spTgt spid="26627">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6627">
                                            <p:txEl>
                                              <p:pRg st="4" end="4"/>
                                            </p:txEl>
                                          </p:spTgt>
                                        </p:tgtEl>
                                        <p:attrNameLst>
                                          <p:attrName>style.visibility</p:attrName>
                                        </p:attrNameLst>
                                      </p:cBhvr>
                                      <p:to>
                                        <p:strVal val="visible"/>
                                      </p:to>
                                    </p:set>
                                    <p:animEffect transition="in" filter="fade">
                                      <p:cBhvr>
                                        <p:cTn id="19" dur="2000"/>
                                        <p:tgtEl>
                                          <p:spTgt spid="26627">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6627">
                                            <p:txEl>
                                              <p:pRg st="5" end="5"/>
                                            </p:txEl>
                                          </p:spTgt>
                                        </p:tgtEl>
                                        <p:attrNameLst>
                                          <p:attrName>style.visibility</p:attrName>
                                        </p:attrNameLst>
                                      </p:cBhvr>
                                      <p:to>
                                        <p:strVal val="visible"/>
                                      </p:to>
                                    </p:set>
                                    <p:animEffect transition="in" filter="fade">
                                      <p:cBhvr>
                                        <p:cTn id="22" dur="2000"/>
                                        <p:tgtEl>
                                          <p:spTgt spid="2662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6627">
                                            <p:txEl>
                                              <p:pRg st="6" end="6"/>
                                            </p:txEl>
                                          </p:spTgt>
                                        </p:tgtEl>
                                        <p:attrNameLst>
                                          <p:attrName>style.visibility</p:attrName>
                                        </p:attrNameLst>
                                      </p:cBhvr>
                                      <p:to>
                                        <p:strVal val="visible"/>
                                      </p:to>
                                    </p:set>
                                    <p:animEffect transition="in" filter="fade">
                                      <p:cBhvr>
                                        <p:cTn id="27" dur="2000"/>
                                        <p:tgtEl>
                                          <p:spTgt spid="26627">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6627">
                                            <p:txEl>
                                              <p:pRg st="7" end="7"/>
                                            </p:txEl>
                                          </p:spTgt>
                                        </p:tgtEl>
                                        <p:attrNameLst>
                                          <p:attrName>style.visibility</p:attrName>
                                        </p:attrNameLst>
                                      </p:cBhvr>
                                      <p:to>
                                        <p:strVal val="visible"/>
                                      </p:to>
                                    </p:set>
                                    <p:animEffect transition="in" filter="fade">
                                      <p:cBhvr>
                                        <p:cTn id="30" dur="2000"/>
                                        <p:tgtEl>
                                          <p:spTgt spid="26627">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6627">
                                            <p:txEl>
                                              <p:pRg st="8" end="8"/>
                                            </p:txEl>
                                          </p:spTgt>
                                        </p:tgtEl>
                                        <p:attrNameLst>
                                          <p:attrName>style.visibility</p:attrName>
                                        </p:attrNameLst>
                                      </p:cBhvr>
                                      <p:to>
                                        <p:strVal val="visible"/>
                                      </p:to>
                                    </p:set>
                                    <p:animEffect transition="in" filter="fade">
                                      <p:cBhvr>
                                        <p:cTn id="33" dur="2000"/>
                                        <p:tgtEl>
                                          <p:spTgt spid="26627">
                                            <p:txEl>
                                              <p:pRg st="8" end="8"/>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6627">
                                            <p:txEl>
                                              <p:pRg st="9" end="9"/>
                                            </p:txEl>
                                          </p:spTgt>
                                        </p:tgtEl>
                                        <p:attrNameLst>
                                          <p:attrName>style.visibility</p:attrName>
                                        </p:attrNameLst>
                                      </p:cBhvr>
                                      <p:to>
                                        <p:strVal val="visible"/>
                                      </p:to>
                                    </p:set>
                                    <p:animEffect transition="in" filter="fade">
                                      <p:cBhvr>
                                        <p:cTn id="36" dur="2000"/>
                                        <p:tgtEl>
                                          <p:spTgt spid="2662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435100" y="274638"/>
            <a:ext cx="7499350" cy="1143000"/>
          </a:xfrm>
        </p:spPr>
        <p:txBody>
          <a:bodyPr/>
          <a:lstStyle/>
          <a:p>
            <a:pPr fontAlgn="auto">
              <a:spcAft>
                <a:spcPts val="0"/>
              </a:spcAft>
              <a:defRPr/>
            </a:pPr>
            <a:r>
              <a:rPr lang="en-US" sz="3600" b="1" dirty="0" smtClean="0">
                <a:solidFill>
                  <a:srgbClr val="008000"/>
                </a:solidFill>
                <a:latin typeface="Calibri" pitchFamily="34" charset="0"/>
              </a:rPr>
              <a:t>Human Considerations</a:t>
            </a:r>
          </a:p>
        </p:txBody>
      </p:sp>
      <p:sp>
        <p:nvSpPr>
          <p:cNvPr id="27651" name="Rectangle 3"/>
          <p:cNvSpPr>
            <a:spLocks noGrp="1" noChangeArrowheads="1"/>
          </p:cNvSpPr>
          <p:nvPr>
            <p:ph sz="half" idx="1"/>
          </p:nvPr>
        </p:nvSpPr>
        <p:spPr>
          <a:xfrm>
            <a:off x="1435100" y="1524000"/>
            <a:ext cx="3657600" cy="4664075"/>
          </a:xfrm>
        </p:spPr>
        <p:txBody>
          <a:bodyPr/>
          <a:lstStyle/>
          <a:p>
            <a:r>
              <a:rPr lang="en-US" b="1" dirty="0" smtClean="0">
                <a:solidFill>
                  <a:srgbClr val="008000"/>
                </a:solidFill>
                <a:latin typeface="Calibri" pitchFamily="34" charset="0"/>
              </a:rPr>
              <a:t>Economic</a:t>
            </a:r>
          </a:p>
          <a:p>
            <a:pPr lvl="1"/>
            <a:r>
              <a:rPr lang="en-US" dirty="0" smtClean="0">
                <a:latin typeface="Calibri" pitchFamily="34" charset="0"/>
              </a:rPr>
              <a:t>Quarrying: cement/steel</a:t>
            </a:r>
          </a:p>
          <a:p>
            <a:pPr lvl="1"/>
            <a:r>
              <a:rPr lang="en-US" dirty="0" smtClean="0">
                <a:latin typeface="Calibri" pitchFamily="34" charset="0"/>
              </a:rPr>
              <a:t>Farming: Dry thin soils </a:t>
            </a:r>
          </a:p>
          <a:p>
            <a:pPr lvl="1"/>
            <a:r>
              <a:rPr lang="en-US" dirty="0" smtClean="0">
                <a:latin typeface="Calibri" pitchFamily="34" charset="0"/>
              </a:rPr>
              <a:t>Tourism: 54% Pavement damaged, Speleologists</a:t>
            </a:r>
          </a:p>
          <a:p>
            <a:pPr lvl="1"/>
            <a:r>
              <a:rPr lang="en-US" dirty="0" smtClean="0">
                <a:latin typeface="Calibri" pitchFamily="34" charset="0"/>
              </a:rPr>
              <a:t>Other Business</a:t>
            </a:r>
          </a:p>
        </p:txBody>
      </p:sp>
      <p:sp>
        <p:nvSpPr>
          <p:cNvPr id="27652" name="Rectangle 4"/>
          <p:cNvSpPr>
            <a:spLocks noGrp="1" noChangeArrowheads="1"/>
          </p:cNvSpPr>
          <p:nvPr>
            <p:ph sz="half" idx="2"/>
          </p:nvPr>
        </p:nvSpPr>
        <p:spPr>
          <a:xfrm>
            <a:off x="5276850" y="1524000"/>
            <a:ext cx="3657600" cy="4664075"/>
          </a:xfrm>
        </p:spPr>
        <p:txBody>
          <a:bodyPr/>
          <a:lstStyle/>
          <a:p>
            <a:r>
              <a:rPr lang="en-US" b="1" dirty="0" smtClean="0">
                <a:solidFill>
                  <a:srgbClr val="008000"/>
                </a:solidFill>
                <a:latin typeface="Calibri" pitchFamily="34" charset="0"/>
              </a:rPr>
              <a:t>Social &amp; Political</a:t>
            </a:r>
            <a:endParaRPr lang="en-US" dirty="0" smtClean="0">
              <a:solidFill>
                <a:srgbClr val="008000"/>
              </a:solidFill>
              <a:latin typeface="Calibri" pitchFamily="34" charset="0"/>
            </a:endParaRPr>
          </a:p>
          <a:p>
            <a:pPr lvl="1"/>
            <a:r>
              <a:rPr lang="en-US" dirty="0" smtClean="0">
                <a:latin typeface="Calibri" pitchFamily="34" charset="0"/>
              </a:rPr>
              <a:t>Settlements: Spring, dormitory</a:t>
            </a:r>
          </a:p>
          <a:p>
            <a:pPr lvl="1"/>
            <a:r>
              <a:rPr lang="en-US" dirty="0" smtClean="0">
                <a:latin typeface="Calibri" pitchFamily="34" charset="0"/>
              </a:rPr>
              <a:t>Local Community</a:t>
            </a:r>
          </a:p>
          <a:p>
            <a:pPr lvl="1"/>
            <a:r>
              <a:rPr lang="en-US" dirty="0" smtClean="0">
                <a:latin typeface="Calibri" pitchFamily="34" charset="0"/>
              </a:rPr>
              <a:t>Planning</a:t>
            </a:r>
          </a:p>
          <a:p>
            <a:pPr lvl="1"/>
            <a:r>
              <a:rPr lang="en-US" dirty="0" smtClean="0">
                <a:latin typeface="Calibri" pitchFamily="34" charset="0"/>
              </a:rPr>
              <a:t>Seasonality</a:t>
            </a:r>
          </a:p>
          <a:p>
            <a:pPr lvl="1"/>
            <a:r>
              <a:rPr lang="en-US" dirty="0" smtClean="0">
                <a:latin typeface="Calibri" pitchFamily="34" charset="0"/>
              </a:rPr>
              <a:t>Fragile Environment</a:t>
            </a:r>
          </a:p>
          <a:p>
            <a:pPr lvl="1"/>
            <a:r>
              <a:rPr lang="en-US" dirty="0" smtClean="0">
                <a:latin typeface="Calibri" pitchFamily="34" charset="0"/>
              </a:rPr>
              <a:t>Unemployment</a:t>
            </a:r>
          </a:p>
          <a:p>
            <a:pPr lvl="1"/>
            <a:r>
              <a:rPr lang="en-US" dirty="0" smtClean="0">
                <a:latin typeface="Calibri" pitchFamily="34" charset="0"/>
              </a:rPr>
              <a:t>Service provision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animEffect transition="in" filter="fade">
                                      <p:cBhvr>
                                        <p:cTn id="7" dur="2000"/>
                                        <p:tgtEl>
                                          <p:spTgt spid="2765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2">
                                            <p:txEl>
                                              <p:pRg st="1" end="1"/>
                                            </p:txEl>
                                          </p:spTgt>
                                        </p:tgtEl>
                                        <p:attrNameLst>
                                          <p:attrName>style.visibility</p:attrName>
                                        </p:attrNameLst>
                                      </p:cBhvr>
                                      <p:to>
                                        <p:strVal val="visible"/>
                                      </p:to>
                                    </p:set>
                                    <p:animEffect transition="in" filter="fade">
                                      <p:cBhvr>
                                        <p:cTn id="10" dur="2000"/>
                                        <p:tgtEl>
                                          <p:spTgt spid="27652">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7652">
                                            <p:txEl>
                                              <p:pRg st="2" end="2"/>
                                            </p:txEl>
                                          </p:spTgt>
                                        </p:tgtEl>
                                        <p:attrNameLst>
                                          <p:attrName>style.visibility</p:attrName>
                                        </p:attrNameLst>
                                      </p:cBhvr>
                                      <p:to>
                                        <p:strVal val="visible"/>
                                      </p:to>
                                    </p:set>
                                    <p:animEffect transition="in" filter="fade">
                                      <p:cBhvr>
                                        <p:cTn id="13" dur="2000"/>
                                        <p:tgtEl>
                                          <p:spTgt spid="27652">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7652">
                                            <p:txEl>
                                              <p:pRg st="3" end="3"/>
                                            </p:txEl>
                                          </p:spTgt>
                                        </p:tgtEl>
                                        <p:attrNameLst>
                                          <p:attrName>style.visibility</p:attrName>
                                        </p:attrNameLst>
                                      </p:cBhvr>
                                      <p:to>
                                        <p:strVal val="visible"/>
                                      </p:to>
                                    </p:set>
                                    <p:animEffect transition="in" filter="fade">
                                      <p:cBhvr>
                                        <p:cTn id="16" dur="2000"/>
                                        <p:tgtEl>
                                          <p:spTgt spid="27652">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652">
                                            <p:txEl>
                                              <p:pRg st="4" end="4"/>
                                            </p:txEl>
                                          </p:spTgt>
                                        </p:tgtEl>
                                        <p:attrNameLst>
                                          <p:attrName>style.visibility</p:attrName>
                                        </p:attrNameLst>
                                      </p:cBhvr>
                                      <p:to>
                                        <p:strVal val="visible"/>
                                      </p:to>
                                    </p:set>
                                    <p:animEffect transition="in" filter="fade">
                                      <p:cBhvr>
                                        <p:cTn id="19" dur="2000"/>
                                        <p:tgtEl>
                                          <p:spTgt spid="27652">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652">
                                            <p:txEl>
                                              <p:pRg st="5" end="5"/>
                                            </p:txEl>
                                          </p:spTgt>
                                        </p:tgtEl>
                                        <p:attrNameLst>
                                          <p:attrName>style.visibility</p:attrName>
                                        </p:attrNameLst>
                                      </p:cBhvr>
                                      <p:to>
                                        <p:strVal val="visible"/>
                                      </p:to>
                                    </p:set>
                                    <p:animEffect transition="in" filter="fade">
                                      <p:cBhvr>
                                        <p:cTn id="22" dur="2000"/>
                                        <p:tgtEl>
                                          <p:spTgt spid="27652">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7652">
                                            <p:txEl>
                                              <p:pRg st="6" end="6"/>
                                            </p:txEl>
                                          </p:spTgt>
                                        </p:tgtEl>
                                        <p:attrNameLst>
                                          <p:attrName>style.visibility</p:attrName>
                                        </p:attrNameLst>
                                      </p:cBhvr>
                                      <p:to>
                                        <p:strVal val="visible"/>
                                      </p:to>
                                    </p:set>
                                    <p:animEffect transition="in" filter="fade">
                                      <p:cBhvr>
                                        <p:cTn id="25" dur="2000"/>
                                        <p:tgtEl>
                                          <p:spTgt spid="27652">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7652">
                                            <p:txEl>
                                              <p:pRg st="7" end="7"/>
                                            </p:txEl>
                                          </p:spTgt>
                                        </p:tgtEl>
                                        <p:attrNameLst>
                                          <p:attrName>style.visibility</p:attrName>
                                        </p:attrNameLst>
                                      </p:cBhvr>
                                      <p:to>
                                        <p:strVal val="visible"/>
                                      </p:to>
                                    </p:set>
                                    <p:animEffect transition="in" filter="fade">
                                      <p:cBhvr>
                                        <p:cTn id="28" dur="2000"/>
                                        <p:tgtEl>
                                          <p:spTgt spid="27652">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7651">
                                            <p:txEl>
                                              <p:pRg st="0" end="0"/>
                                            </p:txEl>
                                          </p:spTgt>
                                        </p:tgtEl>
                                        <p:attrNameLst>
                                          <p:attrName>style.visibility</p:attrName>
                                        </p:attrNameLst>
                                      </p:cBhvr>
                                      <p:to>
                                        <p:strVal val="visible"/>
                                      </p:to>
                                    </p:set>
                                    <p:animEffect transition="in" filter="fade">
                                      <p:cBhvr>
                                        <p:cTn id="33" dur="2000"/>
                                        <p:tgtEl>
                                          <p:spTgt spid="27651">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7651">
                                            <p:txEl>
                                              <p:pRg st="1" end="1"/>
                                            </p:txEl>
                                          </p:spTgt>
                                        </p:tgtEl>
                                        <p:attrNameLst>
                                          <p:attrName>style.visibility</p:attrName>
                                        </p:attrNameLst>
                                      </p:cBhvr>
                                      <p:to>
                                        <p:strVal val="visible"/>
                                      </p:to>
                                    </p:set>
                                    <p:animEffect transition="in" filter="fade">
                                      <p:cBhvr>
                                        <p:cTn id="36" dur="2000"/>
                                        <p:tgtEl>
                                          <p:spTgt spid="27651">
                                            <p:txEl>
                                              <p:pRg st="1" end="1"/>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7651">
                                            <p:txEl>
                                              <p:pRg st="2" end="2"/>
                                            </p:txEl>
                                          </p:spTgt>
                                        </p:tgtEl>
                                        <p:attrNameLst>
                                          <p:attrName>style.visibility</p:attrName>
                                        </p:attrNameLst>
                                      </p:cBhvr>
                                      <p:to>
                                        <p:strVal val="visible"/>
                                      </p:to>
                                    </p:set>
                                    <p:animEffect transition="in" filter="fade">
                                      <p:cBhvr>
                                        <p:cTn id="39" dur="2000"/>
                                        <p:tgtEl>
                                          <p:spTgt spid="27651">
                                            <p:txEl>
                                              <p:pRg st="2" end="2"/>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7651">
                                            <p:txEl>
                                              <p:pRg st="3" end="3"/>
                                            </p:txEl>
                                          </p:spTgt>
                                        </p:tgtEl>
                                        <p:attrNameLst>
                                          <p:attrName>style.visibility</p:attrName>
                                        </p:attrNameLst>
                                      </p:cBhvr>
                                      <p:to>
                                        <p:strVal val="visible"/>
                                      </p:to>
                                    </p:set>
                                    <p:animEffect transition="in" filter="fade">
                                      <p:cBhvr>
                                        <p:cTn id="42" dur="2000"/>
                                        <p:tgtEl>
                                          <p:spTgt spid="27651">
                                            <p:txEl>
                                              <p:pRg st="3" end="3"/>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7651">
                                            <p:txEl>
                                              <p:pRg st="4" end="4"/>
                                            </p:txEl>
                                          </p:spTgt>
                                        </p:tgtEl>
                                        <p:attrNameLst>
                                          <p:attrName>style.visibility</p:attrName>
                                        </p:attrNameLst>
                                      </p:cBhvr>
                                      <p:to>
                                        <p:strVal val="visible"/>
                                      </p:to>
                                    </p:set>
                                    <p:animEffect transition="in" filter="fade">
                                      <p:cBhvr>
                                        <p:cTn id="45" dur="2000"/>
                                        <p:tgtEl>
                                          <p:spTgt spid="276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P spid="27652"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dirty="0">
                <a:latin typeface="Calibri" pitchFamily="34" charset="0"/>
              </a:rPr>
              <a:t>Location of South Downs</a:t>
            </a:r>
          </a:p>
        </p:txBody>
      </p:sp>
      <p:sp>
        <p:nvSpPr>
          <p:cNvPr id="111619" name="Rectangle 3"/>
          <p:cNvSpPr>
            <a:spLocks noGrp="1" noChangeArrowheads="1"/>
          </p:cNvSpPr>
          <p:nvPr>
            <p:ph idx="1"/>
          </p:nvPr>
        </p:nvSpPr>
        <p:spPr/>
        <p:txBody>
          <a:bodyPr/>
          <a:lstStyle/>
          <a:p>
            <a:r>
              <a:rPr lang="en-GB" dirty="0">
                <a:latin typeface="Calibri" pitchFamily="34" charset="0"/>
              </a:rPr>
              <a:t>The South Downs covers around 90miles of West Sussex and North Hampshire.</a:t>
            </a:r>
          </a:p>
          <a:p>
            <a:r>
              <a:rPr lang="en-GB" dirty="0">
                <a:latin typeface="Calibri" pitchFamily="34" charset="0"/>
              </a:rPr>
              <a:t>Consists of Chalk Downs, Woodland, Heath land and Farmland.</a:t>
            </a:r>
          </a:p>
        </p:txBody>
      </p:sp>
      <p:pic>
        <p:nvPicPr>
          <p:cNvPr id="111620" name="Picture 4" descr="C:\Documents and Settings\Jason Curtin\My Documents\My Pictures\Butser Hill.JPG"/>
          <p:cNvPicPr>
            <a:picLocks noChangeAspect="1" noChangeArrowheads="1"/>
          </p:cNvPicPr>
          <p:nvPr/>
        </p:nvPicPr>
        <p:blipFill>
          <a:blip r:embed="rId2" cstate="print"/>
          <a:srcRect/>
          <a:stretch>
            <a:fillRect/>
          </a:stretch>
        </p:blipFill>
        <p:spPr bwMode="auto">
          <a:xfrm>
            <a:off x="914400" y="3829050"/>
            <a:ext cx="4038600" cy="3028950"/>
          </a:xfrm>
          <a:prstGeom prst="rect">
            <a:avLst/>
          </a:prstGeom>
          <a:noFill/>
        </p:spPr>
      </p:pic>
      <p:pic>
        <p:nvPicPr>
          <p:cNvPr id="111621" name="Picture 5" descr="C:\Documents and Settings\Jason Curtin\My Documents\My Pictures\South Downs.JPG"/>
          <p:cNvPicPr>
            <a:picLocks noChangeAspect="1" noChangeArrowheads="1"/>
          </p:cNvPicPr>
          <p:nvPr/>
        </p:nvPicPr>
        <p:blipFill>
          <a:blip r:embed="rId3" cstate="print"/>
          <a:srcRect/>
          <a:stretch>
            <a:fillRect/>
          </a:stretch>
        </p:blipFill>
        <p:spPr bwMode="auto">
          <a:xfrm>
            <a:off x="4953000" y="3829050"/>
            <a:ext cx="4038600" cy="3028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1618"/>
                                        </p:tgtEl>
                                        <p:attrNameLst>
                                          <p:attrName>style.visibility</p:attrName>
                                        </p:attrNameLst>
                                      </p:cBhvr>
                                      <p:to>
                                        <p:strVal val="visible"/>
                                      </p:to>
                                    </p:set>
                                    <p:animEffect transition="in" filter="blinds(horizontal)">
                                      <p:cBhvr>
                                        <p:cTn id="7" dur="500"/>
                                        <p:tgtEl>
                                          <p:spTgt spid="111618"/>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11619">
                                            <p:txEl>
                                              <p:pRg st="0" end="0"/>
                                            </p:txEl>
                                          </p:spTgt>
                                        </p:tgtEl>
                                        <p:attrNameLst>
                                          <p:attrName>style.visibility</p:attrName>
                                        </p:attrNameLst>
                                      </p:cBhvr>
                                      <p:to>
                                        <p:strVal val="visible"/>
                                      </p:to>
                                    </p:set>
                                    <p:animEffect transition="in" filter="box(in)">
                                      <p:cBhvr>
                                        <p:cTn id="12" dur="500"/>
                                        <p:tgtEl>
                                          <p:spTgt spid="1116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11619">
                                            <p:txEl>
                                              <p:pRg st="1" end="1"/>
                                            </p:txEl>
                                          </p:spTgt>
                                        </p:tgtEl>
                                        <p:attrNameLst>
                                          <p:attrName>style.visibility</p:attrName>
                                        </p:attrNameLst>
                                      </p:cBhvr>
                                      <p:to>
                                        <p:strVal val="visible"/>
                                      </p:to>
                                    </p:set>
                                    <p:animEffect transition="in" filter="box(in)">
                                      <p:cBhvr>
                                        <p:cTn id="17" dur="500"/>
                                        <p:tgtEl>
                                          <p:spTgt spid="1116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111620"/>
                                        </p:tgtEl>
                                        <p:attrNameLst>
                                          <p:attrName>style.visibility</p:attrName>
                                        </p:attrNameLst>
                                      </p:cBhvr>
                                      <p:to>
                                        <p:strVal val="visible"/>
                                      </p:to>
                                    </p:set>
                                    <p:animEffect transition="in" filter="checkerboard(across)">
                                      <p:cBhvr>
                                        <p:cTn id="22" dur="500"/>
                                        <p:tgtEl>
                                          <p:spTgt spid="111620"/>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11621"/>
                                        </p:tgtEl>
                                        <p:attrNameLst>
                                          <p:attrName>style.visibility</p:attrName>
                                        </p:attrNameLst>
                                      </p:cBhvr>
                                      <p:to>
                                        <p:strVal val="visible"/>
                                      </p:to>
                                    </p:set>
                                    <p:animEffect transition="in" filter="dissolve">
                                      <p:cBhvr>
                                        <p:cTn id="27" dur="500"/>
                                        <p:tgtEl>
                                          <p:spTgt spid="1116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8" grpId="0" autoUpdateAnimBg="0"/>
      <p:bldP spid="111619"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GB" dirty="0" smtClean="0">
                <a:latin typeface="Calibri" pitchFamily="34" charset="0"/>
              </a:rPr>
              <a:t>Location</a:t>
            </a:r>
            <a:endParaRPr lang="en-GB" dirty="0">
              <a:latin typeface="Calibri" pitchFamily="34" charset="0"/>
            </a:endParaRPr>
          </a:p>
        </p:txBody>
      </p:sp>
      <p:pic>
        <p:nvPicPr>
          <p:cNvPr id="118788" name="Picture 4"/>
          <p:cNvPicPr>
            <a:picLocks noGrp="1" noChangeAspect="1" noChangeArrowheads="1"/>
          </p:cNvPicPr>
          <p:nvPr>
            <p:ph idx="1"/>
          </p:nvPr>
        </p:nvPicPr>
        <p:blipFill>
          <a:blip r:embed="rId2" cstate="print"/>
          <a:srcRect/>
          <a:stretch>
            <a:fillRect/>
          </a:stretch>
        </p:blipFill>
        <p:spPr>
          <a:xfrm>
            <a:off x="0" y="1125538"/>
            <a:ext cx="9144000" cy="2449512"/>
          </a:xfrm>
          <a:noFill/>
          <a:ln/>
        </p:spPr>
      </p:pic>
      <p:pic>
        <p:nvPicPr>
          <p:cNvPr id="118789" name="Picture 5"/>
          <p:cNvPicPr>
            <a:picLocks noChangeAspect="1" noChangeArrowheads="1"/>
          </p:cNvPicPr>
          <p:nvPr/>
        </p:nvPicPr>
        <p:blipFill>
          <a:blip r:embed="rId3" cstate="print"/>
          <a:srcRect/>
          <a:stretch>
            <a:fillRect/>
          </a:stretch>
        </p:blipFill>
        <p:spPr bwMode="auto">
          <a:xfrm>
            <a:off x="0" y="3573463"/>
            <a:ext cx="9144000" cy="245110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8786"/>
                                        </p:tgtEl>
                                        <p:attrNameLst>
                                          <p:attrName>style.visibility</p:attrName>
                                        </p:attrNameLst>
                                      </p:cBhvr>
                                      <p:to>
                                        <p:strVal val="visible"/>
                                      </p:to>
                                    </p:set>
                                    <p:animEffect transition="in" filter="blinds(horizontal)">
                                      <p:cBhvr>
                                        <p:cTn id="7" dur="500"/>
                                        <p:tgtEl>
                                          <p:spTgt spid="118786"/>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18788"/>
                                        </p:tgtEl>
                                        <p:attrNameLst>
                                          <p:attrName>style.visibility</p:attrName>
                                        </p:attrNameLst>
                                      </p:cBhvr>
                                      <p:to>
                                        <p:strVal val="visible"/>
                                      </p:to>
                                    </p:set>
                                    <p:animEffect transition="in" filter="box(in)">
                                      <p:cBhvr>
                                        <p:cTn id="12" dur="500"/>
                                        <p:tgtEl>
                                          <p:spTgt spid="118788"/>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118789"/>
                                        </p:tgtEl>
                                        <p:attrNameLst>
                                          <p:attrName>style.visibility</p:attrName>
                                        </p:attrNameLst>
                                      </p:cBhvr>
                                      <p:to>
                                        <p:strVal val="visible"/>
                                      </p:to>
                                    </p:set>
                                    <p:animEffect transition="in" filter="checkerboard(across)">
                                      <p:cBhvr>
                                        <p:cTn id="17" dur="500"/>
                                        <p:tgtEl>
                                          <p:spTgt spid="1187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6"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normAutofit fontScale="90000"/>
          </a:bodyPr>
          <a:lstStyle/>
          <a:p>
            <a:r>
              <a:rPr lang="en-GB" sz="4000" dirty="0">
                <a:latin typeface="Calibri" pitchFamily="34" charset="0"/>
              </a:rPr>
              <a:t>Reasons for becoming a National Park</a:t>
            </a:r>
          </a:p>
        </p:txBody>
      </p:sp>
      <p:sp>
        <p:nvSpPr>
          <p:cNvPr id="112643" name="Rectangle 3"/>
          <p:cNvSpPr>
            <a:spLocks noGrp="1" noChangeArrowheads="1"/>
          </p:cNvSpPr>
          <p:nvPr>
            <p:ph idx="1"/>
          </p:nvPr>
        </p:nvSpPr>
        <p:spPr/>
        <p:txBody>
          <a:bodyPr/>
          <a:lstStyle/>
          <a:p>
            <a:r>
              <a:rPr lang="en-GB" dirty="0">
                <a:latin typeface="Calibri" pitchFamily="34" charset="0"/>
              </a:rPr>
              <a:t>The South Downs are already recognised as an area of Natural Beauty</a:t>
            </a:r>
          </a:p>
          <a:p>
            <a:pPr>
              <a:buFont typeface="Wingdings" pitchFamily="2" charset="2"/>
              <a:buNone/>
            </a:pPr>
            <a:r>
              <a:rPr lang="en-GB" dirty="0">
                <a:latin typeface="Calibri" pitchFamily="34" charset="0"/>
              </a:rPr>
              <a:t>		</a:t>
            </a:r>
            <a:r>
              <a:rPr lang="en-GB" sz="2000" dirty="0">
                <a:latin typeface="Calibri" pitchFamily="34" charset="0"/>
              </a:rPr>
              <a:t>“</a:t>
            </a:r>
            <a:r>
              <a:rPr lang="en-GB" sz="2000" dirty="0">
                <a:solidFill>
                  <a:srgbClr val="008000"/>
                </a:solidFill>
                <a:latin typeface="Calibri" pitchFamily="34" charset="0"/>
              </a:rPr>
              <a:t>The South Downs is a very special place. It is worthy of designation because of its natural beauty and the opportunities it provides for open air recreation…And when I say ‘special’ it means special” </a:t>
            </a:r>
            <a:r>
              <a:rPr lang="en-GB" sz="2000" b="1" dirty="0">
                <a:solidFill>
                  <a:srgbClr val="008000"/>
                </a:solidFill>
                <a:latin typeface="Calibri" pitchFamily="34" charset="0"/>
              </a:rPr>
              <a:t>Robert Griffings QC in opening statement statement for Countryside Agency Inquiry</a:t>
            </a:r>
          </a:p>
          <a:p>
            <a:r>
              <a:rPr lang="en-GB" dirty="0">
                <a:latin typeface="Calibri" pitchFamily="34" charset="0"/>
              </a:rPr>
              <a:t>No Existing National Parks contain chalk downs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12642"/>
                                        </p:tgtEl>
                                        <p:attrNameLst>
                                          <p:attrName>style.visibility</p:attrName>
                                        </p:attrNameLst>
                                      </p:cBhvr>
                                      <p:to>
                                        <p:strVal val="visible"/>
                                      </p:to>
                                    </p:set>
                                    <p:animEffect transition="in" filter="slide(fromBottom)">
                                      <p:cBhvr>
                                        <p:cTn id="7" dur="500"/>
                                        <p:tgtEl>
                                          <p:spTgt spid="11264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2643">
                                            <p:txEl>
                                              <p:pRg st="0" end="0"/>
                                            </p:txEl>
                                          </p:spTgt>
                                        </p:tgtEl>
                                        <p:attrNameLst>
                                          <p:attrName>style.visibility</p:attrName>
                                        </p:attrNameLst>
                                      </p:cBhvr>
                                      <p:to>
                                        <p:strVal val="visible"/>
                                      </p:to>
                                    </p:set>
                                    <p:animEffect transition="in" filter="randombar(horizontal)">
                                      <p:cBhvr>
                                        <p:cTn id="12" dur="500"/>
                                        <p:tgtEl>
                                          <p:spTgt spid="1126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2643">
                                            <p:txEl>
                                              <p:pRg st="1" end="1"/>
                                            </p:txEl>
                                          </p:spTgt>
                                        </p:tgtEl>
                                        <p:attrNameLst>
                                          <p:attrName>style.visibility</p:attrName>
                                        </p:attrNameLst>
                                      </p:cBhvr>
                                      <p:to>
                                        <p:strVal val="visible"/>
                                      </p:to>
                                    </p:set>
                                    <p:animEffect transition="in" filter="randombar(horizontal)">
                                      <p:cBhvr>
                                        <p:cTn id="17" dur="500"/>
                                        <p:tgtEl>
                                          <p:spTgt spid="11264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12643">
                                            <p:txEl>
                                              <p:pRg st="2" end="2"/>
                                            </p:txEl>
                                          </p:spTgt>
                                        </p:tgtEl>
                                        <p:attrNameLst>
                                          <p:attrName>style.visibility</p:attrName>
                                        </p:attrNameLst>
                                      </p:cBhvr>
                                      <p:to>
                                        <p:strVal val="visible"/>
                                      </p:to>
                                    </p:set>
                                    <p:animEffect transition="in" filter="randombar(horizontal)">
                                      <p:cBhvr>
                                        <p:cTn id="22" dur="500"/>
                                        <p:tgtEl>
                                          <p:spTgt spid="1126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2" grpId="0" autoUpdateAnimBg="0"/>
      <p:bldP spid="112643"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Rectangle 1026"/>
          <p:cNvSpPr>
            <a:spLocks noGrp="1" noChangeArrowheads="1"/>
          </p:cNvSpPr>
          <p:nvPr>
            <p:ph type="title"/>
          </p:nvPr>
        </p:nvSpPr>
        <p:spPr/>
        <p:txBody>
          <a:bodyPr>
            <a:normAutofit/>
          </a:bodyPr>
          <a:lstStyle/>
          <a:p>
            <a:r>
              <a:rPr lang="en-GB" sz="4000" dirty="0" smtClean="0">
                <a:latin typeface="Calibri" pitchFamily="34" charset="0"/>
              </a:rPr>
              <a:t>Overview of National Park debate?</a:t>
            </a:r>
            <a:endParaRPr lang="en-GB" sz="4000" dirty="0">
              <a:latin typeface="Calibri" pitchFamily="34" charset="0"/>
            </a:endParaRPr>
          </a:p>
        </p:txBody>
      </p:sp>
      <p:sp>
        <p:nvSpPr>
          <p:cNvPr id="113667" name="Rectangle 1027"/>
          <p:cNvSpPr>
            <a:spLocks noGrp="1" noChangeArrowheads="1"/>
          </p:cNvSpPr>
          <p:nvPr>
            <p:ph sz="half" idx="1"/>
          </p:nvPr>
        </p:nvSpPr>
        <p:spPr>
          <a:xfrm>
            <a:off x="1214414" y="1214422"/>
            <a:ext cx="4143404" cy="4663440"/>
          </a:xfrm>
        </p:spPr>
        <p:txBody>
          <a:bodyPr/>
          <a:lstStyle/>
          <a:p>
            <a:pPr>
              <a:buNone/>
            </a:pPr>
            <a:r>
              <a:rPr lang="en-GB" dirty="0" smtClean="0">
                <a:solidFill>
                  <a:srgbClr val="008000"/>
                </a:solidFill>
                <a:latin typeface="Calibri" pitchFamily="34" charset="0"/>
              </a:rPr>
              <a:t>FOR</a:t>
            </a:r>
          </a:p>
          <a:p>
            <a:r>
              <a:rPr lang="en-GB" sz="2400" dirty="0" smtClean="0">
                <a:latin typeface="Calibri" pitchFamily="34" charset="0"/>
              </a:rPr>
              <a:t>Many </a:t>
            </a:r>
            <a:r>
              <a:rPr lang="en-GB" sz="2400" dirty="0">
                <a:latin typeface="Calibri" pitchFamily="34" charset="0"/>
              </a:rPr>
              <a:t>sites are already designated AONB or protected in some way, including Butser Hill, Old Winchester Hill and Queen Elizabeth Country Park.</a:t>
            </a:r>
          </a:p>
          <a:p>
            <a:r>
              <a:rPr lang="en-GB" sz="2400" dirty="0">
                <a:latin typeface="Calibri" pitchFamily="34" charset="0"/>
              </a:rPr>
              <a:t>Area of Geological and Archaeological Interest, the site of many Iron Age settlements </a:t>
            </a:r>
            <a:endParaRPr lang="en-GB" sz="2400" dirty="0" smtClean="0">
              <a:latin typeface="Calibri" pitchFamily="34" charset="0"/>
            </a:endParaRPr>
          </a:p>
          <a:p>
            <a:r>
              <a:rPr lang="en-GB" sz="2400" dirty="0" smtClean="0">
                <a:latin typeface="Calibri" pitchFamily="34" charset="0"/>
              </a:rPr>
              <a:t>Chalk habitat  and biodiversity</a:t>
            </a:r>
            <a:endParaRPr lang="en-GB" sz="2400" dirty="0">
              <a:latin typeface="Calibri" pitchFamily="34" charset="0"/>
            </a:endParaRPr>
          </a:p>
        </p:txBody>
      </p:sp>
      <p:sp>
        <p:nvSpPr>
          <p:cNvPr id="4" name="Content Placeholder 3"/>
          <p:cNvSpPr>
            <a:spLocks noGrp="1"/>
          </p:cNvSpPr>
          <p:nvPr>
            <p:ph sz="half" idx="2"/>
          </p:nvPr>
        </p:nvSpPr>
        <p:spPr>
          <a:xfrm>
            <a:off x="5214942" y="1214422"/>
            <a:ext cx="3657600" cy="4663440"/>
          </a:xfrm>
        </p:spPr>
        <p:txBody>
          <a:bodyPr/>
          <a:lstStyle/>
          <a:p>
            <a:r>
              <a:rPr lang="en-GB" dirty="0" smtClean="0">
                <a:solidFill>
                  <a:srgbClr val="008000"/>
                </a:solidFill>
                <a:latin typeface="Calibri" pitchFamily="34" charset="0"/>
              </a:rPr>
              <a:t>AGAINST</a:t>
            </a:r>
          </a:p>
          <a:p>
            <a:r>
              <a:rPr lang="en-GB" sz="2400" dirty="0" smtClean="0">
                <a:latin typeface="Calibri" pitchFamily="34" charset="0"/>
              </a:rPr>
              <a:t>South Downs is already protected either locally as AONB or SSSI, or privately.</a:t>
            </a:r>
          </a:p>
          <a:p>
            <a:r>
              <a:rPr lang="en-GB" sz="2400" dirty="0" smtClean="0">
                <a:latin typeface="Calibri" pitchFamily="34" charset="0"/>
              </a:rPr>
              <a:t>Funding</a:t>
            </a:r>
          </a:p>
          <a:p>
            <a:r>
              <a:rPr lang="en-GB" sz="2400" dirty="0" smtClean="0">
                <a:latin typeface="Calibri" pitchFamily="34" charset="0"/>
              </a:rPr>
              <a:t>Human demographics</a:t>
            </a:r>
          </a:p>
          <a:p>
            <a:r>
              <a:rPr lang="en-GB" sz="2400" dirty="0" smtClean="0">
                <a:latin typeface="Calibri" pitchFamily="34" charset="0"/>
              </a:rPr>
              <a:t>Land prices</a:t>
            </a:r>
          </a:p>
          <a:p>
            <a:r>
              <a:rPr lang="en-GB" sz="2400" dirty="0" smtClean="0">
                <a:latin typeface="Calibri" pitchFamily="34" charset="0"/>
              </a:rPr>
              <a:t>Agricultural development needs</a:t>
            </a:r>
          </a:p>
          <a:p>
            <a:endParaRPr lang="en-US"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13666"/>
                                        </p:tgtEl>
                                        <p:attrNameLst>
                                          <p:attrName>style.visibility</p:attrName>
                                        </p:attrNameLst>
                                      </p:cBhvr>
                                      <p:to>
                                        <p:strVal val="visible"/>
                                      </p:to>
                                    </p:set>
                                    <p:anim calcmode="lin" valueType="num">
                                      <p:cBhvr>
                                        <p:cTn id="7" dur="1000" fill="hold"/>
                                        <p:tgtEl>
                                          <p:spTgt spid="113666"/>
                                        </p:tgtEl>
                                        <p:attrNameLst>
                                          <p:attrName>ppt_w</p:attrName>
                                        </p:attrNameLst>
                                      </p:cBhvr>
                                      <p:tavLst>
                                        <p:tav tm="0">
                                          <p:val>
                                            <p:fltVal val="0"/>
                                          </p:val>
                                        </p:tav>
                                        <p:tav tm="100000">
                                          <p:val>
                                            <p:strVal val="#ppt_w"/>
                                          </p:val>
                                        </p:tav>
                                      </p:tavLst>
                                    </p:anim>
                                    <p:anim calcmode="lin" valueType="num">
                                      <p:cBhvr>
                                        <p:cTn id="8" dur="1000" fill="hold"/>
                                        <p:tgtEl>
                                          <p:spTgt spid="113666"/>
                                        </p:tgtEl>
                                        <p:attrNameLst>
                                          <p:attrName>ppt_h</p:attrName>
                                        </p:attrNameLst>
                                      </p:cBhvr>
                                      <p:tavLst>
                                        <p:tav tm="0">
                                          <p:val>
                                            <p:fltVal val="0"/>
                                          </p:val>
                                        </p:tav>
                                        <p:tav tm="100000">
                                          <p:val>
                                            <p:strVal val="#ppt_h"/>
                                          </p:val>
                                        </p:tav>
                                      </p:tavLst>
                                    </p:anim>
                                    <p:anim calcmode="lin" valueType="num">
                                      <p:cBhvr>
                                        <p:cTn id="9" dur="1000" fill="hold"/>
                                        <p:tgtEl>
                                          <p:spTgt spid="113666"/>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366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6" presetClass="entr" presetSubtype="26" fill="hold" grpId="0" nodeType="clickEffect">
                                  <p:stCondLst>
                                    <p:cond delay="0"/>
                                  </p:stCondLst>
                                  <p:childTnLst>
                                    <p:set>
                                      <p:cBhvr>
                                        <p:cTn id="14" dur="1" fill="hold">
                                          <p:stCondLst>
                                            <p:cond delay="0"/>
                                          </p:stCondLst>
                                        </p:cTn>
                                        <p:tgtEl>
                                          <p:spTgt spid="113667">
                                            <p:txEl>
                                              <p:pRg st="0" end="0"/>
                                            </p:txEl>
                                          </p:spTgt>
                                        </p:tgtEl>
                                        <p:attrNameLst>
                                          <p:attrName>style.visibility</p:attrName>
                                        </p:attrNameLst>
                                      </p:cBhvr>
                                      <p:to>
                                        <p:strVal val="visible"/>
                                      </p:to>
                                    </p:set>
                                    <p:animEffect transition="in" filter="barn(inHorizontal)">
                                      <p:cBhvr>
                                        <p:cTn id="15" dur="500"/>
                                        <p:tgtEl>
                                          <p:spTgt spid="1136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6" fill="hold" grpId="0" nodeType="clickEffect">
                                  <p:stCondLst>
                                    <p:cond delay="0"/>
                                  </p:stCondLst>
                                  <p:childTnLst>
                                    <p:set>
                                      <p:cBhvr>
                                        <p:cTn id="19" dur="1" fill="hold">
                                          <p:stCondLst>
                                            <p:cond delay="0"/>
                                          </p:stCondLst>
                                        </p:cTn>
                                        <p:tgtEl>
                                          <p:spTgt spid="113667">
                                            <p:txEl>
                                              <p:pRg st="1" end="1"/>
                                            </p:txEl>
                                          </p:spTgt>
                                        </p:tgtEl>
                                        <p:attrNameLst>
                                          <p:attrName>style.visibility</p:attrName>
                                        </p:attrNameLst>
                                      </p:cBhvr>
                                      <p:to>
                                        <p:strVal val="visible"/>
                                      </p:to>
                                    </p:set>
                                    <p:animEffect transition="in" filter="barn(inHorizontal)">
                                      <p:cBhvr>
                                        <p:cTn id="20" dur="500"/>
                                        <p:tgtEl>
                                          <p:spTgt spid="113667">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6" fill="hold" grpId="0" nodeType="clickEffect">
                                  <p:stCondLst>
                                    <p:cond delay="0"/>
                                  </p:stCondLst>
                                  <p:childTnLst>
                                    <p:set>
                                      <p:cBhvr>
                                        <p:cTn id="24" dur="1" fill="hold">
                                          <p:stCondLst>
                                            <p:cond delay="0"/>
                                          </p:stCondLst>
                                        </p:cTn>
                                        <p:tgtEl>
                                          <p:spTgt spid="113667">
                                            <p:txEl>
                                              <p:pRg st="2" end="2"/>
                                            </p:txEl>
                                          </p:spTgt>
                                        </p:tgtEl>
                                        <p:attrNameLst>
                                          <p:attrName>style.visibility</p:attrName>
                                        </p:attrNameLst>
                                      </p:cBhvr>
                                      <p:to>
                                        <p:strVal val="visible"/>
                                      </p:to>
                                    </p:set>
                                    <p:animEffect transition="in" filter="barn(inHorizontal)">
                                      <p:cBhvr>
                                        <p:cTn id="25" dur="500"/>
                                        <p:tgtEl>
                                          <p:spTgt spid="113667">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6" fill="hold" grpId="0" nodeType="clickEffect">
                                  <p:stCondLst>
                                    <p:cond delay="0"/>
                                  </p:stCondLst>
                                  <p:childTnLst>
                                    <p:set>
                                      <p:cBhvr>
                                        <p:cTn id="29" dur="1" fill="hold">
                                          <p:stCondLst>
                                            <p:cond delay="0"/>
                                          </p:stCondLst>
                                        </p:cTn>
                                        <p:tgtEl>
                                          <p:spTgt spid="113667">
                                            <p:txEl>
                                              <p:pRg st="3" end="3"/>
                                            </p:txEl>
                                          </p:spTgt>
                                        </p:tgtEl>
                                        <p:attrNameLst>
                                          <p:attrName>style.visibility</p:attrName>
                                        </p:attrNameLst>
                                      </p:cBhvr>
                                      <p:to>
                                        <p:strVal val="visible"/>
                                      </p:to>
                                    </p:set>
                                    <p:animEffect transition="in" filter="barn(inHorizontal)">
                                      <p:cBhvr>
                                        <p:cTn id="30" dur="500"/>
                                        <p:tgtEl>
                                          <p:spTgt spid="1136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6" grpId="0" autoUpdateAnimBg="0"/>
      <p:bldP spid="113667" grpId="0" build="p"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normAutofit fontScale="90000"/>
          </a:bodyPr>
          <a:lstStyle/>
          <a:p>
            <a:r>
              <a:rPr lang="en-GB" sz="4000" dirty="0">
                <a:latin typeface="Calibri" pitchFamily="34" charset="0"/>
              </a:rPr>
              <a:t>History of the South Downs National Park</a:t>
            </a:r>
          </a:p>
        </p:txBody>
      </p:sp>
      <p:sp>
        <p:nvSpPr>
          <p:cNvPr id="110595" name="Rectangle 3"/>
          <p:cNvSpPr>
            <a:spLocks noGrp="1" noChangeArrowheads="1"/>
          </p:cNvSpPr>
          <p:nvPr>
            <p:ph idx="1"/>
          </p:nvPr>
        </p:nvSpPr>
        <p:spPr/>
        <p:txBody>
          <a:bodyPr/>
          <a:lstStyle/>
          <a:p>
            <a:r>
              <a:rPr lang="en-GB" sz="2800" dirty="0" smtClean="0">
                <a:latin typeface="Calibri" pitchFamily="34" charset="0"/>
              </a:rPr>
              <a:t>Initially proposed </a:t>
            </a:r>
            <a:r>
              <a:rPr lang="en-GB" sz="2800" dirty="0">
                <a:latin typeface="Calibri" pitchFamily="34" charset="0"/>
              </a:rPr>
              <a:t>in 1947 in Hobhouse report.</a:t>
            </a:r>
          </a:p>
          <a:p>
            <a:r>
              <a:rPr lang="en-GB" sz="2800" dirty="0">
                <a:latin typeface="Calibri" pitchFamily="34" charset="0"/>
              </a:rPr>
              <a:t>Was considered unsuitable for National Park status, due to agriculture in 1950.</a:t>
            </a:r>
          </a:p>
          <a:p>
            <a:r>
              <a:rPr lang="en-GB" sz="2800" dirty="0">
                <a:latin typeface="Calibri" pitchFamily="34" charset="0"/>
              </a:rPr>
              <a:t>April 2000, the Countryside Agency begins the </a:t>
            </a:r>
            <a:r>
              <a:rPr lang="en-GB" sz="2800" dirty="0" smtClean="0">
                <a:latin typeface="Calibri" pitchFamily="34" charset="0"/>
              </a:rPr>
              <a:t>process </a:t>
            </a:r>
            <a:r>
              <a:rPr lang="en-GB" sz="2800" dirty="0">
                <a:latin typeface="Calibri" pitchFamily="34" charset="0"/>
              </a:rPr>
              <a:t>of designating the South Downs as a National Park.</a:t>
            </a:r>
          </a:p>
          <a:p>
            <a:r>
              <a:rPr lang="en-GB" sz="2800" dirty="0">
                <a:latin typeface="Calibri" pitchFamily="34" charset="0"/>
              </a:rPr>
              <a:t>A public </a:t>
            </a:r>
            <a:r>
              <a:rPr lang="en-GB" sz="2800" dirty="0" smtClean="0">
                <a:latin typeface="Calibri" pitchFamily="34" charset="0"/>
              </a:rPr>
              <a:t>Inquiry </a:t>
            </a:r>
            <a:r>
              <a:rPr lang="en-GB" sz="2800" dirty="0">
                <a:latin typeface="Calibri" pitchFamily="34" charset="0"/>
              </a:rPr>
              <a:t>held from Monday 10 November 2003 – Wednesday 23 March </a:t>
            </a:r>
            <a:r>
              <a:rPr lang="en-GB" sz="2800" dirty="0" smtClean="0">
                <a:latin typeface="Calibri" pitchFamily="34" charset="0"/>
              </a:rPr>
              <a:t>2005</a:t>
            </a:r>
          </a:p>
          <a:p>
            <a:r>
              <a:rPr lang="en-GB" sz="2000" dirty="0" smtClean="0">
                <a:latin typeface="Calibri" pitchFamily="34" charset="0"/>
              </a:rPr>
              <a:t>Anon (2005) - The History of National Parks in the UK – Council of National Parks - </a:t>
            </a:r>
            <a:r>
              <a:rPr lang="en-GB" sz="2000" dirty="0" smtClean="0">
                <a:latin typeface="Calibri" pitchFamily="34" charset="0"/>
                <a:hlinkClick r:id="rId2"/>
              </a:rPr>
              <a:t>http://www.cnp.org.uk/Briefing%20sheets/The%20History%20of%20National%20Parks.pdf</a:t>
            </a:r>
            <a:r>
              <a:rPr lang="en-GB" sz="2000" dirty="0" smtClean="0">
                <a:latin typeface="Calibri" pitchFamily="34" charset="0"/>
              </a:rPr>
              <a:t> </a:t>
            </a:r>
          </a:p>
          <a:p>
            <a:pPr>
              <a:buNone/>
            </a:pPr>
            <a:r>
              <a:rPr lang="en-GB" sz="2800" dirty="0" smtClean="0">
                <a:latin typeface="Calibri" pitchFamily="34" charset="0"/>
              </a:rPr>
              <a:t> </a:t>
            </a:r>
            <a:endParaRPr lang="en-GB" sz="2800"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10594"/>
                                        </p:tgtEl>
                                        <p:attrNameLst>
                                          <p:attrName>style.visibility</p:attrName>
                                        </p:attrNameLst>
                                      </p:cBhvr>
                                      <p:to>
                                        <p:strVal val="visible"/>
                                      </p:to>
                                    </p:set>
                                    <p:animEffect transition="in" filter="checkerboard(across)">
                                      <p:cBhvr>
                                        <p:cTn id="7" dur="500"/>
                                        <p:tgtEl>
                                          <p:spTgt spid="110594"/>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grpId="0" nodeType="clickEffect">
                                  <p:stCondLst>
                                    <p:cond delay="0"/>
                                  </p:stCondLst>
                                  <p:childTnLst>
                                    <p:set>
                                      <p:cBhvr>
                                        <p:cTn id="11" dur="1" fill="hold">
                                          <p:stCondLst>
                                            <p:cond delay="0"/>
                                          </p:stCondLst>
                                        </p:cTn>
                                        <p:tgtEl>
                                          <p:spTgt spid="110595">
                                            <p:txEl>
                                              <p:pRg st="0" end="0"/>
                                            </p:txEl>
                                          </p:spTgt>
                                        </p:tgtEl>
                                        <p:attrNameLst>
                                          <p:attrName>style.visibility</p:attrName>
                                        </p:attrNameLst>
                                      </p:cBhvr>
                                      <p:to>
                                        <p:strVal val="visible"/>
                                      </p:to>
                                    </p:set>
                                    <p:anim calcmode="lin" valueType="num">
                                      <p:cBhvr>
                                        <p:cTn id="12" dur="500" fill="hold"/>
                                        <p:tgtEl>
                                          <p:spTgt spid="110595">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1059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grpId="0" nodeType="clickEffect">
                                  <p:stCondLst>
                                    <p:cond delay="0"/>
                                  </p:stCondLst>
                                  <p:childTnLst>
                                    <p:set>
                                      <p:cBhvr>
                                        <p:cTn id="17" dur="1" fill="hold">
                                          <p:stCondLst>
                                            <p:cond delay="0"/>
                                          </p:stCondLst>
                                        </p:cTn>
                                        <p:tgtEl>
                                          <p:spTgt spid="110595">
                                            <p:txEl>
                                              <p:pRg st="1" end="1"/>
                                            </p:txEl>
                                          </p:spTgt>
                                        </p:tgtEl>
                                        <p:attrNameLst>
                                          <p:attrName>style.visibility</p:attrName>
                                        </p:attrNameLst>
                                      </p:cBhvr>
                                      <p:to>
                                        <p:strVal val="visible"/>
                                      </p:to>
                                    </p:set>
                                    <p:anim calcmode="lin" valueType="num">
                                      <p:cBhvr>
                                        <p:cTn id="18" dur="500" fill="hold"/>
                                        <p:tgtEl>
                                          <p:spTgt spid="110595">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110595">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3" presetClass="entr" presetSubtype="16" fill="hold" grpId="0" nodeType="clickEffect">
                                  <p:stCondLst>
                                    <p:cond delay="0"/>
                                  </p:stCondLst>
                                  <p:childTnLst>
                                    <p:set>
                                      <p:cBhvr>
                                        <p:cTn id="23" dur="1" fill="hold">
                                          <p:stCondLst>
                                            <p:cond delay="0"/>
                                          </p:stCondLst>
                                        </p:cTn>
                                        <p:tgtEl>
                                          <p:spTgt spid="110595">
                                            <p:txEl>
                                              <p:pRg st="2" end="2"/>
                                            </p:txEl>
                                          </p:spTgt>
                                        </p:tgtEl>
                                        <p:attrNameLst>
                                          <p:attrName>style.visibility</p:attrName>
                                        </p:attrNameLst>
                                      </p:cBhvr>
                                      <p:to>
                                        <p:strVal val="visible"/>
                                      </p:to>
                                    </p:set>
                                    <p:anim calcmode="lin" valueType="num">
                                      <p:cBhvr>
                                        <p:cTn id="24" dur="500" fill="hold"/>
                                        <p:tgtEl>
                                          <p:spTgt spid="110595">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110595">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23" presetClass="entr" presetSubtype="16" fill="hold" grpId="0" nodeType="clickEffect">
                                  <p:stCondLst>
                                    <p:cond delay="0"/>
                                  </p:stCondLst>
                                  <p:childTnLst>
                                    <p:set>
                                      <p:cBhvr>
                                        <p:cTn id="29" dur="1" fill="hold">
                                          <p:stCondLst>
                                            <p:cond delay="0"/>
                                          </p:stCondLst>
                                        </p:cTn>
                                        <p:tgtEl>
                                          <p:spTgt spid="110595">
                                            <p:txEl>
                                              <p:pRg st="3" end="3"/>
                                            </p:txEl>
                                          </p:spTgt>
                                        </p:tgtEl>
                                        <p:attrNameLst>
                                          <p:attrName>style.visibility</p:attrName>
                                        </p:attrNameLst>
                                      </p:cBhvr>
                                      <p:to>
                                        <p:strVal val="visible"/>
                                      </p:to>
                                    </p:set>
                                    <p:anim calcmode="lin" valueType="num">
                                      <p:cBhvr>
                                        <p:cTn id="30" dur="500" fill="hold"/>
                                        <p:tgtEl>
                                          <p:spTgt spid="110595">
                                            <p:txEl>
                                              <p:pRg st="3" end="3"/>
                                            </p:txEl>
                                          </p:spTgt>
                                        </p:tgtEl>
                                        <p:attrNameLst>
                                          <p:attrName>ppt_w</p:attrName>
                                        </p:attrNameLst>
                                      </p:cBhvr>
                                      <p:tavLst>
                                        <p:tav tm="0">
                                          <p:val>
                                            <p:fltVal val="0"/>
                                          </p:val>
                                        </p:tav>
                                        <p:tav tm="100000">
                                          <p:val>
                                            <p:strVal val="#ppt_w"/>
                                          </p:val>
                                        </p:tav>
                                      </p:tavLst>
                                    </p:anim>
                                    <p:anim calcmode="lin" valueType="num">
                                      <p:cBhvr>
                                        <p:cTn id="31" dur="500" fill="hold"/>
                                        <p:tgtEl>
                                          <p:spTgt spid="110595">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23" presetClass="entr" presetSubtype="16" fill="hold" grpId="0" nodeType="clickEffect">
                                  <p:stCondLst>
                                    <p:cond delay="0"/>
                                  </p:stCondLst>
                                  <p:childTnLst>
                                    <p:set>
                                      <p:cBhvr>
                                        <p:cTn id="35" dur="1" fill="hold">
                                          <p:stCondLst>
                                            <p:cond delay="0"/>
                                          </p:stCondLst>
                                        </p:cTn>
                                        <p:tgtEl>
                                          <p:spTgt spid="110595">
                                            <p:txEl>
                                              <p:pRg st="4" end="4"/>
                                            </p:txEl>
                                          </p:spTgt>
                                        </p:tgtEl>
                                        <p:attrNameLst>
                                          <p:attrName>style.visibility</p:attrName>
                                        </p:attrNameLst>
                                      </p:cBhvr>
                                      <p:to>
                                        <p:strVal val="visible"/>
                                      </p:to>
                                    </p:set>
                                    <p:anim calcmode="lin" valueType="num">
                                      <p:cBhvr>
                                        <p:cTn id="36" dur="500" fill="hold"/>
                                        <p:tgtEl>
                                          <p:spTgt spid="110595">
                                            <p:txEl>
                                              <p:pRg st="4" end="4"/>
                                            </p:txEl>
                                          </p:spTgt>
                                        </p:tgtEl>
                                        <p:attrNameLst>
                                          <p:attrName>ppt_w</p:attrName>
                                        </p:attrNameLst>
                                      </p:cBhvr>
                                      <p:tavLst>
                                        <p:tav tm="0">
                                          <p:val>
                                            <p:fltVal val="0"/>
                                          </p:val>
                                        </p:tav>
                                        <p:tav tm="100000">
                                          <p:val>
                                            <p:strVal val="#ppt_w"/>
                                          </p:val>
                                        </p:tav>
                                      </p:tavLst>
                                    </p:anim>
                                    <p:anim calcmode="lin" valueType="num">
                                      <p:cBhvr>
                                        <p:cTn id="37" dur="500" fill="hold"/>
                                        <p:tgtEl>
                                          <p:spTgt spid="11059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23" presetClass="entr" presetSubtype="16" fill="hold" grpId="0" nodeType="clickEffect">
                                  <p:stCondLst>
                                    <p:cond delay="0"/>
                                  </p:stCondLst>
                                  <p:childTnLst>
                                    <p:set>
                                      <p:cBhvr>
                                        <p:cTn id="41" dur="1" fill="hold">
                                          <p:stCondLst>
                                            <p:cond delay="0"/>
                                          </p:stCondLst>
                                        </p:cTn>
                                        <p:tgtEl>
                                          <p:spTgt spid="110595">
                                            <p:txEl>
                                              <p:pRg st="5" end="5"/>
                                            </p:txEl>
                                          </p:spTgt>
                                        </p:tgtEl>
                                        <p:attrNameLst>
                                          <p:attrName>style.visibility</p:attrName>
                                        </p:attrNameLst>
                                      </p:cBhvr>
                                      <p:to>
                                        <p:strVal val="visible"/>
                                      </p:to>
                                    </p:set>
                                    <p:anim calcmode="lin" valueType="num">
                                      <p:cBhvr>
                                        <p:cTn id="42" dur="500" fill="hold"/>
                                        <p:tgtEl>
                                          <p:spTgt spid="110595">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110595">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autoUpdateAnimBg="0"/>
      <p:bldP spid="110595"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r>
              <a:rPr lang="en-GB" dirty="0">
                <a:latin typeface="Calibri" pitchFamily="34" charset="0"/>
              </a:rPr>
              <a:t>Main Groups Involved</a:t>
            </a:r>
          </a:p>
        </p:txBody>
      </p:sp>
      <p:sp>
        <p:nvSpPr>
          <p:cNvPr id="131075" name="Rectangle 3"/>
          <p:cNvSpPr>
            <a:spLocks noGrp="1" noChangeArrowheads="1"/>
          </p:cNvSpPr>
          <p:nvPr>
            <p:ph idx="1"/>
          </p:nvPr>
        </p:nvSpPr>
        <p:spPr/>
        <p:txBody>
          <a:bodyPr/>
          <a:lstStyle/>
          <a:p>
            <a:r>
              <a:rPr lang="en-GB" dirty="0">
                <a:latin typeface="Calibri" pitchFamily="34" charset="0"/>
              </a:rPr>
              <a:t>East Hampshire District Council</a:t>
            </a:r>
          </a:p>
          <a:p>
            <a:r>
              <a:rPr lang="en-GB" dirty="0">
                <a:latin typeface="Calibri" pitchFamily="34" charset="0"/>
              </a:rPr>
              <a:t>Wessex County Council</a:t>
            </a:r>
          </a:p>
          <a:p>
            <a:r>
              <a:rPr lang="en-GB" dirty="0">
                <a:latin typeface="Calibri" pitchFamily="34" charset="0"/>
              </a:rPr>
              <a:t>Brighton and Hove Council</a:t>
            </a:r>
          </a:p>
          <a:p>
            <a:r>
              <a:rPr lang="en-GB" dirty="0">
                <a:latin typeface="Calibri" pitchFamily="34" charset="0"/>
              </a:rPr>
              <a:t>Countryside Agency</a:t>
            </a:r>
          </a:p>
          <a:p>
            <a:r>
              <a:rPr lang="en-GB" dirty="0">
                <a:latin typeface="Calibri" pitchFamily="34" charset="0"/>
              </a:rPr>
              <a:t>DEFRA</a:t>
            </a:r>
          </a:p>
          <a:p>
            <a:r>
              <a:rPr lang="en-GB" dirty="0">
                <a:latin typeface="Calibri" pitchFamily="34" charset="0"/>
              </a:rPr>
              <a:t>National Park Council</a:t>
            </a:r>
          </a:p>
          <a:p>
            <a:r>
              <a:rPr lang="en-GB" dirty="0">
                <a:latin typeface="Calibri" pitchFamily="34" charset="0"/>
              </a:rPr>
              <a:t>South Downs </a:t>
            </a:r>
            <a:r>
              <a:rPr lang="en-GB" dirty="0" smtClean="0">
                <a:latin typeface="Calibri" pitchFamily="34" charset="0"/>
              </a:rPr>
              <a:t>Campaign</a:t>
            </a:r>
          </a:p>
          <a:p>
            <a:r>
              <a:rPr lang="en-GB" sz="1800" dirty="0" smtClean="0">
                <a:latin typeface="Calibri" pitchFamily="34" charset="0"/>
              </a:rPr>
              <a:t>Todd, C – South Downs Campaign - </a:t>
            </a:r>
            <a:r>
              <a:rPr lang="en-GB" sz="1800" dirty="0" smtClean="0">
                <a:latin typeface="Calibri" pitchFamily="34" charset="0"/>
                <a:hlinkClick r:id="rId2"/>
              </a:rPr>
              <a:t>http://www.southdownscampaign.org.uk/main.htm</a:t>
            </a:r>
            <a:endParaRPr lang="en-GB" sz="1800" dirty="0" smtClean="0">
              <a:latin typeface="Calibri" pitchFamily="34" charset="0"/>
            </a:endParaRPr>
          </a:p>
          <a:p>
            <a:r>
              <a:rPr lang="en-GB" sz="1800" dirty="0" smtClean="0">
                <a:latin typeface="Calibri" pitchFamily="34" charset="0"/>
              </a:rPr>
              <a:t>Anon (2006) – South Downs – Council for National Parks - </a:t>
            </a:r>
            <a:r>
              <a:rPr lang="en-GB" sz="1800" dirty="0" smtClean="0">
                <a:latin typeface="Calibri" pitchFamily="34" charset="0"/>
                <a:hlinkClick r:id="rId3"/>
              </a:rPr>
              <a:t>http://www.cnp.org.uk/south_downs1.htm</a:t>
            </a:r>
            <a:endParaRPr lang="en-GB" sz="1800" dirty="0" smtClean="0">
              <a:latin typeface="Calibri" pitchFamily="34" charset="0"/>
            </a:endParaRPr>
          </a:p>
          <a:p>
            <a:endParaRPr lang="en-GB"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1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1075">
                                            <p:txEl>
                                              <p:pRg st="0" end="0"/>
                                            </p:txEl>
                                          </p:spTgt>
                                        </p:tgtEl>
                                        <p:attrNameLst>
                                          <p:attrName>style.visibility</p:attrName>
                                        </p:attrNameLst>
                                      </p:cBhvr>
                                      <p:to>
                                        <p:strVal val="visible"/>
                                      </p:to>
                                    </p:set>
                                    <p:anim calcmode="lin" valueType="num">
                                      <p:cBhvr additive="base">
                                        <p:cTn id="11" dur="500" fill="hold"/>
                                        <p:tgtEl>
                                          <p:spTgt spid="13107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1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1075">
                                            <p:txEl>
                                              <p:pRg st="1" end="1"/>
                                            </p:txEl>
                                          </p:spTgt>
                                        </p:tgtEl>
                                        <p:attrNameLst>
                                          <p:attrName>style.visibility</p:attrName>
                                        </p:attrNameLst>
                                      </p:cBhvr>
                                      <p:to>
                                        <p:strVal val="visible"/>
                                      </p:to>
                                    </p:set>
                                    <p:anim calcmode="lin" valueType="num">
                                      <p:cBhvr additive="base">
                                        <p:cTn id="17" dur="500" fill="hold"/>
                                        <p:tgtEl>
                                          <p:spTgt spid="13107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10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1075">
                                            <p:txEl>
                                              <p:pRg st="2" end="2"/>
                                            </p:txEl>
                                          </p:spTgt>
                                        </p:tgtEl>
                                        <p:attrNameLst>
                                          <p:attrName>style.visibility</p:attrName>
                                        </p:attrNameLst>
                                      </p:cBhvr>
                                      <p:to>
                                        <p:strVal val="visible"/>
                                      </p:to>
                                    </p:set>
                                    <p:anim calcmode="lin" valueType="num">
                                      <p:cBhvr additive="base">
                                        <p:cTn id="23" dur="500" fill="hold"/>
                                        <p:tgtEl>
                                          <p:spTgt spid="13107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1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1075">
                                            <p:txEl>
                                              <p:pRg st="3" end="3"/>
                                            </p:txEl>
                                          </p:spTgt>
                                        </p:tgtEl>
                                        <p:attrNameLst>
                                          <p:attrName>style.visibility</p:attrName>
                                        </p:attrNameLst>
                                      </p:cBhvr>
                                      <p:to>
                                        <p:strVal val="visible"/>
                                      </p:to>
                                    </p:set>
                                    <p:anim calcmode="lin" valueType="num">
                                      <p:cBhvr additive="base">
                                        <p:cTn id="29" dur="500" fill="hold"/>
                                        <p:tgtEl>
                                          <p:spTgt spid="131075">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10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31075">
                                            <p:txEl>
                                              <p:pRg st="4" end="4"/>
                                            </p:txEl>
                                          </p:spTgt>
                                        </p:tgtEl>
                                        <p:attrNameLst>
                                          <p:attrName>style.visibility</p:attrName>
                                        </p:attrNameLst>
                                      </p:cBhvr>
                                      <p:to>
                                        <p:strVal val="visible"/>
                                      </p:to>
                                    </p:set>
                                    <p:anim calcmode="lin" valueType="num">
                                      <p:cBhvr additive="base">
                                        <p:cTn id="35" dur="500" fill="hold"/>
                                        <p:tgtEl>
                                          <p:spTgt spid="131075">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107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31075">
                                            <p:txEl>
                                              <p:pRg st="5" end="5"/>
                                            </p:txEl>
                                          </p:spTgt>
                                        </p:tgtEl>
                                        <p:attrNameLst>
                                          <p:attrName>style.visibility</p:attrName>
                                        </p:attrNameLst>
                                      </p:cBhvr>
                                      <p:to>
                                        <p:strVal val="visible"/>
                                      </p:to>
                                    </p:set>
                                    <p:anim calcmode="lin" valueType="num">
                                      <p:cBhvr additive="base">
                                        <p:cTn id="41" dur="500" fill="hold"/>
                                        <p:tgtEl>
                                          <p:spTgt spid="131075">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107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31075">
                                            <p:txEl>
                                              <p:pRg st="6" end="6"/>
                                            </p:txEl>
                                          </p:spTgt>
                                        </p:tgtEl>
                                        <p:attrNameLst>
                                          <p:attrName>style.visibility</p:attrName>
                                        </p:attrNameLst>
                                      </p:cBhvr>
                                      <p:to>
                                        <p:strVal val="visible"/>
                                      </p:to>
                                    </p:set>
                                    <p:anim calcmode="lin" valueType="num">
                                      <p:cBhvr additive="base">
                                        <p:cTn id="47" dur="500" fill="hold"/>
                                        <p:tgtEl>
                                          <p:spTgt spid="131075">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3107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31075">
                                            <p:txEl>
                                              <p:pRg st="7" end="7"/>
                                            </p:txEl>
                                          </p:spTgt>
                                        </p:tgtEl>
                                        <p:attrNameLst>
                                          <p:attrName>style.visibility</p:attrName>
                                        </p:attrNameLst>
                                      </p:cBhvr>
                                      <p:to>
                                        <p:strVal val="visible"/>
                                      </p:to>
                                    </p:set>
                                    <p:anim calcmode="lin" valueType="num">
                                      <p:cBhvr additive="base">
                                        <p:cTn id="53" dur="500" fill="hold"/>
                                        <p:tgtEl>
                                          <p:spTgt spid="131075">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3107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31075">
                                            <p:txEl>
                                              <p:pRg st="8" end="8"/>
                                            </p:txEl>
                                          </p:spTgt>
                                        </p:tgtEl>
                                        <p:attrNameLst>
                                          <p:attrName>style.visibility</p:attrName>
                                        </p:attrNameLst>
                                      </p:cBhvr>
                                      <p:to>
                                        <p:strVal val="visible"/>
                                      </p:to>
                                    </p:set>
                                    <p:anim calcmode="lin" valueType="num">
                                      <p:cBhvr additive="base">
                                        <p:cTn id="59" dur="500" fill="hold"/>
                                        <p:tgtEl>
                                          <p:spTgt spid="131075">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3107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4" grpId="0" autoUpdateAnimBg="0"/>
      <p:bldP spid="131075"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r>
              <a:rPr lang="en-GB" dirty="0">
                <a:latin typeface="Calibri" pitchFamily="34" charset="0"/>
              </a:rPr>
              <a:t>Public Inquiry</a:t>
            </a:r>
          </a:p>
        </p:txBody>
      </p:sp>
      <p:sp>
        <p:nvSpPr>
          <p:cNvPr id="114691" name="Rectangle 3"/>
          <p:cNvSpPr>
            <a:spLocks noGrp="1" noChangeArrowheads="1"/>
          </p:cNvSpPr>
          <p:nvPr>
            <p:ph idx="1"/>
          </p:nvPr>
        </p:nvSpPr>
        <p:spPr/>
        <p:txBody>
          <a:bodyPr/>
          <a:lstStyle/>
          <a:p>
            <a:pPr>
              <a:lnSpc>
                <a:spcPct val="90000"/>
              </a:lnSpc>
            </a:pPr>
            <a:r>
              <a:rPr lang="en-GB" dirty="0">
                <a:latin typeface="Calibri" pitchFamily="34" charset="0"/>
              </a:rPr>
              <a:t>Countryside Agency </a:t>
            </a:r>
            <a:r>
              <a:rPr lang="en-GB" dirty="0" smtClean="0">
                <a:latin typeface="Calibri" pitchFamily="34" charset="0"/>
              </a:rPr>
              <a:t>announced </a:t>
            </a:r>
            <a:r>
              <a:rPr lang="en-GB" dirty="0">
                <a:latin typeface="Calibri" pitchFamily="34" charset="0"/>
              </a:rPr>
              <a:t>inquiry, 10 November 2003</a:t>
            </a:r>
          </a:p>
          <a:p>
            <a:pPr>
              <a:lnSpc>
                <a:spcPct val="90000"/>
              </a:lnSpc>
            </a:pPr>
            <a:r>
              <a:rPr lang="en-GB" dirty="0">
                <a:latin typeface="Calibri" pitchFamily="34" charset="0"/>
              </a:rPr>
              <a:t>Opening Statement made by Robert Griffings QC</a:t>
            </a:r>
          </a:p>
          <a:p>
            <a:pPr>
              <a:lnSpc>
                <a:spcPct val="90000"/>
              </a:lnSpc>
              <a:buFont typeface="Wingdings" pitchFamily="2" charset="2"/>
              <a:buNone/>
            </a:pPr>
            <a:r>
              <a:rPr lang="en-GB" dirty="0">
                <a:latin typeface="Calibri" pitchFamily="34" charset="0"/>
              </a:rPr>
              <a:t>		</a:t>
            </a:r>
            <a:r>
              <a:rPr lang="en-GB" sz="2000" dirty="0">
                <a:solidFill>
                  <a:srgbClr val="008000"/>
                </a:solidFill>
                <a:latin typeface="Calibri" pitchFamily="34" charset="0"/>
              </a:rPr>
              <a:t>“My task in opening this inquiry on behalf of the Countryside Agency will be principly confined to explaining the historical, legislative, conceptual and administrative framework for designation of National Parks</a:t>
            </a:r>
            <a:r>
              <a:rPr lang="en-GB" sz="2000" dirty="0" smtClean="0">
                <a:solidFill>
                  <a:srgbClr val="008000"/>
                </a:solidFill>
                <a:latin typeface="Calibri" pitchFamily="34" charset="0"/>
              </a:rPr>
              <a:t>”</a:t>
            </a:r>
          </a:p>
          <a:p>
            <a:pPr>
              <a:lnSpc>
                <a:spcPct val="90000"/>
              </a:lnSpc>
              <a:buFont typeface="Wingdings" pitchFamily="2" charset="2"/>
              <a:buNone/>
            </a:pPr>
            <a:endParaRPr lang="en-GB" sz="2000" dirty="0">
              <a:solidFill>
                <a:srgbClr val="008000"/>
              </a:solidFill>
              <a:latin typeface="Calibri" pitchFamily="34" charset="0"/>
            </a:endParaRPr>
          </a:p>
          <a:p>
            <a:pPr>
              <a:lnSpc>
                <a:spcPct val="90000"/>
              </a:lnSpc>
              <a:buFont typeface="Wingdings" pitchFamily="2" charset="2"/>
              <a:buNone/>
            </a:pPr>
            <a:r>
              <a:rPr lang="en-GB" sz="2000" dirty="0">
                <a:solidFill>
                  <a:srgbClr val="008000"/>
                </a:solidFill>
                <a:latin typeface="Calibri" pitchFamily="34" charset="0"/>
              </a:rPr>
              <a:t>		“The area is looked at with a most critical eye. No assumptions are made. AONBs are looked at again. Every aspect of landscape assessment is considered and judged” </a:t>
            </a:r>
            <a:endParaRPr lang="en-GB" dirty="0">
              <a:solidFill>
                <a:srgbClr val="0080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4690"/>
                                        </p:tgtEl>
                                        <p:attrNameLst>
                                          <p:attrName>style.visibility</p:attrName>
                                        </p:attrNameLst>
                                      </p:cBhvr>
                                      <p:to>
                                        <p:strVal val="visible"/>
                                      </p:to>
                                    </p:set>
                                    <p:animEffect transition="in" filter="blinds(horizontal)">
                                      <p:cBhvr>
                                        <p:cTn id="7" dur="500"/>
                                        <p:tgtEl>
                                          <p:spTgt spid="114690"/>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4691">
                                            <p:txEl>
                                              <p:pRg st="0" end="0"/>
                                            </p:txEl>
                                          </p:spTgt>
                                        </p:tgtEl>
                                        <p:attrNameLst>
                                          <p:attrName>style.visibility</p:attrName>
                                        </p:attrNameLst>
                                      </p:cBhvr>
                                      <p:to>
                                        <p:strVal val="visible"/>
                                      </p:to>
                                    </p:set>
                                    <p:animEffect transition="in" filter="blinds(horizontal)">
                                      <p:cBhvr>
                                        <p:cTn id="12" dur="500"/>
                                        <p:tgtEl>
                                          <p:spTgt spid="1146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4691">
                                            <p:txEl>
                                              <p:pRg st="1" end="1"/>
                                            </p:txEl>
                                          </p:spTgt>
                                        </p:tgtEl>
                                        <p:attrNameLst>
                                          <p:attrName>style.visibility</p:attrName>
                                        </p:attrNameLst>
                                      </p:cBhvr>
                                      <p:to>
                                        <p:strVal val="visible"/>
                                      </p:to>
                                    </p:set>
                                    <p:animEffect transition="in" filter="blinds(horizontal)">
                                      <p:cBhvr>
                                        <p:cTn id="17" dur="500"/>
                                        <p:tgtEl>
                                          <p:spTgt spid="1146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14691">
                                            <p:txEl>
                                              <p:pRg st="2" end="2"/>
                                            </p:txEl>
                                          </p:spTgt>
                                        </p:tgtEl>
                                        <p:attrNameLst>
                                          <p:attrName>style.visibility</p:attrName>
                                        </p:attrNameLst>
                                      </p:cBhvr>
                                      <p:to>
                                        <p:strVal val="visible"/>
                                      </p:to>
                                    </p:set>
                                    <p:animEffect transition="in" filter="blinds(horizontal)">
                                      <p:cBhvr>
                                        <p:cTn id="22" dur="500"/>
                                        <p:tgtEl>
                                          <p:spTgt spid="11469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14691">
                                            <p:txEl>
                                              <p:pRg st="4" end="4"/>
                                            </p:txEl>
                                          </p:spTgt>
                                        </p:tgtEl>
                                        <p:attrNameLst>
                                          <p:attrName>style.visibility</p:attrName>
                                        </p:attrNameLst>
                                      </p:cBhvr>
                                      <p:to>
                                        <p:strVal val="visible"/>
                                      </p:to>
                                    </p:set>
                                    <p:animEffect transition="in" filter="blinds(horizontal)">
                                      <p:cBhvr>
                                        <p:cTn id="27" dur="500"/>
                                        <p:tgtEl>
                                          <p:spTgt spid="1146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0" grpId="0" autoUpdateAnimBg="0"/>
      <p:bldP spid="114691"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dirty="0">
                <a:latin typeface="Calibri" pitchFamily="34" charset="0"/>
              </a:rPr>
              <a:t>Public Inquiry</a:t>
            </a:r>
          </a:p>
        </p:txBody>
      </p:sp>
      <p:sp>
        <p:nvSpPr>
          <p:cNvPr id="115715" name="Rectangle 3"/>
          <p:cNvSpPr>
            <a:spLocks noGrp="1" noChangeArrowheads="1"/>
          </p:cNvSpPr>
          <p:nvPr>
            <p:ph idx="1"/>
          </p:nvPr>
        </p:nvSpPr>
        <p:spPr/>
        <p:txBody>
          <a:bodyPr/>
          <a:lstStyle/>
          <a:p>
            <a:r>
              <a:rPr lang="en-GB" sz="2400" dirty="0">
                <a:latin typeface="Calibri" pitchFamily="34" charset="0"/>
              </a:rPr>
              <a:t>Inspector – </a:t>
            </a:r>
            <a:r>
              <a:rPr lang="en-GB" sz="2400" dirty="0">
                <a:solidFill>
                  <a:srgbClr val="008000"/>
                </a:solidFill>
                <a:latin typeface="Calibri" pitchFamily="34" charset="0"/>
              </a:rPr>
              <a:t>Robert Neil Parry</a:t>
            </a:r>
          </a:p>
          <a:p>
            <a:r>
              <a:rPr lang="en-GB" sz="2400" dirty="0">
                <a:latin typeface="Calibri" pitchFamily="34" charset="0"/>
              </a:rPr>
              <a:t>Assessor – Landscape – </a:t>
            </a:r>
            <a:r>
              <a:rPr lang="en-GB" sz="2400" dirty="0">
                <a:solidFill>
                  <a:srgbClr val="008000"/>
                </a:solidFill>
                <a:latin typeface="Calibri" pitchFamily="34" charset="0"/>
              </a:rPr>
              <a:t>Nigel Bucham </a:t>
            </a:r>
          </a:p>
          <a:p>
            <a:r>
              <a:rPr lang="en-GB" sz="2400" dirty="0">
                <a:latin typeface="Calibri" pitchFamily="34" charset="0"/>
              </a:rPr>
              <a:t>Inquiry Manager – </a:t>
            </a:r>
            <a:r>
              <a:rPr lang="en-GB" sz="2400" dirty="0">
                <a:solidFill>
                  <a:srgbClr val="008000"/>
                </a:solidFill>
                <a:latin typeface="Calibri" pitchFamily="34" charset="0"/>
              </a:rPr>
              <a:t>Barbara Bay</a:t>
            </a:r>
          </a:p>
          <a:p>
            <a:pPr>
              <a:buFont typeface="Wingdings" pitchFamily="2" charset="2"/>
              <a:buNone/>
            </a:pPr>
            <a:endParaRPr lang="en-GB" sz="2400" dirty="0">
              <a:latin typeface="Calibri" pitchFamily="34" charset="0"/>
            </a:endParaRPr>
          </a:p>
          <a:p>
            <a:r>
              <a:rPr lang="en-GB" sz="2400" dirty="0" smtClean="0">
                <a:latin typeface="Calibri" pitchFamily="34" charset="0"/>
              </a:rPr>
              <a:t>Meetings </a:t>
            </a:r>
            <a:r>
              <a:rPr lang="en-GB" sz="2400" dirty="0">
                <a:latin typeface="Calibri" pitchFamily="34" charset="0"/>
              </a:rPr>
              <a:t>with several bodies that objected to the National Park, including Brighton and Hove </a:t>
            </a:r>
            <a:r>
              <a:rPr lang="en-GB" sz="2400" dirty="0" smtClean="0">
                <a:latin typeface="Calibri" pitchFamily="34" charset="0"/>
              </a:rPr>
              <a:t>Council</a:t>
            </a:r>
            <a:r>
              <a:rPr lang="en-GB" sz="2400" dirty="0">
                <a:latin typeface="Calibri" pitchFamily="34" charset="0"/>
              </a:rPr>
              <a:t>, Strategic Land Investments Ltd and West Sussex Council</a:t>
            </a:r>
            <a:r>
              <a:rPr lang="en-GB" sz="2400" dirty="0" smtClean="0">
                <a:latin typeface="Calibri" pitchFamily="34" charset="0"/>
              </a:rPr>
              <a:t>.</a:t>
            </a:r>
          </a:p>
          <a:p>
            <a:pPr lvl="1"/>
            <a:r>
              <a:rPr lang="en-GB" sz="2000" dirty="0" smtClean="0">
                <a:solidFill>
                  <a:srgbClr val="008000"/>
                </a:solidFill>
                <a:latin typeface="Calibri" pitchFamily="34" charset="0"/>
              </a:rPr>
              <a:t>Meetings with Parties took place on Tuesdays-Thursdays with site visits taking place on Fridays.</a:t>
            </a:r>
          </a:p>
          <a:p>
            <a:pPr lvl="1"/>
            <a:r>
              <a:rPr lang="en-GB" sz="2000" dirty="0" smtClean="0">
                <a:solidFill>
                  <a:srgbClr val="008000"/>
                </a:solidFill>
                <a:latin typeface="Calibri" pitchFamily="34" charset="0"/>
              </a:rPr>
              <a:t>The Inquiry closed 23</a:t>
            </a:r>
            <a:r>
              <a:rPr lang="en-GB" sz="2000" baseline="30000" dirty="0" smtClean="0">
                <a:solidFill>
                  <a:srgbClr val="008000"/>
                </a:solidFill>
                <a:latin typeface="Calibri" pitchFamily="34" charset="0"/>
              </a:rPr>
              <a:t>rd</a:t>
            </a:r>
            <a:r>
              <a:rPr lang="en-GB" sz="2000" dirty="0" smtClean="0">
                <a:solidFill>
                  <a:srgbClr val="008000"/>
                </a:solidFill>
                <a:latin typeface="Calibri" pitchFamily="34" charset="0"/>
              </a:rPr>
              <a:t> March 2005 however the report was significantly delayed.</a:t>
            </a:r>
          </a:p>
          <a:p>
            <a:pPr lvl="1"/>
            <a:endParaRPr lang="en-GB" dirty="0" smtClean="0">
              <a:latin typeface="Calibri" pitchFamily="34" charset="0"/>
            </a:endParaRPr>
          </a:p>
          <a:p>
            <a:endParaRPr lang="en-GB"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15714"/>
                                        </p:tgtEl>
                                        <p:attrNameLst>
                                          <p:attrName>style.visibility</p:attrName>
                                        </p:attrNameLst>
                                      </p:cBhvr>
                                      <p:to>
                                        <p:strVal val="visible"/>
                                      </p:to>
                                    </p:set>
                                    <p:animEffect transition="in" filter="box(in)">
                                      <p:cBhvr>
                                        <p:cTn id="7" dur="500"/>
                                        <p:tgtEl>
                                          <p:spTgt spid="115714"/>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15715">
                                            <p:txEl>
                                              <p:pRg st="0" end="0"/>
                                            </p:txEl>
                                          </p:spTgt>
                                        </p:tgtEl>
                                        <p:attrNameLst>
                                          <p:attrName>style.visibility</p:attrName>
                                        </p:attrNameLst>
                                      </p:cBhvr>
                                      <p:to>
                                        <p:strVal val="visible"/>
                                      </p:to>
                                    </p:set>
                                    <p:animEffect transition="in" filter="checkerboard(across)">
                                      <p:cBhvr>
                                        <p:cTn id="12" dur="500"/>
                                        <p:tgtEl>
                                          <p:spTgt spid="11571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15715">
                                            <p:txEl>
                                              <p:pRg st="1" end="1"/>
                                            </p:txEl>
                                          </p:spTgt>
                                        </p:tgtEl>
                                        <p:attrNameLst>
                                          <p:attrName>style.visibility</p:attrName>
                                        </p:attrNameLst>
                                      </p:cBhvr>
                                      <p:to>
                                        <p:strVal val="visible"/>
                                      </p:to>
                                    </p:set>
                                    <p:animEffect transition="in" filter="checkerboard(across)">
                                      <p:cBhvr>
                                        <p:cTn id="17" dur="500"/>
                                        <p:tgtEl>
                                          <p:spTgt spid="11571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15715">
                                            <p:txEl>
                                              <p:pRg st="2" end="2"/>
                                            </p:txEl>
                                          </p:spTgt>
                                        </p:tgtEl>
                                        <p:attrNameLst>
                                          <p:attrName>style.visibility</p:attrName>
                                        </p:attrNameLst>
                                      </p:cBhvr>
                                      <p:to>
                                        <p:strVal val="visible"/>
                                      </p:to>
                                    </p:set>
                                    <p:animEffect transition="in" filter="checkerboard(across)">
                                      <p:cBhvr>
                                        <p:cTn id="22" dur="500"/>
                                        <p:tgtEl>
                                          <p:spTgt spid="11571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15715">
                                            <p:txEl>
                                              <p:pRg st="4" end="4"/>
                                            </p:txEl>
                                          </p:spTgt>
                                        </p:tgtEl>
                                        <p:attrNameLst>
                                          <p:attrName>style.visibility</p:attrName>
                                        </p:attrNameLst>
                                      </p:cBhvr>
                                      <p:to>
                                        <p:strVal val="visible"/>
                                      </p:to>
                                    </p:set>
                                    <p:animEffect transition="in" filter="checkerboard(across)">
                                      <p:cBhvr>
                                        <p:cTn id="27" dur="500"/>
                                        <p:tgtEl>
                                          <p:spTgt spid="115715">
                                            <p:txEl>
                                              <p:pRg st="4" end="4"/>
                                            </p:txEl>
                                          </p:spTgt>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115715">
                                            <p:txEl>
                                              <p:pRg st="5" end="5"/>
                                            </p:txEl>
                                          </p:spTgt>
                                        </p:tgtEl>
                                        <p:attrNameLst>
                                          <p:attrName>style.visibility</p:attrName>
                                        </p:attrNameLst>
                                      </p:cBhvr>
                                      <p:to>
                                        <p:strVal val="visible"/>
                                      </p:to>
                                    </p:set>
                                    <p:animEffect transition="in" filter="checkerboard(across)">
                                      <p:cBhvr>
                                        <p:cTn id="30" dur="500"/>
                                        <p:tgtEl>
                                          <p:spTgt spid="115715">
                                            <p:txEl>
                                              <p:pRg st="5" end="5"/>
                                            </p:txEl>
                                          </p:spTgt>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115715">
                                            <p:txEl>
                                              <p:pRg st="6" end="6"/>
                                            </p:txEl>
                                          </p:spTgt>
                                        </p:tgtEl>
                                        <p:attrNameLst>
                                          <p:attrName>style.visibility</p:attrName>
                                        </p:attrNameLst>
                                      </p:cBhvr>
                                      <p:to>
                                        <p:strVal val="visible"/>
                                      </p:to>
                                    </p:set>
                                    <p:animEffect transition="in" filter="checkerboard(across)">
                                      <p:cBhvr>
                                        <p:cTn id="33" dur="500"/>
                                        <p:tgtEl>
                                          <p:spTgt spid="1157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4" grpId="0"/>
      <p:bldP spid="115715"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normAutofit fontScale="90000"/>
          </a:bodyPr>
          <a:lstStyle/>
          <a:p>
            <a:r>
              <a:rPr lang="en-GB" sz="4000" dirty="0">
                <a:latin typeface="Calibri" pitchFamily="34" charset="0"/>
              </a:rPr>
              <a:t>What does National Park </a:t>
            </a:r>
            <a:r>
              <a:rPr lang="en-GB" sz="4000" dirty="0" smtClean="0">
                <a:latin typeface="Calibri" pitchFamily="34" charset="0"/>
              </a:rPr>
              <a:t>Status Mean?</a:t>
            </a:r>
            <a:endParaRPr lang="en-GB" sz="4000" dirty="0">
              <a:latin typeface="Calibri" pitchFamily="34" charset="0"/>
            </a:endParaRPr>
          </a:p>
        </p:txBody>
      </p:sp>
      <p:sp>
        <p:nvSpPr>
          <p:cNvPr id="117763" name="Rectangle 3"/>
          <p:cNvSpPr>
            <a:spLocks noGrp="1" noChangeArrowheads="1"/>
          </p:cNvSpPr>
          <p:nvPr>
            <p:ph idx="1"/>
          </p:nvPr>
        </p:nvSpPr>
        <p:spPr/>
        <p:txBody>
          <a:bodyPr/>
          <a:lstStyle/>
          <a:p>
            <a:pPr marL="609600" indent="-609600">
              <a:lnSpc>
                <a:spcPct val="90000"/>
              </a:lnSpc>
            </a:pPr>
            <a:r>
              <a:rPr lang="en-GB" sz="2800" dirty="0">
                <a:latin typeface="Calibri" pitchFamily="34" charset="0"/>
              </a:rPr>
              <a:t>Gives the region Category V protection by the World Conservation Union (IUCN), whose objectives are:</a:t>
            </a:r>
          </a:p>
          <a:p>
            <a:pPr marL="609600" indent="-609600">
              <a:lnSpc>
                <a:spcPct val="90000"/>
              </a:lnSpc>
              <a:buFont typeface="Wingdings" pitchFamily="2" charset="2"/>
              <a:buNone/>
            </a:pPr>
            <a:r>
              <a:rPr lang="en-GB" sz="2800" dirty="0">
                <a:latin typeface="Calibri" pitchFamily="34" charset="0"/>
              </a:rPr>
              <a:t>		</a:t>
            </a:r>
            <a:r>
              <a:rPr lang="en-GB" sz="1800" dirty="0">
                <a:solidFill>
                  <a:srgbClr val="008000"/>
                </a:solidFill>
                <a:latin typeface="Calibri" pitchFamily="34" charset="0"/>
              </a:rPr>
              <a:t>“to maintain significant areas which are characteristic of the harmonious interaction of nature and culture, while providing opportunities for public enjoyment, through recreation and tourism, and supporting the normal lifestyle and economic activities in these areas. These areas also serve scientific and educational purposes, as well as maintaining biological and cultural diversity.”</a:t>
            </a:r>
          </a:p>
          <a:p>
            <a:pPr marL="609600" indent="-609600">
              <a:lnSpc>
                <a:spcPct val="90000"/>
              </a:lnSpc>
            </a:pPr>
            <a:r>
              <a:rPr lang="en-GB" sz="2800" dirty="0" smtClean="0">
                <a:latin typeface="Calibri" pitchFamily="34" charset="0"/>
              </a:rPr>
              <a:t>Stronger planning controls</a:t>
            </a:r>
            <a:endParaRPr lang="en-GB" sz="2800" dirty="0">
              <a:latin typeface="Calibri" pitchFamily="34" charset="0"/>
            </a:endParaRPr>
          </a:p>
          <a:p>
            <a:pPr marL="609600" indent="-609600">
              <a:lnSpc>
                <a:spcPct val="90000"/>
              </a:lnSpc>
            </a:pPr>
            <a:r>
              <a:rPr lang="en-GB" sz="2800" dirty="0" smtClean="0">
                <a:latin typeface="Calibri" pitchFamily="34" charset="0"/>
              </a:rPr>
              <a:t>Government funding</a:t>
            </a:r>
          </a:p>
          <a:p>
            <a:pPr marL="884238" lvl="1" indent="-609600">
              <a:lnSpc>
                <a:spcPct val="90000"/>
              </a:lnSpc>
            </a:pPr>
            <a:r>
              <a:rPr lang="en-GB" sz="2400" dirty="0" smtClean="0">
                <a:solidFill>
                  <a:srgbClr val="008000"/>
                </a:solidFill>
                <a:latin typeface="Calibri" pitchFamily="34" charset="0"/>
              </a:rPr>
              <a:t>Can we afford it?</a:t>
            </a:r>
          </a:p>
          <a:p>
            <a:pPr marL="884238" lvl="1" indent="-609600">
              <a:lnSpc>
                <a:spcPct val="90000"/>
              </a:lnSpc>
            </a:pPr>
            <a:r>
              <a:rPr lang="en-GB" sz="2400" dirty="0" smtClean="0">
                <a:solidFill>
                  <a:srgbClr val="008000"/>
                </a:solidFill>
                <a:latin typeface="Calibri" pitchFamily="34" charset="0"/>
              </a:rPr>
              <a:t>How should money allocated to conservation be spent?</a:t>
            </a:r>
            <a:endParaRPr lang="en-GB" sz="2400" dirty="0">
              <a:solidFill>
                <a:srgbClr val="0080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17762"/>
                                        </p:tgtEl>
                                        <p:attrNameLst>
                                          <p:attrName>style.visibility</p:attrName>
                                        </p:attrNameLst>
                                      </p:cBhvr>
                                      <p:to>
                                        <p:strVal val="visible"/>
                                      </p:to>
                                    </p:set>
                                    <p:animEffect transition="in" filter="slide(fromBottom)">
                                      <p:cBhvr>
                                        <p:cTn id="7" dur="500"/>
                                        <p:tgtEl>
                                          <p:spTgt spid="11776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7763">
                                            <p:txEl>
                                              <p:pRg st="0" end="0"/>
                                            </p:txEl>
                                          </p:spTgt>
                                        </p:tgtEl>
                                        <p:attrNameLst>
                                          <p:attrName>style.visibility</p:attrName>
                                        </p:attrNameLst>
                                      </p:cBhvr>
                                      <p:to>
                                        <p:strVal val="visible"/>
                                      </p:to>
                                    </p:set>
                                    <p:animEffect transition="in" filter="blinds(horizontal)">
                                      <p:cBhvr>
                                        <p:cTn id="12" dur="500"/>
                                        <p:tgtEl>
                                          <p:spTgt spid="11776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7763">
                                            <p:txEl>
                                              <p:pRg st="1" end="1"/>
                                            </p:txEl>
                                          </p:spTgt>
                                        </p:tgtEl>
                                        <p:attrNameLst>
                                          <p:attrName>style.visibility</p:attrName>
                                        </p:attrNameLst>
                                      </p:cBhvr>
                                      <p:to>
                                        <p:strVal val="visible"/>
                                      </p:to>
                                    </p:set>
                                    <p:animEffect transition="in" filter="blinds(horizontal)">
                                      <p:cBhvr>
                                        <p:cTn id="17" dur="500"/>
                                        <p:tgtEl>
                                          <p:spTgt spid="11776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17763">
                                            <p:txEl>
                                              <p:pRg st="2" end="2"/>
                                            </p:txEl>
                                          </p:spTgt>
                                        </p:tgtEl>
                                        <p:attrNameLst>
                                          <p:attrName>style.visibility</p:attrName>
                                        </p:attrNameLst>
                                      </p:cBhvr>
                                      <p:to>
                                        <p:strVal val="visible"/>
                                      </p:to>
                                    </p:set>
                                    <p:animEffect transition="in" filter="blinds(horizontal)">
                                      <p:cBhvr>
                                        <p:cTn id="22" dur="500"/>
                                        <p:tgtEl>
                                          <p:spTgt spid="11776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17763">
                                            <p:txEl>
                                              <p:pRg st="3" end="3"/>
                                            </p:txEl>
                                          </p:spTgt>
                                        </p:tgtEl>
                                        <p:attrNameLst>
                                          <p:attrName>style.visibility</p:attrName>
                                        </p:attrNameLst>
                                      </p:cBhvr>
                                      <p:to>
                                        <p:strVal val="visible"/>
                                      </p:to>
                                    </p:set>
                                    <p:animEffect transition="in" filter="blinds(horizontal)">
                                      <p:cBhvr>
                                        <p:cTn id="27" dur="500"/>
                                        <p:tgtEl>
                                          <p:spTgt spid="117763">
                                            <p:txEl>
                                              <p:pRg st="3" end="3"/>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117763">
                                            <p:txEl>
                                              <p:pRg st="4" end="4"/>
                                            </p:txEl>
                                          </p:spTgt>
                                        </p:tgtEl>
                                        <p:attrNameLst>
                                          <p:attrName>style.visibility</p:attrName>
                                        </p:attrNameLst>
                                      </p:cBhvr>
                                      <p:to>
                                        <p:strVal val="visible"/>
                                      </p:to>
                                    </p:set>
                                    <p:animEffect transition="in" filter="blinds(horizontal)">
                                      <p:cBhvr>
                                        <p:cTn id="30" dur="500"/>
                                        <p:tgtEl>
                                          <p:spTgt spid="117763">
                                            <p:txEl>
                                              <p:pRg st="4" end="4"/>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117763">
                                            <p:txEl>
                                              <p:pRg st="5" end="5"/>
                                            </p:txEl>
                                          </p:spTgt>
                                        </p:tgtEl>
                                        <p:attrNameLst>
                                          <p:attrName>style.visibility</p:attrName>
                                        </p:attrNameLst>
                                      </p:cBhvr>
                                      <p:to>
                                        <p:strVal val="visible"/>
                                      </p:to>
                                    </p:set>
                                    <p:animEffect transition="in" filter="blinds(horizontal)">
                                      <p:cBhvr>
                                        <p:cTn id="33" dur="500"/>
                                        <p:tgtEl>
                                          <p:spTgt spid="1177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2" grpId="0" autoUpdateAnimBg="0"/>
      <p:bldP spid="117763"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normAutofit fontScale="90000"/>
          </a:bodyPr>
          <a:lstStyle/>
          <a:p>
            <a:r>
              <a:rPr lang="en-GB" sz="4000" dirty="0" smtClean="0">
                <a:latin typeface="Calibri" pitchFamily="34" charset="0"/>
              </a:rPr>
              <a:t>Area demarcation problems – e.g.Woolmer </a:t>
            </a:r>
            <a:r>
              <a:rPr lang="en-GB" sz="4000" dirty="0">
                <a:latin typeface="Calibri" pitchFamily="34" charset="0"/>
              </a:rPr>
              <a:t>Pond</a:t>
            </a:r>
          </a:p>
        </p:txBody>
      </p:sp>
      <p:sp>
        <p:nvSpPr>
          <p:cNvPr id="120835" name="Rectangle 3"/>
          <p:cNvSpPr>
            <a:spLocks noGrp="1" noChangeArrowheads="1"/>
          </p:cNvSpPr>
          <p:nvPr>
            <p:ph idx="1"/>
          </p:nvPr>
        </p:nvSpPr>
        <p:spPr/>
        <p:txBody>
          <a:bodyPr/>
          <a:lstStyle/>
          <a:p>
            <a:r>
              <a:rPr lang="en-GB" sz="2000" dirty="0">
                <a:latin typeface="Calibri" pitchFamily="34" charset="0"/>
              </a:rPr>
              <a:t>Certain Areas which are considered to be worth protecting by their local community </a:t>
            </a:r>
            <a:r>
              <a:rPr lang="en-GB" sz="2000" dirty="0" smtClean="0">
                <a:latin typeface="Calibri" pitchFamily="34" charset="0"/>
              </a:rPr>
              <a:t>are not demarcated (Freshwater and Heathland habitat</a:t>
            </a:r>
          </a:p>
          <a:p>
            <a:r>
              <a:rPr lang="en-GB" sz="2000" dirty="0" smtClean="0">
                <a:latin typeface="Calibri" pitchFamily="34" charset="0"/>
              </a:rPr>
              <a:t>MOD intend </a:t>
            </a:r>
            <a:r>
              <a:rPr lang="en-GB" sz="2000" dirty="0">
                <a:latin typeface="Calibri" pitchFamily="34" charset="0"/>
              </a:rPr>
              <a:t>to move out within the next 20 years. </a:t>
            </a:r>
          </a:p>
        </p:txBody>
      </p:sp>
      <p:pic>
        <p:nvPicPr>
          <p:cNvPr id="4" name="Picture 4" descr="C:\Documents and Settings\Jason Curtin\My Documents\My Pictures\woolmer Pond 1.jpg"/>
          <p:cNvPicPr>
            <a:picLocks noChangeAspect="1" noChangeArrowheads="1"/>
          </p:cNvPicPr>
          <p:nvPr/>
        </p:nvPicPr>
        <p:blipFill>
          <a:blip r:embed="rId2" cstate="print"/>
          <a:srcRect/>
          <a:stretch>
            <a:fillRect/>
          </a:stretch>
        </p:blipFill>
        <p:spPr bwMode="auto">
          <a:xfrm>
            <a:off x="2786050" y="3000372"/>
            <a:ext cx="4756163" cy="356712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20834"/>
                                        </p:tgtEl>
                                        <p:attrNameLst>
                                          <p:attrName>style.visibility</p:attrName>
                                        </p:attrNameLst>
                                      </p:cBhvr>
                                      <p:to>
                                        <p:strVal val="visible"/>
                                      </p:to>
                                    </p:set>
                                    <p:animEffect transition="in" filter="checkerboard(across)">
                                      <p:cBhvr>
                                        <p:cTn id="7" dur="500"/>
                                        <p:tgtEl>
                                          <p:spTgt spid="12083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0835">
                                            <p:txEl>
                                              <p:pRg st="0" end="0"/>
                                            </p:txEl>
                                          </p:spTgt>
                                        </p:tgtEl>
                                        <p:attrNameLst>
                                          <p:attrName>style.visibility</p:attrName>
                                        </p:attrNameLst>
                                      </p:cBhvr>
                                      <p:to>
                                        <p:strVal val="visible"/>
                                      </p:to>
                                    </p:set>
                                    <p:anim calcmode="lin" valueType="num">
                                      <p:cBhvr additive="base">
                                        <p:cTn id="12" dur="500" fill="hold"/>
                                        <p:tgtEl>
                                          <p:spTgt spid="12083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208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0835">
                                            <p:txEl>
                                              <p:pRg st="1" end="1"/>
                                            </p:txEl>
                                          </p:spTgt>
                                        </p:tgtEl>
                                        <p:attrNameLst>
                                          <p:attrName>style.visibility</p:attrName>
                                        </p:attrNameLst>
                                      </p:cBhvr>
                                      <p:to>
                                        <p:strVal val="visible"/>
                                      </p:to>
                                    </p:set>
                                    <p:anim calcmode="lin" valueType="num">
                                      <p:cBhvr additive="base">
                                        <p:cTn id="18" dur="500" fill="hold"/>
                                        <p:tgtEl>
                                          <p:spTgt spid="120835">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08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6"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Horizontal)">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4" grpId="0"/>
      <p:bldP spid="120835"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r>
              <a:rPr lang="en-GB" dirty="0">
                <a:latin typeface="Calibri" pitchFamily="34" charset="0"/>
              </a:rPr>
              <a:t>Peoples’ Opinions</a:t>
            </a:r>
          </a:p>
        </p:txBody>
      </p:sp>
      <p:sp>
        <p:nvSpPr>
          <p:cNvPr id="124931" name="Rectangle 3"/>
          <p:cNvSpPr>
            <a:spLocks noGrp="1" noChangeArrowheads="1"/>
          </p:cNvSpPr>
          <p:nvPr>
            <p:ph idx="1"/>
          </p:nvPr>
        </p:nvSpPr>
        <p:spPr/>
        <p:txBody>
          <a:bodyPr/>
          <a:lstStyle/>
          <a:p>
            <a:r>
              <a:rPr lang="en-GB" dirty="0">
                <a:latin typeface="Calibri" pitchFamily="34" charset="0"/>
              </a:rPr>
              <a:t>General Public opinion </a:t>
            </a:r>
            <a:r>
              <a:rPr lang="en-GB" dirty="0" smtClean="0">
                <a:latin typeface="Calibri" pitchFamily="34" charset="0"/>
              </a:rPr>
              <a:t>supported </a:t>
            </a:r>
            <a:r>
              <a:rPr lang="en-GB" dirty="0">
                <a:latin typeface="Calibri" pitchFamily="34" charset="0"/>
              </a:rPr>
              <a:t>the National </a:t>
            </a:r>
            <a:r>
              <a:rPr lang="en-GB" dirty="0" smtClean="0">
                <a:latin typeface="Calibri" pitchFamily="34" charset="0"/>
              </a:rPr>
              <a:t>Park</a:t>
            </a:r>
          </a:p>
          <a:p>
            <a:pPr lvl="1"/>
            <a:r>
              <a:rPr lang="en-GB" dirty="0" smtClean="0">
                <a:solidFill>
                  <a:srgbClr val="008000"/>
                </a:solidFill>
                <a:latin typeface="Calibri" pitchFamily="34" charset="0"/>
              </a:rPr>
              <a:t> 2006 </a:t>
            </a:r>
            <a:r>
              <a:rPr lang="en-GB" dirty="0">
                <a:solidFill>
                  <a:srgbClr val="008000"/>
                </a:solidFill>
                <a:latin typeface="Calibri" pitchFamily="34" charset="0"/>
              </a:rPr>
              <a:t>poll on the Petersfield Post newspaper’s website showed that 97% were in favour and 3% against</a:t>
            </a:r>
            <a:r>
              <a:rPr lang="en-GB" dirty="0">
                <a:latin typeface="Calibri" pitchFamily="34" charset="0"/>
              </a:rPr>
              <a:t>.</a:t>
            </a:r>
          </a:p>
          <a:p>
            <a:r>
              <a:rPr lang="en-GB" dirty="0">
                <a:latin typeface="Calibri" pitchFamily="34" charset="0"/>
              </a:rPr>
              <a:t>National Park </a:t>
            </a:r>
            <a:r>
              <a:rPr lang="en-GB" dirty="0" smtClean="0">
                <a:latin typeface="Calibri" pitchFamily="34" charset="0"/>
              </a:rPr>
              <a:t>was supported </a:t>
            </a:r>
            <a:r>
              <a:rPr lang="en-GB" dirty="0">
                <a:latin typeface="Calibri" pitchFamily="34" charset="0"/>
              </a:rPr>
              <a:t>by East Hampshire District Council.</a:t>
            </a:r>
          </a:p>
          <a:p>
            <a:r>
              <a:rPr lang="en-GB" dirty="0">
                <a:latin typeface="Calibri" pitchFamily="34" charset="0"/>
              </a:rPr>
              <a:t>Opposed by West Sussex County Council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24930"/>
                                        </p:tgtEl>
                                        <p:attrNameLst>
                                          <p:attrName>style.visibility</p:attrName>
                                        </p:attrNameLst>
                                      </p:cBhvr>
                                      <p:to>
                                        <p:strVal val="visible"/>
                                      </p:to>
                                    </p:set>
                                    <p:animEffect transition="in" filter="box(in)">
                                      <p:cBhvr>
                                        <p:cTn id="7" dur="500"/>
                                        <p:tgtEl>
                                          <p:spTgt spid="124930"/>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24931">
                                            <p:txEl>
                                              <p:pRg st="0" end="0"/>
                                            </p:txEl>
                                          </p:spTgt>
                                        </p:tgtEl>
                                        <p:attrNameLst>
                                          <p:attrName>style.visibility</p:attrName>
                                        </p:attrNameLst>
                                      </p:cBhvr>
                                      <p:to>
                                        <p:strVal val="visible"/>
                                      </p:to>
                                    </p:set>
                                    <p:animEffect transition="in" filter="checkerboard(across)">
                                      <p:cBhvr>
                                        <p:cTn id="12" dur="500"/>
                                        <p:tgtEl>
                                          <p:spTgt spid="124931">
                                            <p:txEl>
                                              <p:pRg st="0" end="0"/>
                                            </p:txEl>
                                          </p:spTgt>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124931">
                                            <p:txEl>
                                              <p:pRg st="1" end="1"/>
                                            </p:txEl>
                                          </p:spTgt>
                                        </p:tgtEl>
                                        <p:attrNameLst>
                                          <p:attrName>style.visibility</p:attrName>
                                        </p:attrNameLst>
                                      </p:cBhvr>
                                      <p:to>
                                        <p:strVal val="visible"/>
                                      </p:to>
                                    </p:set>
                                    <p:animEffect transition="in" filter="checkerboard(across)">
                                      <p:cBhvr>
                                        <p:cTn id="15" dur="500"/>
                                        <p:tgtEl>
                                          <p:spTgt spid="12493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124931">
                                            <p:txEl>
                                              <p:pRg st="2" end="2"/>
                                            </p:txEl>
                                          </p:spTgt>
                                        </p:tgtEl>
                                        <p:attrNameLst>
                                          <p:attrName>style.visibility</p:attrName>
                                        </p:attrNameLst>
                                      </p:cBhvr>
                                      <p:to>
                                        <p:strVal val="visible"/>
                                      </p:to>
                                    </p:set>
                                    <p:animEffect transition="in" filter="checkerboard(across)">
                                      <p:cBhvr>
                                        <p:cTn id="20" dur="500"/>
                                        <p:tgtEl>
                                          <p:spTgt spid="12493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124931">
                                            <p:txEl>
                                              <p:pRg st="3" end="3"/>
                                            </p:txEl>
                                          </p:spTgt>
                                        </p:tgtEl>
                                        <p:attrNameLst>
                                          <p:attrName>style.visibility</p:attrName>
                                        </p:attrNameLst>
                                      </p:cBhvr>
                                      <p:to>
                                        <p:strVal val="visible"/>
                                      </p:to>
                                    </p:set>
                                    <p:animEffect transition="in" filter="checkerboard(across)">
                                      <p:cBhvr>
                                        <p:cTn id="25" dur="500"/>
                                        <p:tgtEl>
                                          <p:spTgt spid="1249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p:bldP spid="124931"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r>
              <a:rPr lang="en-GB" dirty="0" smtClean="0">
                <a:latin typeface="Calibri" pitchFamily="34" charset="0"/>
              </a:rPr>
              <a:t>The governance debate</a:t>
            </a:r>
            <a:endParaRPr lang="en-GB" dirty="0">
              <a:latin typeface="Calibri" pitchFamily="34" charset="0"/>
            </a:endParaRPr>
          </a:p>
        </p:txBody>
      </p:sp>
      <p:sp>
        <p:nvSpPr>
          <p:cNvPr id="125955" name="Rectangle 3"/>
          <p:cNvSpPr>
            <a:spLocks noGrp="1" noChangeArrowheads="1"/>
          </p:cNvSpPr>
          <p:nvPr>
            <p:ph idx="1"/>
          </p:nvPr>
        </p:nvSpPr>
        <p:spPr/>
        <p:txBody>
          <a:bodyPr/>
          <a:lstStyle/>
          <a:p>
            <a:pPr>
              <a:lnSpc>
                <a:spcPct val="90000"/>
              </a:lnSpc>
            </a:pPr>
            <a:r>
              <a:rPr lang="en-GB" sz="2800" dirty="0">
                <a:latin typeface="Calibri" pitchFamily="34" charset="0"/>
              </a:rPr>
              <a:t>In a letter to local newspapers, February 2006, in response to recent funding problems in the Lake District, Councillor Henry Smith of West Sussex County Council wrote:</a:t>
            </a:r>
          </a:p>
          <a:p>
            <a:pPr>
              <a:lnSpc>
                <a:spcPct val="90000"/>
              </a:lnSpc>
              <a:buFont typeface="Wingdings" pitchFamily="2" charset="2"/>
              <a:buNone/>
            </a:pPr>
            <a:r>
              <a:rPr lang="en-GB" sz="2800" dirty="0">
                <a:latin typeface="Calibri" pitchFamily="34" charset="0"/>
              </a:rPr>
              <a:t>		</a:t>
            </a:r>
            <a:r>
              <a:rPr lang="en-GB" sz="2800" dirty="0">
                <a:solidFill>
                  <a:srgbClr val="008000"/>
                </a:solidFill>
                <a:latin typeface="Calibri" pitchFamily="34" charset="0"/>
              </a:rPr>
              <a:t>“</a:t>
            </a:r>
            <a:r>
              <a:rPr lang="en-GB" sz="1800" dirty="0">
                <a:solidFill>
                  <a:srgbClr val="008000"/>
                </a:solidFill>
                <a:latin typeface="Calibri" pitchFamily="34" charset="0"/>
              </a:rPr>
              <a:t>It would be madness to hand over the Downs to nothing more than an undemocratic quango, which is then going to be short-changed by its paymasters”</a:t>
            </a:r>
          </a:p>
          <a:p>
            <a:pPr>
              <a:lnSpc>
                <a:spcPct val="90000"/>
              </a:lnSpc>
              <a:buFont typeface="Wingdings" pitchFamily="2" charset="2"/>
              <a:buNone/>
            </a:pPr>
            <a:r>
              <a:rPr lang="en-GB" sz="1800" dirty="0">
                <a:solidFill>
                  <a:srgbClr val="008000"/>
                </a:solidFill>
                <a:latin typeface="Calibri" pitchFamily="34" charset="0"/>
              </a:rPr>
              <a:t>		“West Sussex County Council has made it clear that conservation of the South Downs must come first and that can only be achieved by ensuring that day to day management of our ‘jewel in the crown’ remains under local democratic control” </a:t>
            </a:r>
            <a:r>
              <a:rPr lang="en-GB" sz="2800" dirty="0">
                <a:latin typeface="Calibri" pitchFamily="34" charset="0"/>
              </a:rPr>
              <a:t>	</a:t>
            </a:r>
            <a:endParaRPr lang="en-GB" sz="2800" dirty="0" smtClean="0">
              <a:latin typeface="Calibri" pitchFamily="34" charset="0"/>
            </a:endParaRPr>
          </a:p>
          <a:p>
            <a:pPr>
              <a:lnSpc>
                <a:spcPct val="90000"/>
              </a:lnSpc>
            </a:pPr>
            <a:r>
              <a:rPr lang="en-GB" sz="2800" dirty="0" smtClean="0">
                <a:latin typeface="Calibri" pitchFamily="34" charset="0"/>
              </a:rPr>
              <a:t>Subsidiarity: </a:t>
            </a:r>
          </a:p>
          <a:p>
            <a:pPr lvl="1">
              <a:lnSpc>
                <a:spcPct val="90000"/>
              </a:lnSpc>
            </a:pPr>
            <a:r>
              <a:rPr lang="en-GB" sz="2400" dirty="0" smtClean="0">
                <a:solidFill>
                  <a:srgbClr val="008000"/>
                </a:solidFill>
                <a:latin typeface="Calibri" pitchFamily="34" charset="0"/>
              </a:rPr>
              <a:t>Do you agree?</a:t>
            </a:r>
            <a:endParaRPr lang="en-GB" sz="2400" dirty="0">
              <a:solidFill>
                <a:srgbClr val="0080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5954"/>
                                        </p:tgtEl>
                                        <p:attrNameLst>
                                          <p:attrName>style.visibility</p:attrName>
                                        </p:attrNameLst>
                                      </p:cBhvr>
                                      <p:to>
                                        <p:strVal val="visible"/>
                                      </p:to>
                                    </p:set>
                                    <p:anim calcmode="lin" valueType="num">
                                      <p:cBhvr additive="base">
                                        <p:cTn id="7" dur="500" fill="hold"/>
                                        <p:tgtEl>
                                          <p:spTgt spid="125954"/>
                                        </p:tgtEl>
                                        <p:attrNameLst>
                                          <p:attrName>ppt_x</p:attrName>
                                        </p:attrNameLst>
                                      </p:cBhvr>
                                      <p:tavLst>
                                        <p:tav tm="0">
                                          <p:val>
                                            <p:strVal val="#ppt_x"/>
                                          </p:val>
                                        </p:tav>
                                        <p:tav tm="100000">
                                          <p:val>
                                            <p:strVal val="#ppt_x"/>
                                          </p:val>
                                        </p:tav>
                                      </p:tavLst>
                                    </p:anim>
                                    <p:anim calcmode="lin" valueType="num">
                                      <p:cBhvr additive="base">
                                        <p:cTn id="8" dur="500" fill="hold"/>
                                        <p:tgtEl>
                                          <p:spTgt spid="12595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125955">
                                            <p:txEl>
                                              <p:pRg st="0" end="0"/>
                                            </p:txEl>
                                          </p:spTgt>
                                        </p:tgtEl>
                                        <p:attrNameLst>
                                          <p:attrName>style.visibility</p:attrName>
                                        </p:attrNameLst>
                                      </p:cBhvr>
                                      <p:to>
                                        <p:strVal val="visible"/>
                                      </p:to>
                                    </p:set>
                                    <p:animEffect transition="in" filter="blinds(horizontal)">
                                      <p:cBhvr>
                                        <p:cTn id="13" dur="500"/>
                                        <p:tgtEl>
                                          <p:spTgt spid="12595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125955">
                                            <p:txEl>
                                              <p:pRg st="1" end="1"/>
                                            </p:txEl>
                                          </p:spTgt>
                                        </p:tgtEl>
                                        <p:attrNameLst>
                                          <p:attrName>style.visibility</p:attrName>
                                        </p:attrNameLst>
                                      </p:cBhvr>
                                      <p:to>
                                        <p:strVal val="visible"/>
                                      </p:to>
                                    </p:set>
                                    <p:animEffect transition="in" filter="blinds(horizontal)">
                                      <p:cBhvr>
                                        <p:cTn id="18" dur="500"/>
                                        <p:tgtEl>
                                          <p:spTgt spid="12595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125955">
                                            <p:txEl>
                                              <p:pRg st="2" end="2"/>
                                            </p:txEl>
                                          </p:spTgt>
                                        </p:tgtEl>
                                        <p:attrNameLst>
                                          <p:attrName>style.visibility</p:attrName>
                                        </p:attrNameLst>
                                      </p:cBhvr>
                                      <p:to>
                                        <p:strVal val="visible"/>
                                      </p:to>
                                    </p:set>
                                    <p:animEffect transition="in" filter="blinds(horizontal)">
                                      <p:cBhvr>
                                        <p:cTn id="23" dur="500"/>
                                        <p:tgtEl>
                                          <p:spTgt spid="12595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125955">
                                            <p:txEl>
                                              <p:pRg st="3" end="3"/>
                                            </p:txEl>
                                          </p:spTgt>
                                        </p:tgtEl>
                                        <p:attrNameLst>
                                          <p:attrName>style.visibility</p:attrName>
                                        </p:attrNameLst>
                                      </p:cBhvr>
                                      <p:to>
                                        <p:strVal val="visible"/>
                                      </p:to>
                                    </p:set>
                                    <p:animEffect transition="in" filter="blinds(horizontal)">
                                      <p:cBhvr>
                                        <p:cTn id="28" dur="500"/>
                                        <p:tgtEl>
                                          <p:spTgt spid="125955">
                                            <p:txEl>
                                              <p:pRg st="3" end="3"/>
                                            </p:txEl>
                                          </p:spTgt>
                                        </p:tgtEl>
                                      </p:cBhvr>
                                    </p:animEffect>
                                  </p:childTnLst>
                                </p:cTn>
                              </p:par>
                              <p:par>
                                <p:cTn id="29" presetID="3" presetClass="entr" presetSubtype="10" fill="hold" grpId="0" nodeType="withEffect">
                                  <p:stCondLst>
                                    <p:cond delay="0"/>
                                  </p:stCondLst>
                                  <p:childTnLst>
                                    <p:set>
                                      <p:cBhvr>
                                        <p:cTn id="30" dur="1" fill="hold">
                                          <p:stCondLst>
                                            <p:cond delay="0"/>
                                          </p:stCondLst>
                                        </p:cTn>
                                        <p:tgtEl>
                                          <p:spTgt spid="125955">
                                            <p:txEl>
                                              <p:pRg st="4" end="4"/>
                                            </p:txEl>
                                          </p:spTgt>
                                        </p:tgtEl>
                                        <p:attrNameLst>
                                          <p:attrName>style.visibility</p:attrName>
                                        </p:attrNameLst>
                                      </p:cBhvr>
                                      <p:to>
                                        <p:strVal val="visible"/>
                                      </p:to>
                                    </p:set>
                                    <p:animEffect transition="in" filter="blinds(horizontal)">
                                      <p:cBhvr>
                                        <p:cTn id="31" dur="500"/>
                                        <p:tgtEl>
                                          <p:spTgt spid="1259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p:bldP spid="12595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r>
              <a:rPr lang="en-GB" dirty="0">
                <a:latin typeface="Calibri" pitchFamily="34" charset="0"/>
              </a:rPr>
              <a:t>Process Halted</a:t>
            </a:r>
          </a:p>
        </p:txBody>
      </p:sp>
      <p:sp>
        <p:nvSpPr>
          <p:cNvPr id="122883" name="Rectangle 3"/>
          <p:cNvSpPr>
            <a:spLocks noGrp="1" noChangeArrowheads="1"/>
          </p:cNvSpPr>
          <p:nvPr>
            <p:ph idx="1"/>
          </p:nvPr>
        </p:nvSpPr>
        <p:spPr/>
        <p:txBody>
          <a:bodyPr/>
          <a:lstStyle/>
          <a:p>
            <a:r>
              <a:rPr lang="en-GB" sz="2000" dirty="0" smtClean="0">
                <a:latin typeface="Calibri" pitchFamily="34" charset="0"/>
              </a:rPr>
              <a:t>The </a:t>
            </a:r>
            <a:r>
              <a:rPr lang="en-GB" sz="2000" dirty="0">
                <a:latin typeface="Calibri" pitchFamily="34" charset="0"/>
              </a:rPr>
              <a:t>process of designation </a:t>
            </a:r>
            <a:r>
              <a:rPr lang="en-GB" sz="2000" dirty="0" smtClean="0">
                <a:latin typeface="Calibri" pitchFamily="34" charset="0"/>
              </a:rPr>
              <a:t>was </a:t>
            </a:r>
            <a:r>
              <a:rPr lang="en-GB" sz="2000" dirty="0">
                <a:latin typeface="Calibri" pitchFamily="34" charset="0"/>
              </a:rPr>
              <a:t>halted by DEFRA.</a:t>
            </a:r>
          </a:p>
          <a:p>
            <a:r>
              <a:rPr lang="en-GB" sz="2000" dirty="0">
                <a:latin typeface="Calibri" pitchFamily="34" charset="0"/>
              </a:rPr>
              <a:t>High Court Judge ruled that the two key criteria defining a National Park had been previously misinterpreted. </a:t>
            </a:r>
          </a:p>
          <a:p>
            <a:r>
              <a:rPr lang="en-GB" sz="2000" dirty="0">
                <a:latin typeface="Calibri" pitchFamily="34" charset="0"/>
              </a:rPr>
              <a:t>The two criteria are</a:t>
            </a:r>
            <a:r>
              <a:rPr lang="en-GB" sz="2000" dirty="0">
                <a:solidFill>
                  <a:srgbClr val="008000"/>
                </a:solidFill>
                <a:latin typeface="Calibri" pitchFamily="34" charset="0"/>
              </a:rPr>
              <a:t>, ‘Natural Beauty’ </a:t>
            </a:r>
            <a:r>
              <a:rPr lang="en-GB" sz="2000" dirty="0">
                <a:latin typeface="Calibri" pitchFamily="34" charset="0"/>
              </a:rPr>
              <a:t>and </a:t>
            </a:r>
            <a:r>
              <a:rPr lang="en-GB" sz="2000" dirty="0">
                <a:solidFill>
                  <a:srgbClr val="008000"/>
                </a:solidFill>
                <a:latin typeface="Calibri" pitchFamily="34" charset="0"/>
              </a:rPr>
              <a:t>‘Opportunities for Open-Air Recreation</a:t>
            </a:r>
            <a:r>
              <a:rPr lang="en-GB" sz="2000" dirty="0" smtClean="0">
                <a:solidFill>
                  <a:srgbClr val="008000"/>
                </a:solidFill>
                <a:latin typeface="Calibri" pitchFamily="34" charset="0"/>
              </a:rPr>
              <a:t>’.</a:t>
            </a:r>
          </a:p>
          <a:p>
            <a:r>
              <a:rPr lang="en-GB" sz="2000" dirty="0" smtClean="0">
                <a:latin typeface="Calibri" pitchFamily="34" charset="0"/>
              </a:rPr>
              <a:t>Justice Sullivan</a:t>
            </a:r>
          </a:p>
          <a:p>
            <a:pPr>
              <a:spcBef>
                <a:spcPct val="0"/>
              </a:spcBef>
            </a:pPr>
            <a:r>
              <a:rPr lang="en-GB" sz="2000" dirty="0" smtClean="0">
                <a:effectLst/>
                <a:latin typeface="Calibri" pitchFamily="34" charset="0"/>
              </a:rPr>
              <a:t>Meyrick Estate Management Ltd and others</a:t>
            </a:r>
          </a:p>
          <a:p>
            <a:pPr>
              <a:spcBef>
                <a:spcPct val="0"/>
              </a:spcBef>
            </a:pPr>
            <a:r>
              <a:rPr lang="en-GB" sz="2000" dirty="0" smtClean="0">
                <a:effectLst/>
                <a:latin typeface="Calibri" pitchFamily="34" charset="0"/>
              </a:rPr>
              <a:t>The case was to “quash” the National Park status placed upon Hinton Park owned by the Meyrick Family(</a:t>
            </a:r>
            <a:r>
              <a:rPr lang="en-GB" sz="2000" dirty="0" smtClean="0">
                <a:latin typeface="Calibri" pitchFamily="34" charset="0"/>
              </a:rPr>
              <a:t>View from A35)   </a:t>
            </a:r>
            <a:endParaRPr lang="en-GB" sz="2000" dirty="0" smtClean="0">
              <a:effectLst/>
              <a:latin typeface="Calibri" pitchFamily="34" charset="0"/>
            </a:endParaRPr>
          </a:p>
          <a:p>
            <a:r>
              <a:rPr lang="en-GB" sz="2000" dirty="0" smtClean="0">
                <a:latin typeface="Calibri" pitchFamily="34" charset="0"/>
              </a:rPr>
              <a:t>Historical and Cultural significance do not fall under Natural Beauty and Opportunities for Open Air Recreation. </a:t>
            </a:r>
          </a:p>
          <a:p>
            <a:r>
              <a:rPr lang="en-GB" sz="2000" dirty="0" smtClean="0">
                <a:latin typeface="Calibri" pitchFamily="34" charset="0"/>
              </a:rPr>
              <a:t>1949 National Park Act does not define these terms.</a:t>
            </a:r>
          </a:p>
          <a:p>
            <a:r>
              <a:rPr lang="en-GB" sz="2000" dirty="0" smtClean="0">
                <a:latin typeface="Calibri" pitchFamily="34" charset="0"/>
              </a:rPr>
              <a:t>Anon – South Downs National Inquiry – The Planning Inspectorate - </a:t>
            </a:r>
            <a:r>
              <a:rPr lang="en-GB" sz="2000" dirty="0" smtClean="0">
                <a:latin typeface="Calibri" pitchFamily="34" charset="0"/>
                <a:hlinkClick r:id="rId2"/>
              </a:rPr>
              <a:t>http://www.planning-inspectorate.gov.uk/southdowns/index.htm</a:t>
            </a:r>
            <a:endParaRPr lang="en-GB" sz="2000" dirty="0" smtClean="0">
              <a:latin typeface="Calibri" pitchFamily="34" charset="0"/>
            </a:endParaRPr>
          </a:p>
          <a:p>
            <a:endParaRPr lang="en-GB" sz="2000" dirty="0" smtClean="0">
              <a:latin typeface="Calibri" pitchFamily="34" charset="0"/>
            </a:endParaRPr>
          </a:p>
          <a:p>
            <a:endParaRPr lang="en-GB" dirty="0" smtClean="0">
              <a:solidFill>
                <a:srgbClr val="008000"/>
              </a:solidFill>
              <a:latin typeface="Calibri" pitchFamily="34" charset="0"/>
            </a:endParaRPr>
          </a:p>
          <a:p>
            <a:endParaRPr lang="en-GB"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22882"/>
                                        </p:tgtEl>
                                        <p:attrNameLst>
                                          <p:attrName>style.visibility</p:attrName>
                                        </p:attrNameLst>
                                      </p:cBhvr>
                                      <p:to>
                                        <p:strVal val="visible"/>
                                      </p:to>
                                    </p:set>
                                    <p:animEffect transition="in" filter="box(in)">
                                      <p:cBhvr>
                                        <p:cTn id="7" dur="500"/>
                                        <p:tgtEl>
                                          <p:spTgt spid="12288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22883">
                                            <p:txEl>
                                              <p:pRg st="0" end="0"/>
                                            </p:txEl>
                                          </p:spTgt>
                                        </p:tgtEl>
                                        <p:attrNameLst>
                                          <p:attrName>style.visibility</p:attrName>
                                        </p:attrNameLst>
                                      </p:cBhvr>
                                      <p:to>
                                        <p:strVal val="visible"/>
                                      </p:to>
                                    </p:set>
                                    <p:animEffect transition="in" filter="checkerboard(across)">
                                      <p:cBhvr>
                                        <p:cTn id="12" dur="500"/>
                                        <p:tgtEl>
                                          <p:spTgt spid="1228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22883">
                                            <p:txEl>
                                              <p:pRg st="1" end="1"/>
                                            </p:txEl>
                                          </p:spTgt>
                                        </p:tgtEl>
                                        <p:attrNameLst>
                                          <p:attrName>style.visibility</p:attrName>
                                        </p:attrNameLst>
                                      </p:cBhvr>
                                      <p:to>
                                        <p:strVal val="visible"/>
                                      </p:to>
                                    </p:set>
                                    <p:animEffect transition="in" filter="checkerboard(across)">
                                      <p:cBhvr>
                                        <p:cTn id="17" dur="500"/>
                                        <p:tgtEl>
                                          <p:spTgt spid="12288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22883">
                                            <p:txEl>
                                              <p:pRg st="2" end="2"/>
                                            </p:txEl>
                                          </p:spTgt>
                                        </p:tgtEl>
                                        <p:attrNameLst>
                                          <p:attrName>style.visibility</p:attrName>
                                        </p:attrNameLst>
                                      </p:cBhvr>
                                      <p:to>
                                        <p:strVal val="visible"/>
                                      </p:to>
                                    </p:set>
                                    <p:animEffect transition="in" filter="checkerboard(across)">
                                      <p:cBhvr>
                                        <p:cTn id="22" dur="500"/>
                                        <p:tgtEl>
                                          <p:spTgt spid="12288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22883">
                                            <p:txEl>
                                              <p:pRg st="3" end="3"/>
                                            </p:txEl>
                                          </p:spTgt>
                                        </p:tgtEl>
                                        <p:attrNameLst>
                                          <p:attrName>style.visibility</p:attrName>
                                        </p:attrNameLst>
                                      </p:cBhvr>
                                      <p:to>
                                        <p:strVal val="visible"/>
                                      </p:to>
                                    </p:set>
                                    <p:animEffect transition="in" filter="checkerboard(across)">
                                      <p:cBhvr>
                                        <p:cTn id="27" dur="500"/>
                                        <p:tgtEl>
                                          <p:spTgt spid="12288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122883">
                                            <p:txEl>
                                              <p:pRg st="4" end="4"/>
                                            </p:txEl>
                                          </p:spTgt>
                                        </p:tgtEl>
                                        <p:attrNameLst>
                                          <p:attrName>style.visibility</p:attrName>
                                        </p:attrNameLst>
                                      </p:cBhvr>
                                      <p:to>
                                        <p:strVal val="visible"/>
                                      </p:to>
                                    </p:set>
                                    <p:animEffect transition="in" filter="checkerboard(across)">
                                      <p:cBhvr>
                                        <p:cTn id="32" dur="500"/>
                                        <p:tgtEl>
                                          <p:spTgt spid="12288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122883">
                                            <p:txEl>
                                              <p:pRg st="5" end="5"/>
                                            </p:txEl>
                                          </p:spTgt>
                                        </p:tgtEl>
                                        <p:attrNameLst>
                                          <p:attrName>style.visibility</p:attrName>
                                        </p:attrNameLst>
                                      </p:cBhvr>
                                      <p:to>
                                        <p:strVal val="visible"/>
                                      </p:to>
                                    </p:set>
                                    <p:animEffect transition="in" filter="checkerboard(across)">
                                      <p:cBhvr>
                                        <p:cTn id="37" dur="500"/>
                                        <p:tgtEl>
                                          <p:spTgt spid="12288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122883">
                                            <p:txEl>
                                              <p:pRg st="6" end="6"/>
                                            </p:txEl>
                                          </p:spTgt>
                                        </p:tgtEl>
                                        <p:attrNameLst>
                                          <p:attrName>style.visibility</p:attrName>
                                        </p:attrNameLst>
                                      </p:cBhvr>
                                      <p:to>
                                        <p:strVal val="visible"/>
                                      </p:to>
                                    </p:set>
                                    <p:animEffect transition="in" filter="checkerboard(across)">
                                      <p:cBhvr>
                                        <p:cTn id="42" dur="500"/>
                                        <p:tgtEl>
                                          <p:spTgt spid="12288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122883">
                                            <p:txEl>
                                              <p:pRg st="7" end="7"/>
                                            </p:txEl>
                                          </p:spTgt>
                                        </p:tgtEl>
                                        <p:attrNameLst>
                                          <p:attrName>style.visibility</p:attrName>
                                        </p:attrNameLst>
                                      </p:cBhvr>
                                      <p:to>
                                        <p:strVal val="visible"/>
                                      </p:to>
                                    </p:set>
                                    <p:animEffect transition="in" filter="checkerboard(across)">
                                      <p:cBhvr>
                                        <p:cTn id="47" dur="500"/>
                                        <p:tgtEl>
                                          <p:spTgt spid="12288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122883">
                                            <p:txEl>
                                              <p:pRg st="8" end="8"/>
                                            </p:txEl>
                                          </p:spTgt>
                                        </p:tgtEl>
                                        <p:attrNameLst>
                                          <p:attrName>style.visibility</p:attrName>
                                        </p:attrNameLst>
                                      </p:cBhvr>
                                      <p:to>
                                        <p:strVal val="visible"/>
                                      </p:to>
                                    </p:set>
                                    <p:animEffect transition="in" filter="checkerboard(across)">
                                      <p:cBhvr>
                                        <p:cTn id="52" dur="500"/>
                                        <p:tgtEl>
                                          <p:spTgt spid="12288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2" grpId="0"/>
      <p:bldP spid="12288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r>
              <a:rPr lang="en-GB" dirty="0" smtClean="0">
                <a:latin typeface="Calibri" pitchFamily="34" charset="0"/>
              </a:rPr>
              <a:t>Implications</a:t>
            </a:r>
            <a:endParaRPr lang="en-GB" dirty="0">
              <a:latin typeface="Calibri" pitchFamily="34" charset="0"/>
            </a:endParaRPr>
          </a:p>
        </p:txBody>
      </p:sp>
      <p:sp>
        <p:nvSpPr>
          <p:cNvPr id="134147" name="Rectangle 3"/>
          <p:cNvSpPr>
            <a:spLocks noGrp="1" noChangeArrowheads="1"/>
          </p:cNvSpPr>
          <p:nvPr>
            <p:ph idx="1"/>
          </p:nvPr>
        </p:nvSpPr>
        <p:spPr/>
        <p:txBody>
          <a:bodyPr/>
          <a:lstStyle/>
          <a:p>
            <a:pPr>
              <a:buFont typeface="Wingdings" pitchFamily="2" charset="2"/>
              <a:buNone/>
            </a:pPr>
            <a:r>
              <a:rPr lang="en-GB" sz="2400" dirty="0" smtClean="0">
                <a:solidFill>
                  <a:srgbClr val="008000"/>
                </a:solidFill>
                <a:latin typeface="Calibri" pitchFamily="34" charset="0"/>
              </a:rPr>
              <a:t>“If it is found that the criteria for creating a national park are wrong, not only our park, but anything else designated since l949 is also thrown into doubt” </a:t>
            </a:r>
            <a:r>
              <a:rPr lang="en-GB" sz="2400" b="1" dirty="0" smtClean="0">
                <a:solidFill>
                  <a:srgbClr val="008000"/>
                </a:solidFill>
                <a:latin typeface="Calibri" pitchFamily="34" charset="0"/>
              </a:rPr>
              <a:t>Elizabeth Cartwright (2006) former leader of East Hampshire District Council (EHDC)</a:t>
            </a:r>
          </a:p>
          <a:p>
            <a:pPr>
              <a:buFont typeface="Wingdings" pitchFamily="2" charset="2"/>
              <a:buNone/>
            </a:pPr>
            <a:endParaRPr lang="en-GB" sz="2400" b="1" dirty="0" smtClean="0">
              <a:solidFill>
                <a:srgbClr val="008000"/>
              </a:solidFill>
              <a:latin typeface="Calibri" pitchFamily="34" charset="0"/>
            </a:endParaRPr>
          </a:p>
          <a:p>
            <a:r>
              <a:rPr lang="en-GB" sz="2400" dirty="0" smtClean="0">
                <a:latin typeface="Calibri" pitchFamily="34" charset="0"/>
              </a:rPr>
              <a:t>Why do you think the Meyrick family went to Court?</a:t>
            </a:r>
          </a:p>
          <a:p>
            <a:r>
              <a:rPr lang="en-GB" sz="2400" dirty="0" smtClean="0">
                <a:latin typeface="Calibri" pitchFamily="34" charset="0"/>
              </a:rPr>
              <a:t>What could be the implications?</a:t>
            </a:r>
          </a:p>
          <a:p>
            <a:r>
              <a:rPr lang="en-GB" sz="2400" dirty="0" smtClean="0">
                <a:latin typeface="Calibri" pitchFamily="34" charset="0"/>
              </a:rPr>
              <a:t>DEFRA  appealed Court decision.</a:t>
            </a:r>
          </a:p>
          <a:p>
            <a:r>
              <a:rPr lang="en-GB" sz="2400" dirty="0" smtClean="0">
                <a:latin typeface="Calibri" pitchFamily="34" charset="0"/>
              </a:rPr>
              <a:t>Countryside Agency Inquiry was reassessed</a:t>
            </a:r>
            <a:endParaRPr lang="en-GB" sz="2400" i="1" dirty="0" smtClean="0">
              <a:solidFill>
                <a:srgbClr val="008000"/>
              </a:solidFill>
              <a:latin typeface="Calibri" pitchFamily="34" charset="0"/>
            </a:endParaRPr>
          </a:p>
          <a:p>
            <a:pPr>
              <a:lnSpc>
                <a:spcPct val="90000"/>
              </a:lnSpc>
            </a:pPr>
            <a:r>
              <a:rPr lang="en-GB" sz="2400" i="1" dirty="0" smtClean="0">
                <a:solidFill>
                  <a:srgbClr val="008000"/>
                </a:solidFill>
                <a:latin typeface="Calibri" pitchFamily="34" charset="0"/>
              </a:rPr>
              <a:t>Exercise (Handout)</a:t>
            </a:r>
            <a:endParaRPr lang="en-GB" sz="2400" dirty="0" smtClean="0">
              <a:latin typeface="Calibri" pitchFamily="34" charset="0"/>
            </a:endParaRPr>
          </a:p>
          <a:p>
            <a:r>
              <a:rPr lang="en-GB" sz="2400" dirty="0" smtClean="0">
                <a:solidFill>
                  <a:srgbClr val="008000"/>
                </a:solidFill>
                <a:latin typeface="Calibri" pitchFamily="34" charset="0"/>
              </a:rPr>
              <a:t>Go on the www and find out the result?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4147">
                                            <p:txEl>
                                              <p:pRg st="0" end="0"/>
                                            </p:txEl>
                                          </p:spTgt>
                                        </p:tgtEl>
                                        <p:attrNameLst>
                                          <p:attrName>style.visibility</p:attrName>
                                        </p:attrNameLst>
                                      </p:cBhvr>
                                      <p:to>
                                        <p:strVal val="visible"/>
                                      </p:to>
                                    </p:set>
                                    <p:animEffect transition="in" filter="fade">
                                      <p:cBhvr>
                                        <p:cTn id="7" dur="2000"/>
                                        <p:tgtEl>
                                          <p:spTgt spid="134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4147">
                                            <p:txEl>
                                              <p:pRg st="2" end="2"/>
                                            </p:txEl>
                                          </p:spTgt>
                                        </p:tgtEl>
                                        <p:attrNameLst>
                                          <p:attrName>style.visibility</p:attrName>
                                        </p:attrNameLst>
                                      </p:cBhvr>
                                      <p:to>
                                        <p:strVal val="visible"/>
                                      </p:to>
                                    </p:set>
                                    <p:animEffect transition="in" filter="fade">
                                      <p:cBhvr>
                                        <p:cTn id="12" dur="2000"/>
                                        <p:tgtEl>
                                          <p:spTgt spid="13414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4147">
                                            <p:txEl>
                                              <p:pRg st="3" end="3"/>
                                            </p:txEl>
                                          </p:spTgt>
                                        </p:tgtEl>
                                        <p:attrNameLst>
                                          <p:attrName>style.visibility</p:attrName>
                                        </p:attrNameLst>
                                      </p:cBhvr>
                                      <p:to>
                                        <p:strVal val="visible"/>
                                      </p:to>
                                    </p:set>
                                    <p:animEffect transition="in" filter="fade">
                                      <p:cBhvr>
                                        <p:cTn id="17" dur="2000"/>
                                        <p:tgtEl>
                                          <p:spTgt spid="13414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4147">
                                            <p:txEl>
                                              <p:pRg st="4" end="4"/>
                                            </p:txEl>
                                          </p:spTgt>
                                        </p:tgtEl>
                                        <p:attrNameLst>
                                          <p:attrName>style.visibility</p:attrName>
                                        </p:attrNameLst>
                                      </p:cBhvr>
                                      <p:to>
                                        <p:strVal val="visible"/>
                                      </p:to>
                                    </p:set>
                                    <p:animEffect transition="in" filter="fade">
                                      <p:cBhvr>
                                        <p:cTn id="22" dur="2000"/>
                                        <p:tgtEl>
                                          <p:spTgt spid="13414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4147">
                                            <p:txEl>
                                              <p:pRg st="5" end="5"/>
                                            </p:txEl>
                                          </p:spTgt>
                                        </p:tgtEl>
                                        <p:attrNameLst>
                                          <p:attrName>style.visibility</p:attrName>
                                        </p:attrNameLst>
                                      </p:cBhvr>
                                      <p:to>
                                        <p:strVal val="visible"/>
                                      </p:to>
                                    </p:set>
                                    <p:animEffect transition="in" filter="fade">
                                      <p:cBhvr>
                                        <p:cTn id="27" dur="2000"/>
                                        <p:tgtEl>
                                          <p:spTgt spid="13414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4147">
                                            <p:txEl>
                                              <p:pRg st="6" end="6"/>
                                            </p:txEl>
                                          </p:spTgt>
                                        </p:tgtEl>
                                        <p:attrNameLst>
                                          <p:attrName>style.visibility</p:attrName>
                                        </p:attrNameLst>
                                      </p:cBhvr>
                                      <p:to>
                                        <p:strVal val="visible"/>
                                      </p:to>
                                    </p:set>
                                    <p:animEffect transition="in" filter="fade">
                                      <p:cBhvr>
                                        <p:cTn id="32" dur="2000"/>
                                        <p:tgtEl>
                                          <p:spTgt spid="13414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4147">
                                            <p:txEl>
                                              <p:pRg st="7" end="7"/>
                                            </p:txEl>
                                          </p:spTgt>
                                        </p:tgtEl>
                                        <p:attrNameLst>
                                          <p:attrName>style.visibility</p:attrName>
                                        </p:attrNameLst>
                                      </p:cBhvr>
                                      <p:to>
                                        <p:strVal val="visible"/>
                                      </p:to>
                                    </p:set>
                                    <p:animEffect transition="in" filter="fade">
                                      <p:cBhvr>
                                        <p:cTn id="37" dur="2000"/>
                                        <p:tgtEl>
                                          <p:spTgt spid="1341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000125" y="428625"/>
            <a:ext cx="7772400" cy="1143000"/>
          </a:xfrm>
        </p:spPr>
        <p:txBody>
          <a:bodyPr>
            <a:normAutofit fontScale="90000"/>
          </a:bodyPr>
          <a:lstStyle/>
          <a:p>
            <a:pPr fontAlgn="auto">
              <a:spcAft>
                <a:spcPts val="0"/>
              </a:spcAft>
              <a:defRPr/>
            </a:pPr>
            <a:r>
              <a:rPr lang="en-US" sz="3600" b="1" dirty="0" smtClean="0">
                <a:solidFill>
                  <a:srgbClr val="008000"/>
                </a:solidFill>
                <a:latin typeface="Calibri" pitchFamily="34" charset="0"/>
              </a:rPr>
              <a:t>Demonstrate the interrelationship between these issues</a:t>
            </a:r>
          </a:p>
        </p:txBody>
      </p:sp>
      <p:graphicFrame>
        <p:nvGraphicFramePr>
          <p:cNvPr id="1026" name="Object 3">
            <a:hlinkClick r:id="" action="ppaction://ole?verb=0"/>
          </p:cNvPr>
          <p:cNvGraphicFramePr>
            <a:graphicFrameLocks/>
          </p:cNvGraphicFramePr>
          <p:nvPr>
            <p:ph type="tbl" idx="1"/>
          </p:nvPr>
        </p:nvGraphicFramePr>
        <p:xfrm>
          <a:off x="1000125" y="2286000"/>
          <a:ext cx="7766050" cy="4114800"/>
        </p:xfrm>
        <a:graphic>
          <a:graphicData uri="http://schemas.openxmlformats.org/presentationml/2006/ole">
            <p:oleObj spid="_x0000_s1026" name="Document" r:id="rId3" imgW="7780959" imgH="4122417" progId="Word.Document.8">
              <p:embed/>
            </p:oleObj>
          </a:graphicData>
        </a:graphic>
      </p:graphicFrame>
      <p:cxnSp>
        <p:nvCxnSpPr>
          <p:cNvPr id="5" name="Straight Connector 4"/>
          <p:cNvCxnSpPr/>
          <p:nvPr/>
        </p:nvCxnSpPr>
        <p:spPr>
          <a:xfrm rot="5400000">
            <a:off x="6894513" y="4178300"/>
            <a:ext cx="3786188" cy="1587"/>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371600" y="214313"/>
            <a:ext cx="7772400" cy="1143000"/>
          </a:xfrm>
        </p:spPr>
        <p:txBody>
          <a:bodyPr/>
          <a:lstStyle/>
          <a:p>
            <a:pPr fontAlgn="auto">
              <a:spcAft>
                <a:spcPts val="0"/>
              </a:spcAft>
              <a:defRPr/>
            </a:pPr>
            <a:r>
              <a:rPr lang="en-GB" dirty="0" smtClean="0">
                <a:solidFill>
                  <a:srgbClr val="008000"/>
                </a:solidFill>
                <a:latin typeface="Calibri" pitchFamily="34" charset="0"/>
              </a:rPr>
              <a:t>Governance of NP</a:t>
            </a:r>
            <a:endParaRPr lang="en-US" dirty="0" smtClean="0">
              <a:solidFill>
                <a:srgbClr val="008000"/>
              </a:solidFill>
              <a:latin typeface="Calibri" pitchFamily="34" charset="0"/>
            </a:endParaRPr>
          </a:p>
        </p:txBody>
      </p:sp>
      <p:sp>
        <p:nvSpPr>
          <p:cNvPr id="28675" name="Rectangle 3"/>
          <p:cNvSpPr>
            <a:spLocks noGrp="1" noChangeArrowheads="1"/>
          </p:cNvSpPr>
          <p:nvPr>
            <p:ph type="body" sz="half" idx="1"/>
          </p:nvPr>
        </p:nvSpPr>
        <p:spPr>
          <a:xfrm>
            <a:off x="1000125" y="1857375"/>
            <a:ext cx="3810000" cy="4114800"/>
          </a:xfrm>
        </p:spPr>
        <p:txBody>
          <a:bodyPr/>
          <a:lstStyle/>
          <a:p>
            <a:pPr>
              <a:lnSpc>
                <a:spcPct val="90000"/>
              </a:lnSpc>
            </a:pPr>
            <a:r>
              <a:rPr lang="en-GB" sz="2400" dirty="0" smtClean="0"/>
              <a:t>NP are vital to the governance of the environment</a:t>
            </a:r>
          </a:p>
          <a:p>
            <a:pPr>
              <a:lnSpc>
                <a:spcPct val="90000"/>
              </a:lnSpc>
            </a:pPr>
            <a:r>
              <a:rPr lang="en-GB" sz="2400" i="1" dirty="0" smtClean="0">
                <a:solidFill>
                  <a:srgbClr val="008000"/>
                </a:solidFill>
              </a:rPr>
              <a:t>National Parks are the custodians of environmental conservation?</a:t>
            </a:r>
          </a:p>
          <a:p>
            <a:pPr>
              <a:lnSpc>
                <a:spcPct val="90000"/>
              </a:lnSpc>
            </a:pPr>
            <a:r>
              <a:rPr lang="en-GB" sz="2400" dirty="0" smtClean="0"/>
              <a:t> Do you agree?</a:t>
            </a:r>
          </a:p>
          <a:p>
            <a:pPr>
              <a:lnSpc>
                <a:spcPct val="90000"/>
              </a:lnSpc>
            </a:pPr>
            <a:endParaRPr lang="en-US" sz="2400" dirty="0" smtClean="0"/>
          </a:p>
        </p:txBody>
      </p:sp>
      <p:pic>
        <p:nvPicPr>
          <p:cNvPr id="43012" name="Picture 5" descr="bd04912_"/>
          <p:cNvPicPr>
            <a:picLocks noGrp="1" noChangeAspect="1" noChangeArrowheads="1"/>
          </p:cNvPicPr>
          <p:nvPr>
            <p:ph type="clipArt" sz="half" idx="2"/>
          </p:nvPr>
        </p:nvPicPr>
        <p:blipFill>
          <a:blip r:embed="rId2" cstate="print"/>
          <a:srcRect/>
          <a:stretch>
            <a:fillRect/>
          </a:stretch>
        </p:blipFill>
        <p:spPr>
          <a:xfrm>
            <a:off x="5014913" y="1357313"/>
            <a:ext cx="3544887" cy="4429125"/>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2000"/>
                                        <p:tgtEl>
                                          <p:spTgt spid="286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fade">
                                      <p:cBhvr>
                                        <p:cTn id="12" dur="2000"/>
                                        <p:tgtEl>
                                          <p:spTgt spid="286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fade">
                                      <p:cBhvr>
                                        <p:cTn id="17" dur="2000"/>
                                        <p:tgtEl>
                                          <p:spTgt spid="286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1143000" y="214313"/>
            <a:ext cx="7772400" cy="1143000"/>
          </a:xfrm>
        </p:spPr>
        <p:txBody>
          <a:bodyPr/>
          <a:lstStyle/>
          <a:p>
            <a:pPr fontAlgn="auto">
              <a:spcAft>
                <a:spcPts val="0"/>
              </a:spcAft>
              <a:defRPr/>
            </a:pPr>
            <a:r>
              <a:rPr lang="en-US" sz="3600" b="1" dirty="0" smtClean="0">
                <a:solidFill>
                  <a:srgbClr val="008000"/>
                </a:solidFill>
                <a:latin typeface="Calibri" pitchFamily="34" charset="0"/>
              </a:rPr>
              <a:t>Conclusion</a:t>
            </a:r>
          </a:p>
        </p:txBody>
      </p:sp>
      <p:sp>
        <p:nvSpPr>
          <p:cNvPr id="2052" name="Rectangle 3"/>
          <p:cNvSpPr>
            <a:spLocks noGrp="1" noChangeArrowheads="1"/>
          </p:cNvSpPr>
          <p:nvPr>
            <p:ph type="body" sz="half" idx="1"/>
          </p:nvPr>
        </p:nvSpPr>
        <p:spPr>
          <a:xfrm>
            <a:off x="1000125" y="1857375"/>
            <a:ext cx="4191000" cy="4114800"/>
          </a:xfrm>
          <a:noFill/>
        </p:spPr>
        <p:txBody>
          <a:bodyPr/>
          <a:lstStyle/>
          <a:p>
            <a:r>
              <a:rPr lang="en-US" sz="2800" dirty="0" smtClean="0">
                <a:latin typeface="Calibri" pitchFamily="34" charset="0"/>
              </a:rPr>
              <a:t>NP are </a:t>
            </a:r>
            <a:r>
              <a:rPr lang="en-US" sz="2800" dirty="0" smtClean="0">
                <a:solidFill>
                  <a:srgbClr val="008000"/>
                </a:solidFill>
                <a:latin typeface="Calibri" pitchFamily="34" charset="0"/>
              </a:rPr>
              <a:t>‘</a:t>
            </a:r>
            <a:r>
              <a:rPr lang="en-US" sz="2800" i="1" dirty="0" smtClean="0">
                <a:solidFill>
                  <a:srgbClr val="008000"/>
                </a:solidFill>
                <a:latin typeface="Calibri" pitchFamily="34" charset="0"/>
              </a:rPr>
              <a:t>many things to many people’</a:t>
            </a:r>
            <a:endParaRPr lang="en-US" sz="2800" dirty="0" smtClean="0">
              <a:solidFill>
                <a:srgbClr val="008000"/>
              </a:solidFill>
              <a:latin typeface="Calibri" pitchFamily="34" charset="0"/>
            </a:endParaRPr>
          </a:p>
          <a:p>
            <a:r>
              <a:rPr lang="en-US" sz="2800" dirty="0" smtClean="0">
                <a:latin typeface="Calibri" pitchFamily="34" charset="0"/>
              </a:rPr>
              <a:t>Working and living museums</a:t>
            </a:r>
          </a:p>
          <a:p>
            <a:r>
              <a:rPr lang="en-US" sz="2800" dirty="0" smtClean="0">
                <a:latin typeface="Calibri" pitchFamily="34" charset="0"/>
              </a:rPr>
              <a:t>Conflict is inherent</a:t>
            </a:r>
          </a:p>
          <a:p>
            <a:r>
              <a:rPr lang="en-US" sz="2800" dirty="0" smtClean="0">
                <a:latin typeface="Calibri" pitchFamily="34" charset="0"/>
              </a:rPr>
              <a:t>Preservation, Conservation, Access</a:t>
            </a:r>
          </a:p>
          <a:p>
            <a:r>
              <a:rPr lang="en-US" sz="2800" dirty="0" smtClean="0">
                <a:latin typeface="Calibri" pitchFamily="34" charset="0"/>
              </a:rPr>
              <a:t>Future</a:t>
            </a:r>
          </a:p>
        </p:txBody>
      </p:sp>
      <p:graphicFrame>
        <p:nvGraphicFramePr>
          <p:cNvPr id="2050" name="Object 4">
            <a:hlinkClick r:id="" action="ppaction://ole?verb=0"/>
          </p:cNvPr>
          <p:cNvGraphicFramePr>
            <a:graphicFrameLocks/>
          </p:cNvGraphicFramePr>
          <p:nvPr>
            <p:ph type="clipArt" sz="half" idx="2"/>
          </p:nvPr>
        </p:nvGraphicFramePr>
        <p:xfrm>
          <a:off x="4648200" y="2663825"/>
          <a:ext cx="3808413" cy="2444750"/>
        </p:xfrm>
        <a:graphic>
          <a:graphicData uri="http://schemas.openxmlformats.org/presentationml/2006/ole">
            <p:oleObj spid="_x0000_s2050" name="Microsoft ClipArt Gallery" r:id="rId3" imgW="5043240" imgH="3236760" progId="">
              <p:embed/>
            </p:oleObj>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animEffect transition="in" filter="fade">
                                      <p:cBhvr>
                                        <p:cTn id="7" dur="2000"/>
                                        <p:tgtEl>
                                          <p:spTgt spid="205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2">
                                            <p:txEl>
                                              <p:pRg st="1" end="1"/>
                                            </p:txEl>
                                          </p:spTgt>
                                        </p:tgtEl>
                                        <p:attrNameLst>
                                          <p:attrName>style.visibility</p:attrName>
                                        </p:attrNameLst>
                                      </p:cBhvr>
                                      <p:to>
                                        <p:strVal val="visible"/>
                                      </p:to>
                                    </p:set>
                                    <p:animEffect transition="in" filter="fade">
                                      <p:cBhvr>
                                        <p:cTn id="12" dur="2000"/>
                                        <p:tgtEl>
                                          <p:spTgt spid="205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2">
                                            <p:txEl>
                                              <p:pRg st="2" end="2"/>
                                            </p:txEl>
                                          </p:spTgt>
                                        </p:tgtEl>
                                        <p:attrNameLst>
                                          <p:attrName>style.visibility</p:attrName>
                                        </p:attrNameLst>
                                      </p:cBhvr>
                                      <p:to>
                                        <p:strVal val="visible"/>
                                      </p:to>
                                    </p:set>
                                    <p:animEffect transition="in" filter="fade">
                                      <p:cBhvr>
                                        <p:cTn id="17" dur="2000"/>
                                        <p:tgtEl>
                                          <p:spTgt spid="205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2">
                                            <p:txEl>
                                              <p:pRg st="3" end="3"/>
                                            </p:txEl>
                                          </p:spTgt>
                                        </p:tgtEl>
                                        <p:attrNameLst>
                                          <p:attrName>style.visibility</p:attrName>
                                        </p:attrNameLst>
                                      </p:cBhvr>
                                      <p:to>
                                        <p:strVal val="visible"/>
                                      </p:to>
                                    </p:set>
                                    <p:animEffect transition="in" filter="fade">
                                      <p:cBhvr>
                                        <p:cTn id="22" dur="2000"/>
                                        <p:tgtEl>
                                          <p:spTgt spid="205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52">
                                            <p:txEl>
                                              <p:pRg st="4" end="4"/>
                                            </p:txEl>
                                          </p:spTgt>
                                        </p:tgtEl>
                                        <p:attrNameLst>
                                          <p:attrName>style.visibility</p:attrName>
                                        </p:attrNameLst>
                                      </p:cBhvr>
                                      <p:to>
                                        <p:strVal val="visible"/>
                                      </p:to>
                                    </p:set>
                                    <p:animEffect transition="in" filter="fade">
                                      <p:cBhvr>
                                        <p:cTn id="27" dur="2000"/>
                                        <p:tgtEl>
                                          <p:spTgt spid="205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522</TotalTime>
  <Pages>11</Pages>
  <Words>3634</Words>
  <Application>Microsoft Office PowerPoint</Application>
  <PresentationFormat>Letter Paper (8.5x11 in)</PresentationFormat>
  <Paragraphs>462</Paragraphs>
  <Slides>53</Slides>
  <Notes>1</Notes>
  <HiddenSlides>0</HiddenSlides>
  <MMClips>0</MMClips>
  <ScaleCrop>false</ScaleCrop>
  <HeadingPairs>
    <vt:vector size="6" baseType="variant">
      <vt:variant>
        <vt:lpstr>Theme</vt:lpstr>
      </vt:variant>
      <vt:variant>
        <vt:i4>1</vt:i4>
      </vt:variant>
      <vt:variant>
        <vt:lpstr>Embedded OLE Servers</vt:lpstr>
      </vt:variant>
      <vt:variant>
        <vt:i4>4</vt:i4>
      </vt:variant>
      <vt:variant>
        <vt:lpstr>Slide Titles</vt:lpstr>
      </vt:variant>
      <vt:variant>
        <vt:i4>53</vt:i4>
      </vt:variant>
    </vt:vector>
  </HeadingPairs>
  <TitlesOfParts>
    <vt:vector size="58" baseType="lpstr">
      <vt:lpstr>Solstice</vt:lpstr>
      <vt:lpstr>Clip</vt:lpstr>
      <vt:lpstr>CorelDRAW</vt:lpstr>
      <vt:lpstr>Document</vt:lpstr>
      <vt:lpstr>Microsoft ClipArt Gallery</vt:lpstr>
      <vt:lpstr>National Parks Custodians of conservation?</vt:lpstr>
      <vt:lpstr>Some Facts</vt:lpstr>
      <vt:lpstr>History</vt:lpstr>
      <vt:lpstr>Post-war ideology</vt:lpstr>
      <vt:lpstr>The ‘Cold War’</vt:lpstr>
      <vt:lpstr>The Fundamentals</vt:lpstr>
      <vt:lpstr>Slide 7</vt:lpstr>
      <vt:lpstr>Slide 8</vt:lpstr>
      <vt:lpstr>Slide 9</vt:lpstr>
      <vt:lpstr>Slide 10</vt:lpstr>
      <vt:lpstr>Slide 11</vt:lpstr>
      <vt:lpstr>Environment Act 1995</vt:lpstr>
      <vt:lpstr>The Modern Challenge</vt:lpstr>
      <vt:lpstr>Purpose</vt:lpstr>
      <vt:lpstr>Statutory bodies </vt:lpstr>
      <vt:lpstr>Countryside and wildlife organisations</vt:lpstr>
      <vt:lpstr>Variation in view point </vt:lpstr>
      <vt:lpstr>Some examples of National Parks Issues and Concerns</vt:lpstr>
      <vt:lpstr>Pembrokeshire National Park</vt:lpstr>
      <vt:lpstr>Features</vt:lpstr>
      <vt:lpstr>The Authority</vt:lpstr>
      <vt:lpstr>Purposes</vt:lpstr>
      <vt:lpstr>Responsibilities (What are they?)</vt:lpstr>
      <vt:lpstr>The State of the Park</vt:lpstr>
      <vt:lpstr>‘National’ comparison</vt:lpstr>
      <vt:lpstr>Oriel  y Parc (www.orielparc.co.uk)</vt:lpstr>
      <vt:lpstr>The Bluestone Project</vt:lpstr>
      <vt:lpstr>Slide 28</vt:lpstr>
      <vt:lpstr>Exmoor Sustainable Development Fund: 2002-04 Report - A story of successfully supporting rural communities and businesses in a National Park. </vt:lpstr>
      <vt:lpstr>Conflict?</vt:lpstr>
      <vt:lpstr>Access</vt:lpstr>
      <vt:lpstr>The NP on our  doorstep</vt:lpstr>
      <vt:lpstr>An example: The Yorkshire Dales</vt:lpstr>
      <vt:lpstr>Permeability &amp; Chemical Weathering</vt:lpstr>
      <vt:lpstr>The Creation of the Landscape</vt:lpstr>
      <vt:lpstr>Human Considerations</vt:lpstr>
      <vt:lpstr>Location of South Downs</vt:lpstr>
      <vt:lpstr>Location</vt:lpstr>
      <vt:lpstr>Reasons for becoming a National Park</vt:lpstr>
      <vt:lpstr>Overview of National Park debate?</vt:lpstr>
      <vt:lpstr>History of the South Downs National Park</vt:lpstr>
      <vt:lpstr>Main Groups Involved</vt:lpstr>
      <vt:lpstr>Public Inquiry</vt:lpstr>
      <vt:lpstr>Public Inquiry</vt:lpstr>
      <vt:lpstr>What does National Park Status Mean?</vt:lpstr>
      <vt:lpstr>Area demarcation problems – e.g.Woolmer Pond</vt:lpstr>
      <vt:lpstr>Peoples’ Opinions</vt:lpstr>
      <vt:lpstr>The governance debate</vt:lpstr>
      <vt:lpstr>Process Halted</vt:lpstr>
      <vt:lpstr>Implications</vt:lpstr>
      <vt:lpstr>Demonstrate the interrelationship between these issues</vt:lpstr>
      <vt:lpstr>Governance of NP</vt:lpstr>
      <vt:lpstr>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Parks Conserving the Honeypot</dc:title>
  <dc:subject/>
  <dc:creator>Mike Phillips</dc:creator>
  <cp:keywords/>
  <dc:description/>
  <cp:lastModifiedBy>Chris House</cp:lastModifiedBy>
  <cp:revision>48</cp:revision>
  <cp:lastPrinted>1980-01-04T19:23:30Z</cp:lastPrinted>
  <dcterms:created xsi:type="dcterms:W3CDTF">1980-01-04T11:10:30Z</dcterms:created>
  <dcterms:modified xsi:type="dcterms:W3CDTF">2012-09-27T09:12:39Z</dcterms:modified>
</cp:coreProperties>
</file>