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F40499-F892-4A6B-B6EA-B073A8DF5F45}" type="datetimeFigureOut">
              <a:rPr lang="en-GB" smtClean="0"/>
              <a:pPr/>
              <a:t>03/09/2011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35294AC-C3B4-4091-B07B-CF6ED0C3340D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CA838F-4A61-4315-A5CB-C3C8FC78B1ED}" type="datetime1">
              <a:rPr lang="en-GB" smtClean="0"/>
              <a:t>03/09/2011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Dr Jenni Woodman: Independent Learning and How To ... Resource Pack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D9E85-C798-4BDE-A23D-56AEF6E494C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71482-E837-499E-B0FC-B4C74393DDFB}" type="datetime1">
              <a:rPr lang="en-GB" smtClean="0"/>
              <a:t>03/09/2011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Dr Jenni Woodman: Independent Learning and How To ... Resource Pack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D9E85-C798-4BDE-A23D-56AEF6E494C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CA0C91-09C2-4539-9FD7-0F035E9B7268}" type="datetime1">
              <a:rPr lang="en-GB" smtClean="0"/>
              <a:t>03/09/2011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Dr Jenni Woodman: Independent Learning and How To ... Resource Pack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D9E85-C798-4BDE-A23D-56AEF6E494C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2E6C02-31D5-417D-A064-A8D7D5AF9F71}" type="datetime1">
              <a:rPr lang="en-GB" smtClean="0"/>
              <a:t>03/09/2011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Dr Jenni Woodman: Independent Learning and How To ... Resource Pack</a:t>
            </a: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D9E85-C798-4BDE-A23D-56AEF6E494C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27706-40D1-4FCD-B8BD-CE970FF00840}" type="datetime1">
              <a:rPr lang="en-GB" smtClean="0"/>
              <a:t>03/09/2011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Dr Jenni Woodman: Independent Learning and How To ... Resource Pack</a:t>
            </a:r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D9E85-C798-4BDE-A23D-56AEF6E494C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6C126-2CE5-4583-B87D-1514FABDCF06}" type="datetime1">
              <a:rPr lang="en-GB" smtClean="0"/>
              <a:t>03/09/2011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Dr Jenni Woodman: Independent Learning and How To ... Resource Pack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D9E85-C798-4BDE-A23D-56AEF6E494C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D0E73-5290-401F-9125-C91BF4666156}" type="datetime1">
              <a:rPr lang="en-GB" smtClean="0"/>
              <a:t>03/09/2011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Dr Jenni Woodman: Independent Learning and How To ... Resource Pack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D9E85-C798-4BDE-A23D-56AEF6E494C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3D334-5393-4716-9355-9A67C3D75A3D}" type="datetime1">
              <a:rPr lang="en-GB" smtClean="0"/>
              <a:t>03/09/2011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Dr Jenni Woodman: Independent Learning and How To ... Resource Pack</a:t>
            </a: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D9E85-C798-4BDE-A23D-56AEF6E494C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AB559-636F-471A-849E-1E2D14BCF75F}" type="datetime1">
              <a:rPr lang="en-GB" smtClean="0"/>
              <a:t>03/09/2011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Dr Jenni Woodman: Independent Learning and How To ... Resource Pack</a:t>
            </a: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D9E85-C798-4BDE-A23D-56AEF6E494C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C8C9F-63DE-4D8B-B2C3-8EE02E2BD9B7}" type="datetime1">
              <a:rPr lang="en-GB" smtClean="0"/>
              <a:t>03/09/2011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Dr Jenni Woodman: Independent Learning and How To ... Resource Pack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D9E85-C798-4BDE-A23D-56AEF6E494C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C5749-EA8E-4112-B8E9-CEA38F117132}" type="datetime1">
              <a:rPr lang="en-GB" smtClean="0"/>
              <a:t>03/09/2011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Dr Jenni Woodman: Independent Learning and How To ... Resource Pack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D9E85-C798-4BDE-A23D-56AEF6E494C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511E29-30B3-4D70-BF2C-417A49A1069F}" type="datetime1">
              <a:rPr lang="en-GB" smtClean="0"/>
              <a:t>03/09/2011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 dirty="0" smtClean="0"/>
              <a:t>Dr Jenni Woodman: Independent Learning and How To ... Resource Pack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0D9E85-C798-4BDE-A23D-56AEF6E494C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100" b="1" dirty="0" smtClean="0"/>
              <a:t/>
            </a:r>
            <a:br>
              <a:rPr lang="en-GB" sz="3100" b="1" dirty="0" smtClean="0"/>
            </a:br>
            <a:r>
              <a:rPr lang="en-GB" sz="2700" b="1" dirty="0" smtClean="0"/>
              <a:t>Independent </a:t>
            </a:r>
            <a:r>
              <a:rPr lang="en-GB" sz="2700" b="1" dirty="0"/>
              <a:t>Learning and Post Graduate Studies</a:t>
            </a:r>
            <a:br>
              <a:rPr lang="en-GB" sz="2700" b="1" dirty="0"/>
            </a:br>
            <a:endParaRPr lang="en-GB" sz="2700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>
              <a:buNone/>
            </a:pPr>
            <a:r>
              <a:rPr lang="en-GB" sz="2200" b="1" dirty="0" smtClean="0"/>
              <a:t>Swansea </a:t>
            </a:r>
            <a:r>
              <a:rPr lang="en-GB" sz="2200" b="1" dirty="0"/>
              <a:t>Metropolitan University (SMU) encourages the process of independent learning as a means of ensuring that students</a:t>
            </a:r>
            <a:r>
              <a:rPr lang="en-GB" sz="2200" b="1" dirty="0" smtClean="0"/>
              <a:t>:</a:t>
            </a:r>
          </a:p>
          <a:p>
            <a:pPr algn="just">
              <a:buNone/>
            </a:pPr>
            <a:endParaRPr lang="en-GB" sz="2200" b="1" dirty="0"/>
          </a:p>
          <a:p>
            <a:pPr algn="just"/>
            <a:r>
              <a:rPr lang="en-GB" sz="2200" dirty="0"/>
              <a:t> </a:t>
            </a:r>
            <a:r>
              <a:rPr lang="en-GB" sz="2200" dirty="0" smtClean="0"/>
              <a:t>acquire </a:t>
            </a:r>
            <a:r>
              <a:rPr lang="en-GB" sz="2200" dirty="0"/>
              <a:t>academic qualifications at the end of their studies</a:t>
            </a:r>
          </a:p>
          <a:p>
            <a:pPr lvl="0" algn="just"/>
            <a:r>
              <a:rPr lang="en-GB" sz="2200" dirty="0"/>
              <a:t>acquire knowledge, skill and experience by his or her own efforts and in so doing, develops the ability for enquiry and critical </a:t>
            </a:r>
            <a:r>
              <a:rPr lang="en-GB" sz="2200" dirty="0" smtClean="0"/>
              <a:t>evaluation</a:t>
            </a:r>
            <a:endParaRPr lang="en-GB" sz="2200" dirty="0"/>
          </a:p>
          <a:p>
            <a:pPr lvl="0" algn="just"/>
            <a:r>
              <a:rPr lang="en-GB" sz="2200" dirty="0"/>
              <a:t>acquire practical skills that will enable them to take up and be successful in, the most demanding of careers</a:t>
            </a:r>
          </a:p>
          <a:p>
            <a:pPr lvl="0" algn="just"/>
            <a:r>
              <a:rPr lang="en-GB" sz="2200" dirty="0"/>
              <a:t>can become self sufficient and able to organise their own work</a:t>
            </a:r>
          </a:p>
          <a:p>
            <a:pPr lvl="0" algn="just"/>
            <a:r>
              <a:rPr lang="en-GB" sz="2200" dirty="0"/>
              <a:t>are self-motivated, focused and </a:t>
            </a:r>
            <a:r>
              <a:rPr lang="en-GB" sz="2200" dirty="0" smtClean="0"/>
              <a:t>disciplined to ensure the meeting of deadlines</a:t>
            </a:r>
            <a:endParaRPr lang="en-GB" sz="2200" dirty="0"/>
          </a:p>
          <a:p>
            <a:pPr lvl="0" algn="just"/>
            <a:r>
              <a:rPr lang="en-GB" sz="2200" dirty="0"/>
              <a:t>become adept at balancing their </a:t>
            </a:r>
            <a:r>
              <a:rPr lang="en-GB" sz="2200" dirty="0" smtClean="0"/>
              <a:t>workload.</a:t>
            </a:r>
            <a:endParaRPr lang="en-GB" sz="2200" dirty="0"/>
          </a:p>
          <a:p>
            <a:pPr algn="just">
              <a:buNone/>
            </a:pPr>
            <a:r>
              <a:rPr lang="en-GB" sz="2200" dirty="0"/>
              <a:t> </a:t>
            </a:r>
          </a:p>
          <a:p>
            <a:pPr algn="just"/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D9E85-C798-4BDE-A23D-56AEF6E494C9}" type="slidenum">
              <a:rPr lang="en-GB" smtClean="0"/>
              <a:pPr/>
              <a:t>1</a:t>
            </a:fld>
            <a:endParaRPr lang="en-GB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Dr Jenni Woodman: Independent Learning and How To ... Resource Pack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200" b="1" dirty="0" smtClean="0"/>
              <a:t>Teaching and Learning Methods Used on Post Graduate Programmes</a:t>
            </a:r>
            <a:r>
              <a:rPr lang="en-GB" sz="2800" b="1" dirty="0" smtClean="0"/>
              <a:t/>
            </a:r>
            <a:br>
              <a:rPr lang="en-GB" sz="2800" b="1" dirty="0" smtClean="0"/>
            </a:b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GB" sz="2000" dirty="0" smtClean="0"/>
              <a:t>Teaching </a:t>
            </a:r>
            <a:r>
              <a:rPr lang="en-GB" sz="2000" dirty="0"/>
              <a:t>methods used on post graduate courses include lectures, tutorials and seminars with each of these sometimes facilitated by guest </a:t>
            </a:r>
            <a:r>
              <a:rPr lang="en-GB" sz="2000" dirty="0" smtClean="0"/>
              <a:t>speakers  </a:t>
            </a:r>
            <a:endParaRPr lang="en-GB" sz="2000" dirty="0"/>
          </a:p>
          <a:p>
            <a:pPr algn="just"/>
            <a:r>
              <a:rPr lang="en-GB" sz="2000" dirty="0" smtClean="0"/>
              <a:t>Whilst </a:t>
            </a:r>
            <a:r>
              <a:rPr lang="en-GB" sz="2000" dirty="0"/>
              <a:t>lecturers may issue course materials, for example, notes, assignments, handbooks and handouts via Moodle that is accessible to students 24/7, post graduate and professional students are expected to identify additional relevant and current material for themselves and are encouraged to share such with their fellow students and indeed, academic </a:t>
            </a:r>
            <a:r>
              <a:rPr lang="en-GB" sz="2000" dirty="0" smtClean="0"/>
              <a:t>staff</a:t>
            </a:r>
            <a:endParaRPr lang="en-GB" sz="2000" dirty="0"/>
          </a:p>
          <a:p>
            <a:pPr algn="just"/>
            <a:r>
              <a:rPr lang="en-GB" sz="2000" dirty="0" smtClean="0"/>
              <a:t>Additionally</a:t>
            </a:r>
            <a:r>
              <a:rPr lang="en-GB" sz="2000" dirty="0"/>
              <a:t>, students have access to support tutors and counsellors who are available to help them help themselves during challenging periods throughout their studies.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D9E85-C798-4BDE-A23D-56AEF6E494C9}" type="slidenum">
              <a:rPr lang="en-GB" smtClean="0"/>
              <a:pPr/>
              <a:t>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Dr Jenni Woodman: Independent Learning and How To ... Resource Pack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 dirty="0" smtClean="0"/>
              <a:t>The Aim of the How To ... Resource Pack</a:t>
            </a:r>
            <a:br>
              <a:rPr lang="en-GB" sz="2400" b="1" dirty="0" smtClean="0"/>
            </a:br>
            <a:endParaRPr lang="en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algn="just"/>
            <a:r>
              <a:rPr lang="en-GB" dirty="0" smtClean="0"/>
              <a:t>The </a:t>
            </a:r>
            <a:r>
              <a:rPr lang="en-GB" dirty="0"/>
              <a:t>“How To ... Resource Pack” (HTRP) is meant to be a simple source of reference to enable post graduate and professional students take steps towards becoming independent </a:t>
            </a:r>
            <a:r>
              <a:rPr lang="en-GB" dirty="0" smtClean="0"/>
              <a:t>learners </a:t>
            </a:r>
            <a:endParaRPr lang="en-GB" dirty="0"/>
          </a:p>
          <a:p>
            <a:pPr algn="just"/>
            <a:r>
              <a:rPr lang="en-GB" dirty="0" smtClean="0"/>
              <a:t>The </a:t>
            </a:r>
            <a:r>
              <a:rPr lang="en-GB" dirty="0"/>
              <a:t>HTRP is intended to build students competencies, support them whilst working alone and give them a sense of security in knowing that they may develop themselves independent of </a:t>
            </a:r>
            <a:r>
              <a:rPr lang="en-GB" dirty="0" smtClean="0"/>
              <a:t>others </a:t>
            </a:r>
            <a:r>
              <a:rPr lang="en-GB" dirty="0"/>
              <a:t>outside of the classroom, at their own pace and within their  own </a:t>
            </a:r>
            <a:r>
              <a:rPr lang="en-GB" dirty="0" smtClean="0"/>
              <a:t>space</a:t>
            </a:r>
            <a:endParaRPr lang="en-GB" dirty="0"/>
          </a:p>
          <a:p>
            <a:pPr lvl="0" algn="just"/>
            <a:r>
              <a:rPr lang="en-GB" dirty="0" smtClean="0"/>
              <a:t>The </a:t>
            </a:r>
            <a:r>
              <a:rPr lang="en-GB" dirty="0"/>
              <a:t>HTRP can assist students in not becoming over-dependent on lecturers, support staff and indeed, other </a:t>
            </a:r>
            <a:r>
              <a:rPr lang="en-GB" dirty="0" smtClean="0"/>
              <a:t>students  </a:t>
            </a:r>
          </a:p>
          <a:p>
            <a:pPr lvl="0" algn="just"/>
            <a:r>
              <a:rPr lang="en-GB" dirty="0" smtClean="0"/>
              <a:t>For </a:t>
            </a:r>
            <a:r>
              <a:rPr lang="en-GB" dirty="0"/>
              <a:t>those students who have been absent from formal study for many years, or have limited university experience, the HTRP can help aid the transition into post graduate </a:t>
            </a:r>
            <a:r>
              <a:rPr lang="en-GB" dirty="0" smtClean="0"/>
              <a:t>study</a:t>
            </a:r>
            <a:endParaRPr lang="en-GB" dirty="0"/>
          </a:p>
          <a:p>
            <a:pPr algn="just"/>
            <a:r>
              <a:rPr lang="en-GB" dirty="0" smtClean="0"/>
              <a:t>It </a:t>
            </a:r>
            <a:r>
              <a:rPr lang="en-GB" dirty="0"/>
              <a:t>is further intended the HTRP be of significant importance in helping students become independent learners so that they may successfully </a:t>
            </a:r>
            <a:r>
              <a:rPr lang="en-GB" dirty="0" smtClean="0"/>
              <a:t>journey through </a:t>
            </a:r>
            <a:r>
              <a:rPr lang="en-GB" dirty="0"/>
              <a:t>their post graduate and professional studies </a:t>
            </a:r>
            <a:r>
              <a:rPr lang="en-GB" dirty="0" smtClean="0"/>
              <a:t>with confidence, </a:t>
            </a:r>
            <a:r>
              <a:rPr lang="en-GB" dirty="0"/>
              <a:t>ease and enjoyment.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D9E85-C798-4BDE-A23D-56AEF6E494C9}" type="slidenum">
              <a:rPr lang="en-GB" smtClean="0"/>
              <a:pPr/>
              <a:t>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Dr Jenni Woodman: Independent Learning and How To ... Resource Pack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 dirty="0" smtClean="0"/>
              <a:t>The Role of the Independent Learner</a:t>
            </a:r>
            <a:br>
              <a:rPr lang="en-GB" sz="2400" b="1" dirty="0" smtClean="0"/>
            </a:br>
            <a:endParaRPr lang="en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algn="just">
              <a:buNone/>
            </a:pPr>
            <a:r>
              <a:rPr lang="en-GB" b="1" dirty="0" smtClean="0"/>
              <a:t>As </a:t>
            </a:r>
            <a:r>
              <a:rPr lang="en-GB" b="1" dirty="0"/>
              <a:t>an independent learner, students must accept responsibility:</a:t>
            </a:r>
          </a:p>
          <a:p>
            <a:pPr algn="just"/>
            <a:r>
              <a:rPr lang="en-GB" dirty="0" smtClean="0"/>
              <a:t>for </a:t>
            </a:r>
            <a:r>
              <a:rPr lang="en-GB" dirty="0"/>
              <a:t>ensuring their own learning and professional development is positively progressing</a:t>
            </a:r>
          </a:p>
          <a:p>
            <a:pPr lvl="0" algn="just"/>
            <a:r>
              <a:rPr lang="en-GB" dirty="0"/>
              <a:t>to think and act independently, be self-critical and </a:t>
            </a:r>
            <a:r>
              <a:rPr lang="en-GB" dirty="0" smtClean="0"/>
              <a:t>self-motivated</a:t>
            </a:r>
            <a:endParaRPr lang="en-GB" dirty="0"/>
          </a:p>
          <a:p>
            <a:pPr lvl="0" algn="just"/>
            <a:r>
              <a:rPr lang="en-GB" dirty="0"/>
              <a:t>to attend all sessions since knowledge is acquired cumulatively</a:t>
            </a:r>
          </a:p>
          <a:p>
            <a:pPr lvl="0" algn="just"/>
            <a:r>
              <a:rPr lang="en-GB" dirty="0"/>
              <a:t>to build up rapport with fellow students and academic staff</a:t>
            </a:r>
          </a:p>
          <a:p>
            <a:pPr lvl="0" algn="just"/>
            <a:r>
              <a:rPr lang="en-GB" dirty="0"/>
              <a:t>for being an active participant in an action learning set (ALS)</a:t>
            </a:r>
          </a:p>
          <a:p>
            <a:pPr lvl="0" algn="just"/>
            <a:r>
              <a:rPr lang="en-GB" dirty="0"/>
              <a:t>t</a:t>
            </a:r>
            <a:r>
              <a:rPr lang="en-GB" dirty="0" smtClean="0"/>
              <a:t>o prepare </a:t>
            </a:r>
            <a:r>
              <a:rPr lang="en-GB" dirty="0"/>
              <a:t>for each session </a:t>
            </a:r>
            <a:r>
              <a:rPr lang="en-GB" dirty="0" smtClean="0"/>
              <a:t>by undertaking research and completing set tasks</a:t>
            </a:r>
            <a:endParaRPr lang="en-GB" dirty="0"/>
          </a:p>
          <a:p>
            <a:pPr lvl="0" algn="just"/>
            <a:r>
              <a:rPr lang="en-GB" dirty="0"/>
              <a:t>to ask questions and seek further information during class </a:t>
            </a:r>
            <a:r>
              <a:rPr lang="en-GB" dirty="0" smtClean="0"/>
              <a:t>time for the benefit of all</a:t>
            </a:r>
            <a:endParaRPr lang="en-GB" dirty="0"/>
          </a:p>
          <a:p>
            <a:pPr lvl="0" algn="just"/>
            <a:r>
              <a:rPr lang="en-GB" dirty="0"/>
              <a:t>to take notes and source additional </a:t>
            </a:r>
            <a:r>
              <a:rPr lang="en-GB" dirty="0" smtClean="0"/>
              <a:t>material  </a:t>
            </a:r>
            <a:endParaRPr lang="en-GB" dirty="0"/>
          </a:p>
          <a:p>
            <a:pPr lvl="0" algn="just"/>
            <a:r>
              <a:rPr lang="en-GB" dirty="0"/>
              <a:t>To follow up every taught session with research so to extend learning  </a:t>
            </a:r>
          </a:p>
          <a:p>
            <a:pPr lvl="0" algn="just"/>
            <a:r>
              <a:rPr lang="en-GB" dirty="0"/>
              <a:t>To monitor their own performance and </a:t>
            </a:r>
            <a:r>
              <a:rPr lang="en-GB" dirty="0" smtClean="0"/>
              <a:t>identify their own </a:t>
            </a:r>
            <a:r>
              <a:rPr lang="en-GB" dirty="0"/>
              <a:t>learning </a:t>
            </a:r>
            <a:r>
              <a:rPr lang="en-GB" dirty="0" smtClean="0"/>
              <a:t>needs.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D9E85-C798-4BDE-A23D-56AEF6E494C9}" type="slidenum">
              <a:rPr lang="en-GB" smtClean="0"/>
              <a:pPr/>
              <a:t>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Dr Jenni Woodman: Independent Learning and How To ... Resource Pack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 dirty="0" smtClean="0"/>
              <a:t>Advantages of independent study and the HTRP</a:t>
            </a:r>
            <a:br>
              <a:rPr lang="en-GB" sz="2400" b="1" dirty="0" smtClean="0"/>
            </a:br>
            <a:endParaRPr lang="en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algn="just">
              <a:buNone/>
            </a:pPr>
            <a:r>
              <a:rPr lang="en-GB" b="1" dirty="0" smtClean="0"/>
              <a:t>The </a:t>
            </a:r>
            <a:r>
              <a:rPr lang="en-GB" b="1" dirty="0"/>
              <a:t>process of independent </a:t>
            </a:r>
            <a:r>
              <a:rPr lang="en-GB" b="1" dirty="0" smtClean="0"/>
              <a:t>study:</a:t>
            </a:r>
          </a:p>
          <a:p>
            <a:pPr algn="just"/>
            <a:endParaRPr lang="en-GB" dirty="0"/>
          </a:p>
          <a:p>
            <a:pPr algn="just"/>
            <a:r>
              <a:rPr lang="en-GB" dirty="0" smtClean="0"/>
              <a:t>allows </a:t>
            </a:r>
            <a:r>
              <a:rPr lang="en-GB" dirty="0"/>
              <a:t>students freedom of choice in deciding when and how they will embrace and undertake their private study and meet the strict deadlines imposed upon </a:t>
            </a:r>
            <a:r>
              <a:rPr lang="en-GB" dirty="0" smtClean="0"/>
              <a:t>them</a:t>
            </a:r>
            <a:endParaRPr lang="en-GB" dirty="0"/>
          </a:p>
          <a:p>
            <a:pPr lvl="0" algn="just"/>
            <a:r>
              <a:rPr lang="en-GB" dirty="0"/>
              <a:t>enables the development of transferable skills such as: accessing and using technologies beyond just surfing the Internet; writing a conventional business </a:t>
            </a:r>
            <a:r>
              <a:rPr lang="en-GB" dirty="0" smtClean="0"/>
              <a:t>report; analysing </a:t>
            </a:r>
            <a:r>
              <a:rPr lang="en-GB" dirty="0"/>
              <a:t>and responding to case </a:t>
            </a:r>
            <a:r>
              <a:rPr lang="en-GB" dirty="0" smtClean="0"/>
              <a:t>studies; making </a:t>
            </a:r>
            <a:r>
              <a:rPr lang="en-GB" dirty="0"/>
              <a:t>presentations </a:t>
            </a:r>
            <a:r>
              <a:rPr lang="en-GB" dirty="0" smtClean="0"/>
              <a:t>and; working </a:t>
            </a:r>
            <a:r>
              <a:rPr lang="en-GB" dirty="0"/>
              <a:t>effectively as part of an action learning </a:t>
            </a:r>
            <a:r>
              <a:rPr lang="en-GB" dirty="0" smtClean="0"/>
              <a:t>set</a:t>
            </a:r>
            <a:endParaRPr lang="en-GB" dirty="0"/>
          </a:p>
          <a:p>
            <a:pPr lvl="0" algn="just"/>
            <a:r>
              <a:rPr lang="en-GB" dirty="0" smtClean="0"/>
              <a:t>aids </a:t>
            </a:r>
            <a:r>
              <a:rPr lang="en-GB" dirty="0"/>
              <a:t>students </a:t>
            </a:r>
            <a:r>
              <a:rPr lang="en-GB" dirty="0" smtClean="0"/>
              <a:t>discover </a:t>
            </a:r>
            <a:r>
              <a:rPr lang="en-GB" dirty="0"/>
              <a:t>how best to learn in accordance with their own preferred learning </a:t>
            </a:r>
            <a:r>
              <a:rPr lang="en-GB" dirty="0" smtClean="0"/>
              <a:t>style</a:t>
            </a:r>
            <a:endParaRPr lang="en-GB" dirty="0"/>
          </a:p>
          <a:p>
            <a:pPr lvl="0" algn="just"/>
            <a:r>
              <a:rPr lang="en-GB" dirty="0"/>
              <a:t>c</a:t>
            </a:r>
            <a:r>
              <a:rPr lang="en-GB" dirty="0" smtClean="0"/>
              <a:t>an lead </a:t>
            </a:r>
            <a:r>
              <a:rPr lang="en-GB" dirty="0"/>
              <a:t>to the higher order thinking skills of evaluation, synthesis and analysis that are expected of post </a:t>
            </a:r>
            <a:r>
              <a:rPr lang="en-GB" dirty="0" smtClean="0"/>
              <a:t>graduates</a:t>
            </a:r>
            <a:endParaRPr lang="en-GB" dirty="0"/>
          </a:p>
          <a:p>
            <a:pPr algn="just"/>
            <a:r>
              <a:rPr lang="en-GB" dirty="0" smtClean="0"/>
              <a:t>Enables individuals effectively </a:t>
            </a:r>
            <a:r>
              <a:rPr lang="en-GB" dirty="0"/>
              <a:t>lead and manage themselves and others within both the classroom and the demanding world of work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D9E85-C798-4BDE-A23D-56AEF6E494C9}" type="slidenum">
              <a:rPr lang="en-GB" smtClean="0"/>
              <a:pPr/>
              <a:t>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Dr Jenni Woodman: Independent Learning and How To ... Resource Pack</a:t>
            </a: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637</Words>
  <Application>Microsoft Office PowerPoint</Application>
  <PresentationFormat>On-screen Show (4:3)</PresentationFormat>
  <Paragraphs>50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 Independent Learning and Post Graduate Studies </vt:lpstr>
      <vt:lpstr>Teaching and Learning Methods Used on Post Graduate Programmes </vt:lpstr>
      <vt:lpstr>The Aim of the How To ... Resource Pack </vt:lpstr>
      <vt:lpstr>The Role of the Independent Learner </vt:lpstr>
      <vt:lpstr>Advantages of independent study and the HTRP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Independent Learning and Post Graduate Studies</dc:title>
  <dc:creator>JW</dc:creator>
  <cp:lastModifiedBy>JW</cp:lastModifiedBy>
  <cp:revision>10</cp:revision>
  <dcterms:created xsi:type="dcterms:W3CDTF">2011-09-03T09:14:34Z</dcterms:created>
  <dcterms:modified xsi:type="dcterms:W3CDTF">2011-09-03T14:46:46Z</dcterms:modified>
</cp:coreProperties>
</file>