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handoutMasters/handoutMaster1.xml" ContentType="application/vnd.openxmlformats-officedocument.presentationml.handoutMaster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8" r:id="rId3"/>
    <p:sldId id="262" r:id="rId4"/>
    <p:sldId id="392" r:id="rId5"/>
    <p:sldId id="397" r:id="rId6"/>
    <p:sldId id="414" r:id="rId7"/>
    <p:sldId id="420" r:id="rId8"/>
    <p:sldId id="415" r:id="rId9"/>
    <p:sldId id="417" r:id="rId10"/>
    <p:sldId id="416" r:id="rId11"/>
    <p:sldId id="418" r:id="rId12"/>
    <p:sldId id="419" r:id="rId13"/>
    <p:sldId id="266" r:id="rId14"/>
  </p:sldIdLst>
  <p:sldSz cx="12192000" cy="6858000"/>
  <p:notesSz cx="6858000" cy="9144000"/>
  <p:embeddedFontLst>
    <p:embeddedFont>
      <p:font typeface="汉仪大宋简" panose="02010600000101010101" charset="-122"/>
      <p:regular r:id="rId20"/>
    </p:embeddedFont>
  </p:embeddedFontLst>
  <p:custDataLst>
    <p:tags r:id="rId2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AF5ED"/>
    <a:srgbClr val="81A5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76" d="100"/>
          <a:sy n="76" d="100"/>
        </p:scale>
        <p:origin x="720" y="84"/>
      </p:cViewPr>
      <p:guideLst>
        <p:guide orient="horz" pos="777"/>
        <p:guide pos="18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tags" Target="tags/tag1.xml"/><Relationship Id="rId20" Type="http://schemas.openxmlformats.org/officeDocument/2006/relationships/font" Target="fonts/font1.fntdata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handoutMaster" Target="handoutMasters/handoutMaster1.xml"/><Relationship Id="rId15" Type="http://schemas.openxmlformats.org/officeDocument/2006/relationships/notesMaster" Target="notesMasters/notesMaster1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units="cm"/>
          <inkml:channel name="Y" type="integer" units="cm"/>
        </inkml:traceFormat>
        <inkml:channelProperties>
          <inkml:channelProperty channel="X" name="resolution" value="28.34646" units="1/cm"/>
          <inkml:channelProperty channel="Y" name="resolution" value="28.34646" units="1/cm"/>
        </inkml:channelProperties>
      </inkml:inkSource>
      <inkml:timestamp xml:id="ts0" timeString="2023-06-04T23:32:09"/>
    </inkml:context>
    <inkml:brush xml:id="br0">
      <inkml:brushProperty name="width" value="0.0224" units="cm"/>
      <inkml:brushProperty name="height" value="0.0224" units="cm"/>
      <inkml:brushProperty name="color" value="#f80600"/>
    </inkml:brush>
  </inkml:definitions>
  <inkml:trace contextRef="#ctx0" brushRef="#br0">4541 6754,'6738'0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units="cm"/>
          <inkml:channel name="Y" type="integer" units="cm"/>
        </inkml:traceFormat>
        <inkml:channelProperties>
          <inkml:channelProperty channel="X" name="resolution" value="28.34646" units="1/cm"/>
          <inkml:channelProperty channel="Y" name="resolution" value="28.34646" units="1/cm"/>
        </inkml:channelProperties>
      </inkml:inkSource>
      <inkml:timestamp xml:id="ts0" timeString="2023-06-04T23:32:09"/>
    </inkml:context>
    <inkml:brush xml:id="br0">
      <inkml:brushProperty name="width" value="0.0504" units="cm"/>
      <inkml:brushProperty name="height" value="0.0504" units="cm"/>
      <inkml:brushProperty name="color" value="#f80600"/>
    </inkml:brush>
  </inkml:definitions>
  <inkml:trace contextRef="#ctx0" brushRef="#br0">4567 6702,'6920'0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units="cm"/>
          <inkml:channel name="Y" type="integer" units="cm"/>
        </inkml:traceFormat>
        <inkml:channelProperties>
          <inkml:channelProperty channel="X" name="resolution" value="28.34646" units="1/cm"/>
          <inkml:channelProperty channel="Y" name="resolution" value="28.34646" units="1/cm"/>
        </inkml:channelProperties>
      </inkml:inkSource>
      <inkml:timestamp xml:id="ts0" timeString="2023-06-04T23:32:09"/>
    </inkml:context>
    <inkml:brush xml:id="br0">
      <inkml:brushProperty name="width" value="0.0504" units="cm"/>
      <inkml:brushProperty name="height" value="0.0504" units="cm"/>
      <inkml:brushProperty name="color" value="#f80600"/>
    </inkml:brush>
  </inkml:definitions>
  <inkml:trace contextRef="#ctx0" brushRef="#br0">4361 3271,'5640'0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units="cm"/>
          <inkml:channel name="Y" type="integer" units="cm"/>
        </inkml:traceFormat>
        <inkml:channelProperties>
          <inkml:channelProperty channel="X" name="resolution" value="28.34646" units="1/cm"/>
          <inkml:channelProperty channel="Y" name="resolution" value="28.34646" units="1/cm"/>
        </inkml:channelProperties>
      </inkml:inkSource>
      <inkml:timestamp xml:id="ts0" timeString="2023-06-04T23:32:09"/>
    </inkml:context>
    <inkml:brush xml:id="br0">
      <inkml:brushProperty name="width" value="0.0504" units="cm"/>
      <inkml:brushProperty name="height" value="0.0504" units="cm"/>
      <inkml:brushProperty name="color" value="#f80600"/>
    </inkml:brush>
  </inkml:definitions>
  <inkml:trace contextRef="#ctx0" brushRef="#br0">13212 8947,'0'0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7" Type="http://schemas.openxmlformats.org/officeDocument/2006/relationships/image" Target="../media/image6.png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5" Type="http://schemas.openxmlformats.org/officeDocument/2006/relationships/image" Target="../media/image5.png"/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4" Type="http://schemas.openxmlformats.org/officeDocument/2006/relationships/image" Target="../media/image5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封面封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汉仪君黑-45简" panose="020B0604020202020204" pitchFamily="34" charset="-122"/>
            </a:endParaRPr>
          </a:p>
        </p:txBody>
      </p:sp>
      <p:pic>
        <p:nvPicPr>
          <p:cNvPr id="3" name="图片 2" descr="黑暗里有星球&#10;&#10;中度可信度描述已自动生成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0" b="50000"/>
          <a:stretch>
            <a:fillRect/>
          </a:stretch>
        </p:blipFill>
        <p:spPr>
          <a:xfrm>
            <a:off x="8930640" y="0"/>
            <a:ext cx="3261360" cy="3429000"/>
          </a:xfrm>
          <a:prstGeom prst="rect">
            <a:avLst/>
          </a:prstGeom>
        </p:spPr>
      </p:pic>
      <p:grpSp>
        <p:nvGrpSpPr>
          <p:cNvPr id="4" name="组合 3"/>
          <p:cNvGrpSpPr/>
          <p:nvPr userDrawn="1"/>
        </p:nvGrpSpPr>
        <p:grpSpPr>
          <a:xfrm rot="5400000" flipH="1">
            <a:off x="411480" y="3718560"/>
            <a:ext cx="2727960" cy="3550919"/>
            <a:chOff x="0" y="3102014"/>
            <a:chExt cx="1863523" cy="3755985"/>
          </a:xfrm>
        </p:grpSpPr>
        <p:pic>
          <p:nvPicPr>
            <p:cNvPr id="5" name="图片 4" descr="图片包含 游戏机, 鸟, 灯光&#10;&#10;描述已自动生成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7945" r="37140"/>
            <a:stretch>
              <a:fillRect/>
            </a:stretch>
          </p:blipFill>
          <p:spPr>
            <a:xfrm rot="5400000" flipH="1">
              <a:off x="-946231" y="4048245"/>
              <a:ext cx="3755985" cy="1863523"/>
            </a:xfrm>
            <a:prstGeom prst="rect">
              <a:avLst/>
            </a:prstGeom>
          </p:spPr>
        </p:pic>
        <p:pic>
          <p:nvPicPr>
            <p:cNvPr id="6" name="图片 5" descr="图片包含 游戏机, 鸟, 灯光&#10;&#10;描述已自动生成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632" b="62447"/>
            <a:stretch>
              <a:fillRect/>
            </a:stretch>
          </p:blipFill>
          <p:spPr>
            <a:xfrm flipH="1" flipV="1">
              <a:off x="0" y="4282632"/>
              <a:ext cx="1666754" cy="2575367"/>
            </a:xfrm>
            <a:prstGeom prst="rect">
              <a:avLst/>
            </a:prstGeom>
          </p:spPr>
        </p:pic>
      </p:grpSp>
      <p:pic>
        <p:nvPicPr>
          <p:cNvPr id="7" name="图片 6" descr="黑白色的花&#10;&#10;中度可信度描述已自动生成"/>
          <p:cNvPicPr>
            <a:picLocks noChangeAspect="1"/>
          </p:cNvPicPr>
          <p:nvPr userDrawn="1"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00" t="32407" r="25841" b="45673"/>
          <a:stretch>
            <a:fillRect/>
          </a:stretch>
        </p:blipFill>
        <p:spPr>
          <a:xfrm flipH="1">
            <a:off x="9941169" y="3582752"/>
            <a:ext cx="2250829" cy="3275248"/>
          </a:xfrm>
          <a:custGeom>
            <a:avLst/>
            <a:gdLst>
              <a:gd name="connsiteX0" fmla="*/ 1828798 w 1828798"/>
              <a:gd name="connsiteY0" fmla="*/ 0 h 2661138"/>
              <a:gd name="connsiteX1" fmla="*/ 0 w 1828798"/>
              <a:gd name="connsiteY1" fmla="*/ 0 h 2661138"/>
              <a:gd name="connsiteX2" fmla="*/ 0 w 1828798"/>
              <a:gd name="connsiteY2" fmla="*/ 2661138 h 2661138"/>
              <a:gd name="connsiteX3" fmla="*/ 1828798 w 1828798"/>
              <a:gd name="connsiteY3" fmla="*/ 2661138 h 266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798" h="2661138">
                <a:moveTo>
                  <a:pt x="1828798" y="0"/>
                </a:moveTo>
                <a:lnTo>
                  <a:pt x="0" y="0"/>
                </a:lnTo>
                <a:lnTo>
                  <a:pt x="0" y="2661138"/>
                </a:lnTo>
                <a:lnTo>
                  <a:pt x="1828798" y="2661138"/>
                </a:lnTo>
                <a:close/>
              </a:path>
            </a:pathLst>
          </a:custGeom>
        </p:spPr>
      </p:pic>
      <p:pic>
        <p:nvPicPr>
          <p:cNvPr id="8" name="图片 7" descr="黑白色的花&#10;&#10;中度可信度描述已自动生成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63" t="13961" r="59996" b="62228"/>
          <a:stretch>
            <a:fillRect/>
          </a:stretch>
        </p:blipFill>
        <p:spPr>
          <a:xfrm flipH="1" flipV="1">
            <a:off x="0" y="0"/>
            <a:ext cx="1661087" cy="3071445"/>
          </a:xfrm>
          <a:custGeom>
            <a:avLst/>
            <a:gdLst>
              <a:gd name="connsiteX0" fmla="*/ 1242646 w 1242646"/>
              <a:gd name="connsiteY0" fmla="*/ 2297723 h 2297723"/>
              <a:gd name="connsiteX1" fmla="*/ 0 w 1242646"/>
              <a:gd name="connsiteY1" fmla="*/ 2297723 h 2297723"/>
              <a:gd name="connsiteX2" fmla="*/ 0 w 1242646"/>
              <a:gd name="connsiteY2" fmla="*/ 0 h 2297723"/>
              <a:gd name="connsiteX3" fmla="*/ 1242646 w 1242646"/>
              <a:gd name="connsiteY3" fmla="*/ 0 h 2297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42646" h="2297723">
                <a:moveTo>
                  <a:pt x="1242646" y="2297723"/>
                </a:moveTo>
                <a:lnTo>
                  <a:pt x="0" y="2297723"/>
                </a:lnTo>
                <a:lnTo>
                  <a:pt x="0" y="0"/>
                </a:lnTo>
                <a:lnTo>
                  <a:pt x="1242646" y="0"/>
                </a:lnTo>
                <a:close/>
              </a:path>
            </a:pathLst>
          </a:custGeom>
        </p:spPr>
      </p:pic>
      <p:grpSp>
        <p:nvGrpSpPr>
          <p:cNvPr id="9" name="组合 8"/>
          <p:cNvGrpSpPr/>
          <p:nvPr userDrawn="1"/>
        </p:nvGrpSpPr>
        <p:grpSpPr>
          <a:xfrm>
            <a:off x="5493420" y="1716419"/>
            <a:ext cx="1205160" cy="673756"/>
            <a:chOff x="5493420" y="1716419"/>
            <a:chExt cx="1205160" cy="673756"/>
          </a:xfrm>
        </p:grpSpPr>
        <p:grpSp>
          <p:nvGrpSpPr>
            <p:cNvPr id="10" name="组合 9"/>
            <p:cNvGrpSpPr/>
            <p:nvPr/>
          </p:nvGrpSpPr>
          <p:grpSpPr>
            <a:xfrm>
              <a:off x="5493420" y="1716419"/>
              <a:ext cx="1205160" cy="673756"/>
              <a:chOff x="5392407" y="1528134"/>
              <a:chExt cx="1376313" cy="769441"/>
            </a:xfrm>
          </p:grpSpPr>
          <p:pic>
            <p:nvPicPr>
              <p:cNvPr id="12" name="图片 11" descr="黑白色的花&#10;&#10;中度可信度描述已自动生成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809" t="39470" r="59544" b="48382"/>
              <a:stretch>
                <a:fillRect/>
              </a:stretch>
            </p:blipFill>
            <p:spPr>
              <a:xfrm>
                <a:off x="5392407" y="1528134"/>
                <a:ext cx="861774" cy="769441"/>
              </a:xfrm>
              <a:prstGeom prst="rect">
                <a:avLst/>
              </a:prstGeom>
            </p:spPr>
          </p:pic>
          <p:pic>
            <p:nvPicPr>
              <p:cNvPr id="13" name="图片 12" descr="黑白色的花&#10;&#10;中度可信度描述已自动生成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809" t="39470" r="59544" b="48382"/>
              <a:stretch>
                <a:fillRect/>
              </a:stretch>
            </p:blipFill>
            <p:spPr>
              <a:xfrm flipH="1">
                <a:off x="5906946" y="1528134"/>
                <a:ext cx="861774" cy="769441"/>
              </a:xfrm>
              <a:prstGeom prst="rect">
                <a:avLst/>
              </a:prstGeom>
            </p:spPr>
          </p:pic>
        </p:grpSp>
        <p:pic>
          <p:nvPicPr>
            <p:cNvPr id="11" name="图片 10" descr="卡通人物&#10;&#10;中度可信度描述已自动生成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5970" r="17944"/>
            <a:stretch>
              <a:fillRect/>
            </a:stretch>
          </p:blipFill>
          <p:spPr>
            <a:xfrm rot="2081187">
              <a:off x="5952106" y="1786641"/>
              <a:ext cx="387635" cy="407067"/>
            </a:xfrm>
            <a:prstGeom prst="rect">
              <a:avLst/>
            </a:prstGeom>
          </p:spPr>
        </p:pic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汉仪君黑-45简" panose="020B0604020202020204" pitchFamily="34" charset="-122"/>
            </a:endParaRPr>
          </a:p>
        </p:txBody>
      </p:sp>
      <p:pic>
        <p:nvPicPr>
          <p:cNvPr id="3" name="图片 2" descr="黑暗里有星球&#10;&#10;中度可信度描述已自动生成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0" b="50000"/>
          <a:stretch>
            <a:fillRect/>
          </a:stretch>
        </p:blipFill>
        <p:spPr>
          <a:xfrm flipH="1">
            <a:off x="0" y="0"/>
            <a:ext cx="3154680" cy="2743200"/>
          </a:xfrm>
          <a:prstGeom prst="rect">
            <a:avLst/>
          </a:prstGeom>
        </p:spPr>
      </p:pic>
      <p:pic>
        <p:nvPicPr>
          <p:cNvPr id="4" name="图片 3" descr="黑白色的花&#10;&#10;中度可信度描述已自动生成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20005" r="26754" b="37355"/>
          <a:stretch>
            <a:fillRect/>
          </a:stretch>
        </p:blipFill>
        <p:spPr>
          <a:xfrm>
            <a:off x="0" y="807720"/>
            <a:ext cx="1478280" cy="4114801"/>
          </a:xfrm>
          <a:prstGeom prst="rect">
            <a:avLst/>
          </a:prstGeom>
        </p:spPr>
      </p:pic>
      <p:pic>
        <p:nvPicPr>
          <p:cNvPr id="5" name="图片 4" descr="图片包含 游戏机, 鸟, 灯光&#10;&#10;描述已自动生成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04" b="63111"/>
          <a:stretch>
            <a:fillRect/>
          </a:stretch>
        </p:blipFill>
        <p:spPr>
          <a:xfrm rot="5400000">
            <a:off x="10020301" y="4686302"/>
            <a:ext cx="1813557" cy="2529840"/>
          </a:xfrm>
          <a:prstGeom prst="rect">
            <a:avLst/>
          </a:prstGeom>
        </p:spPr>
      </p:pic>
      <p:pic>
        <p:nvPicPr>
          <p:cNvPr id="6" name="图片 5" descr="图片包含 游戏机, 鸟, 灯光&#10;&#10;描述已自动生成"/>
          <p:cNvPicPr>
            <a:picLocks noChangeAspect="1"/>
          </p:cNvPicPr>
          <p:nvPr userDrawn="1"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457" r="36597"/>
          <a:stretch>
            <a:fillRect/>
          </a:stretch>
        </p:blipFill>
        <p:spPr>
          <a:xfrm>
            <a:off x="1" y="5642465"/>
            <a:ext cx="2529842" cy="1215534"/>
          </a:xfrm>
          <a:prstGeom prst="rect">
            <a:avLst/>
          </a:prstGeom>
        </p:spPr>
      </p:pic>
      <p:pic>
        <p:nvPicPr>
          <p:cNvPr id="7" name="图片 6" descr="黑白色的花&#10;&#10;中度可信度描述已自动生成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72" t="13128" r="64112" b="74276"/>
          <a:stretch>
            <a:fillRect/>
          </a:stretch>
        </p:blipFill>
        <p:spPr>
          <a:xfrm flipV="1">
            <a:off x="11230708" y="-1"/>
            <a:ext cx="961292" cy="121553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汉仪君黑-45简" panose="020B0604020202020204" pitchFamily="34" charset="-122"/>
            </a:endParaRPr>
          </a:p>
        </p:txBody>
      </p:sp>
      <p:pic>
        <p:nvPicPr>
          <p:cNvPr id="3" name="图片 2" descr="黑暗里有星球&#10;&#10;中度可信度描述已自动生成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0" b="50000"/>
          <a:stretch>
            <a:fillRect/>
          </a:stretch>
        </p:blipFill>
        <p:spPr>
          <a:xfrm>
            <a:off x="8930640" y="0"/>
            <a:ext cx="3261360" cy="3429000"/>
          </a:xfrm>
          <a:prstGeom prst="rect">
            <a:avLst/>
          </a:prstGeom>
        </p:spPr>
      </p:pic>
      <p:grpSp>
        <p:nvGrpSpPr>
          <p:cNvPr id="4" name="组合 3"/>
          <p:cNvGrpSpPr/>
          <p:nvPr userDrawn="1"/>
        </p:nvGrpSpPr>
        <p:grpSpPr>
          <a:xfrm rot="5400000" flipH="1">
            <a:off x="411480" y="3718560"/>
            <a:ext cx="2727960" cy="3550919"/>
            <a:chOff x="0" y="3102014"/>
            <a:chExt cx="1863523" cy="3755985"/>
          </a:xfrm>
        </p:grpSpPr>
        <p:pic>
          <p:nvPicPr>
            <p:cNvPr id="5" name="图片 4" descr="图片包含 游戏机, 鸟, 灯光&#10;&#10;描述已自动生成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7945" r="37140"/>
            <a:stretch>
              <a:fillRect/>
            </a:stretch>
          </p:blipFill>
          <p:spPr>
            <a:xfrm rot="5400000" flipH="1">
              <a:off x="-946231" y="4048245"/>
              <a:ext cx="3755985" cy="1863523"/>
            </a:xfrm>
            <a:prstGeom prst="rect">
              <a:avLst/>
            </a:prstGeom>
          </p:spPr>
        </p:pic>
        <p:pic>
          <p:nvPicPr>
            <p:cNvPr id="6" name="图片 5" descr="图片包含 游戏机, 鸟, 灯光&#10;&#10;描述已自动生成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632" b="62447"/>
            <a:stretch>
              <a:fillRect/>
            </a:stretch>
          </p:blipFill>
          <p:spPr>
            <a:xfrm flipH="1" flipV="1">
              <a:off x="0" y="4282632"/>
              <a:ext cx="1666754" cy="2575367"/>
            </a:xfrm>
            <a:prstGeom prst="rect">
              <a:avLst/>
            </a:prstGeom>
          </p:spPr>
        </p:pic>
      </p:grpSp>
      <p:grpSp>
        <p:nvGrpSpPr>
          <p:cNvPr id="14" name="组合 13"/>
          <p:cNvGrpSpPr/>
          <p:nvPr userDrawn="1"/>
        </p:nvGrpSpPr>
        <p:grpSpPr>
          <a:xfrm>
            <a:off x="5556" y="2987421"/>
            <a:ext cx="12180888" cy="1859280"/>
            <a:chOff x="0" y="2987421"/>
            <a:chExt cx="12180888" cy="1859280"/>
          </a:xfrm>
        </p:grpSpPr>
        <p:sp>
          <p:nvSpPr>
            <p:cNvPr id="15" name="矩形 14"/>
            <p:cNvSpPr/>
            <p:nvPr/>
          </p:nvSpPr>
          <p:spPr>
            <a:xfrm flipH="1">
              <a:off x="0" y="2987421"/>
              <a:ext cx="9067800" cy="1859280"/>
            </a:xfrm>
            <a:prstGeom prst="rect">
              <a:avLst/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68F68"/>
                </a:solidFill>
                <a:latin typeface="汉仪大宋简" panose="02010600000101010101" charset="-122"/>
                <a:ea typeface="汉仪大宋简" panose="02010600000101010101" charset="-122"/>
              </a:endParaRPr>
            </a:p>
          </p:txBody>
        </p:sp>
        <p:sp>
          <p:nvSpPr>
            <p:cNvPr id="16" name="矩形 15"/>
            <p:cNvSpPr/>
            <p:nvPr/>
          </p:nvSpPr>
          <p:spPr>
            <a:xfrm>
              <a:off x="3113088" y="2987421"/>
              <a:ext cx="9067800" cy="1859280"/>
            </a:xfrm>
            <a:prstGeom prst="rect">
              <a:avLst/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68F68"/>
                </a:solidFill>
                <a:latin typeface="汉仪大宋简" panose="02010600000101010101" charset="-122"/>
                <a:ea typeface="汉仪大宋简" panose="02010600000101010101" charset="-122"/>
              </a:endParaRPr>
            </a:p>
          </p:txBody>
        </p:sp>
      </p:grpSp>
      <p:grpSp>
        <p:nvGrpSpPr>
          <p:cNvPr id="17" name="组合 16"/>
          <p:cNvGrpSpPr/>
          <p:nvPr userDrawn="1"/>
        </p:nvGrpSpPr>
        <p:grpSpPr>
          <a:xfrm>
            <a:off x="4756741" y="2087880"/>
            <a:ext cx="2689630" cy="975360"/>
            <a:chOff x="5392407" y="1528134"/>
            <a:chExt cx="1376313" cy="769441"/>
          </a:xfrm>
        </p:grpSpPr>
        <p:pic>
          <p:nvPicPr>
            <p:cNvPr id="18" name="图片 17" descr="黑白色的花&#10;&#10;中度可信度描述已自动生成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809" t="39470" r="59544" b="48382"/>
            <a:stretch>
              <a:fillRect/>
            </a:stretch>
          </p:blipFill>
          <p:spPr>
            <a:xfrm>
              <a:off x="5392407" y="1528134"/>
              <a:ext cx="861774" cy="769441"/>
            </a:xfrm>
            <a:prstGeom prst="rect">
              <a:avLst/>
            </a:prstGeom>
          </p:spPr>
        </p:pic>
        <p:pic>
          <p:nvPicPr>
            <p:cNvPr id="19" name="图片 18" descr="黑白色的花&#10;&#10;中度可信度描述已自动生成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809" t="39470" r="59544" b="48382"/>
            <a:stretch>
              <a:fillRect/>
            </a:stretch>
          </p:blipFill>
          <p:spPr>
            <a:xfrm flipH="1">
              <a:off x="5906946" y="1528134"/>
              <a:ext cx="861774" cy="769441"/>
            </a:xfrm>
            <a:prstGeom prst="rect">
              <a:avLst/>
            </a:prstGeom>
          </p:spPr>
        </p:pic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5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汉仪君黑-45简" panose="020B0604020202020204" pitchFamily="34" charset="-122"/>
            </a:endParaRPr>
          </a:p>
        </p:txBody>
      </p:sp>
      <p:pic>
        <p:nvPicPr>
          <p:cNvPr id="3" name="图片 2" descr="图片包含 游戏机, 鸟, 灯光&#10;&#10;描述已自动生成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457" r="36597"/>
          <a:stretch>
            <a:fillRect/>
          </a:stretch>
        </p:blipFill>
        <p:spPr>
          <a:xfrm>
            <a:off x="1" y="6065133"/>
            <a:ext cx="1650158" cy="792865"/>
          </a:xfrm>
          <a:prstGeom prst="rect">
            <a:avLst/>
          </a:prstGeom>
        </p:spPr>
      </p:pic>
      <p:pic>
        <p:nvPicPr>
          <p:cNvPr id="4" name="图片 3" descr="黑暗里有星球&#10;&#10;中度可信度描述已自动生成"/>
          <p:cNvPicPr>
            <a:picLocks noChangeAspect="1"/>
          </p:cNvPicPr>
          <p:nvPr userDrawn="1"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0" b="50000"/>
          <a:stretch>
            <a:fillRect/>
          </a:stretch>
        </p:blipFill>
        <p:spPr>
          <a:xfrm flipV="1">
            <a:off x="11064240" y="5672271"/>
            <a:ext cx="1127759" cy="1185728"/>
          </a:xfrm>
          <a:prstGeom prst="rect">
            <a:avLst/>
          </a:prstGeom>
        </p:spPr>
      </p:pic>
      <p:pic>
        <p:nvPicPr>
          <p:cNvPr id="5" name="图片 4" descr="黑白色的花&#10;&#10;中度可信度描述已自动生成"/>
          <p:cNvPicPr>
            <a:picLocks noChangeAspect="1"/>
          </p:cNvPicPr>
          <p:nvPr userDrawn="1"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77" t="41325" r="38377" b="43830"/>
          <a:stretch>
            <a:fillRect/>
          </a:stretch>
        </p:blipFill>
        <p:spPr>
          <a:xfrm>
            <a:off x="11349672" y="0"/>
            <a:ext cx="842328" cy="14325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汉仪君黑-45简" panose="020B0604020202020204" pitchFamily="34" charset="-122"/>
              </a:defRPr>
            </a:lvl1pPr>
          </a:lstStyle>
          <a:p>
            <a:fld id="{CE9BFF92-3C35-4CDC-84A8-03301138CCDE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汉仪君黑-45简" panose="020B0604020202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汉仪君黑-45简" panose="020B0604020202020204" pitchFamily="34" charset="-122"/>
              </a:defRPr>
            </a:lvl1pPr>
          </a:lstStyle>
          <a:p>
            <a:fld id="{50C5ABB5-3CEE-40C5-9829-DE87F265C562}" type="slidenum">
              <a:rPr lang="zh-CN" altLang="en-US" smtClean="0"/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君黑-45简" panose="020B0604020202020204" pitchFamily="34" charset="-122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汉仪君黑-45简" panose="020B0604020202020204" pitchFamily="34" charset="-122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汉仪君黑-45简" panose="020B0604020202020204" pitchFamily="34" charset="-122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汉仪君黑-45简" panose="020B0604020202020204" pitchFamily="34" charset="-122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汉仪君黑-45简" panose="020B0604020202020204" pitchFamily="34" charset="-122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汉仪君黑-45简" panose="020B0604020202020204" pitchFamily="34" charset="-122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5" Type="http://schemas.openxmlformats.org/officeDocument/2006/relationships/customXml" Target="../ink/ink2.xml"/><Relationship Id="rId4" Type="http://schemas.openxmlformats.org/officeDocument/2006/relationships/image" Target="../media/image16.png"/><Relationship Id="rId3" Type="http://schemas.openxmlformats.org/officeDocument/2006/relationships/customXml" Target="../ink/ink1.xml"/><Relationship Id="rId2" Type="http://schemas.openxmlformats.org/officeDocument/2006/relationships/image" Target="../media/image15.jpeg"/><Relationship Id="rId1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23.png"/><Relationship Id="rId4" Type="http://schemas.openxmlformats.org/officeDocument/2006/relationships/customXml" Target="../ink/ink4.xml"/><Relationship Id="rId3" Type="http://schemas.openxmlformats.org/officeDocument/2006/relationships/image" Target="../media/image22.png"/><Relationship Id="rId2" Type="http://schemas.openxmlformats.org/officeDocument/2006/relationships/customXml" Target="../ink/ink3.xml"/><Relationship Id="rId1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/>
          <p:cNvSpPr txBox="1"/>
          <p:nvPr/>
        </p:nvSpPr>
        <p:spPr>
          <a:xfrm>
            <a:off x="2053590" y="2297575"/>
            <a:ext cx="808482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>
                <a:sym typeface="+mn-ea"/>
              </a:rPr>
              <a:t>Global Citizenship Education</a:t>
            </a:r>
            <a:endParaRPr lang="zh-CN" altLang="en-US" sz="4400" dirty="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033645" y="5100320"/>
            <a:ext cx="296037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600" b="1" dirty="0">
                <a:solidFill>
                  <a:srgbClr val="81A589"/>
                </a:solidFill>
                <a:latin typeface="+mj-ea"/>
                <a:ea typeface="+mj-ea"/>
              </a:rPr>
              <a:t>Name: Xuanxuan Tang</a:t>
            </a:r>
            <a:endParaRPr lang="en-US" altLang="zh-CN" sz="1600" b="1" dirty="0">
              <a:solidFill>
                <a:srgbClr val="81A589"/>
              </a:solidFill>
              <a:latin typeface="+mj-ea"/>
              <a:ea typeface="+mj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048965" y="3096757"/>
            <a:ext cx="6094070" cy="3371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1600">
                <a:sym typeface="+mn-ea"/>
              </a:rPr>
              <a:t>Citizenship Education for Globalizing Societies</a:t>
            </a:r>
            <a:endParaRPr lang="en-US" altLang="zh-CN" sz="1600" spc="300" dirty="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2724785" y="1170450"/>
            <a:ext cx="38138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汉仪大宋简" panose="02010600000101010101" charset="-122"/>
                <a:ea typeface="汉仪大宋简" panose="02010600000101010101" charset="-122"/>
                <a:cs typeface="汉仪大宋简" panose="02010600000101010101" charset="-122"/>
              </a:rPr>
              <a:t> CONTENTS</a:t>
            </a:r>
            <a:endParaRPr lang="zh-CN" altLang="en-US" sz="3600" dirty="0">
              <a:solidFill>
                <a:schemeClr val="tx1">
                  <a:lumMod val="75000"/>
                  <a:lumOff val="25000"/>
                </a:schemeClr>
              </a:solidFill>
              <a:latin typeface="汉仪大宋简" panose="02010600000101010101" charset="-122"/>
              <a:ea typeface="汉仪大宋简" panose="02010600000101010101" charset="-122"/>
              <a:cs typeface="汉仪大宋简" panose="02010600000101010101" charset="-122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3269064" y="2395286"/>
            <a:ext cx="6772910" cy="648971"/>
            <a:chOff x="3274087" y="2238544"/>
            <a:chExt cx="6772910" cy="648971"/>
          </a:xfrm>
        </p:grpSpPr>
        <p:sp>
          <p:nvSpPr>
            <p:cNvPr id="21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22" name="组合 21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25" name="椭圆 24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01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23" name="文本框 22"/>
            <p:cNvSpPr txBox="1"/>
            <p:nvPr/>
          </p:nvSpPr>
          <p:spPr>
            <a:xfrm>
              <a:off x="4204362" y="2355384"/>
              <a:ext cx="5842635" cy="3987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>
                  <a:sym typeface="+mn-ea"/>
                </a:rPr>
                <a:t>What is global citizenship education(GCED)?</a:t>
              </a:r>
              <a:endPara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3334469" y="3624248"/>
            <a:ext cx="6772910" cy="648971"/>
            <a:chOff x="3274087" y="2238544"/>
            <a:chExt cx="6772910" cy="648971"/>
          </a:xfrm>
        </p:grpSpPr>
        <p:sp>
          <p:nvSpPr>
            <p:cNvPr id="28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29" name="组合 28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32" name="椭圆 31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33" name="文本框 32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02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30" name="文本框 29"/>
            <p:cNvSpPr txBox="1"/>
            <p:nvPr/>
          </p:nvSpPr>
          <p:spPr>
            <a:xfrm>
              <a:off x="4204362" y="2355384"/>
              <a:ext cx="584263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Three Dimensions of GCED 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3377014" y="4852574"/>
            <a:ext cx="6772738" cy="648971"/>
            <a:chOff x="3274087" y="2238544"/>
            <a:chExt cx="6772738" cy="648971"/>
          </a:xfrm>
        </p:grpSpPr>
        <p:sp>
          <p:nvSpPr>
            <p:cNvPr id="35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36" name="组合 35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39" name="椭圆 38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40" name="文本框 39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03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37" name="文本框 36"/>
            <p:cNvSpPr txBox="1"/>
            <p:nvPr/>
          </p:nvSpPr>
          <p:spPr>
            <a:xfrm>
              <a:off x="4204362" y="2355384"/>
              <a:ext cx="560641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GCED in Practice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组合 11"/>
          <p:cNvGrpSpPr/>
          <p:nvPr/>
        </p:nvGrpSpPr>
        <p:grpSpPr>
          <a:xfrm>
            <a:off x="0" y="5365115"/>
            <a:ext cx="12192000" cy="1492885"/>
            <a:chOff x="0" y="4464190"/>
            <a:chExt cx="12192000" cy="2393810"/>
          </a:xfrm>
        </p:grpSpPr>
        <p:sp>
          <p:nvSpPr>
            <p:cNvPr id="9" name="矩形 8"/>
            <p:cNvSpPr/>
            <p:nvPr/>
          </p:nvSpPr>
          <p:spPr>
            <a:xfrm>
              <a:off x="0" y="4464190"/>
              <a:ext cx="12192000" cy="2393810"/>
            </a:xfrm>
            <a:prstGeom prst="rect">
              <a:avLst/>
            </a:prstGeom>
            <a:solidFill>
              <a:schemeClr val="accent1"/>
            </a:solidFill>
            <a:ln>
              <a:gradFill>
                <a:gsLst>
                  <a:gs pos="7000">
                    <a:schemeClr val="accent1">
                      <a:alpha val="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68F68"/>
                </a:solidFill>
                <a:latin typeface="汉仪大宋简" panose="02010600000101010101" charset="-122"/>
                <a:ea typeface="汉仪大宋简" panose="02010600000101010101" charset="-122"/>
              </a:endParaRPr>
            </a:p>
          </p:txBody>
        </p:sp>
        <p:pic>
          <p:nvPicPr>
            <p:cNvPr id="11" name="图片 10" descr="桌子上的食物&#10;&#10;描述已自动生成"/>
            <p:cNvPicPr>
              <a:picLocks noChangeAspect="1"/>
            </p:cNvPicPr>
            <p:nvPr/>
          </p:nvPicPr>
          <p:blipFill>
            <a:blip r:embed="rId1" cstate="print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70549"/>
            <a:stretch>
              <a:fillRect/>
            </a:stretch>
          </p:blipFill>
          <p:spPr>
            <a:xfrm>
              <a:off x="0" y="4464190"/>
              <a:ext cx="12192000" cy="2393810"/>
            </a:xfrm>
            <a:custGeom>
              <a:avLst/>
              <a:gdLst>
                <a:gd name="connsiteX0" fmla="*/ 0 w 12192000"/>
                <a:gd name="connsiteY0" fmla="*/ 0 h 2393810"/>
                <a:gd name="connsiteX1" fmla="*/ 12192000 w 12192000"/>
                <a:gd name="connsiteY1" fmla="*/ 0 h 2393810"/>
                <a:gd name="connsiteX2" fmla="*/ 12192000 w 12192000"/>
                <a:gd name="connsiteY2" fmla="*/ 2393810 h 2393810"/>
                <a:gd name="connsiteX3" fmla="*/ 0 w 12192000"/>
                <a:gd name="connsiteY3" fmla="*/ 2393810 h 23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2000" h="2393810">
                  <a:moveTo>
                    <a:pt x="0" y="0"/>
                  </a:moveTo>
                  <a:lnTo>
                    <a:pt x="12192000" y="0"/>
                  </a:lnTo>
                  <a:lnTo>
                    <a:pt x="12192000" y="2393810"/>
                  </a:lnTo>
                  <a:lnTo>
                    <a:pt x="0" y="2393810"/>
                  </a:lnTo>
                  <a:close/>
                </a:path>
              </a:pathLst>
            </a:custGeom>
          </p:spPr>
        </p:pic>
      </p:grpSp>
      <p:sp>
        <p:nvSpPr>
          <p:cNvPr id="14" name="文本框 13"/>
          <p:cNvSpPr txBox="1"/>
          <p:nvPr/>
        </p:nvSpPr>
        <p:spPr>
          <a:xfrm flipH="1">
            <a:off x="994105" y="1255160"/>
            <a:ext cx="220787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solidFill>
                  <a:schemeClr val="accent1"/>
                </a:solidFill>
                <a:latin typeface="+mj-ea"/>
                <a:ea typeface="+mj-ea"/>
              </a:rPr>
              <a:t>Key Ideas:</a:t>
            </a:r>
            <a:endParaRPr lang="en-US" altLang="zh-CN" sz="2400" dirty="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94410" y="1877060"/>
            <a:ext cx="10339070" cy="3014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charset="0"/>
              <a:buChar char=""/>
            </a:pPr>
            <a:r>
              <a:rPr lang="en-US" altLang="zh-CN">
                <a:sym typeface="+mn-ea"/>
              </a:rPr>
              <a:t>builds on the </a:t>
            </a:r>
            <a:r>
              <a:rPr lang="en-US" altLang="zh-CN" sz="2400" b="1">
                <a:latin typeface="Arial Bold" panose="020B0604020202020204" charset="0"/>
                <a:cs typeface="Arial Bold" panose="020B0604020202020204" charset="0"/>
                <a:sym typeface="+mn-ea"/>
              </a:rPr>
              <a:t>pedagogies</a:t>
            </a:r>
            <a:r>
              <a:rPr lang="en-US" altLang="zh-CN">
                <a:sym typeface="+mn-ea"/>
              </a:rPr>
              <a:t>( intercultural learning,global education, cosmopolitan education,peace education,civic education)</a:t>
            </a:r>
            <a:endParaRPr lang="en-US" altLang="zh-CN">
              <a:sym typeface="+mn-ea"/>
            </a:endParaRPr>
          </a:p>
          <a:p>
            <a:pPr marL="285750" indent="-285750">
              <a:buFont typeface="Wingdings" panose="05000000000000000000" charset="0"/>
              <a:buChar char=""/>
            </a:pPr>
            <a:endParaRPr lang="en-US" altLang="zh-CN">
              <a:sym typeface="+mn-ea"/>
            </a:endParaRPr>
          </a:p>
          <a:p>
            <a:pPr marL="285750" indent="-285750">
              <a:buFont typeface="Wingdings" panose="05000000000000000000" charset="0"/>
              <a:buChar char=""/>
            </a:pPr>
            <a:r>
              <a:rPr lang="en-US" altLang="zh-CN">
                <a:sym typeface="+mn-ea"/>
              </a:rPr>
              <a:t>combines </a:t>
            </a:r>
            <a:r>
              <a:rPr lang="en-US" altLang="zh-CN" sz="2400" b="1">
                <a:latin typeface="Arial Bold" panose="020B0604020202020204" charset="0"/>
                <a:cs typeface="Arial Bold" panose="020B0604020202020204" charset="0"/>
                <a:sym typeface="+mn-ea"/>
              </a:rPr>
              <a:t>essential components</a:t>
            </a:r>
            <a:r>
              <a:rPr lang="en-US" altLang="zh-CN">
                <a:sym typeface="+mn-ea"/>
              </a:rPr>
              <a:t> and thereby gives a </a:t>
            </a:r>
            <a:r>
              <a:rPr lang="en-US" altLang="zh-CN" sz="2400" b="1">
                <a:latin typeface="Arial Bold" panose="020B0604020202020204" charset="0"/>
                <a:cs typeface="Arial Bold" panose="020B0604020202020204" charset="0"/>
                <a:sym typeface="+mn-ea"/>
              </a:rPr>
              <a:t>new</a:t>
            </a:r>
            <a:r>
              <a:rPr lang="en-US" altLang="zh-CN">
                <a:sym typeface="+mn-ea"/>
              </a:rPr>
              <a:t> and </a:t>
            </a:r>
            <a:r>
              <a:rPr lang="en-US" altLang="zh-CN" sz="2400" b="1">
                <a:latin typeface="Arial Bold" panose="020B0604020202020204" charset="0"/>
                <a:cs typeface="Arial Bold" panose="020B0604020202020204" charset="0"/>
                <a:sym typeface="+mn-ea"/>
              </a:rPr>
              <a:t>unique</a:t>
            </a:r>
            <a:r>
              <a:rPr lang="en-US" altLang="zh-CN">
                <a:sym typeface="+mn-ea"/>
              </a:rPr>
              <a:t> focus</a:t>
            </a:r>
            <a:endParaRPr lang="en-US" altLang="zh-CN">
              <a:sym typeface="+mn-ea"/>
            </a:endParaRPr>
          </a:p>
          <a:p>
            <a:pPr marL="285750" indent="-285750">
              <a:buFont typeface="Wingdings" panose="05000000000000000000" charset="0"/>
              <a:buChar char=""/>
            </a:pPr>
            <a:endParaRPr lang="en-US" altLang="zh-CN">
              <a:sym typeface="+mn-ea"/>
            </a:endParaRPr>
          </a:p>
          <a:p>
            <a:pPr marL="285750" indent="-285750">
              <a:buFont typeface="Wingdings" panose="05000000000000000000" charset="0"/>
              <a:buChar char=""/>
            </a:pPr>
            <a:r>
              <a:rPr lang="en-US" altLang="zh-CN">
                <a:sym typeface="+mn-ea"/>
              </a:rPr>
              <a:t>constitutes an </a:t>
            </a:r>
            <a:r>
              <a:rPr lang="en-US" altLang="zh-CN" sz="2400" b="1">
                <a:latin typeface="Arial Bold" panose="020B0604020202020204" charset="0"/>
                <a:cs typeface="Arial Bold" panose="020B0604020202020204" charset="0"/>
                <a:sym typeface="+mn-ea"/>
              </a:rPr>
              <a:t>original</a:t>
            </a:r>
            <a:r>
              <a:rPr lang="en-US" altLang="zh-CN">
                <a:sym typeface="+mn-ea"/>
              </a:rPr>
              <a:t>, </a:t>
            </a:r>
            <a:r>
              <a:rPr lang="en-US" altLang="zh-CN" sz="2400" b="1">
                <a:latin typeface="Arial Bold" panose="020B0604020202020204" charset="0"/>
                <a:cs typeface="Arial Bold" panose="020B0604020202020204" charset="0"/>
                <a:sym typeface="+mn-ea"/>
              </a:rPr>
              <a:t>necessary</a:t>
            </a:r>
            <a:r>
              <a:rPr lang="en-US" altLang="zh-CN">
                <a:sym typeface="+mn-ea"/>
              </a:rPr>
              <a:t> and </a:t>
            </a:r>
            <a:r>
              <a:rPr lang="en-US" altLang="zh-CN" sz="2400" b="1">
                <a:latin typeface="Arial Bold" panose="020B0604020202020204" charset="0"/>
                <a:cs typeface="Arial Bold" panose="020B0604020202020204" charset="0"/>
                <a:sym typeface="+mn-ea"/>
              </a:rPr>
              <a:t>forward-looking</a:t>
            </a:r>
            <a:r>
              <a:rPr lang="en-US" altLang="zh-CN">
                <a:sym typeface="+mn-ea"/>
              </a:rPr>
              <a:t> mental framework, </a:t>
            </a:r>
            <a:r>
              <a:rPr lang="en-US" altLang="zh-CN" sz="2400" b="1" dirty="0">
                <a:solidFill>
                  <a:schemeClr val="tx1"/>
                </a:solidFill>
                <a:latin typeface="+mj-ea"/>
                <a:ea typeface="+mj-ea"/>
                <a:sym typeface="+mn-ea"/>
              </a:rPr>
              <a:t>develop</a:t>
            </a:r>
            <a:r>
              <a:rPr lang="en-US" altLang="zh-CN" sz="2400" dirty="0">
                <a:solidFill>
                  <a:schemeClr val="tx1"/>
                </a:solidFill>
                <a:latin typeface="+mj-ea"/>
                <a:ea typeface="+mj-ea"/>
                <a:sym typeface="+mn-ea"/>
              </a:rPr>
              <a:t> </a:t>
            </a:r>
            <a:r>
              <a:rPr lang="en-US" altLang="zh-CN" dirty="0">
                <a:latin typeface="+mj-ea"/>
                <a:ea typeface="+mj-ea"/>
                <a:sym typeface="+mn-ea"/>
              </a:rPr>
              <a:t>the knowledge, skills, values and attitudes,</a:t>
            </a:r>
            <a:r>
              <a:rPr lang="en-US" altLang="zh-CN" sz="2800" b="1" dirty="0">
                <a:solidFill>
                  <a:schemeClr val="tx1"/>
                </a:solidFill>
                <a:latin typeface="+mj-ea"/>
                <a:ea typeface="+mj-ea"/>
                <a:sym typeface="+mn-ea"/>
              </a:rPr>
              <a:t>secure</a:t>
            </a:r>
            <a:r>
              <a:rPr lang="en-US" altLang="zh-CN" dirty="0">
                <a:latin typeface="+mj-ea"/>
                <a:ea typeface="+mj-ea"/>
                <a:sym typeface="+mn-ea"/>
              </a:rPr>
              <a:t> the peacfull, tolerant,inclusive,secure and sustainable world</a:t>
            </a:r>
            <a:endParaRPr lang="en-US" altLang="zh-CN" dirty="0">
              <a:solidFill>
                <a:schemeClr val="tx1"/>
              </a:solidFill>
              <a:latin typeface="+mj-ea"/>
              <a:ea typeface="+mj-ea"/>
            </a:endParaRPr>
          </a:p>
          <a:p>
            <a:pPr marL="285750" indent="-285750">
              <a:buFont typeface="Wingdings" panose="05000000000000000000" charset="0"/>
              <a:buChar char=""/>
            </a:pPr>
            <a:endParaRPr lang="en-US" altLang="zh-CN" b="1">
              <a:latin typeface="Arial Bold" panose="020B0604020202020204" charset="0"/>
              <a:cs typeface="Arial Bold" panose="020B0604020202020204" charset="0"/>
              <a:sym typeface="+mn-ea"/>
            </a:endParaRPr>
          </a:p>
        </p:txBody>
      </p:sp>
      <p:grpSp>
        <p:nvGrpSpPr>
          <p:cNvPr id="35" name="组合 34"/>
          <p:cNvGrpSpPr/>
          <p:nvPr/>
        </p:nvGrpSpPr>
        <p:grpSpPr>
          <a:xfrm>
            <a:off x="327479" y="421415"/>
            <a:ext cx="6772738" cy="648971"/>
            <a:chOff x="3274087" y="2238544"/>
            <a:chExt cx="6772738" cy="648971"/>
          </a:xfrm>
        </p:grpSpPr>
        <p:sp>
          <p:nvSpPr>
            <p:cNvPr id="56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8" name="椭圆 57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59" name="文本框 58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01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60" name="文本框 59"/>
            <p:cNvSpPr txBox="1"/>
            <p:nvPr/>
          </p:nvSpPr>
          <p:spPr>
            <a:xfrm>
              <a:off x="4204362" y="2355384"/>
              <a:ext cx="567245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What is global citizenship education?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白色的花&#10;&#10;描述已自动生成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7990" y="4868545"/>
            <a:ext cx="2569845" cy="1720215"/>
          </a:xfrm>
          <a:custGeom>
            <a:avLst/>
            <a:gdLst>
              <a:gd name="connsiteX0" fmla="*/ 0 w 4572392"/>
              <a:gd name="connsiteY0" fmla="*/ 0 h 3642359"/>
              <a:gd name="connsiteX1" fmla="*/ 4572392 w 4572392"/>
              <a:gd name="connsiteY1" fmla="*/ 0 h 3642359"/>
              <a:gd name="connsiteX2" fmla="*/ 4572392 w 4572392"/>
              <a:gd name="connsiteY2" fmla="*/ 3642359 h 3642359"/>
              <a:gd name="connsiteX3" fmla="*/ 0 w 4572392"/>
              <a:gd name="connsiteY3" fmla="*/ 3642359 h 3642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392" h="3642359">
                <a:moveTo>
                  <a:pt x="0" y="0"/>
                </a:moveTo>
                <a:lnTo>
                  <a:pt x="4572392" y="0"/>
                </a:lnTo>
                <a:lnTo>
                  <a:pt x="4572392" y="3642359"/>
                </a:lnTo>
                <a:lnTo>
                  <a:pt x="0" y="3642359"/>
                </a:lnTo>
                <a:close/>
              </a:path>
            </a:pathLst>
          </a:custGeom>
          <a:solidFill>
            <a:schemeClr val="accent1"/>
          </a:solidFill>
          <a:ln>
            <a:gradFill>
              <a:gsLst>
                <a:gs pos="7000">
                  <a:schemeClr val="accent1">
                    <a:alpha val="0"/>
                  </a:schemeClr>
                </a:gs>
                <a:gs pos="100000">
                  <a:schemeClr val="accent1">
                    <a:alpha val="70000"/>
                  </a:schemeClr>
                </a:gs>
              </a:gsLst>
              <a:lin ang="5400000" scaled="1"/>
            </a:gradFill>
          </a:ln>
        </p:spPr>
      </p:pic>
      <p:sp>
        <p:nvSpPr>
          <p:cNvPr id="42" name="文本框 41"/>
          <p:cNvSpPr txBox="1"/>
          <p:nvPr/>
        </p:nvSpPr>
        <p:spPr>
          <a:xfrm flipH="1">
            <a:off x="1232865" y="1488840"/>
            <a:ext cx="2207870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800" dirty="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Proposal:</a:t>
            </a:r>
            <a:endParaRPr lang="zh-CN" altLang="en-US" sz="2800" dirty="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1406525" y="2122170"/>
            <a:ext cx="6344285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2400" b="1" i="1">
                <a:latin typeface="Arial Bold Italic" panose="020B0604020202020204" charset="0"/>
                <a:cs typeface="Arial Bold Italic" panose="020B0604020202020204" charset="0"/>
                <a:sym typeface="+mn-ea"/>
              </a:rPr>
              <a:t>The Global Education First Initiative (2012)</a:t>
            </a:r>
            <a:endParaRPr lang="en-US" altLang="zh-CN" sz="2400" b="1" i="1">
              <a:latin typeface="Arial Bold Italic" panose="020B0604020202020204" charset="0"/>
              <a:cs typeface="Arial Bold Italic" panose="020B0604020202020204" charset="0"/>
              <a:sym typeface="+mn-ea"/>
            </a:endParaRPr>
          </a:p>
        </p:txBody>
      </p:sp>
      <p:pic>
        <p:nvPicPr>
          <p:cNvPr id="44" name="图片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200" y="2862580"/>
            <a:ext cx="7677150" cy="244221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r:id="rId3" p14:bwMode="auto">
            <p14:nvContentPartPr>
              <p14:cNvPr id="45" name="墨迹 44"/>
              <p14:cNvContentPartPr/>
              <p14:nvPr/>
            </p14:nvContentPartPr>
            <p14:xfrm>
              <a:off x="2884170" y="4289425"/>
              <a:ext cx="2426335" cy="635"/>
            </p14:xfrm>
          </p:contentPart>
        </mc:Choice>
        <mc:Fallback xmlns="">
          <p:pic>
            <p:nvPicPr>
              <p:cNvPr id="45" name="墨迹 44"/>
            </p:nvPicPr>
            <p:blipFill>
              <a:blip r:embed="rId4"/>
            </p:blipFill>
            <p:spPr>
              <a:xfrm>
                <a:off x="2884170" y="4289425"/>
                <a:ext cx="2426335" cy="635"/>
              </a:xfrm>
              <a:prstGeom prst="rect"/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r:id="rId5" p14:bwMode="auto">
            <p14:nvContentPartPr>
              <p14:cNvPr id="46" name="墨迹 45"/>
              <p14:cNvContentPartPr/>
              <p14:nvPr/>
            </p14:nvContentPartPr>
            <p14:xfrm>
              <a:off x="2900680" y="4256405"/>
              <a:ext cx="2491740" cy="635"/>
            </p14:xfrm>
          </p:contentPart>
        </mc:Choice>
        <mc:Fallback xmlns="">
          <p:pic>
            <p:nvPicPr>
              <p:cNvPr id="46" name="墨迹 45"/>
            </p:nvPicPr>
            <p:blipFill>
              <a:blip r:embed="rId6"/>
            </p:blipFill>
            <p:spPr>
              <a:xfrm>
                <a:off x="2900680" y="4256405"/>
                <a:ext cx="2491740" cy="635"/>
              </a:xfrm>
              <a:prstGeom prst="rect"/>
            </p:spPr>
          </p:pic>
        </mc:Fallback>
      </mc:AlternateContent>
      <p:grpSp>
        <p:nvGrpSpPr>
          <p:cNvPr id="47" name="组合 46"/>
          <p:cNvGrpSpPr/>
          <p:nvPr/>
        </p:nvGrpSpPr>
        <p:grpSpPr>
          <a:xfrm>
            <a:off x="542744" y="800510"/>
            <a:ext cx="6772738" cy="648971"/>
            <a:chOff x="3274087" y="2238544"/>
            <a:chExt cx="6772738" cy="648971"/>
          </a:xfrm>
        </p:grpSpPr>
        <p:sp>
          <p:nvSpPr>
            <p:cNvPr id="48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49" name="组合 48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0" name="椭圆 49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51" name="文本框 50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01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52" name="文本框 51"/>
            <p:cNvSpPr txBox="1"/>
            <p:nvPr/>
          </p:nvSpPr>
          <p:spPr>
            <a:xfrm>
              <a:off x="4204362" y="2355384"/>
              <a:ext cx="567245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What is global citizenship education?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组合 50"/>
          <p:cNvGrpSpPr/>
          <p:nvPr/>
        </p:nvGrpSpPr>
        <p:grpSpPr>
          <a:xfrm>
            <a:off x="776054" y="707058"/>
            <a:ext cx="6772910" cy="946785"/>
            <a:chOff x="3274087" y="2238544"/>
            <a:chExt cx="6772910" cy="946785"/>
          </a:xfrm>
        </p:grpSpPr>
        <p:sp>
          <p:nvSpPr>
            <p:cNvPr id="52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53" name="组合 52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4" name="椭圆 53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02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56" name="文本框 55"/>
            <p:cNvSpPr txBox="1"/>
            <p:nvPr/>
          </p:nvSpPr>
          <p:spPr>
            <a:xfrm>
              <a:off x="4204362" y="2355384"/>
              <a:ext cx="5842635" cy="8299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 Three dimensions of GCED</a:t>
              </a:r>
              <a:endParaRPr lang="en-US" altLang="zh-CN" sz="2400">
                <a:sym typeface="+mn-ea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 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10970" y="1653540"/>
            <a:ext cx="9039860" cy="41281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组合 50"/>
          <p:cNvGrpSpPr/>
          <p:nvPr/>
        </p:nvGrpSpPr>
        <p:grpSpPr>
          <a:xfrm>
            <a:off x="776054" y="722298"/>
            <a:ext cx="6772910" cy="946785"/>
            <a:chOff x="3274087" y="2238544"/>
            <a:chExt cx="6772910" cy="946785"/>
          </a:xfrm>
        </p:grpSpPr>
        <p:sp>
          <p:nvSpPr>
            <p:cNvPr id="52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53" name="组合 52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4" name="椭圆 53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02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56" name="文本框 55"/>
            <p:cNvSpPr txBox="1"/>
            <p:nvPr/>
          </p:nvSpPr>
          <p:spPr>
            <a:xfrm>
              <a:off x="4204362" y="2355384"/>
              <a:ext cx="5842635" cy="8299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 Three dimensions of GCED</a:t>
              </a:r>
              <a:endParaRPr lang="en-US" altLang="zh-CN" sz="2400">
                <a:sym typeface="+mn-ea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 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  <p:pic>
        <p:nvPicPr>
          <p:cNvPr id="2" name="图片 1" descr="DwlKaAyVAAAvIL3.jpg-larg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22235" y="1525905"/>
            <a:ext cx="4211320" cy="421132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883920" y="1668780"/>
            <a:ext cx="6482080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Wingdings" panose="05000000000000000000" charset="0"/>
              <a:buChar char=""/>
            </a:pPr>
            <a:r>
              <a:rPr lang="zh-CN" altLang="en-US"/>
              <a:t>The knowledge or </a:t>
            </a:r>
            <a:r>
              <a:rPr lang="zh-CN" altLang="en-US" sz="2400" b="1">
                <a:solidFill>
                  <a:srgbClr val="7030A0"/>
                </a:solidFill>
                <a:latin typeface="Arial Bold" panose="020B0604020202020204" charset="0"/>
                <a:cs typeface="Arial Bold" panose="020B0604020202020204" charset="0"/>
              </a:rPr>
              <a:t>cognitive</a:t>
            </a:r>
            <a:r>
              <a:rPr lang="zh-CN" altLang="en-US"/>
              <a:t> dimension of GCED focuses on developing knowledge about global citizenship, such as understanding human rights, social justice, and sustainable development.</a:t>
            </a:r>
            <a:endParaRPr lang="zh-CN" altLang="en-US"/>
          </a:p>
          <a:p>
            <a:r>
              <a:rPr lang="zh-CN" altLang="en-US"/>
              <a:t>‍</a:t>
            </a:r>
            <a:endParaRPr lang="zh-CN" altLang="en-US"/>
          </a:p>
          <a:p>
            <a:pPr marL="285750" indent="-285750">
              <a:buFont typeface="Wingdings" panose="05000000000000000000" charset="0"/>
              <a:buChar char=""/>
            </a:pPr>
            <a:r>
              <a:rPr lang="zh-CN" altLang="en-US"/>
              <a:t>The </a:t>
            </a:r>
            <a:r>
              <a:rPr lang="zh-CN" altLang="en-US" sz="2400" b="1">
                <a:solidFill>
                  <a:srgbClr val="7030A0"/>
                </a:solidFill>
                <a:latin typeface="Arial Bold" panose="020B0604020202020204" charset="0"/>
                <a:cs typeface="Arial Bold" panose="020B0604020202020204" charset="0"/>
              </a:rPr>
              <a:t>socio-emotional</a:t>
            </a:r>
            <a:r>
              <a:rPr lang="zh-CN" altLang="en-US"/>
              <a:t> learning or affective dimension focuses on developing positive attitudes and values related to global citizenship, such as respect for diversity, empathy, and solidarity. </a:t>
            </a:r>
            <a:endParaRPr lang="zh-CN" altLang="en-US"/>
          </a:p>
          <a:p>
            <a:r>
              <a:rPr lang="zh-CN" altLang="en-US"/>
              <a:t>‍</a:t>
            </a:r>
            <a:endParaRPr lang="zh-CN" altLang="en-US"/>
          </a:p>
          <a:p>
            <a:pPr marL="285750" indent="-285750">
              <a:buFont typeface="Wingdings" panose="05000000000000000000" charset="0"/>
              <a:buChar char=""/>
            </a:pPr>
            <a:r>
              <a:rPr lang="zh-CN" altLang="en-US"/>
              <a:t>The </a:t>
            </a:r>
            <a:r>
              <a:rPr lang="zh-CN" altLang="en-US" sz="2400" b="1">
                <a:solidFill>
                  <a:srgbClr val="7030A0"/>
                </a:solidFill>
                <a:latin typeface="Arial Bold" panose="020B0604020202020204" charset="0"/>
                <a:cs typeface="Arial Bold" panose="020B0604020202020204" charset="0"/>
              </a:rPr>
              <a:t>behavioral</a:t>
            </a:r>
            <a:r>
              <a:rPr lang="zh-CN" altLang="en-US"/>
              <a:t> or psychomotor dimension focuses on developing the skills and competencies needed to take action as a global citizen, such as critical thinking, problem solving, and effective communication.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组合 50"/>
          <p:cNvGrpSpPr/>
          <p:nvPr/>
        </p:nvGrpSpPr>
        <p:grpSpPr>
          <a:xfrm>
            <a:off x="776054" y="707058"/>
            <a:ext cx="6772910" cy="648971"/>
            <a:chOff x="3274087" y="2238544"/>
            <a:chExt cx="6772910" cy="648971"/>
          </a:xfrm>
        </p:grpSpPr>
        <p:sp>
          <p:nvSpPr>
            <p:cNvPr id="52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53" name="组合 52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4" name="椭圆 53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03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56" name="文本框 55"/>
            <p:cNvSpPr txBox="1"/>
            <p:nvPr/>
          </p:nvSpPr>
          <p:spPr>
            <a:xfrm>
              <a:off x="4204362" y="2355384"/>
              <a:ext cx="584263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Global Citizenship Education in Practice 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  <p:sp>
        <p:nvSpPr>
          <p:cNvPr id="57" name="文本框 56"/>
          <p:cNvSpPr txBox="1"/>
          <p:nvPr/>
        </p:nvSpPr>
        <p:spPr>
          <a:xfrm>
            <a:off x="1640840" y="1601470"/>
            <a:ext cx="961898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charset="0"/>
              <a:buChar char=""/>
            </a:pPr>
            <a:r>
              <a:rPr lang="en-US" altLang="zh-CN"/>
              <a:t> </a:t>
            </a:r>
            <a:r>
              <a:rPr lang="en-US" altLang="zh-CN">
                <a:sym typeface="+mn-ea"/>
              </a:rPr>
              <a:t>GCED requires cognitive knowledge as well as practical competences, connect to ethical values and perceptions</a:t>
            </a:r>
            <a:endParaRPr lang="en-US" altLang="zh-CN"/>
          </a:p>
          <a:p>
            <a:pPr marL="285750" indent="-285750">
              <a:buFont typeface="Wingdings" panose="05000000000000000000" charset="0"/>
              <a:buChar char=""/>
            </a:pPr>
            <a:r>
              <a:rPr lang="en-US" altLang="zh-CN"/>
              <a:t> How can teachers integrate a global perspective more extensively into their teaching and broaden students’ frame of interpretation?-The three crucial dimensions of GCED</a:t>
            </a:r>
            <a:endParaRPr lang="en-US" altLang="zh-CN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715" y="2943225"/>
            <a:ext cx="6565900" cy="39147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701124" y="635303"/>
            <a:ext cx="6772910" cy="648971"/>
            <a:chOff x="3274087" y="2238544"/>
            <a:chExt cx="6772910" cy="648971"/>
          </a:xfrm>
        </p:grpSpPr>
        <p:sp>
          <p:nvSpPr>
            <p:cNvPr id="3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" name="椭圆 4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6" name="文本框 5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03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7" name="文本框 6"/>
            <p:cNvSpPr txBox="1"/>
            <p:nvPr/>
          </p:nvSpPr>
          <p:spPr>
            <a:xfrm>
              <a:off x="4204362" y="2355384"/>
              <a:ext cx="584263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Global Citizenship Education in Practice 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32802" y="1467689"/>
            <a:ext cx="5941060" cy="176593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r:id="rId2" p14:bwMode="auto">
            <p14:nvContentPartPr>
              <p14:cNvPr id="9" name="墨迹 8"/>
              <p14:cNvContentPartPr/>
              <p14:nvPr/>
            </p14:nvContentPartPr>
            <p14:xfrm flipV="1">
              <a:off x="1706245" y="1750060"/>
              <a:ext cx="2030730" cy="113665"/>
            </p14:xfrm>
          </p:contentPart>
        </mc:Choice>
        <mc:Fallback xmlns="">
          <p:pic>
            <p:nvPicPr>
              <p:cNvPr id="9" name="墨迹 8"/>
            </p:nvPicPr>
            <p:blipFill>
              <a:blip r:embed="rId3"/>
            </p:blipFill>
            <p:spPr>
              <a:xfrm flipV="1">
                <a:off x="1706245" y="1750060"/>
                <a:ext cx="2030730" cy="113665"/>
              </a:xfrm>
              <a:prstGeom prst="rect"/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r:id="rId4" p14:bwMode="auto">
            <p14:nvContentPartPr>
              <p14:cNvPr id="10" name="墨迹 9"/>
              <p14:cNvContentPartPr/>
              <p14:nvPr/>
            </p14:nvContentPartPr>
            <p14:xfrm>
              <a:off x="8390255" y="5681980"/>
              <a:ext cx="635" cy="635"/>
            </p14:xfrm>
          </p:contentPart>
        </mc:Choice>
        <mc:Fallback xmlns="">
          <p:pic>
            <p:nvPicPr>
              <p:cNvPr id="10" name="墨迹 9"/>
            </p:nvPicPr>
            <p:blipFill>
              <a:blip r:embed="rId5"/>
            </p:blipFill>
            <p:spPr>
              <a:xfrm>
                <a:off x="8390255" y="5681980"/>
                <a:ext cx="635" cy="635"/>
              </a:xfrm>
              <a:prstGeom prst="rect"/>
            </p:spPr>
          </p:pic>
        </mc:Fallback>
      </mc:AlternateContent>
      <p:sp>
        <p:nvSpPr>
          <p:cNvPr id="11" name="文本框 10"/>
          <p:cNvSpPr txBox="1"/>
          <p:nvPr/>
        </p:nvSpPr>
        <p:spPr>
          <a:xfrm>
            <a:off x="8981207" y="1968506"/>
            <a:ext cx="26549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Arial Bold" panose="020B0604020202020204" charset="0"/>
                <a:cs typeface="Arial Bold" panose="020B0604020202020204" charset="0"/>
              </a:rPr>
              <a:t>North Korea？</a:t>
            </a:r>
            <a:endParaRPr lang="zh-CN" altLang="en-US" sz="2800" b="1" dirty="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Arial Bold" panose="020B0604020202020204" charset="0"/>
              <a:cs typeface="Arial Bold" panose="020B06040202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390255" y="1284274"/>
            <a:ext cx="26549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Arial Bold" panose="020B0604020202020204" charset="0"/>
                <a:cs typeface="Arial Bold" panose="020B0604020202020204" charset="0"/>
              </a:rPr>
              <a:t>China</a:t>
            </a:r>
            <a:r>
              <a:rPr lang="zh-CN" altLang="en-US" sz="2800" b="1" dirty="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Arial Bold" panose="020B0604020202020204" charset="0"/>
                <a:cs typeface="Arial Bold" panose="020B0604020202020204" charset="0"/>
              </a:rPr>
              <a:t>？</a:t>
            </a:r>
            <a:endParaRPr lang="zh-CN" altLang="en-US" sz="2800" b="1" dirty="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Arial Bold" panose="020B0604020202020204" charset="0"/>
              <a:cs typeface="Arial Bold" panose="020B060402020202020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781421" y="2644532"/>
            <a:ext cx="65500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2800" b="1" dirty="0">
                <a:solidFill>
                  <a:srgbClr val="7030A0"/>
                </a:solidFill>
                <a:latin typeface="Arial Bold" panose="020B0604020202020204" charset="0"/>
                <a:cs typeface="Arial Bold" panose="020B0604020202020204" charset="0"/>
              </a:rPr>
              <a:t>economy behindhand regio</a:t>
            </a:r>
            <a:r>
              <a:rPr lang="en-US" altLang="zh-CN" sz="2800" b="1" dirty="0">
                <a:solidFill>
                  <a:srgbClr val="7030A0"/>
                </a:solidFill>
                <a:latin typeface="Arial Bold" panose="020B0604020202020204" charset="0"/>
                <a:cs typeface="Arial Bold" panose="020B0604020202020204" charset="0"/>
              </a:rPr>
              <a:t>n?</a:t>
            </a:r>
            <a:endParaRPr lang="en-US" altLang="zh-CN" sz="2800" b="1" dirty="0">
              <a:solidFill>
                <a:srgbClr val="7030A0"/>
              </a:solidFill>
              <a:latin typeface="Arial Bold" panose="020B0604020202020204" charset="0"/>
              <a:cs typeface="Arial Bold" panose="020B060402020202020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532802" y="3650655"/>
            <a:ext cx="838589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access to education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financial constraints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educational disparities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quality of education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language barriers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limited preparation resources(21</a:t>
            </a:r>
            <a:r>
              <a:rPr lang="en-GB" baseline="30000" dirty="0"/>
              <a:t>st</a:t>
            </a:r>
            <a:r>
              <a:rPr lang="en-GB" dirty="0"/>
              <a:t> Century Skill, Chris </a:t>
            </a:r>
            <a:r>
              <a:rPr lang="en-GB" dirty="0" err="1"/>
              <a:t>Joynes</a:t>
            </a:r>
            <a:r>
              <a:rPr lang="en-GB" dirty="0"/>
              <a:t>, 2019)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701124" y="635303"/>
            <a:ext cx="6772910" cy="648971"/>
            <a:chOff x="3274087" y="2238544"/>
            <a:chExt cx="6772910" cy="648971"/>
          </a:xfrm>
        </p:grpSpPr>
        <p:sp>
          <p:nvSpPr>
            <p:cNvPr id="3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" name="椭圆 4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6" name="文本框 5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03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7" name="文本框 6"/>
            <p:cNvSpPr txBox="1"/>
            <p:nvPr/>
          </p:nvSpPr>
          <p:spPr>
            <a:xfrm>
              <a:off x="4204362" y="2355384"/>
              <a:ext cx="584263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Global Citizenship Education in Practice 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  <p:sp>
        <p:nvSpPr>
          <p:cNvPr id="10" name="圆角矩形 9"/>
          <p:cNvSpPr/>
          <p:nvPr/>
        </p:nvSpPr>
        <p:spPr>
          <a:xfrm>
            <a:off x="1631399" y="2159200"/>
            <a:ext cx="3048000" cy="58991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/>
              <a:t>As an English teacher</a:t>
            </a:r>
            <a:endParaRPr lang="en-US" altLang="zh-CN"/>
          </a:p>
        </p:txBody>
      </p:sp>
      <p:sp>
        <p:nvSpPr>
          <p:cNvPr id="8" name="TextBox 7"/>
          <p:cNvSpPr txBox="1"/>
          <p:nvPr/>
        </p:nvSpPr>
        <p:spPr>
          <a:xfrm>
            <a:off x="1565952" y="1235870"/>
            <a:ext cx="100399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It aims to instil in learners the values, attitudes and behaviours that support responsible global citizenship: creativity, innovation, and commitment to peace, human rights and sustainable development.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631399" y="3263900"/>
            <a:ext cx="97878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Introduce diverse literature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Cultural celebrations and holidays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Pen pals or virtual exchanges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Community connections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Global issues discussions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Art and creative projects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701124" y="635303"/>
            <a:ext cx="6772910" cy="648971"/>
            <a:chOff x="3274087" y="2238544"/>
            <a:chExt cx="6772910" cy="648971"/>
          </a:xfrm>
        </p:grpSpPr>
        <p:sp>
          <p:nvSpPr>
            <p:cNvPr id="3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" name="椭圆 4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6" name="文本框 5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04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7" name="文本框 6"/>
            <p:cNvSpPr txBox="1"/>
            <p:nvPr/>
          </p:nvSpPr>
          <p:spPr>
            <a:xfrm>
              <a:off x="4204362" y="2355384"/>
              <a:ext cx="584263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Summary 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261110" y="1658620"/>
            <a:ext cx="894778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charset="0"/>
              <a:buChar char=""/>
            </a:pPr>
            <a:r>
              <a:rPr lang="en-US" altLang="zh-CN"/>
              <a:t> broadens our horizon regarding global questions, always guided by human right values</a:t>
            </a:r>
            <a:endParaRPr lang="en-US" altLang="zh-CN"/>
          </a:p>
          <a:p>
            <a:pPr marL="285750" indent="-285750">
              <a:buFont typeface="Wingdings" panose="05000000000000000000" charset="0"/>
              <a:buChar char=""/>
            </a:pPr>
            <a:endParaRPr lang="en-US" altLang="zh-CN"/>
          </a:p>
          <a:p>
            <a:pPr marL="285750" indent="-285750">
              <a:buFont typeface="Wingdings" panose="05000000000000000000" charset="0"/>
              <a:buChar char=""/>
            </a:pPr>
            <a:r>
              <a:rPr lang="en-US" altLang="zh-CN"/>
              <a:t> is civic education on a global scale and in this way merges the global and the local into the global</a:t>
            </a:r>
            <a:endParaRPr lang="en-US" altLang="zh-CN"/>
          </a:p>
          <a:p>
            <a:pPr marL="285750" indent="-285750">
              <a:buFont typeface="Wingdings" panose="05000000000000000000" charset="0"/>
              <a:buChar char=""/>
            </a:pPr>
            <a:endParaRPr lang="en-US" altLang="zh-CN"/>
          </a:p>
          <a:p>
            <a:pPr marL="285750" indent="-285750">
              <a:buFont typeface="Wingdings" panose="05000000000000000000" charset="0"/>
              <a:buChar char=""/>
            </a:pPr>
            <a:r>
              <a:rPr lang="en-US" altLang="zh-CN"/>
              <a:t> Education should thus not only take up”western” topics, but also highlight their global dimension.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701124" y="635303"/>
            <a:ext cx="6772910" cy="648971"/>
            <a:chOff x="3274087" y="2238544"/>
            <a:chExt cx="6772910" cy="648971"/>
          </a:xfrm>
        </p:grpSpPr>
        <p:sp>
          <p:nvSpPr>
            <p:cNvPr id="3" name="圆角矩形 24"/>
            <p:cNvSpPr/>
            <p:nvPr/>
          </p:nvSpPr>
          <p:spPr bwMode="auto">
            <a:xfrm>
              <a:off x="3496589" y="2294183"/>
              <a:ext cx="6550236" cy="537692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bg1"/>
                </a:gs>
                <a:gs pos="0">
                  <a:schemeClr val="bg1">
                    <a:alpha val="0"/>
                  </a:schemeClr>
                </a:gs>
              </a:gsLst>
              <a:lin ang="2700000" scaled="0"/>
            </a:gradFill>
            <a:ln w="12700"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0"/>
                    </a:schemeClr>
                  </a:gs>
                </a:gsLst>
                <a:lin ang="2700000" scaled="0"/>
              </a:gradFill>
            </a:ln>
            <a:effectLst>
              <a:outerShdw blurRad="1651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68F68"/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3274087" y="2238544"/>
              <a:ext cx="864828" cy="648971"/>
              <a:chOff x="3274087" y="2238544"/>
              <a:chExt cx="864828" cy="648971"/>
            </a:xfrm>
          </p:grpSpPr>
          <p:sp>
            <p:nvSpPr>
              <p:cNvPr id="5" name="椭圆 4"/>
              <p:cNvSpPr/>
              <p:nvPr/>
            </p:nvSpPr>
            <p:spPr bwMode="auto">
              <a:xfrm>
                <a:off x="3382016" y="2238544"/>
                <a:ext cx="648971" cy="648971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n>
                <a:gradFill>
                  <a:gsLst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F68F68"/>
                  </a:solidFill>
                  <a:effectLst/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  <p:sp>
            <p:nvSpPr>
              <p:cNvPr id="6" name="文本框 5"/>
              <p:cNvSpPr txBox="1"/>
              <p:nvPr/>
            </p:nvSpPr>
            <p:spPr>
              <a:xfrm>
                <a:off x="3274087" y="2301419"/>
                <a:ext cx="864828" cy="52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uLnTx/>
                    <a:uFillTx/>
                    <a:latin typeface="汉仪大宋简" panose="02010600000101010101" charset="-122"/>
                    <a:ea typeface="汉仪大宋简" panose="02010600000101010101" charset="-122"/>
                    <a:cs typeface="+mn-cs"/>
                  </a:rPr>
                  <a:t>05</a:t>
                </a:r>
                <a:endParaRPr kumimoji="0" lang="zh-CN" alt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汉仪大宋简" panose="02010600000101010101" charset="-122"/>
                  <a:ea typeface="汉仪大宋简" panose="02010600000101010101" charset="-122"/>
                  <a:cs typeface="+mn-cs"/>
                </a:endParaRPr>
              </a:p>
            </p:txBody>
          </p:sp>
        </p:grpSp>
        <p:sp>
          <p:nvSpPr>
            <p:cNvPr id="7" name="文本框 6"/>
            <p:cNvSpPr txBox="1"/>
            <p:nvPr/>
          </p:nvSpPr>
          <p:spPr>
            <a:xfrm>
              <a:off x="4204362" y="2355384"/>
              <a:ext cx="5842635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400">
                  <a:sym typeface="+mn-ea"/>
                </a:rPr>
                <a:t>References: </a:t>
              </a:r>
              <a:endPara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汉仪大宋简" panose="02010600000101010101" charset="-122"/>
                <a:ea typeface="汉仪大宋简" panose="02010600000101010101" charset="-122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文本框 21"/>
          <p:cNvSpPr txBox="1"/>
          <p:nvPr/>
        </p:nvSpPr>
        <p:spPr>
          <a:xfrm>
            <a:off x="2053590" y="2297575"/>
            <a:ext cx="808482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Thank you for watching!</a:t>
            </a:r>
            <a:endParaRPr lang="en-US" altLang="zh-CN" sz="4400" dirty="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ags/tag1.xml><?xml version="1.0" encoding="utf-8"?>
<p:tagLst xmlns:p="http://schemas.openxmlformats.org/presentationml/2006/main">
  <p:tag name="COMMONDATA" val="eyJoZGlkIjoiZWM4OGYxODAzZjZhNzE3ZmFiMWYyMzM0ZmQ2NWI4NjgifQ=="/>
</p:tagLst>
</file>

<file path=ppt/theme/theme1.xml><?xml version="1.0" encoding="utf-8"?>
<a:theme xmlns:a="http://schemas.openxmlformats.org/drawingml/2006/main" name="Office 主题​​">
  <a:themeElements>
    <a:clrScheme name="自定义 130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81A589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WPS-3">
      <a:majorFont>
        <a:latin typeface="等线 Light"/>
        <a:ea typeface="汉仪大宋简"/>
        <a:cs typeface=""/>
      </a:majorFont>
      <a:minorFont>
        <a:latin typeface="Arial"/>
        <a:ea typeface="汉仪君黑-45简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Arial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Arial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Arial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Arial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模板制作369</Template>
  <TotalTime>0</TotalTime>
  <Words>2706</Words>
  <Application>WPS 文字</Application>
  <PresentationFormat>Widescreen</PresentationFormat>
  <Paragraphs>114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7" baseType="lpstr">
      <vt:lpstr>Arial</vt:lpstr>
      <vt:lpstr>宋体</vt:lpstr>
      <vt:lpstr>Wingdings</vt:lpstr>
      <vt:lpstr>汉仪君黑-45简</vt:lpstr>
      <vt:lpstr>汉仪中黑KW</vt:lpstr>
      <vt:lpstr>汉仪大宋简</vt:lpstr>
      <vt:lpstr>Wingdings</vt:lpstr>
      <vt:lpstr>Arial Bold</vt:lpstr>
      <vt:lpstr>Arial Bold Italic</vt:lpstr>
      <vt:lpstr>微软雅黑</vt:lpstr>
      <vt:lpstr>汉仪旗黑</vt:lpstr>
      <vt:lpstr>宋体</vt:lpstr>
      <vt:lpstr>Arial Unicode MS</vt:lpstr>
      <vt:lpstr>汉仪书宋二KW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张 建平</dc:creator>
  <cp:lastModifiedBy>乔利英语Echo</cp:lastModifiedBy>
  <cp:revision>79</cp:revision>
  <dcterms:created xsi:type="dcterms:W3CDTF">2023-06-07T09:02:27Z</dcterms:created>
  <dcterms:modified xsi:type="dcterms:W3CDTF">2023-06-07T09:02:27Z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BB919C6DC0EABBCB63C17C64DA239A55_41</vt:lpwstr>
  </property>
  <property fmtid="{D5CDD505-2E9C-101B-9397-08002B2CF9AE}" pid="3" name="KSOProductBuildVer">
    <vt:lpwstr>2052-5.4.0.7913</vt:lpwstr>
  </property>
  <property fmtid="{D5CDD505-2E9C-101B-9397-08002B2CF9AE}" pid="4" name="KSOTemplateUUID">
    <vt:lpwstr>v1.0_mb_daxScCwFL+Gi9sSJrjEb5A==</vt:lpwstr>
  </property>
  <property fmtid="{D5CDD505-2E9C-101B-9397-08002B2CF9AE}" pid="5" name="ContentTypeId">
    <vt:lpwstr>0x010100A20804DBFC42F64693D899720BA9B0FE</vt:lpwstr>
  </property>
</Properties>
</file>