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8" r:id="rId4"/>
    <p:sldId id="271" r:id="rId5"/>
    <p:sldId id="276" r:id="rId6"/>
    <p:sldId id="272" r:id="rId7"/>
    <p:sldId id="266" r:id="rId8"/>
    <p:sldId id="277" r:id="rId9"/>
    <p:sldId id="274" r:id="rId10"/>
    <p:sldId id="275" r:id="rId11"/>
    <p:sldId id="260" r:id="rId12"/>
    <p:sldId id="267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F7EF2F-D5E9-4DCA-82DD-984A8F61BA3E}" v="1" dt="2023-05-09T16:35:28.6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922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14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7DF7EF2F-D5E9-4DCA-82DD-984A8F61BA3E}"/>
    <pc:docChg chg="addSld modSld sldOrd">
      <pc:chgData name="Julie Thomas" userId="2af13b6d24d29b42" providerId="LiveId" clId="{7DF7EF2F-D5E9-4DCA-82DD-984A8F61BA3E}" dt="2023-05-09T16:36:09.070" v="5" actId="1076"/>
      <pc:docMkLst>
        <pc:docMk/>
      </pc:docMkLst>
      <pc:sldChg chg="modSp add mod ord">
        <pc:chgData name="Julie Thomas" userId="2af13b6d24d29b42" providerId="LiveId" clId="{7DF7EF2F-D5E9-4DCA-82DD-984A8F61BA3E}" dt="2023-05-09T16:36:09.070" v="5" actId="1076"/>
        <pc:sldMkLst>
          <pc:docMk/>
          <pc:sldMk cId="950044710" sldId="278"/>
        </pc:sldMkLst>
        <pc:spChg chg="mod">
          <ac:chgData name="Julie Thomas" userId="2af13b6d24d29b42" providerId="LiveId" clId="{7DF7EF2F-D5E9-4DCA-82DD-984A8F61BA3E}" dt="2023-05-09T16:36:09.070" v="5" actId="1076"/>
          <ac:spMkLst>
            <pc:docMk/>
            <pc:sldMk cId="950044710" sldId="278"/>
            <ac:spMk id="2" creationId="{0A975279-38E4-844F-18CD-79429BC53CC8}"/>
          </ac:spMkLst>
        </pc:spChg>
      </pc:sldChg>
    </pc:docChg>
  </pc:docChgLst>
  <pc:docChgLst>
    <pc:chgData name="Julie Thomas" userId="2af13b6d24d29b42" providerId="LiveId" clId="{2D2AE823-4265-4FAD-9255-CBA49CCA4C6D}"/>
    <pc:docChg chg="undo custSel addSld delSld modSld sldOrd">
      <pc:chgData name="Julie Thomas" userId="2af13b6d24d29b42" providerId="LiveId" clId="{2D2AE823-4265-4FAD-9255-CBA49CCA4C6D}" dt="2023-03-28T14:45:04.826" v="793" actId="20577"/>
      <pc:docMkLst>
        <pc:docMk/>
      </pc:docMkLst>
      <pc:sldChg chg="modSp mod">
        <pc:chgData name="Julie Thomas" userId="2af13b6d24d29b42" providerId="LiveId" clId="{2D2AE823-4265-4FAD-9255-CBA49CCA4C6D}" dt="2023-03-28T14:13:37.757" v="17" actId="20577"/>
        <pc:sldMkLst>
          <pc:docMk/>
          <pc:sldMk cId="2039571552" sldId="256"/>
        </pc:sldMkLst>
        <pc:spChg chg="mod">
          <ac:chgData name="Julie Thomas" userId="2af13b6d24d29b42" providerId="LiveId" clId="{2D2AE823-4265-4FAD-9255-CBA49CCA4C6D}" dt="2023-03-28T14:13:37.757" v="17" actId="20577"/>
          <ac:spMkLst>
            <pc:docMk/>
            <pc:sldMk cId="2039571552" sldId="256"/>
            <ac:spMk id="2" creationId="{89C534B4-C8AB-41FA-B381-AE3AE4FA1528}"/>
          </ac:spMkLst>
        </pc:spChg>
      </pc:sldChg>
      <pc:sldChg chg="del ord">
        <pc:chgData name="Julie Thomas" userId="2af13b6d24d29b42" providerId="LiveId" clId="{2D2AE823-4265-4FAD-9255-CBA49CCA4C6D}" dt="2023-03-28T14:43:58.840" v="770" actId="2696"/>
        <pc:sldMkLst>
          <pc:docMk/>
          <pc:sldMk cId="1832705613" sldId="259"/>
        </pc:sldMkLst>
      </pc:sldChg>
      <pc:sldChg chg="del">
        <pc:chgData name="Julie Thomas" userId="2af13b6d24d29b42" providerId="LiveId" clId="{2D2AE823-4265-4FAD-9255-CBA49CCA4C6D}" dt="2023-03-28T14:14:23.820" v="59" actId="2696"/>
        <pc:sldMkLst>
          <pc:docMk/>
          <pc:sldMk cId="2810136295" sldId="261"/>
        </pc:sldMkLst>
      </pc:sldChg>
      <pc:sldChg chg="modSp mod">
        <pc:chgData name="Julie Thomas" userId="2af13b6d24d29b42" providerId="LiveId" clId="{2D2AE823-4265-4FAD-9255-CBA49CCA4C6D}" dt="2023-03-28T14:30:33.235" v="144" actId="20577"/>
        <pc:sldMkLst>
          <pc:docMk/>
          <pc:sldMk cId="2503886696" sldId="264"/>
        </pc:sldMkLst>
        <pc:spChg chg="mod">
          <ac:chgData name="Julie Thomas" userId="2af13b6d24d29b42" providerId="LiveId" clId="{2D2AE823-4265-4FAD-9255-CBA49CCA4C6D}" dt="2023-03-28T14:30:33.235" v="144" actId="20577"/>
          <ac:spMkLst>
            <pc:docMk/>
            <pc:sldMk cId="2503886696" sldId="264"/>
            <ac:spMk id="3" creationId="{25CD5C1A-679E-4C0A-ADB1-C7F4F7CEC571}"/>
          </ac:spMkLst>
        </pc:spChg>
      </pc:sldChg>
      <pc:sldChg chg="modSp mod">
        <pc:chgData name="Julie Thomas" userId="2af13b6d24d29b42" providerId="LiveId" clId="{2D2AE823-4265-4FAD-9255-CBA49CCA4C6D}" dt="2023-03-28T14:31:43.379" v="147" actId="27636"/>
        <pc:sldMkLst>
          <pc:docMk/>
          <pc:sldMk cId="1927985116" sldId="266"/>
        </pc:sldMkLst>
        <pc:spChg chg="mod">
          <ac:chgData name="Julie Thomas" userId="2af13b6d24d29b42" providerId="LiveId" clId="{2D2AE823-4265-4FAD-9255-CBA49CCA4C6D}" dt="2023-03-28T14:31:43.379" v="147" actId="27636"/>
          <ac:spMkLst>
            <pc:docMk/>
            <pc:sldMk cId="1927985116" sldId="266"/>
            <ac:spMk id="3" creationId="{32D29178-DC55-46CF-8267-820E96F707E9}"/>
          </ac:spMkLst>
        </pc:spChg>
      </pc:sldChg>
      <pc:sldChg chg="del">
        <pc:chgData name="Julie Thomas" userId="2af13b6d24d29b42" providerId="LiveId" clId="{2D2AE823-4265-4FAD-9255-CBA49CCA4C6D}" dt="2023-03-28T14:31:20.672" v="145" actId="2696"/>
        <pc:sldMkLst>
          <pc:docMk/>
          <pc:sldMk cId="1971056664" sldId="268"/>
        </pc:sldMkLst>
      </pc:sldChg>
      <pc:sldChg chg="modSp mod">
        <pc:chgData name="Julie Thomas" userId="2af13b6d24d29b42" providerId="LiveId" clId="{2D2AE823-4265-4FAD-9255-CBA49CCA4C6D}" dt="2023-03-28T14:14:05.198" v="58" actId="20577"/>
        <pc:sldMkLst>
          <pc:docMk/>
          <pc:sldMk cId="4232349155" sldId="273"/>
        </pc:sldMkLst>
        <pc:spChg chg="mod">
          <ac:chgData name="Julie Thomas" userId="2af13b6d24d29b42" providerId="LiveId" clId="{2D2AE823-4265-4FAD-9255-CBA49CCA4C6D}" dt="2023-03-28T14:14:05.198" v="58" actId="20577"/>
          <ac:spMkLst>
            <pc:docMk/>
            <pc:sldMk cId="4232349155" sldId="273"/>
            <ac:spMk id="3" creationId="{847568BC-049B-43B3-9FB2-2C652309F03D}"/>
          </ac:spMkLst>
        </pc:spChg>
      </pc:sldChg>
      <pc:sldChg chg="addSp delSp modSp mod">
        <pc:chgData name="Julie Thomas" userId="2af13b6d24d29b42" providerId="LiveId" clId="{2D2AE823-4265-4FAD-9255-CBA49CCA4C6D}" dt="2023-03-28T14:28:59.935" v="101" actId="1076"/>
        <pc:sldMkLst>
          <pc:docMk/>
          <pc:sldMk cId="1131551729" sldId="274"/>
        </pc:sldMkLst>
        <pc:spChg chg="del mod">
          <ac:chgData name="Julie Thomas" userId="2af13b6d24d29b42" providerId="LiveId" clId="{2D2AE823-4265-4FAD-9255-CBA49CCA4C6D}" dt="2023-03-28T14:28:31.135" v="93" actId="478"/>
          <ac:spMkLst>
            <pc:docMk/>
            <pc:sldMk cId="1131551729" sldId="274"/>
            <ac:spMk id="2" creationId="{8B77015B-E708-4A15-930F-F4B1E9C39E4D}"/>
          </ac:spMkLst>
        </pc:spChg>
        <pc:spChg chg="add del mod">
          <ac:chgData name="Julie Thomas" userId="2af13b6d24d29b42" providerId="LiveId" clId="{2D2AE823-4265-4FAD-9255-CBA49CCA4C6D}" dt="2023-03-28T14:28:35.706" v="94" actId="478"/>
          <ac:spMkLst>
            <pc:docMk/>
            <pc:sldMk cId="1131551729" sldId="274"/>
            <ac:spMk id="6" creationId="{64CCD4E4-4FB5-32B8-BDE2-217F2173C360}"/>
          </ac:spMkLst>
        </pc:spChg>
        <pc:spChg chg="add del">
          <ac:chgData name="Julie Thomas" userId="2af13b6d24d29b42" providerId="LiveId" clId="{2D2AE823-4265-4FAD-9255-CBA49CCA4C6D}" dt="2023-03-28T14:28:56.223" v="100" actId="478"/>
          <ac:spMkLst>
            <pc:docMk/>
            <pc:sldMk cId="1131551729" sldId="274"/>
            <ac:spMk id="8" creationId="{455E14A8-6BA1-5BDC-1191-5942CFEA4BD3}"/>
          </ac:spMkLst>
        </pc:spChg>
        <pc:picChg chg="add mod">
          <ac:chgData name="Julie Thomas" userId="2af13b6d24d29b42" providerId="LiveId" clId="{2D2AE823-4265-4FAD-9255-CBA49CCA4C6D}" dt="2023-03-28T14:28:59.935" v="101" actId="1076"/>
          <ac:picMkLst>
            <pc:docMk/>
            <pc:sldMk cId="1131551729" sldId="274"/>
            <ac:picMk id="3" creationId="{35FC609C-1B0A-CFD8-4F0A-1E85B1A1A8CE}"/>
          </ac:picMkLst>
        </pc:picChg>
        <pc:picChg chg="del">
          <ac:chgData name="Julie Thomas" userId="2af13b6d24d29b42" providerId="LiveId" clId="{2D2AE823-4265-4FAD-9255-CBA49CCA4C6D}" dt="2023-03-28T14:24:09.296" v="87" actId="478"/>
          <ac:picMkLst>
            <pc:docMk/>
            <pc:sldMk cId="1131551729" sldId="274"/>
            <ac:picMk id="5" creationId="{DAD8252E-BAED-4B40-845B-CCAAC061024D}"/>
          </ac:picMkLst>
        </pc:picChg>
      </pc:sldChg>
      <pc:sldChg chg="modSp mod">
        <pc:chgData name="Julie Thomas" userId="2af13b6d24d29b42" providerId="LiveId" clId="{2D2AE823-4265-4FAD-9255-CBA49CCA4C6D}" dt="2023-03-28T14:29:28.952" v="122" actId="27636"/>
        <pc:sldMkLst>
          <pc:docMk/>
          <pc:sldMk cId="568540587" sldId="275"/>
        </pc:sldMkLst>
        <pc:spChg chg="mod">
          <ac:chgData name="Julie Thomas" userId="2af13b6d24d29b42" providerId="LiveId" clId="{2D2AE823-4265-4FAD-9255-CBA49CCA4C6D}" dt="2023-03-28T14:29:08.310" v="103" actId="20577"/>
          <ac:spMkLst>
            <pc:docMk/>
            <pc:sldMk cId="568540587" sldId="275"/>
            <ac:spMk id="2" creationId="{832782C1-2697-4B73-A35F-73843E968E17}"/>
          </ac:spMkLst>
        </pc:spChg>
        <pc:spChg chg="mod">
          <ac:chgData name="Julie Thomas" userId="2af13b6d24d29b42" providerId="LiveId" clId="{2D2AE823-4265-4FAD-9255-CBA49CCA4C6D}" dt="2023-03-28T14:29:28.952" v="122" actId="27636"/>
          <ac:spMkLst>
            <pc:docMk/>
            <pc:sldMk cId="568540587" sldId="275"/>
            <ac:spMk id="3" creationId="{4CFEB0EE-60F0-4414-84B7-9DEEE32E8EF9}"/>
          </ac:spMkLst>
        </pc:spChg>
      </pc:sldChg>
      <pc:sldChg chg="modSp new mod">
        <pc:chgData name="Julie Thomas" userId="2af13b6d24d29b42" providerId="LiveId" clId="{2D2AE823-4265-4FAD-9255-CBA49CCA4C6D}" dt="2023-03-28T14:45:04.826" v="793" actId="20577"/>
        <pc:sldMkLst>
          <pc:docMk/>
          <pc:sldMk cId="2068006528" sldId="277"/>
        </pc:sldMkLst>
        <pc:spChg chg="mod">
          <ac:chgData name="Julie Thomas" userId="2af13b6d24d29b42" providerId="LiveId" clId="{2D2AE823-4265-4FAD-9255-CBA49CCA4C6D}" dt="2023-03-28T14:36:50.736" v="617" actId="20577"/>
          <ac:spMkLst>
            <pc:docMk/>
            <pc:sldMk cId="2068006528" sldId="277"/>
            <ac:spMk id="2" creationId="{66E2B8FA-AE25-6276-2BD3-9645BC341978}"/>
          </ac:spMkLst>
        </pc:spChg>
        <pc:spChg chg="mod">
          <ac:chgData name="Julie Thomas" userId="2af13b6d24d29b42" providerId="LiveId" clId="{2D2AE823-4265-4FAD-9255-CBA49CCA4C6D}" dt="2023-03-28T14:45:04.826" v="793" actId="20577"/>
          <ac:spMkLst>
            <pc:docMk/>
            <pc:sldMk cId="2068006528" sldId="277"/>
            <ac:spMk id="3" creationId="{89C90CA5-1DCB-882E-8B51-D9BFDAC34721}"/>
          </ac:spMkLst>
        </pc:spChg>
      </pc:sldChg>
      <pc:sldChg chg="modSp new del mod">
        <pc:chgData name="Julie Thomas" userId="2af13b6d24d29b42" providerId="LiveId" clId="{2D2AE823-4265-4FAD-9255-CBA49CCA4C6D}" dt="2023-03-28T14:40:01.123" v="767" actId="2696"/>
        <pc:sldMkLst>
          <pc:docMk/>
          <pc:sldMk cId="32364953" sldId="278"/>
        </pc:sldMkLst>
        <pc:spChg chg="mod">
          <ac:chgData name="Julie Thomas" userId="2af13b6d24d29b42" providerId="LiveId" clId="{2D2AE823-4265-4FAD-9255-CBA49CCA4C6D}" dt="2023-03-28T14:37:57.923" v="670" actId="20577"/>
          <ac:spMkLst>
            <pc:docMk/>
            <pc:sldMk cId="32364953" sldId="278"/>
            <ac:spMk id="2" creationId="{6909B596-B8F2-187A-E514-1E4240E5ED30}"/>
          </ac:spMkLst>
        </pc:spChg>
        <pc:spChg chg="mod">
          <ac:chgData name="Julie Thomas" userId="2af13b6d24d29b42" providerId="LiveId" clId="{2D2AE823-4265-4FAD-9255-CBA49CCA4C6D}" dt="2023-03-28T14:39:40.596" v="766" actId="20577"/>
          <ac:spMkLst>
            <pc:docMk/>
            <pc:sldMk cId="32364953" sldId="278"/>
            <ac:spMk id="3" creationId="{E6A53E7D-17CD-AE70-EC9E-BF5C4795D04C}"/>
          </ac:spMkLst>
        </pc:spChg>
      </pc:sldChg>
      <pc:sldChg chg="modSp new del mod">
        <pc:chgData name="Julie Thomas" userId="2af13b6d24d29b42" providerId="LiveId" clId="{2D2AE823-4265-4FAD-9255-CBA49CCA4C6D}" dt="2023-03-28T14:33:43.286" v="262" actId="2696"/>
        <pc:sldMkLst>
          <pc:docMk/>
          <pc:sldMk cId="2030744897" sldId="278"/>
        </pc:sldMkLst>
        <pc:spChg chg="mod">
          <ac:chgData name="Julie Thomas" userId="2af13b6d24d29b42" providerId="LiveId" clId="{2D2AE823-4265-4FAD-9255-CBA49CCA4C6D}" dt="2023-03-28T14:32:45.584" v="194" actId="20577"/>
          <ac:spMkLst>
            <pc:docMk/>
            <pc:sldMk cId="2030744897" sldId="278"/>
            <ac:spMk id="2" creationId="{FC31EE8B-A486-4B25-358D-C6B41C3D389D}"/>
          </ac:spMkLst>
        </pc:spChg>
        <pc:spChg chg="mod">
          <ac:chgData name="Julie Thomas" userId="2af13b6d24d29b42" providerId="LiveId" clId="{2D2AE823-4265-4FAD-9255-CBA49CCA4C6D}" dt="2023-03-28T14:33:38.022" v="261" actId="20577"/>
          <ac:spMkLst>
            <pc:docMk/>
            <pc:sldMk cId="2030744897" sldId="278"/>
            <ac:spMk id="3" creationId="{984A467A-00F4-AC85-9A28-AE8C5A9318A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15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188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618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309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46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481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448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84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06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049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E9DE0A-A122-461F-8F53-94339D20DC11}" type="datetimeFigureOut">
              <a:rPr lang="en-GB" smtClean="0"/>
              <a:t>09/05/2023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19067-FB0E-46EA-91DA-E9950B1581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65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fundamentals/relations/flexible-working/remote-working-top-tips" TargetMode="External"/><Relationship Id="rId2" Type="http://schemas.openxmlformats.org/officeDocument/2006/relationships/hyperlink" Target="https://www.cipd.co.uk/Images/mental-health-at-work-1_tcm18-10567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cas.org.uk/supporting-mental-health-workpl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534B4-C8AB-41FA-B381-AE3AE4FA15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1750" y="1514448"/>
            <a:ext cx="7149500" cy="1470025"/>
          </a:xfrm>
        </p:spPr>
        <p:txBody>
          <a:bodyPr/>
          <a:lstStyle/>
          <a:p>
            <a:r>
              <a:rPr lang="en-GB" b="1" dirty="0"/>
              <a:t>Wellbeing and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4433A-7249-4B30-A05B-98B5A6CAB6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295192"/>
            <a:ext cx="8534400" cy="1752600"/>
          </a:xfrm>
        </p:spPr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2039571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24552-1DDF-4957-A3B7-F08CD83E4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By the end of today’s session you will have: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568BC-049B-43B3-9FB2-2C652309F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understanding of how managers can support the wellbeing of their staff</a:t>
            </a:r>
          </a:p>
          <a:p>
            <a:r>
              <a:rPr lang="en-GB" dirty="0"/>
              <a:t>A good awareness of how wellbeing affects performance</a:t>
            </a:r>
          </a:p>
          <a:p>
            <a:r>
              <a:rPr lang="en-GB" dirty="0"/>
              <a:t>An enhanced appreciation of the importance of emotional intelligence skills in maintaining wellbeing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349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75279-38E4-844F-18CD-79429BC5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516" y="232299"/>
            <a:ext cx="11431480" cy="550985"/>
          </a:xfrm>
        </p:spPr>
        <p:txBody>
          <a:bodyPr>
            <a:noAutofit/>
          </a:bodyPr>
          <a:lstStyle/>
          <a:p>
            <a:r>
              <a:rPr lang="en-GB" sz="3600" b="1" dirty="0"/>
              <a:t>HR Practices that Promote Wellbeing - Guest (2017)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804BA75-2DBF-3CE9-1085-9E0EBD65F0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00400" y="937846"/>
            <a:ext cx="5474677" cy="4578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044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64A5-944F-4D59-BF93-B9AB5BD2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63" y="274638"/>
            <a:ext cx="11745157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6 Steps to help your team thrive in work (CIPD,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CFF84-7728-489D-A8BC-2E154915FF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Get to know your team better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Lead by example to promote healthy working habits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Review workloads, duties and responsibilities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Reflect on your own management style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Discourage presenteeism in your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Manage the mental health of your team while remote working</a:t>
            </a:r>
          </a:p>
        </p:txBody>
      </p:sp>
    </p:spTree>
    <p:extLst>
      <p:ext uri="{BB962C8B-B14F-4D97-AF65-F5344CB8AC3E}">
        <p14:creationId xmlns:p14="http://schemas.microsoft.com/office/powerpoint/2010/main" val="63626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3A4E1-5C15-4311-ADFB-2AB0D835B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Four Core EI Skills (Bradberry, 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4F204-D521-4F9F-8DF7-6850934F56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Self-Awareness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accurately perceive your emotions and stay aware of them as they happen.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Self-Management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use awareness of your emotions to stay flexible and positively direct your behaviour.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Social Awareness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accurately pick up on emotions in other people and understand what is really going 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141414"/>
                </a:solidFill>
                <a:effectLst/>
                <a:latin typeface="Neue Helvetica W01"/>
              </a:rPr>
              <a:t>Relationship Management</a:t>
            </a:r>
            <a:r>
              <a:rPr lang="en-GB" b="0" i="0" dirty="0">
                <a:solidFill>
                  <a:srgbClr val="141414"/>
                </a:solidFill>
                <a:effectLst/>
                <a:latin typeface="Neue Helvetica W01"/>
              </a:rPr>
              <a:t> is your ability to use awareness of your emotions and the others’ emotions to manage interactions successfully.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599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A5DF-CB8B-4C0E-AF5F-58FAEF594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8235F-8213-45C1-A45A-2A266D946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46935"/>
            <a:ext cx="10972800" cy="3917032"/>
          </a:xfrm>
        </p:spPr>
        <p:txBody>
          <a:bodyPr/>
          <a:lstStyle/>
          <a:p>
            <a:r>
              <a:rPr lang="en-GB" dirty="0"/>
              <a:t>Read the CIPD Document.</a:t>
            </a:r>
          </a:p>
          <a:p>
            <a:r>
              <a:rPr lang="en-GB" dirty="0"/>
              <a:t>Critically analyse the importance of having strong emotional intelligence skills to carry out each step successfully</a:t>
            </a:r>
          </a:p>
          <a:p>
            <a:r>
              <a:rPr lang="en-GB" dirty="0"/>
              <a:t>Keep your notes to underpin points in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3759525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8F9BF-3C63-4CBA-85E3-68107F222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15931"/>
          </a:xfrm>
        </p:spPr>
        <p:txBody>
          <a:bodyPr/>
          <a:lstStyle/>
          <a:p>
            <a:r>
              <a:rPr lang="en-GB" b="1" dirty="0"/>
              <a:t>Role of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29178-DC55-46CF-8267-820E96F70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64642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Managers and employees need to be aware of their emotions and ability to regulate them. They need to practice self-care.</a:t>
            </a:r>
          </a:p>
          <a:p>
            <a:r>
              <a:rPr lang="en-GB" dirty="0"/>
              <a:t>They need to use this awareness to manage their relationships with other people.</a:t>
            </a:r>
          </a:p>
          <a:p>
            <a:r>
              <a:rPr lang="en-GB" dirty="0"/>
              <a:t>Managers have the ability to influence employees wellbeing – they can use their EI skills to provide the right support for individuals.</a:t>
            </a:r>
          </a:p>
          <a:p>
            <a:r>
              <a:rPr lang="en-GB" dirty="0"/>
              <a:t>Employees with good EI skills will be more resilient, suffer less stress and have an enhanced sense of wellbeing. </a:t>
            </a:r>
          </a:p>
        </p:txBody>
      </p:sp>
    </p:spTree>
    <p:extLst>
      <p:ext uri="{BB962C8B-B14F-4D97-AF65-F5344CB8AC3E}">
        <p14:creationId xmlns:p14="http://schemas.microsoft.com/office/powerpoint/2010/main" val="1927985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2B8FA-AE25-6276-2BD3-9645BC341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90CA5-1DCB-882E-8B51-D9BFDAC34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Search the library catalogue for articles that link wellbeing and performance</a:t>
            </a:r>
            <a:r>
              <a:rPr lang="en-GB"/>
              <a:t>/productivity </a:t>
            </a:r>
            <a:r>
              <a:rPr lang="en-GB" dirty="0"/>
              <a:t>– what are their conclusions?</a:t>
            </a:r>
          </a:p>
          <a:p>
            <a:r>
              <a:rPr lang="en-GB" dirty="0"/>
              <a:t>Search the internet for wellbeing initiatives and find good organisational examples, where the business benefits are discussed. </a:t>
            </a:r>
          </a:p>
          <a:p>
            <a:r>
              <a:rPr lang="en-GB" dirty="0"/>
              <a:t>Report back your findings. </a:t>
            </a:r>
          </a:p>
        </p:txBody>
      </p:sp>
    </p:spTree>
    <p:extLst>
      <p:ext uri="{BB962C8B-B14F-4D97-AF65-F5344CB8AC3E}">
        <p14:creationId xmlns:p14="http://schemas.microsoft.com/office/powerpoint/2010/main" val="2068006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FC609C-1B0A-CFD8-4F0A-1E85B1A1A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9816" y="955965"/>
            <a:ext cx="6712368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1551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82C1-2697-4B73-A35F-73843E968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Mental Health Awareness Week - 2023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EB0EE-60F0-4414-84B7-9DEEE32E8E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year the theme is ‘anxiety’.</a:t>
            </a:r>
          </a:p>
          <a:p>
            <a:r>
              <a:rPr lang="en-GB" dirty="0"/>
              <a:t>How is your employer supporting this theme? If they are not, how could they support it?</a:t>
            </a:r>
          </a:p>
          <a:p>
            <a:r>
              <a:rPr lang="en-GB" dirty="0"/>
              <a:t>What wellbeing initiatives would you like to see introduced at your work?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85405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78801-3E80-4E24-8580-93408D845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9334"/>
            <a:ext cx="10972800" cy="65475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Increasing Resilience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1E153-D9CD-485D-9579-73BA31E7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70844"/>
            <a:ext cx="10972800" cy="4546389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‘Bounce-</a:t>
            </a:r>
            <a:r>
              <a:rPr lang="en-GB" dirty="0" err="1"/>
              <a:t>backability</a:t>
            </a:r>
            <a:r>
              <a:rPr lang="en-GB" dirty="0"/>
              <a:t>’</a:t>
            </a:r>
          </a:p>
          <a:p>
            <a:r>
              <a:rPr lang="en-GB" dirty="0"/>
              <a:t>Ability to recover quickly from set-backs, manage stress</a:t>
            </a:r>
          </a:p>
          <a:p>
            <a:r>
              <a:rPr lang="en-GB" dirty="0"/>
              <a:t>Change the narrative – write about your experiences, think about the positives that have come out of it </a:t>
            </a:r>
          </a:p>
          <a:p>
            <a:r>
              <a:rPr lang="en-GB" dirty="0"/>
              <a:t>Face our fears – expose yourself in small doses to experiences that you fear, e.g. public speaking</a:t>
            </a:r>
          </a:p>
          <a:p>
            <a:r>
              <a:rPr lang="en-GB" dirty="0"/>
              <a:t>Practice self-compassion – recognise your feelings (be mindful); recognise that others sometimes feel that way; be kind to yourself (ask yourself, how would you treat a friend who was feeling this way?)</a:t>
            </a:r>
          </a:p>
          <a:p>
            <a:r>
              <a:rPr lang="en-GB" dirty="0"/>
              <a:t>Meditation</a:t>
            </a:r>
          </a:p>
          <a:p>
            <a:r>
              <a:rPr lang="en-GB" dirty="0"/>
              <a:t>Cultivate forgiveness – let go of grudges</a:t>
            </a:r>
          </a:p>
          <a:p>
            <a:pPr marL="0" indent="0">
              <a:buNone/>
            </a:pPr>
            <a:r>
              <a:rPr lang="en-GB" dirty="0"/>
              <a:t>(Newman, 2016)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5693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6FF77-B16A-4F25-99F1-26610EFCF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043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Activity – Practising Gratitude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FEFFD-A850-435F-9B29-CCB90D37B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83516"/>
            <a:ext cx="10972800" cy="423371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One way of building resilience and coping with life’s ups and downs is to recognise what’s good about your life right now.</a:t>
            </a:r>
          </a:p>
          <a:p>
            <a:r>
              <a:rPr lang="en-GB" dirty="0"/>
              <a:t>Name three things that you are currently grateful for – e.g. your warm house.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Every night, look back on the day and think about what you’re specifically grateful for – e.g. that you felt well, that your children seemed to have a good day in school, that you made a customer smile.</a:t>
            </a:r>
          </a:p>
          <a:p>
            <a:pPr marL="0" indent="0">
              <a:buNone/>
            </a:pPr>
            <a:r>
              <a:rPr lang="en-GB" i="1" dirty="0"/>
              <a:t>Building up a reservoir of good thoughts, helps you deal with the bad times. We’ll come back to this in the session on ‘positive psychology’.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935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61A7-5EDD-44A4-A788-AC2620F95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CD5C1A-679E-4C0A-ADB1-C7F4F7CEC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CIPD and Mind </a:t>
            </a:r>
            <a:r>
              <a:rPr lang="en-GB" dirty="0">
                <a:hlinkClick r:id="rId2"/>
              </a:rPr>
              <a:t>People Managers’ Guide to Mental Health</a:t>
            </a:r>
            <a:br>
              <a:rPr lang="en-GB" dirty="0">
                <a:hlinkClick r:id="rId2"/>
              </a:rPr>
            </a:br>
            <a:br>
              <a:rPr lang="en-GB" dirty="0"/>
            </a:br>
            <a:r>
              <a:rPr lang="en-GB" dirty="0"/>
              <a:t>CIPD: </a:t>
            </a:r>
            <a:r>
              <a:rPr lang="en-GB" dirty="0">
                <a:hlinkClick r:id="rId3"/>
              </a:rPr>
              <a:t>Getting the most out of remote working top tips</a:t>
            </a:r>
            <a:br>
              <a:rPr lang="en-GB" dirty="0">
                <a:hlinkClick r:id="rId3"/>
              </a:rPr>
            </a:br>
            <a:br>
              <a:rPr lang="en-GB" dirty="0"/>
            </a:br>
            <a:r>
              <a:rPr lang="en-GB" dirty="0" err="1"/>
              <a:t>Acas</a:t>
            </a:r>
            <a:r>
              <a:rPr lang="en-GB" dirty="0"/>
              <a:t>: </a:t>
            </a:r>
            <a:r>
              <a:rPr lang="en-GB" dirty="0">
                <a:hlinkClick r:id="rId4"/>
              </a:rPr>
              <a:t>Supporting mental health in the workplace</a:t>
            </a:r>
            <a:br>
              <a:rPr lang="en-GB" dirty="0">
                <a:hlinkClick r:id="rId4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88669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676</TotalTime>
  <Words>668</Words>
  <Application>Microsoft Office PowerPoint</Application>
  <PresentationFormat>Widescreen</PresentationFormat>
  <Paragraphs>53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Neue Helvetica W01</vt:lpstr>
      <vt:lpstr>ThemeUWTSD</vt:lpstr>
      <vt:lpstr>Wellbeing and Performance</vt:lpstr>
      <vt:lpstr>By the end of today’s session you will have:</vt:lpstr>
      <vt:lpstr>HR Practices that Promote Wellbeing - Guest (2017)</vt:lpstr>
      <vt:lpstr>6 Steps to help your team thrive in work (CIPD, 2020)</vt:lpstr>
      <vt:lpstr>Four Core EI Skills (Bradberry, 2020)</vt:lpstr>
      <vt:lpstr>Activity</vt:lpstr>
      <vt:lpstr>Role of Emotional Intelligence</vt:lpstr>
      <vt:lpstr>Group Activity</vt:lpstr>
      <vt:lpstr>PowerPoint Presentation</vt:lpstr>
      <vt:lpstr>Mental Health Awareness Week - 2023</vt:lpstr>
      <vt:lpstr>Increasing Resilience</vt:lpstr>
      <vt:lpstr>Activity – Practising Gratitude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39</cp:revision>
  <dcterms:created xsi:type="dcterms:W3CDTF">2020-05-18T15:06:33Z</dcterms:created>
  <dcterms:modified xsi:type="dcterms:W3CDTF">2023-05-09T16:36:09Z</dcterms:modified>
</cp:coreProperties>
</file>