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1"/>
  </p:sldMasterIdLst>
  <p:notesMasterIdLst>
    <p:notesMasterId r:id="rId14"/>
  </p:notesMasterIdLst>
  <p:sldIdLst>
    <p:sldId id="256" r:id="rId2"/>
    <p:sldId id="257" r:id="rId3"/>
    <p:sldId id="266" r:id="rId4"/>
    <p:sldId id="267" r:id="rId5"/>
    <p:sldId id="268" r:id="rId6"/>
    <p:sldId id="269" r:id="rId7"/>
    <p:sldId id="271" r:id="rId8"/>
    <p:sldId id="270" r:id="rId9"/>
    <p:sldId id="262" r:id="rId10"/>
    <p:sldId id="272" r:id="rId11"/>
    <p:sldId id="273" r:id="rId12"/>
    <p:sldId id="263" r:id="rId13"/>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3840">
          <p15:clr>
            <a:srgbClr val="000000"/>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5" roundtripDataSignature="AMtx7mhN7s6Q7qdbREKYk6IwXyNeweHOt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634" autoAdjust="0"/>
  </p:normalViewPr>
  <p:slideViewPr>
    <p:cSldViewPr snapToGrid="0">
      <p:cViewPr varScale="1">
        <p:scale>
          <a:sx n="76" d="100"/>
          <a:sy n="76" d="100"/>
        </p:scale>
        <p:origin x="917"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customschemas.google.com/relationships/presentationmetadata" Target="meta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pPr marL="0" marR="0" lvl="0" indent="0" algn="r" rtl="0">
                <a:spcBef>
                  <a:spcPts val="0"/>
                </a:spcBef>
                <a:spcAft>
                  <a:spcPts val="0"/>
                </a:spcAft>
                <a:buNone/>
              </a:pPr>
              <a:t>‹#›</a:t>
            </a:fld>
            <a:endParaRP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381975248"/>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1" name="Google Shape;91;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92" name="Google Shape;92;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cap="none" dirty="0">
                <a:solidFill>
                  <a:schemeClr val="dk1"/>
                </a:solidFill>
                <a:effectLst/>
                <a:latin typeface="Calibri"/>
                <a:ea typeface="Calibri"/>
                <a:cs typeface="Calibri"/>
                <a:sym typeface="Calibri"/>
              </a:rPr>
              <a:t> </a:t>
            </a:r>
            <a:endParaRPr lang="en-US"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pPr marL="0" marR="0" lvl="0" indent="0" algn="r" rtl="0">
                <a:spcBef>
                  <a:spcPts val="0"/>
                </a:spcBef>
                <a:spcAft>
                  <a:spcPts val="0"/>
                </a:spcAft>
                <a:buNone/>
              </a:pPr>
              <a:t>3</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6678503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pPr marL="0" marR="0" lvl="0" indent="0" algn="r" rtl="0">
                <a:spcBef>
                  <a:spcPts val="0"/>
                </a:spcBef>
                <a:spcAft>
                  <a:spcPts val="0"/>
                </a:spcAft>
                <a:buNone/>
              </a:pPr>
              <a:t>4</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4779638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pPr marL="0" marR="0" lvl="0" indent="0" algn="r" rtl="0">
                <a:spcBef>
                  <a:spcPts val="0"/>
                </a:spcBef>
                <a:spcAft>
                  <a:spcPts val="0"/>
                </a:spcAft>
                <a:buNone/>
              </a:pPr>
              <a:t>5</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304363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pPr marL="0" marR="0" lvl="0" indent="0" algn="r" rtl="0">
                <a:spcBef>
                  <a:spcPts val="0"/>
                </a:spcBef>
                <a:spcAft>
                  <a:spcPts val="0"/>
                </a:spcAft>
                <a:buNone/>
              </a:pPr>
              <a:t>6</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1563235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pPr marL="0" marR="0" lvl="0" indent="0" algn="r" rtl="0">
                <a:spcBef>
                  <a:spcPts val="0"/>
                </a:spcBef>
                <a:spcAft>
                  <a:spcPts val="0"/>
                </a:spcAft>
                <a:buNone/>
              </a:pPr>
              <a:t>7</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1244987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0"/>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pPr marL="0" marR="0" lvl="0" indent="0" algn="r" rtl="0">
                <a:spcBef>
                  <a:spcPts val="0"/>
                </a:spcBef>
                <a:spcAft>
                  <a:spcPts val="0"/>
                </a:spcAft>
                <a:buNone/>
              </a:pPr>
              <a:t>8</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216855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31" name="Google Shape;131;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pPr marL="0" marR="0" lvl="0" indent="0" algn="r" rtl="0">
                <a:spcBef>
                  <a:spcPts val="0"/>
                </a:spcBef>
                <a:spcAft>
                  <a:spcPts val="0"/>
                </a:spcAft>
                <a:buNone/>
              </a:pPr>
              <a:t>10</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5532550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7" name="Google Shape;13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6" name="Rounded Rectangle 15"/>
          <p:cNvSpPr/>
          <p:nvPr/>
        </p:nvSpPr>
        <p:spPr>
          <a:xfrm>
            <a:off x="304800" y="228600"/>
            <a:ext cx="11594592"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82220" y="5353963"/>
            <a:ext cx="11631168"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914400" y="1600200"/>
            <a:ext cx="103632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828800" y="3556001"/>
            <a:ext cx="85344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304800" y="228600"/>
            <a:ext cx="11594592"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8063251" y="4203592"/>
            <a:ext cx="383523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3492427" y="4075290"/>
            <a:ext cx="7392687"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3771637" y="4087562"/>
            <a:ext cx="729064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7479319" y="4074175"/>
            <a:ext cx="4410667"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82220" y="4058555"/>
            <a:ext cx="11631168"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20043" y="2463560"/>
            <a:ext cx="103632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823153" y="1437449"/>
            <a:ext cx="8556979"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
        <p:nvSpPr>
          <p:cNvPr id="9" name="Content Placeholder 8"/>
          <p:cNvSpPr>
            <a:spLocks noGrp="1"/>
          </p:cNvSpPr>
          <p:nvPr>
            <p:ph sz="quarter" idx="13"/>
          </p:nvPr>
        </p:nvSpPr>
        <p:spPr>
          <a:xfrm>
            <a:off x="902207" y="2679192"/>
            <a:ext cx="5096256"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193536" y="2679192"/>
            <a:ext cx="5096256"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02208" y="2678114"/>
            <a:ext cx="5096256"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03110" y="3429001"/>
            <a:ext cx="5093407"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97600" y="2678113"/>
            <a:ext cx="5096256"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7" y="3429001"/>
            <a:ext cx="5096256"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ounded Rectangle 11"/>
          <p:cNvSpPr/>
          <p:nvPr/>
        </p:nvSpPr>
        <p:spPr>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82220" y="714191"/>
            <a:ext cx="11631168"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
        <p:nvSpPr>
          <p:cNvPr id="4" name="Text Placeholder 3"/>
          <p:cNvSpPr>
            <a:spLocks noGrp="1"/>
          </p:cNvSpPr>
          <p:nvPr>
            <p:ph type="body" sz="half" idx="2"/>
          </p:nvPr>
        </p:nvSpPr>
        <p:spPr>
          <a:xfrm>
            <a:off x="1219200" y="3581401"/>
            <a:ext cx="44704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82220" y="714191"/>
            <a:ext cx="11631168"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1219200" y="2286000"/>
            <a:ext cx="44704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02616" y="1828800"/>
            <a:ext cx="5205435"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304800" y="228600"/>
            <a:ext cx="11594592"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82220" y="5353963"/>
            <a:ext cx="11631168"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6498874" y="338667"/>
            <a:ext cx="5083527"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6491112" y="2785533"/>
            <a:ext cx="5091289"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
        <p:nvSpPr>
          <p:cNvPr id="3" name="Picture Placeholder 2"/>
          <p:cNvSpPr>
            <a:spLocks noGrp="1"/>
          </p:cNvSpPr>
          <p:nvPr>
            <p:ph type="pic" idx="1"/>
          </p:nvPr>
        </p:nvSpPr>
        <p:spPr>
          <a:xfrm>
            <a:off x="1117600" y="1371600"/>
            <a:ext cx="475488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grpSp>
        <p:nvGrpSpPr>
          <p:cNvPr id="15" name="Group 14"/>
          <p:cNvGrpSpPr>
            <a:grpSpLocks noChangeAspect="1"/>
          </p:cNvGrpSpPr>
          <p:nvPr/>
        </p:nvGrpSpPr>
        <p:grpSpPr bwMode="hidden">
          <a:xfrm>
            <a:off x="282220" y="714191"/>
            <a:ext cx="11631168"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8839200" y="1447801"/>
            <a:ext cx="27432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609600" y="1447800"/>
            <a:ext cx="80264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ounded Rectangle 13"/>
          <p:cNvSpPr/>
          <p:nvPr/>
        </p:nvSpPr>
        <p:spPr>
          <a:xfrm>
            <a:off x="304800" y="228600"/>
            <a:ext cx="11594592"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82220" y="1679429"/>
            <a:ext cx="11631168"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609600" y="338328"/>
            <a:ext cx="109728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6884896" y="6250165"/>
            <a:ext cx="5048920" cy="365125"/>
          </a:xfrm>
          <a:prstGeom prst="rect">
            <a:avLst/>
          </a:prstGeom>
        </p:spPr>
        <p:txBody>
          <a:bodyPr vert="horz" lIns="91440" tIns="45720" rIns="91440" bIns="45720" rtlCol="0" anchor="ctr"/>
          <a:lstStyle>
            <a:lvl1pPr algn="r">
              <a:defRPr sz="1000">
                <a:solidFill>
                  <a:schemeClr val="tx2"/>
                </a:solidFill>
              </a:defRPr>
            </a:lvl1pPr>
          </a:lstStyle>
          <a:p>
            <a:endParaRPr lang="en-US"/>
          </a:p>
        </p:txBody>
      </p:sp>
      <p:sp>
        <p:nvSpPr>
          <p:cNvPr id="5" name="Footer Placeholder 4"/>
          <p:cNvSpPr>
            <a:spLocks noGrp="1"/>
          </p:cNvSpPr>
          <p:nvPr>
            <p:ph type="ftr" sz="quarter" idx="3"/>
          </p:nvPr>
        </p:nvSpPr>
        <p:spPr>
          <a:xfrm>
            <a:off x="258185" y="6250165"/>
            <a:ext cx="5048921" cy="365125"/>
          </a:xfrm>
          <a:prstGeom prst="rect">
            <a:avLst/>
          </a:prstGeom>
        </p:spPr>
        <p:txBody>
          <a:bodyPr vert="horz" lIns="91440" tIns="45720" rIns="91440" bIns="45720" rtlCol="0" anchor="ctr"/>
          <a:lstStyle>
            <a:lvl1pPr algn="l">
              <a:defRPr sz="1000">
                <a:solidFill>
                  <a:schemeClr val="tx2"/>
                </a:solidFill>
              </a:defRPr>
            </a:lvl1pPr>
          </a:lstStyle>
          <a:p>
            <a:endParaRPr lang="en-US"/>
          </a:p>
        </p:txBody>
      </p:sp>
      <p:sp>
        <p:nvSpPr>
          <p:cNvPr id="6" name="Slide Number Placeholder 5"/>
          <p:cNvSpPr>
            <a:spLocks noGrp="1"/>
          </p:cNvSpPr>
          <p:nvPr>
            <p:ph type="sldNum" sz="quarter" idx="4"/>
          </p:nvPr>
        </p:nvSpPr>
        <p:spPr>
          <a:xfrm>
            <a:off x="5321451" y="6250164"/>
            <a:ext cx="1549101" cy="365125"/>
          </a:xfrm>
          <a:prstGeom prst="rect">
            <a:avLst/>
          </a:prstGeom>
        </p:spPr>
        <p:txBody>
          <a:bodyPr vert="horz" lIns="91440" tIns="45720" rIns="91440" bIns="45720" rtlCol="0" anchor="ctr"/>
          <a:lstStyle>
            <a:lvl1pPr algn="ctr">
              <a:defRPr sz="1000">
                <a:solidFill>
                  <a:schemeClr val="tx2"/>
                </a:solidFill>
              </a:defRPr>
            </a:lvl1pPr>
          </a:lstStyle>
          <a:p>
            <a:pPr marL="0" lvl="0" indent="0" algn="r" rtl="0">
              <a:spcBef>
                <a:spcPts val="0"/>
              </a:spcBef>
              <a:spcAft>
                <a:spcPts val="0"/>
              </a:spcAft>
              <a:buNone/>
            </a:pPr>
            <a:fld id="{00000000-1234-1234-1234-123412341234}" type="slidenum">
              <a:rPr lang="en-US" smtClean="0"/>
              <a:pPr marL="0" lvl="0" indent="0" algn="r" rtl="0">
                <a:spcBef>
                  <a:spcPts val="0"/>
                </a:spcBef>
                <a:spcAft>
                  <a:spcPts val="0"/>
                </a:spcAft>
                <a:buNone/>
              </a:pPr>
              <a:t>‹#›</a:t>
            </a:fld>
            <a:endParaRPr lang="en-US"/>
          </a:p>
        </p:txBody>
      </p:sp>
      <p:sp>
        <p:nvSpPr>
          <p:cNvPr id="3" name="Text Placeholder 2"/>
          <p:cNvSpPr>
            <a:spLocks noGrp="1"/>
          </p:cNvSpPr>
          <p:nvPr>
            <p:ph type="body" idx="1"/>
          </p:nvPr>
        </p:nvSpPr>
        <p:spPr>
          <a:xfrm>
            <a:off x="1162757" y="2675467"/>
            <a:ext cx="9877777"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uowtsd-my.sharepoint.com/:v:/r/personal/2220272_student_uwtsd_ac_uk/Documents/Recordings/Managing%20People%20in%20Organisations-20240427_163426-Meeting%20Recording.mp4?csf=1&amp;web=1&amp;e=SLFZgr&amp;nav=eyJyZWZlcnJhbEluZm8iOnsicmVmZXJyYWxBcHAiOiJTdHJlYW1XZWJBcHAiLCJyZWZlcnJhbFZpZXciOiJTaGFyZURpYWxvZy1MaW5rIiwicmVmZXJyYWxBcHBQbGF0Zm9ybSI6IldlYiIsInJlZmVycmFsTW9kZSI6InZpZXcifX0%3D"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3" name="Rectangle 2"/>
          <p:cNvSpPr/>
          <p:nvPr/>
        </p:nvSpPr>
        <p:spPr>
          <a:xfrm>
            <a:off x="699494" y="1356852"/>
            <a:ext cx="10804849" cy="2580967"/>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4000" dirty="0">
                <a:solidFill>
                  <a:schemeClr val="tx1"/>
                </a:solidFill>
                <a:latin typeface="Aharoni" pitchFamily="2" charset="-79"/>
                <a:cs typeface="Aharoni" pitchFamily="2" charset="-79"/>
              </a:rPr>
              <a:t>SKILLS REQUIRED FOR MANAGING PEOPLE </a:t>
            </a:r>
          </a:p>
        </p:txBody>
      </p:sp>
      <p:sp>
        <p:nvSpPr>
          <p:cNvPr id="4" name="Rectangle 3"/>
          <p:cNvSpPr/>
          <p:nvPr/>
        </p:nvSpPr>
        <p:spPr>
          <a:xfrm>
            <a:off x="2792361" y="3937819"/>
            <a:ext cx="6607277" cy="1445343"/>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2400" dirty="0">
                <a:solidFill>
                  <a:schemeClr val="tx1"/>
                </a:solidFill>
                <a:latin typeface="Aharoni" pitchFamily="2" charset="-79"/>
                <a:cs typeface="Aharoni" pitchFamily="2" charset="-79"/>
              </a:rPr>
              <a:t>Student Name: MARSOOK KOTTADAN</a:t>
            </a:r>
            <a:br>
              <a:rPr lang="en-US" sz="2400" dirty="0">
                <a:solidFill>
                  <a:schemeClr val="tx1"/>
                </a:solidFill>
                <a:latin typeface="Aharoni" pitchFamily="2" charset="-79"/>
                <a:cs typeface="Aharoni" pitchFamily="2" charset="-79"/>
              </a:rPr>
            </a:br>
            <a:r>
              <a:rPr lang="en-US" sz="2400" dirty="0">
                <a:solidFill>
                  <a:schemeClr val="tx1"/>
                </a:solidFill>
                <a:latin typeface="Aharoni" pitchFamily="2" charset="-79"/>
                <a:cs typeface="Aharoni" pitchFamily="2" charset="-79"/>
              </a:rPr>
              <a:t>student ID: 2220272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2"/>
          <p:cNvSpPr txBox="1">
            <a:spLocks noGrp="1"/>
          </p:cNvSpPr>
          <p:nvPr>
            <p:ph type="ctrTitle"/>
          </p:nvPr>
        </p:nvSpPr>
        <p:spPr>
          <a:xfrm>
            <a:off x="279919" y="517925"/>
            <a:ext cx="11495314" cy="879300"/>
          </a:xfrm>
          <a:prstGeom prst="rect">
            <a:avLst/>
          </a:prstGeom>
          <a:solidFill>
            <a:schemeClr val="bg2">
              <a:lumMod val="20000"/>
              <a:lumOff val="80000"/>
            </a:schemeClr>
          </a:solid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dk1"/>
              </a:buClr>
              <a:buSzPct val="100000"/>
              <a:buFont typeface="Times New Roman"/>
              <a:buNone/>
            </a:pPr>
            <a:r>
              <a:rPr lang="en-US" sz="3600" b="1" dirty="0">
                <a:solidFill>
                  <a:schemeClr val="tx1"/>
                </a:solidFill>
                <a:latin typeface="Aharoni" pitchFamily="2" charset="-79"/>
                <a:cs typeface="Aharoni" pitchFamily="2" charset="-79"/>
              </a:rPr>
              <a:t>Introduction </a:t>
            </a:r>
          </a:p>
        </p:txBody>
      </p:sp>
      <p:sp>
        <p:nvSpPr>
          <p:cNvPr id="2" name="Subtitle 1"/>
          <p:cNvSpPr>
            <a:spLocks noGrp="1"/>
          </p:cNvSpPr>
          <p:nvPr>
            <p:ph type="subTitle" idx="1"/>
          </p:nvPr>
        </p:nvSpPr>
        <p:spPr>
          <a:xfrm>
            <a:off x="825909" y="1991032"/>
            <a:ext cx="10736825" cy="3805084"/>
          </a:xfrm>
        </p:spPr>
        <p:txBody>
          <a:bodyPr/>
          <a:lstStyle/>
          <a:p>
            <a:pPr marL="342900" lvl="0" indent="-342900" algn="l">
              <a:lnSpc>
                <a:spcPct val="150000"/>
              </a:lnSpc>
              <a:buFont typeface="Arial" pitchFamily="34" charset="0"/>
              <a:buChar char="•"/>
            </a:pPr>
            <a:r>
              <a:rPr lang="en-US" dirty="0">
                <a:solidFill>
                  <a:schemeClr val="tx1"/>
                </a:solidFill>
                <a:latin typeface="Times New Roman" pitchFamily="18" charset="0"/>
                <a:cs typeface="Times New Roman" pitchFamily="18" charset="0"/>
              </a:rPr>
              <a:t>There are many skills adopted by a company for the people management in their company. </a:t>
            </a:r>
          </a:p>
          <a:p>
            <a:pPr marL="342900" lvl="0" indent="-342900" algn="l">
              <a:lnSpc>
                <a:spcPct val="150000"/>
              </a:lnSpc>
              <a:buFont typeface="Arial" pitchFamily="34" charset="0"/>
              <a:buChar char="•"/>
            </a:pPr>
            <a:r>
              <a:rPr lang="en-US" dirty="0">
                <a:solidFill>
                  <a:schemeClr val="tx1"/>
                </a:solidFill>
                <a:latin typeface="Times New Roman" pitchFamily="18" charset="0"/>
                <a:cs typeface="Times New Roman" pitchFamily="18" charset="0"/>
              </a:rPr>
              <a:t>Organization should not only follow the ways to enhance the communication skills, leadership ability, collaboration and strategic thinking etc.</a:t>
            </a:r>
          </a:p>
          <a:p>
            <a:pPr marL="342900" lvl="0" indent="-342900" algn="l">
              <a:lnSpc>
                <a:spcPct val="150000"/>
              </a:lnSpc>
              <a:buFont typeface="Arial" pitchFamily="34" charset="0"/>
              <a:buChar char="•"/>
            </a:pPr>
            <a:r>
              <a:rPr lang="en-US" dirty="0">
                <a:solidFill>
                  <a:schemeClr val="tx1"/>
                </a:solidFill>
                <a:latin typeface="Times New Roman" pitchFamily="18" charset="0"/>
                <a:cs typeface="Times New Roman" pitchFamily="18" charset="0"/>
              </a:rPr>
              <a:t>Organization should also focus on the using AI and adopting other technological changes to employ the skilled workers.</a:t>
            </a:r>
          </a:p>
          <a:p>
            <a:pPr algn="l"/>
            <a:endParaRPr lang="en-US" b="1" dirty="0">
              <a:solidFill>
                <a:schemeClr val="tx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idx="1"/>
          </p:nvPr>
        </p:nvSpPr>
        <p:spPr>
          <a:xfrm>
            <a:off x="943897" y="2138515"/>
            <a:ext cx="6179574" cy="3987647"/>
          </a:xfrm>
        </p:spPr>
        <p:txBody>
          <a:bodyPr>
            <a:normAutofit fontScale="92500"/>
          </a:bodyPr>
          <a:lstStyle/>
          <a:p>
            <a:pPr marL="0" indent="0">
              <a:lnSpc>
                <a:spcPct val="150000"/>
              </a:lnSpc>
              <a:buNone/>
            </a:pPr>
            <a:r>
              <a:rPr lang="en-US" sz="2200" dirty="0">
                <a:latin typeface="Times New Roman" pitchFamily="18" charset="0"/>
                <a:cs typeface="Times New Roman" pitchFamily="18" charset="0"/>
              </a:rPr>
              <a:t>•</a:t>
            </a:r>
            <a:r>
              <a:rPr lang="en-US" sz="2200" dirty="0">
                <a:solidFill>
                  <a:schemeClr val="tx1"/>
                </a:solidFill>
                <a:latin typeface="Times New Roman" pitchFamily="18" charset="0"/>
                <a:cs typeface="Times New Roman" pitchFamily="18" charset="0"/>
              </a:rPr>
              <a:t>In order to improving the communication skill the people management team should convey the expectation and resolve the conflicts.</a:t>
            </a:r>
          </a:p>
          <a:p>
            <a:pPr marL="0" indent="0">
              <a:lnSpc>
                <a:spcPct val="150000"/>
              </a:lnSpc>
              <a:buNone/>
            </a:pPr>
            <a:r>
              <a:rPr lang="en-US" sz="2200" dirty="0">
                <a:solidFill>
                  <a:schemeClr val="tx1"/>
                </a:solidFill>
                <a:latin typeface="Times New Roman" pitchFamily="18" charset="0"/>
                <a:cs typeface="Times New Roman" pitchFamily="18" charset="0"/>
              </a:rPr>
              <a:t>•The members of the people management team are needed a strong leadership power to motivate and inspire the team members at all levels (Hoffman and </a:t>
            </a:r>
            <a:r>
              <a:rPr lang="en-US" sz="2200" dirty="0" err="1">
                <a:solidFill>
                  <a:schemeClr val="tx1"/>
                </a:solidFill>
                <a:latin typeface="Times New Roman" pitchFamily="18" charset="0"/>
                <a:cs typeface="Times New Roman" pitchFamily="18" charset="0"/>
              </a:rPr>
              <a:t>Tadelis</a:t>
            </a:r>
            <a:r>
              <a:rPr lang="en-US" sz="2200" dirty="0">
                <a:solidFill>
                  <a:schemeClr val="tx1"/>
                </a:solidFill>
                <a:latin typeface="Times New Roman" pitchFamily="18" charset="0"/>
                <a:cs typeface="Times New Roman" pitchFamily="18" charset="0"/>
              </a:rPr>
              <a:t>, 2021).</a:t>
            </a:r>
          </a:p>
          <a:p>
            <a:pPr marL="0" indent="0">
              <a:lnSpc>
                <a:spcPct val="150000"/>
              </a:lnSpc>
              <a:buNone/>
            </a:pPr>
            <a:r>
              <a:rPr lang="en-US" sz="2200" dirty="0">
                <a:solidFill>
                  <a:schemeClr val="tx1"/>
                </a:solidFill>
                <a:latin typeface="Times New Roman" pitchFamily="18" charset="0"/>
                <a:cs typeface="Times New Roman" pitchFamily="18" charset="0"/>
              </a:rPr>
              <a:t>•People managers should able to grow a balance of emotion to understand the need and rectify the problems.</a:t>
            </a:r>
          </a:p>
          <a:p>
            <a:endParaRPr lang="en-US" dirty="0"/>
          </a:p>
        </p:txBody>
      </p:sp>
      <p:sp>
        <p:nvSpPr>
          <p:cNvPr id="4" name="Google Shape;94;p2"/>
          <p:cNvSpPr txBox="1">
            <a:spLocks noGrp="1"/>
          </p:cNvSpPr>
          <p:nvPr>
            <p:ph type="title"/>
          </p:nvPr>
        </p:nvSpPr>
        <p:spPr>
          <a:xfrm>
            <a:off x="609600" y="855406"/>
            <a:ext cx="10972800" cy="735650"/>
          </a:xfrm>
          <a:prstGeom prst="rect">
            <a:avLst/>
          </a:prstGeom>
          <a:solidFill>
            <a:schemeClr val="bg2">
              <a:lumMod val="20000"/>
              <a:lumOff val="80000"/>
            </a:schemeClr>
          </a:solidFill>
          <a:ln>
            <a:noFill/>
          </a:ln>
        </p:spPr>
        <p:txBody>
          <a:bodyPr spcFirstLastPara="1" wrap="square" lIns="91425" tIns="45700" rIns="91425" bIns="45700" anchor="b" anchorCtr="0">
            <a:normAutofit fontScale="90000"/>
          </a:bodyPr>
          <a:lstStyle/>
          <a:p>
            <a:pPr lvl="0">
              <a:lnSpc>
                <a:spcPct val="90000"/>
              </a:lnSpc>
              <a:spcBef>
                <a:spcPts val="0"/>
              </a:spcBef>
              <a:buClr>
                <a:schemeClr val="dk1"/>
              </a:buClr>
              <a:buSzPct val="100000"/>
            </a:pPr>
            <a:r>
              <a:rPr lang="en-US" sz="4000" b="1" dirty="0">
                <a:solidFill>
                  <a:schemeClr val="tx1"/>
                </a:solidFill>
                <a:latin typeface="Aharoni" pitchFamily="2" charset="-79"/>
                <a:cs typeface="Aharoni" pitchFamily="2" charset="-79"/>
              </a:rPr>
              <a:t>Skills required for people management function </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02051" y="1932653"/>
            <a:ext cx="3922917" cy="3848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9795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99652" y="1769806"/>
            <a:ext cx="10471353" cy="4356357"/>
          </a:xfrm>
        </p:spPr>
        <p:txBody>
          <a:bodyPr>
            <a:normAutofit/>
          </a:bodyPr>
          <a:lstStyle/>
          <a:p>
            <a:pPr>
              <a:lnSpc>
                <a:spcPct val="200000"/>
              </a:lnSpc>
            </a:pPr>
            <a:r>
              <a:rPr lang="en-US" sz="2000" dirty="0">
                <a:solidFill>
                  <a:schemeClr val="tx1"/>
                </a:solidFill>
                <a:latin typeface="Times New Roman" pitchFamily="18" charset="0"/>
                <a:cs typeface="Times New Roman" pitchFamily="18" charset="0"/>
              </a:rPr>
              <a:t>•There are mainly three fields where an organization needs to focus on</a:t>
            </a:r>
          </a:p>
          <a:p>
            <a:pPr>
              <a:lnSpc>
                <a:spcPct val="200000"/>
              </a:lnSpc>
            </a:pPr>
            <a:r>
              <a:rPr lang="en-US" sz="2000" dirty="0">
                <a:solidFill>
                  <a:schemeClr val="tx1"/>
                </a:solidFill>
                <a:latin typeface="Times New Roman" pitchFamily="18" charset="0"/>
                <a:cs typeface="Times New Roman" pitchFamily="18" charset="0"/>
              </a:rPr>
              <a:t>•Organization can easily connect with the lower employees through proper communication.</a:t>
            </a:r>
          </a:p>
          <a:p>
            <a:pPr>
              <a:lnSpc>
                <a:spcPct val="200000"/>
              </a:lnSpc>
            </a:pPr>
            <a:r>
              <a:rPr lang="en-US" sz="2000" dirty="0">
                <a:solidFill>
                  <a:schemeClr val="tx1"/>
                </a:solidFill>
                <a:latin typeface="Times New Roman" pitchFamily="18" charset="0"/>
                <a:cs typeface="Times New Roman" pitchFamily="18" charset="0"/>
              </a:rPr>
              <a:t>•Having a proper feedback mechanism is also part of the people management system.(D.B.Rane,2011) . </a:t>
            </a:r>
          </a:p>
        </p:txBody>
      </p:sp>
      <p:sp>
        <p:nvSpPr>
          <p:cNvPr id="4" name="Google Shape;94;p2"/>
          <p:cNvSpPr txBox="1">
            <a:spLocks noGrp="1"/>
          </p:cNvSpPr>
          <p:nvPr>
            <p:ph type="title"/>
          </p:nvPr>
        </p:nvSpPr>
        <p:spPr>
          <a:xfrm>
            <a:off x="609600" y="648929"/>
            <a:ext cx="10972800" cy="737420"/>
          </a:xfrm>
          <a:prstGeom prst="rect">
            <a:avLst/>
          </a:prstGeom>
          <a:solidFill>
            <a:schemeClr val="bg2">
              <a:lumMod val="20000"/>
              <a:lumOff val="80000"/>
            </a:schemeClr>
          </a:solidFill>
          <a:ln>
            <a:noFill/>
          </a:ln>
        </p:spPr>
        <p:txBody>
          <a:bodyPr spcFirstLastPara="1" wrap="square" lIns="91425" tIns="45700" rIns="91425" bIns="45700" anchor="b" anchorCtr="0">
            <a:normAutofit/>
          </a:bodyPr>
          <a:lstStyle/>
          <a:p>
            <a:pPr lvl="0">
              <a:lnSpc>
                <a:spcPct val="90000"/>
              </a:lnSpc>
              <a:spcBef>
                <a:spcPts val="0"/>
              </a:spcBef>
              <a:buClr>
                <a:schemeClr val="dk1"/>
              </a:buClr>
              <a:buSzPct val="100000"/>
            </a:pPr>
            <a:r>
              <a:rPr lang="en-US" sz="3600" b="1" dirty="0">
                <a:solidFill>
                  <a:schemeClr val="tx1"/>
                </a:solidFill>
                <a:latin typeface="Aharoni" pitchFamily="2" charset="-79"/>
                <a:cs typeface="Aharoni" pitchFamily="2" charset="-79"/>
              </a:rPr>
              <a:t>Planning Of Function for Present and Future</a:t>
            </a:r>
          </a:p>
        </p:txBody>
      </p:sp>
    </p:spTree>
    <p:extLst>
      <p:ext uri="{BB962C8B-B14F-4D97-AF65-F5344CB8AC3E}">
        <p14:creationId xmlns:p14="http://schemas.microsoft.com/office/powerpoint/2010/main" val="435154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3434675910"/>
              </p:ext>
            </p:extLst>
          </p:nvPr>
        </p:nvGraphicFramePr>
        <p:xfrm>
          <a:off x="1725561" y="2050026"/>
          <a:ext cx="9217741" cy="3952567"/>
        </p:xfrm>
        <a:graphic>
          <a:graphicData uri="http://schemas.openxmlformats.org/drawingml/2006/table">
            <a:tbl>
              <a:tblPr firstRow="1" firstCol="1" bandRow="1">
                <a:tableStyleId>{5C22544A-7EE6-4342-B048-85BDC9FD1C3A}</a:tableStyleId>
              </a:tblPr>
              <a:tblGrid>
                <a:gridCol w="2279271">
                  <a:extLst>
                    <a:ext uri="{9D8B030D-6E8A-4147-A177-3AD203B41FA5}">
                      <a16:colId xmlns:a16="http://schemas.microsoft.com/office/drawing/2014/main" val="20000"/>
                    </a:ext>
                  </a:extLst>
                </a:gridCol>
                <a:gridCol w="2329598">
                  <a:extLst>
                    <a:ext uri="{9D8B030D-6E8A-4147-A177-3AD203B41FA5}">
                      <a16:colId xmlns:a16="http://schemas.microsoft.com/office/drawing/2014/main" val="20001"/>
                    </a:ext>
                  </a:extLst>
                </a:gridCol>
                <a:gridCol w="2304436">
                  <a:extLst>
                    <a:ext uri="{9D8B030D-6E8A-4147-A177-3AD203B41FA5}">
                      <a16:colId xmlns:a16="http://schemas.microsoft.com/office/drawing/2014/main" val="20002"/>
                    </a:ext>
                  </a:extLst>
                </a:gridCol>
                <a:gridCol w="2304436">
                  <a:extLst>
                    <a:ext uri="{9D8B030D-6E8A-4147-A177-3AD203B41FA5}">
                      <a16:colId xmlns:a16="http://schemas.microsoft.com/office/drawing/2014/main" val="20003"/>
                    </a:ext>
                  </a:extLst>
                </a:gridCol>
              </a:tblGrid>
              <a:tr h="294188">
                <a:tc>
                  <a:txBody>
                    <a:bodyPr/>
                    <a:lstStyle/>
                    <a:p>
                      <a:pPr marL="0" marR="0">
                        <a:lnSpc>
                          <a:spcPct val="115000"/>
                        </a:lnSpc>
                        <a:spcBef>
                          <a:spcPts val="0"/>
                        </a:spcBef>
                        <a:spcAft>
                          <a:spcPts val="0"/>
                        </a:spcAft>
                      </a:pPr>
                      <a:r>
                        <a:rPr lang="en-US" sz="1200" dirty="0">
                          <a:effectLst/>
                          <a:latin typeface="Times New Roman" pitchFamily="18" charset="0"/>
                          <a:cs typeface="Times New Roman" pitchFamily="18" charset="0"/>
                        </a:rPr>
                        <a:t>SKILLS</a:t>
                      </a:r>
                      <a:endParaRPr lang="en-US" sz="1100" dirty="0">
                        <a:effectLst/>
                        <a:latin typeface="Times New Roman" pitchFamily="18" charset="0"/>
                        <a:ea typeface="Calibri"/>
                        <a:cs typeface="Times New Roman" pitchFamily="18" charset="0"/>
                      </a:endParaRPr>
                    </a:p>
                  </a:txBody>
                  <a:tcPr marL="68580" marR="68580" marT="0" marB="0"/>
                </a:tc>
                <a:tc>
                  <a:txBody>
                    <a:bodyPr/>
                    <a:lstStyle/>
                    <a:p>
                      <a:pPr marL="0" marR="0">
                        <a:lnSpc>
                          <a:spcPct val="115000"/>
                        </a:lnSpc>
                        <a:spcBef>
                          <a:spcPts val="0"/>
                        </a:spcBef>
                        <a:spcAft>
                          <a:spcPts val="0"/>
                        </a:spcAft>
                      </a:pPr>
                      <a:r>
                        <a:rPr lang="en-US" sz="1200">
                          <a:effectLst/>
                          <a:latin typeface="Times New Roman" pitchFamily="18" charset="0"/>
                          <a:cs typeface="Times New Roman" pitchFamily="18" charset="0"/>
                        </a:rPr>
                        <a:t>MODIFICATION</a:t>
                      </a:r>
                      <a:endParaRPr lang="en-US" sz="1100">
                        <a:effectLst/>
                        <a:latin typeface="Times New Roman" pitchFamily="18" charset="0"/>
                        <a:ea typeface="Calibri"/>
                        <a:cs typeface="Times New Roman" pitchFamily="18" charset="0"/>
                      </a:endParaRPr>
                    </a:p>
                  </a:txBody>
                  <a:tcPr marL="68580" marR="68580" marT="0" marB="0"/>
                </a:tc>
                <a:tc>
                  <a:txBody>
                    <a:bodyPr/>
                    <a:lstStyle/>
                    <a:p>
                      <a:pPr marL="0" marR="0">
                        <a:lnSpc>
                          <a:spcPct val="115000"/>
                        </a:lnSpc>
                        <a:spcBef>
                          <a:spcPts val="0"/>
                        </a:spcBef>
                        <a:spcAft>
                          <a:spcPts val="0"/>
                        </a:spcAft>
                      </a:pPr>
                      <a:r>
                        <a:rPr lang="en-US" sz="1200">
                          <a:effectLst/>
                          <a:latin typeface="Times New Roman" pitchFamily="18" charset="0"/>
                          <a:cs typeface="Times New Roman" pitchFamily="18" charset="0"/>
                        </a:rPr>
                        <a:t>TIME SCALE</a:t>
                      </a:r>
                      <a:endParaRPr lang="en-US" sz="1100">
                        <a:effectLst/>
                        <a:latin typeface="Times New Roman" pitchFamily="18" charset="0"/>
                        <a:ea typeface="Calibri"/>
                        <a:cs typeface="Times New Roman" pitchFamily="18" charset="0"/>
                      </a:endParaRPr>
                    </a:p>
                  </a:txBody>
                  <a:tcPr marL="68580" marR="68580" marT="0" marB="0"/>
                </a:tc>
                <a:tc>
                  <a:txBody>
                    <a:bodyPr/>
                    <a:lstStyle/>
                    <a:p>
                      <a:pPr marL="0" marR="0">
                        <a:lnSpc>
                          <a:spcPct val="115000"/>
                        </a:lnSpc>
                        <a:spcBef>
                          <a:spcPts val="0"/>
                        </a:spcBef>
                        <a:spcAft>
                          <a:spcPts val="0"/>
                        </a:spcAft>
                      </a:pPr>
                      <a:r>
                        <a:rPr lang="en-US" sz="1200">
                          <a:effectLst/>
                          <a:latin typeface="Times New Roman" pitchFamily="18" charset="0"/>
                          <a:cs typeface="Times New Roman" pitchFamily="18" charset="0"/>
                        </a:rPr>
                        <a:t>OUTCOME</a:t>
                      </a:r>
                      <a:endParaRPr lang="en-US" sz="1100">
                        <a:effectLst/>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0"/>
                  </a:ext>
                </a:extLst>
              </a:tr>
              <a:tr h="606679">
                <a:tc>
                  <a:txBody>
                    <a:bodyPr/>
                    <a:lstStyle/>
                    <a:p>
                      <a:pPr marL="0" marR="0">
                        <a:lnSpc>
                          <a:spcPct val="115000"/>
                        </a:lnSpc>
                        <a:spcBef>
                          <a:spcPts val="0"/>
                        </a:spcBef>
                        <a:spcAft>
                          <a:spcPts val="0"/>
                        </a:spcAft>
                      </a:pPr>
                      <a:r>
                        <a:rPr lang="en-US" sz="1200" dirty="0">
                          <a:effectLst/>
                          <a:latin typeface="Times New Roman" pitchFamily="18" charset="0"/>
                          <a:cs typeface="Times New Roman" pitchFamily="18" charset="0"/>
                        </a:rPr>
                        <a:t>Rewarding</a:t>
                      </a:r>
                      <a:endParaRPr lang="en-US" sz="1100" dirty="0">
                        <a:effectLst/>
                        <a:latin typeface="Times New Roman" pitchFamily="18" charset="0"/>
                        <a:ea typeface="Calibri"/>
                        <a:cs typeface="Times New Roman" pitchFamily="18" charset="0"/>
                      </a:endParaRPr>
                    </a:p>
                  </a:txBody>
                  <a:tcPr marL="68580" marR="68580" marT="0" marB="0"/>
                </a:tc>
                <a:tc>
                  <a:txBody>
                    <a:bodyPr/>
                    <a:lstStyle/>
                    <a:p>
                      <a:pPr marL="0" marR="0">
                        <a:lnSpc>
                          <a:spcPct val="115000"/>
                        </a:lnSpc>
                        <a:spcBef>
                          <a:spcPts val="0"/>
                        </a:spcBef>
                        <a:spcAft>
                          <a:spcPts val="0"/>
                        </a:spcAft>
                      </a:pPr>
                      <a:r>
                        <a:rPr lang="en-US" sz="1200" dirty="0">
                          <a:effectLst/>
                          <a:latin typeface="Times New Roman" pitchFamily="18" charset="0"/>
                          <a:cs typeface="Times New Roman" pitchFamily="18" charset="0"/>
                        </a:rPr>
                        <a:t>Deserving candidate should be priority</a:t>
                      </a:r>
                      <a:endParaRPr lang="en-US" sz="1100" dirty="0">
                        <a:effectLst/>
                        <a:latin typeface="Times New Roman" pitchFamily="18" charset="0"/>
                        <a:ea typeface="Calibri"/>
                        <a:cs typeface="Times New Roman" pitchFamily="18" charset="0"/>
                      </a:endParaRPr>
                    </a:p>
                  </a:txBody>
                  <a:tcPr marL="68580" marR="68580" marT="0" marB="0"/>
                </a:tc>
                <a:tc>
                  <a:txBody>
                    <a:bodyPr/>
                    <a:lstStyle/>
                    <a:p>
                      <a:pPr marL="0" marR="0">
                        <a:lnSpc>
                          <a:spcPct val="115000"/>
                        </a:lnSpc>
                        <a:spcBef>
                          <a:spcPts val="0"/>
                        </a:spcBef>
                        <a:spcAft>
                          <a:spcPts val="0"/>
                        </a:spcAft>
                      </a:pPr>
                      <a:r>
                        <a:rPr lang="en-US" sz="1200">
                          <a:effectLst/>
                          <a:latin typeface="Times New Roman" pitchFamily="18" charset="0"/>
                          <a:cs typeface="Times New Roman" pitchFamily="18" charset="0"/>
                        </a:rPr>
                        <a:t>4-6  months</a:t>
                      </a:r>
                      <a:endParaRPr lang="en-US" sz="1100">
                        <a:effectLst/>
                        <a:latin typeface="Times New Roman" pitchFamily="18" charset="0"/>
                        <a:ea typeface="Calibri"/>
                        <a:cs typeface="Times New Roman" pitchFamily="18" charset="0"/>
                      </a:endParaRPr>
                    </a:p>
                  </a:txBody>
                  <a:tcPr marL="68580" marR="68580" marT="0" marB="0"/>
                </a:tc>
                <a:tc>
                  <a:txBody>
                    <a:bodyPr/>
                    <a:lstStyle/>
                    <a:p>
                      <a:pPr marL="0" marR="0">
                        <a:lnSpc>
                          <a:spcPct val="115000"/>
                        </a:lnSpc>
                        <a:spcBef>
                          <a:spcPts val="0"/>
                        </a:spcBef>
                        <a:spcAft>
                          <a:spcPts val="0"/>
                        </a:spcAft>
                      </a:pPr>
                      <a:r>
                        <a:rPr lang="en-US" sz="1200">
                          <a:effectLst/>
                          <a:latin typeface="Times New Roman" pitchFamily="18" charset="0"/>
                          <a:cs typeface="Times New Roman" pitchFamily="18" charset="0"/>
                        </a:rPr>
                        <a:t>Retention of the deserving candidate</a:t>
                      </a:r>
                      <a:endParaRPr lang="en-US" sz="1100">
                        <a:effectLst/>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1"/>
                  </a:ext>
                </a:extLst>
              </a:tr>
              <a:tr h="606679">
                <a:tc>
                  <a:txBody>
                    <a:bodyPr/>
                    <a:lstStyle/>
                    <a:p>
                      <a:pPr marL="0" marR="0">
                        <a:lnSpc>
                          <a:spcPct val="115000"/>
                        </a:lnSpc>
                        <a:spcBef>
                          <a:spcPts val="0"/>
                        </a:spcBef>
                        <a:spcAft>
                          <a:spcPts val="0"/>
                        </a:spcAft>
                      </a:pPr>
                      <a:r>
                        <a:rPr lang="en-US" sz="1200">
                          <a:effectLst/>
                          <a:latin typeface="Times New Roman" pitchFamily="18" charset="0"/>
                          <a:cs typeface="Times New Roman" pitchFamily="18" charset="0"/>
                        </a:rPr>
                        <a:t>Adaptability</a:t>
                      </a:r>
                      <a:endParaRPr lang="en-US" sz="1100">
                        <a:effectLst/>
                        <a:latin typeface="Times New Roman" pitchFamily="18" charset="0"/>
                        <a:ea typeface="Calibri"/>
                        <a:cs typeface="Times New Roman" pitchFamily="18" charset="0"/>
                      </a:endParaRPr>
                    </a:p>
                  </a:txBody>
                  <a:tcPr marL="68580" marR="68580" marT="0" marB="0"/>
                </a:tc>
                <a:tc>
                  <a:txBody>
                    <a:bodyPr/>
                    <a:lstStyle/>
                    <a:p>
                      <a:pPr marL="0" marR="0">
                        <a:lnSpc>
                          <a:spcPct val="115000"/>
                        </a:lnSpc>
                        <a:spcBef>
                          <a:spcPts val="0"/>
                        </a:spcBef>
                        <a:spcAft>
                          <a:spcPts val="0"/>
                        </a:spcAft>
                      </a:pPr>
                      <a:r>
                        <a:rPr lang="en-US" sz="1200" dirty="0">
                          <a:effectLst/>
                          <a:latin typeface="Times New Roman" pitchFamily="18" charset="0"/>
                          <a:cs typeface="Times New Roman" pitchFamily="18" charset="0"/>
                        </a:rPr>
                        <a:t>Distinguishing employee</a:t>
                      </a:r>
                      <a:endParaRPr lang="en-US" sz="1100" dirty="0">
                        <a:effectLst/>
                        <a:latin typeface="Times New Roman" pitchFamily="18" charset="0"/>
                        <a:ea typeface="Calibri"/>
                        <a:cs typeface="Times New Roman" pitchFamily="18" charset="0"/>
                      </a:endParaRPr>
                    </a:p>
                  </a:txBody>
                  <a:tcPr marL="68580" marR="68580" marT="0" marB="0"/>
                </a:tc>
                <a:tc>
                  <a:txBody>
                    <a:bodyPr/>
                    <a:lstStyle/>
                    <a:p>
                      <a:pPr marL="0" marR="0">
                        <a:lnSpc>
                          <a:spcPct val="115000"/>
                        </a:lnSpc>
                        <a:spcBef>
                          <a:spcPts val="0"/>
                        </a:spcBef>
                        <a:spcAft>
                          <a:spcPts val="0"/>
                        </a:spcAft>
                      </a:pPr>
                      <a:r>
                        <a:rPr lang="en-US" sz="1200">
                          <a:effectLst/>
                          <a:latin typeface="Times New Roman" pitchFamily="18" charset="0"/>
                          <a:cs typeface="Times New Roman" pitchFamily="18" charset="0"/>
                        </a:rPr>
                        <a:t>7-9 weeks</a:t>
                      </a:r>
                      <a:endParaRPr lang="en-US" sz="1100">
                        <a:effectLst/>
                        <a:latin typeface="Times New Roman" pitchFamily="18" charset="0"/>
                        <a:ea typeface="Calibri"/>
                        <a:cs typeface="Times New Roman" pitchFamily="18" charset="0"/>
                      </a:endParaRPr>
                    </a:p>
                  </a:txBody>
                  <a:tcPr marL="68580" marR="68580" marT="0" marB="0"/>
                </a:tc>
                <a:tc>
                  <a:txBody>
                    <a:bodyPr/>
                    <a:lstStyle/>
                    <a:p>
                      <a:pPr marL="0" marR="0">
                        <a:lnSpc>
                          <a:spcPct val="115000"/>
                        </a:lnSpc>
                        <a:spcBef>
                          <a:spcPts val="0"/>
                        </a:spcBef>
                        <a:spcAft>
                          <a:spcPts val="0"/>
                        </a:spcAft>
                      </a:pPr>
                      <a:r>
                        <a:rPr lang="en-US" sz="1200">
                          <a:effectLst/>
                          <a:latin typeface="Times New Roman" pitchFamily="18" charset="0"/>
                          <a:cs typeface="Times New Roman" pitchFamily="18" charset="0"/>
                        </a:rPr>
                        <a:t>Employees can communicated easily</a:t>
                      </a:r>
                      <a:endParaRPr lang="en-US" sz="1100">
                        <a:effectLst/>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2"/>
                  </a:ext>
                </a:extLst>
              </a:tr>
              <a:tr h="606679">
                <a:tc>
                  <a:txBody>
                    <a:bodyPr/>
                    <a:lstStyle/>
                    <a:p>
                      <a:pPr marL="0" marR="0">
                        <a:lnSpc>
                          <a:spcPct val="115000"/>
                        </a:lnSpc>
                        <a:spcBef>
                          <a:spcPts val="0"/>
                        </a:spcBef>
                        <a:spcAft>
                          <a:spcPts val="0"/>
                        </a:spcAft>
                      </a:pPr>
                      <a:r>
                        <a:rPr lang="en-US" sz="1200">
                          <a:effectLst/>
                          <a:latin typeface="Times New Roman" pitchFamily="18" charset="0"/>
                          <a:cs typeface="Times New Roman" pitchFamily="18" charset="0"/>
                        </a:rPr>
                        <a:t>Technical Adaptation</a:t>
                      </a:r>
                      <a:endParaRPr lang="en-US" sz="1100">
                        <a:effectLst/>
                        <a:latin typeface="Times New Roman" pitchFamily="18" charset="0"/>
                        <a:ea typeface="Calibri"/>
                        <a:cs typeface="Times New Roman" pitchFamily="18" charset="0"/>
                      </a:endParaRPr>
                    </a:p>
                  </a:txBody>
                  <a:tcPr marL="68580" marR="68580" marT="0" marB="0"/>
                </a:tc>
                <a:tc>
                  <a:txBody>
                    <a:bodyPr/>
                    <a:lstStyle/>
                    <a:p>
                      <a:pPr marL="0" marR="0">
                        <a:lnSpc>
                          <a:spcPct val="115000"/>
                        </a:lnSpc>
                        <a:spcBef>
                          <a:spcPts val="0"/>
                        </a:spcBef>
                        <a:spcAft>
                          <a:spcPts val="0"/>
                        </a:spcAft>
                      </a:pPr>
                      <a:r>
                        <a:rPr lang="en-US" sz="1200" dirty="0">
                          <a:effectLst/>
                          <a:latin typeface="Times New Roman" pitchFamily="18" charset="0"/>
                          <a:cs typeface="Times New Roman" pitchFamily="18" charset="0"/>
                        </a:rPr>
                        <a:t>Encouraging employee</a:t>
                      </a:r>
                      <a:endParaRPr lang="en-US" sz="1100" dirty="0">
                        <a:effectLst/>
                        <a:latin typeface="Times New Roman" pitchFamily="18" charset="0"/>
                        <a:ea typeface="Calibri"/>
                        <a:cs typeface="Times New Roman" pitchFamily="18" charset="0"/>
                      </a:endParaRPr>
                    </a:p>
                  </a:txBody>
                  <a:tcPr marL="68580" marR="68580" marT="0" marB="0"/>
                </a:tc>
                <a:tc>
                  <a:txBody>
                    <a:bodyPr/>
                    <a:lstStyle/>
                    <a:p>
                      <a:pPr marL="0" marR="0">
                        <a:lnSpc>
                          <a:spcPct val="115000"/>
                        </a:lnSpc>
                        <a:spcBef>
                          <a:spcPts val="0"/>
                        </a:spcBef>
                        <a:spcAft>
                          <a:spcPts val="0"/>
                        </a:spcAft>
                      </a:pPr>
                      <a:r>
                        <a:rPr lang="en-US" sz="1200" dirty="0">
                          <a:effectLst/>
                          <a:latin typeface="Times New Roman" pitchFamily="18" charset="0"/>
                          <a:cs typeface="Times New Roman" pitchFamily="18" charset="0"/>
                        </a:rPr>
                        <a:t>9 months</a:t>
                      </a:r>
                      <a:endParaRPr lang="en-US" sz="1100" dirty="0">
                        <a:effectLst/>
                        <a:latin typeface="Times New Roman" pitchFamily="18" charset="0"/>
                        <a:ea typeface="Calibri"/>
                        <a:cs typeface="Times New Roman" pitchFamily="18" charset="0"/>
                      </a:endParaRPr>
                    </a:p>
                  </a:txBody>
                  <a:tcPr marL="68580" marR="68580" marT="0" marB="0"/>
                </a:tc>
                <a:tc>
                  <a:txBody>
                    <a:bodyPr/>
                    <a:lstStyle/>
                    <a:p>
                      <a:pPr marL="0" marR="0">
                        <a:lnSpc>
                          <a:spcPct val="115000"/>
                        </a:lnSpc>
                        <a:spcBef>
                          <a:spcPts val="0"/>
                        </a:spcBef>
                        <a:spcAft>
                          <a:spcPts val="0"/>
                        </a:spcAft>
                      </a:pPr>
                      <a:r>
                        <a:rPr lang="en-US" sz="1200">
                          <a:effectLst/>
                          <a:latin typeface="Times New Roman" pitchFamily="18" charset="0"/>
                          <a:cs typeface="Times New Roman" pitchFamily="18" charset="0"/>
                        </a:rPr>
                        <a:t>Employees are technically advanced</a:t>
                      </a:r>
                      <a:endParaRPr lang="en-US" sz="1100">
                        <a:effectLst/>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3"/>
                  </a:ext>
                </a:extLst>
              </a:tr>
              <a:tr h="919171">
                <a:tc>
                  <a:txBody>
                    <a:bodyPr/>
                    <a:lstStyle/>
                    <a:p>
                      <a:pPr marL="0" marR="0">
                        <a:lnSpc>
                          <a:spcPct val="115000"/>
                        </a:lnSpc>
                        <a:spcBef>
                          <a:spcPts val="0"/>
                        </a:spcBef>
                        <a:spcAft>
                          <a:spcPts val="0"/>
                        </a:spcAft>
                      </a:pPr>
                      <a:r>
                        <a:rPr lang="en-US" sz="1200">
                          <a:effectLst/>
                          <a:latin typeface="Times New Roman" pitchFamily="18" charset="0"/>
                          <a:cs typeface="Times New Roman" pitchFamily="18" charset="0"/>
                        </a:rPr>
                        <a:t>Consistency</a:t>
                      </a:r>
                      <a:endParaRPr lang="en-US" sz="1100">
                        <a:effectLst/>
                        <a:latin typeface="Times New Roman" pitchFamily="18" charset="0"/>
                        <a:ea typeface="Calibri"/>
                        <a:cs typeface="Times New Roman" pitchFamily="18" charset="0"/>
                      </a:endParaRPr>
                    </a:p>
                  </a:txBody>
                  <a:tcPr marL="68580" marR="68580" marT="0" marB="0"/>
                </a:tc>
                <a:tc>
                  <a:txBody>
                    <a:bodyPr/>
                    <a:lstStyle/>
                    <a:p>
                      <a:pPr marL="0" marR="0">
                        <a:lnSpc>
                          <a:spcPct val="115000"/>
                        </a:lnSpc>
                        <a:spcBef>
                          <a:spcPts val="0"/>
                        </a:spcBef>
                        <a:spcAft>
                          <a:spcPts val="0"/>
                        </a:spcAft>
                      </a:pPr>
                      <a:r>
                        <a:rPr lang="en-US" sz="1200">
                          <a:effectLst/>
                          <a:latin typeface="Times New Roman" pitchFamily="18" charset="0"/>
                          <a:cs typeface="Times New Roman" pitchFamily="18" charset="0"/>
                        </a:rPr>
                        <a:t>Mangers should communicate consistently</a:t>
                      </a:r>
                      <a:endParaRPr lang="en-US" sz="1100">
                        <a:effectLst/>
                        <a:latin typeface="Times New Roman" pitchFamily="18" charset="0"/>
                        <a:ea typeface="Calibri"/>
                        <a:cs typeface="Times New Roman" pitchFamily="18" charset="0"/>
                      </a:endParaRPr>
                    </a:p>
                  </a:txBody>
                  <a:tcPr marL="68580" marR="68580" marT="0" marB="0"/>
                </a:tc>
                <a:tc>
                  <a:txBody>
                    <a:bodyPr/>
                    <a:lstStyle/>
                    <a:p>
                      <a:pPr marL="0" marR="0">
                        <a:lnSpc>
                          <a:spcPct val="115000"/>
                        </a:lnSpc>
                        <a:spcBef>
                          <a:spcPts val="0"/>
                        </a:spcBef>
                        <a:spcAft>
                          <a:spcPts val="0"/>
                        </a:spcAft>
                      </a:pPr>
                      <a:r>
                        <a:rPr lang="en-US" sz="1200" dirty="0">
                          <a:effectLst/>
                          <a:latin typeface="Times New Roman" pitchFamily="18" charset="0"/>
                          <a:cs typeface="Times New Roman" pitchFamily="18" charset="0"/>
                        </a:rPr>
                        <a:t>8-9 months</a:t>
                      </a:r>
                      <a:endParaRPr lang="en-US" sz="1100" dirty="0">
                        <a:effectLst/>
                        <a:latin typeface="Times New Roman" pitchFamily="18" charset="0"/>
                        <a:ea typeface="Calibri"/>
                        <a:cs typeface="Times New Roman" pitchFamily="18" charset="0"/>
                      </a:endParaRPr>
                    </a:p>
                  </a:txBody>
                  <a:tcPr marL="68580" marR="68580" marT="0" marB="0"/>
                </a:tc>
                <a:tc>
                  <a:txBody>
                    <a:bodyPr/>
                    <a:lstStyle/>
                    <a:p>
                      <a:pPr marL="0" marR="0">
                        <a:lnSpc>
                          <a:spcPct val="115000"/>
                        </a:lnSpc>
                        <a:spcBef>
                          <a:spcPts val="0"/>
                        </a:spcBef>
                        <a:spcAft>
                          <a:spcPts val="0"/>
                        </a:spcAft>
                      </a:pPr>
                      <a:r>
                        <a:rPr lang="en-US" sz="1200" dirty="0">
                          <a:effectLst/>
                          <a:latin typeface="Times New Roman" pitchFamily="18" charset="0"/>
                          <a:cs typeface="Times New Roman" pitchFamily="18" charset="0"/>
                        </a:rPr>
                        <a:t>Employees are able to be consistent</a:t>
                      </a:r>
                      <a:endParaRPr lang="en-US" sz="1100" dirty="0">
                        <a:effectLst/>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4"/>
                  </a:ext>
                </a:extLst>
              </a:tr>
              <a:tr h="919171">
                <a:tc>
                  <a:txBody>
                    <a:bodyPr/>
                    <a:lstStyle/>
                    <a:p>
                      <a:pPr marL="0" marR="0">
                        <a:lnSpc>
                          <a:spcPct val="115000"/>
                        </a:lnSpc>
                        <a:spcBef>
                          <a:spcPts val="0"/>
                        </a:spcBef>
                        <a:spcAft>
                          <a:spcPts val="0"/>
                        </a:spcAft>
                      </a:pPr>
                      <a:r>
                        <a:rPr lang="en-US" sz="1200">
                          <a:effectLst/>
                          <a:latin typeface="Times New Roman" pitchFamily="18" charset="0"/>
                          <a:cs typeface="Times New Roman" pitchFamily="18" charset="0"/>
                        </a:rPr>
                        <a:t>Leadership skills</a:t>
                      </a:r>
                      <a:endParaRPr lang="en-US" sz="1100">
                        <a:effectLst/>
                        <a:latin typeface="Times New Roman" pitchFamily="18" charset="0"/>
                        <a:ea typeface="Calibri"/>
                        <a:cs typeface="Times New Roman" pitchFamily="18" charset="0"/>
                      </a:endParaRPr>
                    </a:p>
                  </a:txBody>
                  <a:tcPr marL="68580" marR="68580" marT="0" marB="0"/>
                </a:tc>
                <a:tc>
                  <a:txBody>
                    <a:bodyPr/>
                    <a:lstStyle/>
                    <a:p>
                      <a:pPr marL="0" marR="0">
                        <a:lnSpc>
                          <a:spcPct val="115000"/>
                        </a:lnSpc>
                        <a:spcBef>
                          <a:spcPts val="0"/>
                        </a:spcBef>
                        <a:spcAft>
                          <a:spcPts val="0"/>
                        </a:spcAft>
                      </a:pPr>
                      <a:r>
                        <a:rPr lang="en-US" sz="1200">
                          <a:effectLst/>
                          <a:latin typeface="Times New Roman" pitchFamily="18" charset="0"/>
                          <a:cs typeface="Times New Roman" pitchFamily="18" charset="0"/>
                        </a:rPr>
                        <a:t>Inspiring employee to lead</a:t>
                      </a:r>
                      <a:endParaRPr lang="en-US" sz="1100">
                        <a:effectLst/>
                        <a:latin typeface="Times New Roman" pitchFamily="18" charset="0"/>
                        <a:ea typeface="Calibri"/>
                        <a:cs typeface="Times New Roman" pitchFamily="18" charset="0"/>
                      </a:endParaRPr>
                    </a:p>
                  </a:txBody>
                  <a:tcPr marL="68580" marR="68580" marT="0" marB="0"/>
                </a:tc>
                <a:tc>
                  <a:txBody>
                    <a:bodyPr/>
                    <a:lstStyle/>
                    <a:p>
                      <a:pPr marL="0" marR="0">
                        <a:lnSpc>
                          <a:spcPct val="115000"/>
                        </a:lnSpc>
                        <a:spcBef>
                          <a:spcPts val="0"/>
                        </a:spcBef>
                        <a:spcAft>
                          <a:spcPts val="0"/>
                        </a:spcAft>
                      </a:pPr>
                      <a:r>
                        <a:rPr lang="en-US" sz="1200">
                          <a:effectLst/>
                          <a:latin typeface="Times New Roman" pitchFamily="18" charset="0"/>
                          <a:cs typeface="Times New Roman" pitchFamily="18" charset="0"/>
                        </a:rPr>
                        <a:t>8 months</a:t>
                      </a:r>
                      <a:endParaRPr lang="en-US" sz="1100">
                        <a:effectLst/>
                        <a:latin typeface="Times New Roman" pitchFamily="18" charset="0"/>
                        <a:ea typeface="Calibri"/>
                        <a:cs typeface="Times New Roman" pitchFamily="18" charset="0"/>
                      </a:endParaRPr>
                    </a:p>
                  </a:txBody>
                  <a:tcPr marL="68580" marR="68580" marT="0" marB="0"/>
                </a:tc>
                <a:tc>
                  <a:txBody>
                    <a:bodyPr/>
                    <a:lstStyle/>
                    <a:p>
                      <a:pPr marL="0" marR="0">
                        <a:lnSpc>
                          <a:spcPct val="115000"/>
                        </a:lnSpc>
                        <a:spcBef>
                          <a:spcPts val="0"/>
                        </a:spcBef>
                        <a:spcAft>
                          <a:spcPts val="0"/>
                        </a:spcAft>
                      </a:pPr>
                      <a:r>
                        <a:rPr lang="en-US" sz="1200" dirty="0">
                          <a:effectLst/>
                          <a:latin typeface="Times New Roman" pitchFamily="18" charset="0"/>
                          <a:cs typeface="Times New Roman" pitchFamily="18" charset="0"/>
                        </a:rPr>
                        <a:t>Many leaders are discovered in different sectors.</a:t>
                      </a:r>
                      <a:endParaRPr lang="en-US" sz="1100" dirty="0">
                        <a:effectLst/>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5"/>
                  </a:ext>
                </a:extLst>
              </a:tr>
            </a:tbl>
          </a:graphicData>
        </a:graphic>
      </p:graphicFrame>
      <p:sp>
        <p:nvSpPr>
          <p:cNvPr id="4" name="Google Shape;94;p2"/>
          <p:cNvSpPr txBox="1">
            <a:spLocks noGrp="1"/>
          </p:cNvSpPr>
          <p:nvPr>
            <p:ph type="title"/>
          </p:nvPr>
        </p:nvSpPr>
        <p:spPr>
          <a:xfrm>
            <a:off x="609600" y="604684"/>
            <a:ext cx="10972800" cy="1209368"/>
          </a:xfrm>
          <a:prstGeom prst="rect">
            <a:avLst/>
          </a:prstGeom>
          <a:solidFill>
            <a:schemeClr val="bg2">
              <a:lumMod val="20000"/>
              <a:lumOff val="80000"/>
            </a:schemeClr>
          </a:solidFill>
          <a:ln>
            <a:noFill/>
          </a:ln>
        </p:spPr>
        <p:txBody>
          <a:bodyPr spcFirstLastPara="1" wrap="square" lIns="91425" tIns="45700" rIns="91425" bIns="45700" anchor="b" anchorCtr="0">
            <a:noAutofit/>
          </a:bodyPr>
          <a:lstStyle/>
          <a:p>
            <a:pPr lvl="0">
              <a:lnSpc>
                <a:spcPct val="90000"/>
              </a:lnSpc>
              <a:spcBef>
                <a:spcPts val="0"/>
              </a:spcBef>
              <a:buClr>
                <a:schemeClr val="dk1"/>
              </a:buClr>
              <a:buSzPct val="100000"/>
            </a:pPr>
            <a:r>
              <a:rPr lang="en-US" sz="3600" b="1" dirty="0">
                <a:solidFill>
                  <a:schemeClr val="tx1"/>
                </a:solidFill>
                <a:latin typeface="Aharoni" pitchFamily="2" charset="-79"/>
                <a:cs typeface="Aharoni" pitchFamily="2" charset="-79"/>
              </a:rPr>
              <a:t>Continued…</a:t>
            </a:r>
            <a:br>
              <a:rPr lang="en-US" sz="3600" b="1" dirty="0">
                <a:solidFill>
                  <a:schemeClr val="tx1"/>
                </a:solidFill>
                <a:latin typeface="Aharoni" pitchFamily="2" charset="-79"/>
                <a:cs typeface="Aharoni" pitchFamily="2" charset="-79"/>
              </a:rPr>
            </a:br>
            <a:r>
              <a:rPr lang="en-US" sz="3600" b="1" dirty="0">
                <a:solidFill>
                  <a:schemeClr val="tx1"/>
                </a:solidFill>
                <a:latin typeface="Aharoni" pitchFamily="2" charset="-79"/>
                <a:cs typeface="Aharoni" pitchFamily="2" charset="-79"/>
              </a:rPr>
              <a:t>(Action Plan for Future)</a:t>
            </a:r>
          </a:p>
        </p:txBody>
      </p:sp>
    </p:spTree>
    <p:extLst>
      <p:ext uri="{BB962C8B-B14F-4D97-AF65-F5344CB8AC3E}">
        <p14:creationId xmlns:p14="http://schemas.microsoft.com/office/powerpoint/2010/main" val="2651853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55407" y="1858297"/>
            <a:ext cx="6474541" cy="4267866"/>
          </a:xfrm>
        </p:spPr>
        <p:txBody>
          <a:bodyPr/>
          <a:lstStyle/>
          <a:p>
            <a:pPr marL="0" indent="0">
              <a:lnSpc>
                <a:spcPct val="150000"/>
              </a:lnSpc>
              <a:buNone/>
            </a:pPr>
            <a:r>
              <a:rPr lang="en-US" sz="2000" dirty="0">
                <a:latin typeface="Times New Roman" pitchFamily="18" charset="0"/>
                <a:cs typeface="Times New Roman" pitchFamily="18" charset="0"/>
              </a:rPr>
              <a:t>•</a:t>
            </a:r>
            <a:r>
              <a:rPr lang="en-US" sz="2000" dirty="0">
                <a:solidFill>
                  <a:schemeClr val="tx1"/>
                </a:solidFill>
                <a:latin typeface="Times New Roman" pitchFamily="18" charset="0"/>
                <a:cs typeface="Times New Roman" pitchFamily="18" charset="0"/>
              </a:rPr>
              <a:t>Teamwork is one of another important genetic skill for managing people, emphasizing the ability to work harmoniously towards common goals.</a:t>
            </a:r>
          </a:p>
          <a:p>
            <a:pPr marL="0" indent="0">
              <a:lnSpc>
                <a:spcPct val="150000"/>
              </a:lnSpc>
              <a:buNone/>
            </a:pPr>
            <a:r>
              <a:rPr lang="en-US" sz="2000" dirty="0">
                <a:solidFill>
                  <a:schemeClr val="tx1"/>
                </a:solidFill>
                <a:latin typeface="Times New Roman" pitchFamily="18" charset="0"/>
                <a:cs typeface="Times New Roman" pitchFamily="18" charset="0"/>
              </a:rPr>
              <a:t>•Collaboration involves leveraging the diverse strengths and expertise to team members to achieve shared objectives.</a:t>
            </a:r>
          </a:p>
          <a:p>
            <a:pPr marL="0" indent="0">
              <a:lnSpc>
                <a:spcPct val="150000"/>
              </a:lnSpc>
              <a:buNone/>
            </a:pPr>
            <a:r>
              <a:rPr lang="en-US" sz="2000" dirty="0">
                <a:solidFill>
                  <a:schemeClr val="tx1"/>
                </a:solidFill>
                <a:latin typeface="Times New Roman" pitchFamily="18" charset="0"/>
                <a:cs typeface="Times New Roman" pitchFamily="18" charset="0"/>
              </a:rPr>
              <a:t>•Cultivating a culture of trust and mutual respect adapt a sense of ownership and commitment among team members, enhancing collaboration and driving organizational success</a:t>
            </a:r>
          </a:p>
          <a:p>
            <a:endParaRPr lang="en-US" dirty="0"/>
          </a:p>
        </p:txBody>
      </p:sp>
      <p:sp>
        <p:nvSpPr>
          <p:cNvPr id="4" name="Google Shape;94;p2"/>
          <p:cNvSpPr txBox="1">
            <a:spLocks noGrp="1"/>
          </p:cNvSpPr>
          <p:nvPr>
            <p:ph type="title"/>
          </p:nvPr>
        </p:nvSpPr>
        <p:spPr>
          <a:xfrm>
            <a:off x="609600" y="678425"/>
            <a:ext cx="10923639" cy="973393"/>
          </a:xfrm>
          <a:prstGeom prst="rect">
            <a:avLst/>
          </a:prstGeom>
          <a:solidFill>
            <a:schemeClr val="bg2">
              <a:lumMod val="20000"/>
              <a:lumOff val="80000"/>
            </a:schemeClr>
          </a:solidFill>
          <a:ln>
            <a:noFill/>
          </a:ln>
        </p:spPr>
        <p:txBody>
          <a:bodyPr spcFirstLastPara="1" wrap="square" lIns="91425" tIns="45700" rIns="91425" bIns="45700" anchor="b" anchorCtr="0">
            <a:normAutofit fontScale="90000"/>
          </a:bodyPr>
          <a:lstStyle/>
          <a:p>
            <a:pPr lvl="0">
              <a:lnSpc>
                <a:spcPct val="90000"/>
              </a:lnSpc>
              <a:spcBef>
                <a:spcPts val="0"/>
              </a:spcBef>
              <a:buClr>
                <a:schemeClr val="dk1"/>
              </a:buClr>
              <a:buSzPct val="100000"/>
            </a:pPr>
            <a:r>
              <a:rPr lang="en-US" sz="4000" b="1" dirty="0">
                <a:solidFill>
                  <a:schemeClr val="tx1"/>
                </a:solidFill>
                <a:latin typeface="Aharoni" pitchFamily="2" charset="-79"/>
                <a:cs typeface="Aharoni" pitchFamily="2" charset="-79"/>
              </a:rPr>
              <a:t>Improvement of genetic skills (Collaboration, teamwork,) </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4195" y="1991033"/>
            <a:ext cx="4699666" cy="36428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11297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96413" y="1902542"/>
            <a:ext cx="6518787" cy="4223621"/>
          </a:xfrm>
        </p:spPr>
        <p:txBody>
          <a:bodyPr>
            <a:normAutofit/>
          </a:bodyPr>
          <a:lstStyle/>
          <a:p>
            <a:pPr lvl="0"/>
            <a:r>
              <a:rPr lang="en-US" sz="2000" dirty="0">
                <a:solidFill>
                  <a:schemeClr val="tx1"/>
                </a:solidFill>
                <a:latin typeface="Times New Roman" pitchFamily="18" charset="0"/>
                <a:cs typeface="Times New Roman" pitchFamily="18" charset="0"/>
              </a:rPr>
              <a:t>Improving genetic skills for managing people involves sharpen communication, teamwork, collaboration, and leadership abilities to adapt a harmonious and effective work environment.</a:t>
            </a:r>
          </a:p>
          <a:p>
            <a:pPr lvl="0"/>
            <a:r>
              <a:rPr lang="en-US" sz="2000" dirty="0">
                <a:solidFill>
                  <a:schemeClr val="tx1"/>
                </a:solidFill>
                <a:latin typeface="Times New Roman" pitchFamily="18" charset="0"/>
                <a:cs typeface="Times New Roman" pitchFamily="18" charset="0"/>
              </a:rPr>
              <a:t>Leadership is the art of inspiring and influencing others to gain a common vision. Effective leadership possesses a blend a strategic vision, emotional intelligence, and resilience (</a:t>
            </a:r>
            <a:r>
              <a:rPr lang="en-US" sz="2000" dirty="0" err="1">
                <a:solidFill>
                  <a:schemeClr val="tx1"/>
                </a:solidFill>
                <a:latin typeface="Times New Roman" pitchFamily="18" charset="0"/>
                <a:cs typeface="Times New Roman" pitchFamily="18" charset="0"/>
              </a:rPr>
              <a:t>DAPlowman</a:t>
            </a:r>
            <a:r>
              <a:rPr lang="en-US" sz="2000" dirty="0">
                <a:solidFill>
                  <a:schemeClr val="tx1"/>
                </a:solidFill>
                <a:latin typeface="Times New Roman" pitchFamily="18" charset="0"/>
                <a:cs typeface="Times New Roman" pitchFamily="18" charset="0"/>
              </a:rPr>
              <a:t> et al,2007) </a:t>
            </a:r>
          </a:p>
          <a:p>
            <a:pPr lvl="0"/>
            <a:r>
              <a:rPr lang="en-US" sz="2000" dirty="0">
                <a:solidFill>
                  <a:schemeClr val="tx1"/>
                </a:solidFill>
                <a:latin typeface="Times New Roman" pitchFamily="18" charset="0"/>
                <a:cs typeface="Times New Roman" pitchFamily="18" charset="0"/>
              </a:rPr>
              <a:t>Cultivating empathy enables managers to connect with their team member on a personal level, adapting trust and bond important for effective communication.</a:t>
            </a:r>
          </a:p>
          <a:p>
            <a:endParaRPr lang="en-US" dirty="0"/>
          </a:p>
        </p:txBody>
      </p:sp>
      <p:sp>
        <p:nvSpPr>
          <p:cNvPr id="4" name="Google Shape;94;p2"/>
          <p:cNvSpPr txBox="1">
            <a:spLocks noGrp="1"/>
          </p:cNvSpPr>
          <p:nvPr>
            <p:ph type="title"/>
          </p:nvPr>
        </p:nvSpPr>
        <p:spPr>
          <a:xfrm>
            <a:off x="609600" y="353961"/>
            <a:ext cx="10938387" cy="1179871"/>
          </a:xfrm>
          <a:prstGeom prst="rect">
            <a:avLst/>
          </a:prstGeom>
          <a:solidFill>
            <a:schemeClr val="bg2">
              <a:lumMod val="20000"/>
              <a:lumOff val="80000"/>
            </a:schemeClr>
          </a:solidFill>
          <a:ln>
            <a:noFill/>
          </a:ln>
        </p:spPr>
        <p:txBody>
          <a:bodyPr spcFirstLastPara="1" wrap="square" lIns="91425" tIns="45700" rIns="91425" bIns="45700" anchor="b" anchorCtr="0">
            <a:normAutofit fontScale="90000"/>
          </a:bodyPr>
          <a:lstStyle/>
          <a:p>
            <a:pPr lvl="0">
              <a:lnSpc>
                <a:spcPct val="90000"/>
              </a:lnSpc>
              <a:spcBef>
                <a:spcPts val="0"/>
              </a:spcBef>
              <a:buClr>
                <a:schemeClr val="dk1"/>
              </a:buClr>
              <a:buSzPct val="100000"/>
            </a:pPr>
            <a:r>
              <a:rPr lang="en-US" sz="4000" b="1" dirty="0">
                <a:solidFill>
                  <a:schemeClr val="tx1"/>
                </a:solidFill>
                <a:latin typeface="Aharoni" pitchFamily="2" charset="-79"/>
                <a:cs typeface="Aharoni" pitchFamily="2" charset="-79"/>
              </a:rPr>
              <a:t>Continued </a:t>
            </a:r>
            <a:br>
              <a:rPr lang="en-US" sz="4000" b="1" dirty="0">
                <a:solidFill>
                  <a:schemeClr val="tx1"/>
                </a:solidFill>
                <a:latin typeface="Aharoni" pitchFamily="2" charset="-79"/>
                <a:cs typeface="Aharoni" pitchFamily="2" charset="-79"/>
              </a:rPr>
            </a:br>
            <a:r>
              <a:rPr lang="en-US" sz="4000" b="1" dirty="0">
                <a:solidFill>
                  <a:schemeClr val="tx1"/>
                </a:solidFill>
                <a:latin typeface="Aharoni" pitchFamily="2" charset="-79"/>
                <a:cs typeface="Aharoni" pitchFamily="2" charset="-79"/>
              </a:rPr>
              <a:t>(communication, and leadership)</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4916" y="1911913"/>
            <a:ext cx="4022163" cy="37072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212747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62757" y="1961535"/>
            <a:ext cx="10164004" cy="4164628"/>
          </a:xfrm>
        </p:spPr>
        <p:txBody>
          <a:bodyPr>
            <a:normAutofit fontScale="47500" lnSpcReduction="20000"/>
          </a:bodyPr>
          <a:lstStyle/>
          <a:p>
            <a:pPr lvl="0">
              <a:lnSpc>
                <a:spcPct val="170000"/>
              </a:lnSpc>
            </a:pPr>
            <a:r>
              <a:rPr lang="en-US" sz="4200" dirty="0">
                <a:solidFill>
                  <a:schemeClr val="tx1"/>
                </a:solidFill>
                <a:latin typeface="Times New Roman" pitchFamily="18" charset="0"/>
                <a:cs typeface="Times New Roman" pitchFamily="18" charset="0"/>
              </a:rPr>
              <a:t>Artificial Intelligence driven technology is revolutionizing people management by enhancing decision making and streaming processes. </a:t>
            </a:r>
          </a:p>
          <a:p>
            <a:pPr lvl="0">
              <a:lnSpc>
                <a:spcPct val="170000"/>
              </a:lnSpc>
            </a:pPr>
            <a:r>
              <a:rPr lang="en-US" sz="4200" dirty="0">
                <a:solidFill>
                  <a:schemeClr val="tx1"/>
                </a:solidFill>
                <a:latin typeface="Times New Roman" pitchFamily="18" charset="0"/>
                <a:cs typeface="Times New Roman" pitchFamily="18" charset="0"/>
              </a:rPr>
              <a:t>Through AI powered analytics, organizations can easily gather and analyze huge amount of data to gain insights into employee performance, engagement, and satisfaction. This enables proactive measures to improve productivity and retention. </a:t>
            </a:r>
          </a:p>
          <a:p>
            <a:pPr lvl="0">
              <a:lnSpc>
                <a:spcPct val="170000"/>
              </a:lnSpc>
            </a:pPr>
            <a:r>
              <a:rPr lang="en-US" sz="4200" dirty="0">
                <a:solidFill>
                  <a:schemeClr val="tx1"/>
                </a:solidFill>
                <a:latin typeface="Times New Roman" pitchFamily="18" charset="0"/>
                <a:cs typeface="Times New Roman" pitchFamily="18" charset="0"/>
              </a:rPr>
              <a:t>Machine learning algorithms assists in talent acquisition by focusing suitable candidates based on historical data and job requirements, optimizing the hiring process. </a:t>
            </a:r>
          </a:p>
          <a:p>
            <a:endParaRPr lang="en-US" dirty="0"/>
          </a:p>
        </p:txBody>
      </p:sp>
      <p:sp>
        <p:nvSpPr>
          <p:cNvPr id="4" name="Google Shape;94;p2"/>
          <p:cNvSpPr txBox="1">
            <a:spLocks noGrp="1"/>
          </p:cNvSpPr>
          <p:nvPr>
            <p:ph type="title"/>
          </p:nvPr>
        </p:nvSpPr>
        <p:spPr>
          <a:xfrm>
            <a:off x="609600" y="737419"/>
            <a:ext cx="10972800" cy="825910"/>
          </a:xfrm>
          <a:prstGeom prst="rect">
            <a:avLst/>
          </a:prstGeom>
          <a:solidFill>
            <a:schemeClr val="bg2">
              <a:lumMod val="20000"/>
              <a:lumOff val="80000"/>
            </a:schemeClr>
          </a:solidFill>
          <a:ln>
            <a:noFill/>
          </a:ln>
        </p:spPr>
        <p:txBody>
          <a:bodyPr spcFirstLastPara="1" wrap="square" lIns="91425" tIns="45700" rIns="91425" bIns="45700" anchor="b" anchorCtr="0">
            <a:normAutofit/>
          </a:bodyPr>
          <a:lstStyle/>
          <a:p>
            <a:pPr lvl="0">
              <a:lnSpc>
                <a:spcPct val="90000"/>
              </a:lnSpc>
              <a:spcBef>
                <a:spcPts val="0"/>
              </a:spcBef>
              <a:buClr>
                <a:schemeClr val="dk1"/>
              </a:buClr>
              <a:buSzPct val="100000"/>
            </a:pPr>
            <a:r>
              <a:rPr lang="en-US" sz="4000" b="1" dirty="0">
                <a:solidFill>
                  <a:schemeClr val="tx1"/>
                </a:solidFill>
                <a:latin typeface="Aharoni" pitchFamily="2" charset="-79"/>
                <a:cs typeface="Aharoni" pitchFamily="2" charset="-79"/>
              </a:rPr>
              <a:t>Adaptation of technology</a:t>
            </a:r>
          </a:p>
        </p:txBody>
      </p:sp>
    </p:spTree>
    <p:extLst>
      <p:ext uri="{BB962C8B-B14F-4D97-AF65-F5344CB8AC3E}">
        <p14:creationId xmlns:p14="http://schemas.microsoft.com/office/powerpoint/2010/main" val="14176836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2" name="Subtitle 1"/>
          <p:cNvSpPr>
            <a:spLocks noGrp="1"/>
          </p:cNvSpPr>
          <p:nvPr>
            <p:ph type="subTitle" idx="1"/>
          </p:nvPr>
        </p:nvSpPr>
        <p:spPr>
          <a:xfrm>
            <a:off x="988142" y="1799303"/>
            <a:ext cx="10220632" cy="4232787"/>
          </a:xfrm>
        </p:spPr>
        <p:txBody>
          <a:bodyPr/>
          <a:lstStyle/>
          <a:p>
            <a:pPr marL="342900" lvl="0" indent="-342900" algn="l">
              <a:lnSpc>
                <a:spcPct val="200000"/>
              </a:lnSpc>
              <a:buFont typeface="Arial" pitchFamily="34" charset="0"/>
              <a:buChar char="•"/>
            </a:pPr>
            <a:r>
              <a:rPr lang="en-US" dirty="0">
                <a:solidFill>
                  <a:schemeClr val="tx1"/>
                </a:solidFill>
                <a:latin typeface="Times New Roman" pitchFamily="18" charset="0"/>
                <a:cs typeface="Times New Roman" pitchFamily="18" charset="0"/>
              </a:rPr>
              <a:t>In conclusion, it can be stated Organizational skill plays a vital for the success of a company.</a:t>
            </a:r>
          </a:p>
          <a:p>
            <a:pPr marL="342900" lvl="0" indent="-342900" algn="l">
              <a:lnSpc>
                <a:spcPct val="200000"/>
              </a:lnSpc>
              <a:buFont typeface="Arial" pitchFamily="34" charset="0"/>
              <a:buChar char="•"/>
            </a:pPr>
            <a:r>
              <a:rPr lang="en-US" dirty="0">
                <a:solidFill>
                  <a:schemeClr val="tx1"/>
                </a:solidFill>
                <a:latin typeface="Times New Roman" pitchFamily="18" charset="0"/>
                <a:cs typeface="Times New Roman" pitchFamily="18" charset="0"/>
              </a:rPr>
              <a:t>Moreover, a structured system of an organization retains the employees and also gain loyal employee for the organization</a:t>
            </a:r>
          </a:p>
          <a:p>
            <a:pPr algn="l"/>
            <a:endParaRPr lang="en-US" dirty="0"/>
          </a:p>
        </p:txBody>
      </p:sp>
      <p:sp>
        <p:nvSpPr>
          <p:cNvPr id="5" name="Google Shape;94;p2"/>
          <p:cNvSpPr txBox="1">
            <a:spLocks/>
          </p:cNvSpPr>
          <p:nvPr/>
        </p:nvSpPr>
        <p:spPr>
          <a:xfrm>
            <a:off x="279919" y="617292"/>
            <a:ext cx="11495314" cy="879300"/>
          </a:xfrm>
          <a:prstGeom prst="rect">
            <a:avLst/>
          </a:prstGeom>
          <a:solidFill>
            <a:schemeClr val="bg2">
              <a:lumMod val="20000"/>
              <a:lumOff val="80000"/>
            </a:schemeClr>
          </a:solidFill>
          <a:ln>
            <a:noFill/>
          </a:ln>
        </p:spPr>
        <p:txBody>
          <a:bodyPr spcFirstLastPara="1" vert="horz" wrap="square" lIns="91425" tIns="45700" rIns="91425" bIns="45700" rtlCol="0" anchor="b" anchorCtr="0">
            <a:normAutofit/>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spcBef>
                <a:spcPts val="0"/>
              </a:spcBef>
              <a:buClr>
                <a:schemeClr val="dk1"/>
              </a:buClr>
              <a:buSzPct val="100000"/>
              <a:buFont typeface="Times New Roman"/>
              <a:buNone/>
            </a:pPr>
            <a:r>
              <a:rPr lang="en-US" sz="4000" b="1" dirty="0">
                <a:solidFill>
                  <a:schemeClr val="tx1"/>
                </a:solidFill>
                <a:latin typeface="Aharoni" pitchFamily="2" charset="-79"/>
                <a:cs typeface="Aharoni" pitchFamily="2" charset="-79"/>
              </a:rPr>
              <a:t>Conclusion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48929" y="1858297"/>
            <a:ext cx="10972800" cy="4660490"/>
          </a:xfrm>
        </p:spPr>
        <p:txBody>
          <a:bodyPr>
            <a:normAutofit fontScale="62500" lnSpcReduction="20000"/>
          </a:bodyPr>
          <a:lstStyle/>
          <a:p>
            <a:r>
              <a:rPr lang="en-US" dirty="0" err="1">
                <a:solidFill>
                  <a:schemeClr val="tx1"/>
                </a:solidFill>
                <a:latin typeface="Times New Roman" pitchFamily="18" charset="0"/>
                <a:cs typeface="Times New Roman" pitchFamily="18" charset="0"/>
              </a:rPr>
              <a:t>Delery</a:t>
            </a:r>
            <a:r>
              <a:rPr lang="en-US" dirty="0">
                <a:solidFill>
                  <a:schemeClr val="tx1"/>
                </a:solidFill>
                <a:latin typeface="Times New Roman" pitchFamily="18" charset="0"/>
                <a:cs typeface="Times New Roman" pitchFamily="18" charset="0"/>
              </a:rPr>
              <a:t>, J.E. and Shaw, J.D., 2001. The strategic management of people in work organizations: Review, synthesis, and extension. Research in personnel and human resources management, pp.165-197.</a:t>
            </a:r>
          </a:p>
          <a:p>
            <a:r>
              <a:rPr lang="en-US" dirty="0" err="1">
                <a:solidFill>
                  <a:schemeClr val="tx1"/>
                </a:solidFill>
                <a:latin typeface="Times New Roman" pitchFamily="18" charset="0"/>
                <a:cs typeface="Times New Roman" pitchFamily="18" charset="0"/>
              </a:rPr>
              <a:t>Dwaase</a:t>
            </a:r>
            <a:r>
              <a:rPr lang="en-US" dirty="0">
                <a:solidFill>
                  <a:schemeClr val="tx1"/>
                </a:solidFill>
                <a:latin typeface="Times New Roman" pitchFamily="18" charset="0"/>
                <a:cs typeface="Times New Roman" pitchFamily="18" charset="0"/>
              </a:rPr>
              <a:t>, D.A., </a:t>
            </a:r>
            <a:r>
              <a:rPr lang="en-US" dirty="0" err="1">
                <a:solidFill>
                  <a:schemeClr val="tx1"/>
                </a:solidFill>
                <a:latin typeface="Times New Roman" pitchFamily="18" charset="0"/>
                <a:cs typeface="Times New Roman" pitchFamily="18" charset="0"/>
              </a:rPr>
              <a:t>Awotwe</a:t>
            </a:r>
            <a:r>
              <a:rPr lang="en-US" dirty="0">
                <a:solidFill>
                  <a:schemeClr val="tx1"/>
                </a:solidFill>
                <a:latin typeface="Times New Roman" pitchFamily="18" charset="0"/>
                <a:cs typeface="Times New Roman" pitchFamily="18" charset="0"/>
              </a:rPr>
              <a:t>, E. and Smith, E.O., 2020. Skills requirements of the professional accountant in a changing work environment. IOSR Journal of Humanities and Social Science, 25(12), pp.12-17.</a:t>
            </a:r>
          </a:p>
          <a:p>
            <a:r>
              <a:rPr lang="en-US" dirty="0">
                <a:solidFill>
                  <a:schemeClr val="tx1"/>
                </a:solidFill>
                <a:latin typeface="Times New Roman" pitchFamily="18" charset="0"/>
                <a:cs typeface="Times New Roman" pitchFamily="18" charset="0"/>
              </a:rPr>
              <a:t>Hoffman, M. and </a:t>
            </a:r>
            <a:r>
              <a:rPr lang="en-US" dirty="0" err="1">
                <a:solidFill>
                  <a:schemeClr val="tx1"/>
                </a:solidFill>
                <a:latin typeface="Times New Roman" pitchFamily="18" charset="0"/>
                <a:cs typeface="Times New Roman" pitchFamily="18" charset="0"/>
              </a:rPr>
              <a:t>Tadelis</a:t>
            </a:r>
            <a:r>
              <a:rPr lang="en-US" dirty="0">
                <a:solidFill>
                  <a:schemeClr val="tx1"/>
                </a:solidFill>
                <a:latin typeface="Times New Roman" pitchFamily="18" charset="0"/>
                <a:cs typeface="Times New Roman" pitchFamily="18" charset="0"/>
              </a:rPr>
              <a:t>, S., 2021. People management skills, employee attrition, and manager rewards: An empirical analysis. Journal of political economy, 129(1), pp.243-285.</a:t>
            </a:r>
          </a:p>
          <a:p>
            <a:r>
              <a:rPr lang="en-US" dirty="0">
                <a:solidFill>
                  <a:schemeClr val="tx1"/>
                </a:solidFill>
                <a:latin typeface="Times New Roman" pitchFamily="18" charset="0"/>
                <a:cs typeface="Times New Roman" pitchFamily="18" charset="0"/>
              </a:rPr>
              <a:t>Hoffman, M. and </a:t>
            </a:r>
            <a:r>
              <a:rPr lang="en-US" dirty="0" err="1">
                <a:solidFill>
                  <a:schemeClr val="tx1"/>
                </a:solidFill>
                <a:latin typeface="Times New Roman" pitchFamily="18" charset="0"/>
                <a:cs typeface="Times New Roman" pitchFamily="18" charset="0"/>
              </a:rPr>
              <a:t>Tadelis</a:t>
            </a:r>
            <a:r>
              <a:rPr lang="en-US" dirty="0">
                <a:solidFill>
                  <a:schemeClr val="tx1"/>
                </a:solidFill>
                <a:latin typeface="Times New Roman" pitchFamily="18" charset="0"/>
                <a:cs typeface="Times New Roman" pitchFamily="18" charset="0"/>
              </a:rPr>
              <a:t>, S., 2021. People management skills, employee attrition, and manager rewards: An empirical analysis. Journal of political economy, 129(1), pp.243-285.</a:t>
            </a:r>
          </a:p>
          <a:p>
            <a:r>
              <a:rPr lang="en-US" dirty="0">
                <a:solidFill>
                  <a:schemeClr val="tx1"/>
                </a:solidFill>
                <a:latin typeface="Times New Roman" pitchFamily="18" charset="0"/>
                <a:cs typeface="Times New Roman" pitchFamily="18" charset="0"/>
              </a:rPr>
              <a:t>Irwin, J.G., Hoffman, J.J. and Geiger, S.W., 1998. The effect of technological adoption on organizational performance: organizational size and environmental munificence as moderators. The International Journal of Organizational Analysis, 6(1), pp.50-64.</a:t>
            </a:r>
          </a:p>
          <a:p>
            <a:r>
              <a:rPr lang="en-US" dirty="0" err="1">
                <a:solidFill>
                  <a:schemeClr val="tx1"/>
                </a:solidFill>
                <a:latin typeface="Times New Roman" pitchFamily="18" charset="0"/>
                <a:cs typeface="Times New Roman" pitchFamily="18" charset="0"/>
              </a:rPr>
              <a:t>Makarenko</a:t>
            </a:r>
            <a:r>
              <a:rPr lang="en-US" dirty="0">
                <a:solidFill>
                  <a:schemeClr val="tx1"/>
                </a:solidFill>
                <a:latin typeface="Times New Roman" pitchFamily="18" charset="0"/>
                <a:cs typeface="Times New Roman" pitchFamily="18" charset="0"/>
              </a:rPr>
              <a:t>, E.N., </a:t>
            </a:r>
            <a:r>
              <a:rPr lang="en-US" dirty="0" err="1">
                <a:solidFill>
                  <a:schemeClr val="tx1"/>
                </a:solidFill>
                <a:latin typeface="Times New Roman" pitchFamily="18" charset="0"/>
                <a:cs typeface="Times New Roman" pitchFamily="18" charset="0"/>
              </a:rPr>
              <a:t>Vovchenko</a:t>
            </a:r>
            <a:r>
              <a:rPr lang="en-US" dirty="0">
                <a:solidFill>
                  <a:schemeClr val="tx1"/>
                </a:solidFill>
                <a:latin typeface="Times New Roman" pitchFamily="18" charset="0"/>
                <a:cs typeface="Times New Roman" pitchFamily="18" charset="0"/>
              </a:rPr>
              <a:t>, N.G. and </a:t>
            </a:r>
            <a:r>
              <a:rPr lang="en-US" dirty="0" err="1">
                <a:solidFill>
                  <a:schemeClr val="tx1"/>
                </a:solidFill>
                <a:latin typeface="Times New Roman" pitchFamily="18" charset="0"/>
                <a:cs typeface="Times New Roman" pitchFamily="18" charset="0"/>
              </a:rPr>
              <a:t>Tishchenko</a:t>
            </a:r>
            <a:r>
              <a:rPr lang="en-US" dirty="0">
                <a:solidFill>
                  <a:schemeClr val="tx1"/>
                </a:solidFill>
                <a:latin typeface="Times New Roman" pitchFamily="18" charset="0"/>
                <a:cs typeface="Times New Roman" pitchFamily="18" charset="0"/>
              </a:rPr>
              <a:t>, E.N. eds., 2023. Technological Trends in the AI Economy: International Review and Ways of Adaptation.</a:t>
            </a:r>
          </a:p>
          <a:p>
            <a:r>
              <a:rPr lang="en-US" dirty="0">
                <a:solidFill>
                  <a:schemeClr val="tx1"/>
                </a:solidFill>
                <a:latin typeface="Times New Roman" pitchFamily="18" charset="0"/>
                <a:cs typeface="Times New Roman" pitchFamily="18" charset="0"/>
              </a:rPr>
              <a:t>Metzger, E.C., </a:t>
            </a:r>
            <a:r>
              <a:rPr lang="en-US" dirty="0" err="1">
                <a:solidFill>
                  <a:schemeClr val="tx1"/>
                </a:solidFill>
                <a:latin typeface="Times New Roman" pitchFamily="18" charset="0"/>
                <a:cs typeface="Times New Roman" pitchFamily="18" charset="0"/>
              </a:rPr>
              <a:t>Lubin</a:t>
            </a:r>
            <a:r>
              <a:rPr lang="en-US" dirty="0">
                <a:solidFill>
                  <a:schemeClr val="tx1"/>
                </a:solidFill>
                <a:latin typeface="Times New Roman" pitchFamily="18" charset="0"/>
                <a:cs typeface="Times New Roman" pitchFamily="18" charset="0"/>
              </a:rPr>
              <a:t>, L., Patten, R.T. and Whyte, J., 2016. Applied gamification: Creating reward systems for organizational professional development. Foundation of Digital Badges and Micro-Credentials: Demonstrating and Recognizing Knowledge and Competencies, pp.457-466.</a:t>
            </a:r>
          </a:p>
          <a:p>
            <a:r>
              <a:rPr lang="en-US" dirty="0">
                <a:solidFill>
                  <a:schemeClr val="tx1"/>
                </a:solidFill>
                <a:latin typeface="Times New Roman" pitchFamily="18" charset="0"/>
                <a:cs typeface="Times New Roman" pitchFamily="18" charset="0"/>
              </a:rPr>
              <a:t>Mumford, T.V., Campion, M.A. and </a:t>
            </a:r>
            <a:r>
              <a:rPr lang="en-US" dirty="0" err="1">
                <a:solidFill>
                  <a:schemeClr val="tx1"/>
                </a:solidFill>
                <a:latin typeface="Times New Roman" pitchFamily="18" charset="0"/>
                <a:cs typeface="Times New Roman" pitchFamily="18" charset="0"/>
              </a:rPr>
              <a:t>Morgeson</a:t>
            </a:r>
            <a:r>
              <a:rPr lang="en-US" dirty="0">
                <a:solidFill>
                  <a:schemeClr val="tx1"/>
                </a:solidFill>
                <a:latin typeface="Times New Roman" pitchFamily="18" charset="0"/>
                <a:cs typeface="Times New Roman" pitchFamily="18" charset="0"/>
              </a:rPr>
              <a:t>, F.P., 2007. The leadership skills </a:t>
            </a:r>
            <a:r>
              <a:rPr lang="en-US" dirty="0" err="1">
                <a:solidFill>
                  <a:schemeClr val="tx1"/>
                </a:solidFill>
                <a:latin typeface="Times New Roman" pitchFamily="18" charset="0"/>
                <a:cs typeface="Times New Roman" pitchFamily="18" charset="0"/>
              </a:rPr>
              <a:t>strataplex</a:t>
            </a:r>
            <a:r>
              <a:rPr lang="en-US" dirty="0">
                <a:solidFill>
                  <a:schemeClr val="tx1"/>
                </a:solidFill>
                <a:latin typeface="Times New Roman" pitchFamily="18" charset="0"/>
                <a:cs typeface="Times New Roman" pitchFamily="18" charset="0"/>
              </a:rPr>
              <a:t>: Leadership skill requirements across organizational levels. The leadership quarterly, 18(2), pp.154-166.</a:t>
            </a:r>
          </a:p>
          <a:p>
            <a:r>
              <a:rPr lang="en-US" dirty="0">
                <a:solidFill>
                  <a:schemeClr val="tx1"/>
                </a:solidFill>
                <a:latin typeface="Times New Roman" pitchFamily="18" charset="0"/>
                <a:cs typeface="Times New Roman" pitchFamily="18" charset="0"/>
              </a:rPr>
              <a:t>Plowman, D.A., </a:t>
            </a:r>
            <a:r>
              <a:rPr lang="en-US" dirty="0" err="1">
                <a:solidFill>
                  <a:schemeClr val="tx1"/>
                </a:solidFill>
                <a:latin typeface="Times New Roman" pitchFamily="18" charset="0"/>
                <a:cs typeface="Times New Roman" pitchFamily="18" charset="0"/>
              </a:rPr>
              <a:t>Solansky</a:t>
            </a:r>
            <a:r>
              <a:rPr lang="en-US" dirty="0">
                <a:solidFill>
                  <a:schemeClr val="tx1"/>
                </a:solidFill>
                <a:latin typeface="Times New Roman" pitchFamily="18" charset="0"/>
                <a:cs typeface="Times New Roman" pitchFamily="18" charset="0"/>
              </a:rPr>
              <a:t>, S., Beck, T.E., Baker, L., </a:t>
            </a:r>
            <a:r>
              <a:rPr lang="en-US" dirty="0" err="1">
                <a:solidFill>
                  <a:schemeClr val="tx1"/>
                </a:solidFill>
                <a:latin typeface="Times New Roman" pitchFamily="18" charset="0"/>
                <a:cs typeface="Times New Roman" pitchFamily="18" charset="0"/>
              </a:rPr>
              <a:t>Kulkarni</a:t>
            </a:r>
            <a:r>
              <a:rPr lang="en-US" dirty="0">
                <a:solidFill>
                  <a:schemeClr val="tx1"/>
                </a:solidFill>
                <a:latin typeface="Times New Roman" pitchFamily="18" charset="0"/>
                <a:cs typeface="Times New Roman" pitchFamily="18" charset="0"/>
              </a:rPr>
              <a:t>, M. and Travis, D.V., 2007. The role of leadership in emergent, self-organization. </a:t>
            </a:r>
            <a:r>
              <a:rPr lang="en-US" i="1" dirty="0">
                <a:solidFill>
                  <a:schemeClr val="tx1"/>
                </a:solidFill>
                <a:latin typeface="Times New Roman" pitchFamily="18" charset="0"/>
                <a:cs typeface="Times New Roman" pitchFamily="18" charset="0"/>
              </a:rPr>
              <a:t>The leadership quarterly</a:t>
            </a:r>
            <a:r>
              <a:rPr lang="en-US" dirty="0">
                <a:solidFill>
                  <a:schemeClr val="tx1"/>
                </a:solidFill>
                <a:latin typeface="Times New Roman" pitchFamily="18" charset="0"/>
                <a:cs typeface="Times New Roman" pitchFamily="18" charset="0"/>
              </a:rPr>
              <a:t>, </a:t>
            </a:r>
            <a:r>
              <a:rPr lang="en-US" i="1" dirty="0">
                <a:solidFill>
                  <a:schemeClr val="tx1"/>
                </a:solidFill>
                <a:latin typeface="Times New Roman" pitchFamily="18" charset="0"/>
                <a:cs typeface="Times New Roman" pitchFamily="18" charset="0"/>
              </a:rPr>
              <a:t>18</a:t>
            </a:r>
            <a:r>
              <a:rPr lang="en-US" dirty="0">
                <a:solidFill>
                  <a:schemeClr val="tx1"/>
                </a:solidFill>
                <a:latin typeface="Times New Roman" pitchFamily="18" charset="0"/>
                <a:cs typeface="Times New Roman" pitchFamily="18" charset="0"/>
              </a:rPr>
              <a:t>(4), pp.341-356.</a:t>
            </a:r>
          </a:p>
          <a:p>
            <a:r>
              <a:rPr lang="en-US" dirty="0" err="1">
                <a:solidFill>
                  <a:schemeClr val="tx1"/>
                </a:solidFill>
                <a:latin typeface="Times New Roman" pitchFamily="18" charset="0"/>
                <a:cs typeface="Times New Roman" pitchFamily="18" charset="0"/>
              </a:rPr>
              <a:t>Rane</a:t>
            </a:r>
            <a:r>
              <a:rPr lang="en-US" dirty="0">
                <a:solidFill>
                  <a:schemeClr val="tx1"/>
                </a:solidFill>
                <a:latin typeface="Times New Roman" pitchFamily="18" charset="0"/>
                <a:cs typeface="Times New Roman" pitchFamily="18" charset="0"/>
              </a:rPr>
              <a:t>, D.B., 2011. Good Listening Skills Make Efficient Business Sense. IUP Journal of Soft Skills, 5(4).</a:t>
            </a:r>
          </a:p>
          <a:p>
            <a:r>
              <a:rPr lang="en-US" dirty="0" err="1">
                <a:solidFill>
                  <a:schemeClr val="tx1"/>
                </a:solidFill>
                <a:latin typeface="Times New Roman" pitchFamily="18" charset="0"/>
                <a:cs typeface="Times New Roman" pitchFamily="18" charset="0"/>
              </a:rPr>
              <a:t>Saputri</a:t>
            </a:r>
            <a:r>
              <a:rPr lang="en-US" dirty="0">
                <a:solidFill>
                  <a:schemeClr val="tx1"/>
                </a:solidFill>
                <a:latin typeface="Times New Roman" pitchFamily="18" charset="0"/>
                <a:cs typeface="Times New Roman" pitchFamily="18" charset="0"/>
              </a:rPr>
              <a:t>, A.P., Pembangunan, H.R.P., </a:t>
            </a:r>
            <a:r>
              <a:rPr lang="en-US" dirty="0" err="1">
                <a:solidFill>
                  <a:schemeClr val="tx1"/>
                </a:solidFill>
                <a:latin typeface="Times New Roman" pitchFamily="18" charset="0"/>
                <a:cs typeface="Times New Roman" pitchFamily="18" charset="0"/>
              </a:rPr>
              <a:t>Adiyatma</a:t>
            </a:r>
            <a:r>
              <a:rPr lang="en-US" dirty="0">
                <a:solidFill>
                  <a:schemeClr val="tx1"/>
                </a:solidFill>
                <a:latin typeface="Times New Roman" pitchFamily="18" charset="0"/>
                <a:cs typeface="Times New Roman" pitchFamily="18" charset="0"/>
              </a:rPr>
              <a:t>, Y.H., </a:t>
            </a:r>
            <a:r>
              <a:rPr lang="en-US" dirty="0" err="1">
                <a:solidFill>
                  <a:schemeClr val="tx1"/>
                </a:solidFill>
                <a:latin typeface="Times New Roman" pitchFamily="18" charset="0"/>
                <a:cs typeface="Times New Roman" pitchFamily="18" charset="0"/>
              </a:rPr>
              <a:t>Ilayana</a:t>
            </a:r>
            <a:r>
              <a:rPr lang="en-US" dirty="0">
                <a:solidFill>
                  <a:schemeClr val="tx1"/>
                </a:solidFill>
                <a:latin typeface="Times New Roman" pitchFamily="18" charset="0"/>
                <a:cs typeface="Times New Roman" pitchFamily="18" charset="0"/>
              </a:rPr>
              <a:t>, N.K.F. and </a:t>
            </a:r>
            <a:r>
              <a:rPr lang="en-US" dirty="0" err="1">
                <a:solidFill>
                  <a:schemeClr val="tx1"/>
                </a:solidFill>
                <a:latin typeface="Times New Roman" pitchFamily="18" charset="0"/>
                <a:cs typeface="Times New Roman" pitchFamily="18" charset="0"/>
              </a:rPr>
              <a:t>Prasetya</a:t>
            </a:r>
            <a:r>
              <a:rPr lang="en-US" dirty="0">
                <a:solidFill>
                  <a:schemeClr val="tx1"/>
                </a:solidFill>
                <a:latin typeface="Times New Roman" pitchFamily="18" charset="0"/>
                <a:cs typeface="Times New Roman" pitchFamily="18" charset="0"/>
              </a:rPr>
              <a:t>, A.D., 2023. The Role of Human Resource Management in Organizations. Journal of Economic, Religious, and Entrepreneurship (</a:t>
            </a:r>
            <a:r>
              <a:rPr lang="en-US" dirty="0" err="1">
                <a:solidFill>
                  <a:schemeClr val="tx1"/>
                </a:solidFill>
                <a:latin typeface="Times New Roman" pitchFamily="18" charset="0"/>
                <a:cs typeface="Times New Roman" pitchFamily="18" charset="0"/>
              </a:rPr>
              <a:t>JoERE</a:t>
            </a:r>
            <a:r>
              <a:rPr lang="en-US" dirty="0">
                <a:solidFill>
                  <a:schemeClr val="tx1"/>
                </a:solidFill>
                <a:latin typeface="Times New Roman" pitchFamily="18" charset="0"/>
                <a:cs typeface="Times New Roman" pitchFamily="18" charset="0"/>
              </a:rPr>
              <a:t>), 1(2), pp.84-92.</a:t>
            </a:r>
          </a:p>
          <a:p>
            <a:endParaRPr lang="en-US" dirty="0"/>
          </a:p>
        </p:txBody>
      </p:sp>
      <p:sp>
        <p:nvSpPr>
          <p:cNvPr id="3" name="Title 2"/>
          <p:cNvSpPr>
            <a:spLocks noGrp="1"/>
          </p:cNvSpPr>
          <p:nvPr>
            <p:ph type="title"/>
          </p:nvPr>
        </p:nvSpPr>
        <p:spPr/>
        <p:txBody>
          <a:bodyPr/>
          <a:lstStyle/>
          <a:p>
            <a:r>
              <a:rPr lang="en-US" dirty="0"/>
              <a:t>References</a:t>
            </a:r>
          </a:p>
        </p:txBody>
      </p:sp>
      <p:sp>
        <p:nvSpPr>
          <p:cNvPr id="4" name="Google Shape;94;p2"/>
          <p:cNvSpPr txBox="1">
            <a:spLocks/>
          </p:cNvSpPr>
          <p:nvPr/>
        </p:nvSpPr>
        <p:spPr>
          <a:xfrm>
            <a:off x="279919" y="617292"/>
            <a:ext cx="11495314" cy="879300"/>
          </a:xfrm>
          <a:prstGeom prst="rect">
            <a:avLst/>
          </a:prstGeom>
          <a:solidFill>
            <a:schemeClr val="bg2">
              <a:lumMod val="20000"/>
              <a:lumOff val="80000"/>
            </a:schemeClr>
          </a:solidFill>
          <a:ln>
            <a:noFill/>
          </a:ln>
        </p:spPr>
        <p:txBody>
          <a:bodyPr spcFirstLastPara="1" vert="horz" wrap="square" lIns="91425" tIns="45700" rIns="91425" bIns="45700" rtlCol="0" anchor="b" anchorCtr="0">
            <a:normAutofit/>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spcBef>
                <a:spcPts val="0"/>
              </a:spcBef>
              <a:buClr>
                <a:schemeClr val="dk1"/>
              </a:buClr>
              <a:buSzPct val="100000"/>
              <a:buFont typeface="Times New Roman"/>
              <a:buNone/>
            </a:pPr>
            <a:r>
              <a:rPr lang="en-US" sz="4000" b="1" dirty="0">
                <a:solidFill>
                  <a:schemeClr val="tx1"/>
                </a:solidFill>
                <a:latin typeface="Aharoni" pitchFamily="2" charset="-79"/>
                <a:cs typeface="Aharoni" pitchFamily="2" charset="-79"/>
              </a:rPr>
              <a:t>References</a:t>
            </a:r>
          </a:p>
        </p:txBody>
      </p:sp>
    </p:spTree>
    <p:extLst>
      <p:ext uri="{BB962C8B-B14F-4D97-AF65-F5344CB8AC3E}">
        <p14:creationId xmlns:p14="http://schemas.microsoft.com/office/powerpoint/2010/main" val="31020121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7CF7057-F790-16D8-4F94-EE4B096D34A3}"/>
              </a:ext>
            </a:extLst>
          </p:cNvPr>
          <p:cNvSpPr>
            <a:spLocks noGrp="1"/>
          </p:cNvSpPr>
          <p:nvPr>
            <p:ph type="title"/>
          </p:nvPr>
        </p:nvSpPr>
        <p:spPr/>
        <p:txBody>
          <a:bodyPr/>
          <a:lstStyle/>
          <a:p>
            <a:r>
              <a:rPr lang="en-IN" dirty="0">
                <a:solidFill>
                  <a:schemeClr val="tx1">
                    <a:lumMod val="95000"/>
                    <a:lumOff val="5000"/>
                  </a:schemeClr>
                </a:solidFill>
                <a:latin typeface="Aharoni" panose="02010803020104030203" pitchFamily="2" charset="-79"/>
                <a:cs typeface="Aharoni" panose="02010803020104030203" pitchFamily="2" charset="-79"/>
              </a:rPr>
              <a:t>Presentation Video Link</a:t>
            </a:r>
          </a:p>
        </p:txBody>
      </p:sp>
      <p:sp>
        <p:nvSpPr>
          <p:cNvPr id="5" name="Rectangle 2">
            <a:extLst>
              <a:ext uri="{FF2B5EF4-FFF2-40B4-BE49-F238E27FC236}">
                <a16:creationId xmlns:a16="http://schemas.microsoft.com/office/drawing/2014/main" id="{C34F7BE4-F472-59D7-4143-1EC523577C4C}"/>
              </a:ext>
            </a:extLst>
          </p:cNvPr>
          <p:cNvSpPr>
            <a:spLocks noGrp="1" noChangeArrowheads="1"/>
          </p:cNvSpPr>
          <p:nvPr>
            <p:ph idx="1"/>
          </p:nvPr>
        </p:nvSpPr>
        <p:spPr bwMode="auto">
          <a:xfrm>
            <a:off x="1162757" y="4216149"/>
            <a:ext cx="987777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hlinkClick r:id="rId2"/>
              </a:rPr>
              <a:t>Managing People in Organisations-20240427_163426-Meeting Recording.mp4</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202833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pic>
        <p:nvPicPr>
          <p:cNvPr id="6146" name="Picture 2" descr="White Picture Thank You Words Black Background Thanks Helping Friend Stock  Video Footage by ©woltersmith5@gmail.com #588436188"/>
          <p:cNvPicPr>
            <a:picLocks noChangeAspect="1" noChangeArrowheads="1"/>
          </p:cNvPicPr>
          <p:nvPr/>
        </p:nvPicPr>
        <p:blipFill>
          <a:blip r:embed="rId3"/>
          <a:srcRect/>
          <a:stretch>
            <a:fillRect/>
          </a:stretch>
        </p:blipFill>
        <p:spPr bwMode="auto">
          <a:xfrm>
            <a:off x="1" y="0"/>
            <a:ext cx="12192000" cy="6858000"/>
          </a:xfrm>
          <a:prstGeom prst="rect">
            <a:avLst/>
          </a:prstGeom>
          <a:noFill/>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9213" y="929148"/>
            <a:ext cx="11459497" cy="52356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602</TotalTime>
  <Words>1076</Words>
  <Application>Microsoft Office PowerPoint</Application>
  <PresentationFormat>Widescreen</PresentationFormat>
  <Paragraphs>78</Paragraphs>
  <Slides>12</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Aharoni</vt:lpstr>
      <vt:lpstr>Arial</vt:lpstr>
      <vt:lpstr>Calibri</vt:lpstr>
      <vt:lpstr>Candara</vt:lpstr>
      <vt:lpstr>Symbol</vt:lpstr>
      <vt:lpstr>Times New Roman</vt:lpstr>
      <vt:lpstr>Waveform</vt:lpstr>
      <vt:lpstr>PowerPoint Presentation</vt:lpstr>
      <vt:lpstr>Introduction </vt:lpstr>
      <vt:lpstr>Skills required for people management function </vt:lpstr>
      <vt:lpstr>Planning Of Function for Present and Future</vt:lpstr>
      <vt:lpstr>Continued… (Action Plan for Future)</vt:lpstr>
      <vt:lpstr>Improvement of genetic skills (Collaboration, teamwork,) </vt:lpstr>
      <vt:lpstr>Continued  (communication, and leadership)</vt:lpstr>
      <vt:lpstr>Adaptation of technology</vt:lpstr>
      <vt:lpstr>PowerPoint Presentation</vt:lpstr>
      <vt:lpstr>References</vt:lpstr>
      <vt:lpstr>Presentation Video Link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Stakeholder Mapping For Dyson: Leveraging Mendelow Matrix</dc:title>
  <dc:creator>USER</dc:creator>
  <cp:lastModifiedBy>MARSOOK KOTTADAN</cp:lastModifiedBy>
  <cp:revision>12</cp:revision>
  <dcterms:created xsi:type="dcterms:W3CDTF">2023-11-17T13:25:47Z</dcterms:created>
  <dcterms:modified xsi:type="dcterms:W3CDTF">2024-04-27T20:59:35Z</dcterms:modified>
</cp:coreProperties>
</file>