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67" r:id="rId3"/>
    <p:sldId id="259" r:id="rId4"/>
    <p:sldId id="370" r:id="rId5"/>
    <p:sldId id="264" r:id="rId6"/>
    <p:sldId id="265" r:id="rId7"/>
    <p:sldId id="268" r:id="rId8"/>
    <p:sldId id="269" r:id="rId9"/>
    <p:sldId id="261" r:id="rId10"/>
    <p:sldId id="262" r:id="rId11"/>
    <p:sldId id="371" r:id="rId12"/>
    <p:sldId id="271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14AC01-CEBD-F16E-B69A-D0D0CA83CC50}" v="12" dt="2025-04-28T11:33:14.218"/>
    <p1510:client id="{F6A1FFF2-43B8-E3A7-6726-F0E797F12B40}" v="1" dt="2025-04-28T11:35:43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liam Bryce (2416710)" userId="S::2416710@student.uwtsd.ac.uk::a4757284-7e44-496c-af15-59179774f6d2" providerId="AD" clId="Web-{9D14AC01-CEBD-F16E-B69A-D0D0CA83CC50}"/>
    <pc:docChg chg="addSld">
      <pc:chgData name="William Bryce (2416710)" userId="S::2416710@student.uwtsd.ac.uk::a4757284-7e44-496c-af15-59179774f6d2" providerId="AD" clId="Web-{9D14AC01-CEBD-F16E-B69A-D0D0CA83CC50}" dt="2025-04-28T11:33:14.218" v="11"/>
      <pc:docMkLst>
        <pc:docMk/>
      </pc:docMkLst>
      <pc:sldChg chg="add">
        <pc:chgData name="William Bryce (2416710)" userId="S::2416710@student.uwtsd.ac.uk::a4757284-7e44-496c-af15-59179774f6d2" providerId="AD" clId="Web-{9D14AC01-CEBD-F16E-B69A-D0D0CA83CC50}" dt="2025-04-28T11:33:13.952" v="0"/>
        <pc:sldMkLst>
          <pc:docMk/>
          <pc:sldMk cId="96819355" sldId="257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3.999" v="2"/>
        <pc:sldMkLst>
          <pc:docMk/>
          <pc:sldMk cId="494866145" sldId="259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4.155" v="8"/>
        <pc:sldMkLst>
          <pc:docMk/>
          <pc:sldMk cId="2736669718" sldId="261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4.171" v="9"/>
        <pc:sldMkLst>
          <pc:docMk/>
          <pc:sldMk cId="3523417175" sldId="262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4.077" v="4"/>
        <pc:sldMkLst>
          <pc:docMk/>
          <pc:sldMk cId="644259362" sldId="264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4.093" v="5"/>
        <pc:sldMkLst>
          <pc:docMk/>
          <pc:sldMk cId="233005775" sldId="265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3.968" v="1"/>
        <pc:sldMkLst>
          <pc:docMk/>
          <pc:sldMk cId="201997915" sldId="267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4.108" v="6"/>
        <pc:sldMkLst>
          <pc:docMk/>
          <pc:sldMk cId="3588853376" sldId="268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4.140" v="7"/>
        <pc:sldMkLst>
          <pc:docMk/>
          <pc:sldMk cId="378932200" sldId="269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4.218" v="11"/>
        <pc:sldMkLst>
          <pc:docMk/>
          <pc:sldMk cId="2810303366" sldId="271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4.030" v="3"/>
        <pc:sldMkLst>
          <pc:docMk/>
          <pc:sldMk cId="3010322732" sldId="370"/>
        </pc:sldMkLst>
      </pc:sldChg>
      <pc:sldChg chg="add">
        <pc:chgData name="William Bryce (2416710)" userId="S::2416710@student.uwtsd.ac.uk::a4757284-7e44-496c-af15-59179774f6d2" providerId="AD" clId="Web-{9D14AC01-CEBD-F16E-B69A-D0D0CA83CC50}" dt="2025-04-28T11:33:14.186" v="10"/>
        <pc:sldMkLst>
          <pc:docMk/>
          <pc:sldMk cId="3461016347" sldId="371"/>
        </pc:sldMkLst>
      </pc:sldChg>
    </pc:docChg>
  </pc:docChgLst>
  <pc:docChgLst>
    <pc:chgData name="William Bryce (2416710)" userId="S::2416710@student.uwtsd.ac.uk::a4757284-7e44-496c-af15-59179774f6d2" providerId="AD" clId="Web-{F6A1FFF2-43B8-E3A7-6726-F0E797F12B40}"/>
    <pc:docChg chg="delSld">
      <pc:chgData name="William Bryce (2416710)" userId="S::2416710@student.uwtsd.ac.uk::a4757284-7e44-496c-af15-59179774f6d2" providerId="AD" clId="Web-{F6A1FFF2-43B8-E3A7-6726-F0E797F12B40}" dt="2025-04-28T11:35:43.400" v="0"/>
      <pc:docMkLst>
        <pc:docMk/>
      </pc:docMkLst>
      <pc:sldChg chg="del">
        <pc:chgData name="William Bryce (2416710)" userId="S::2416710@student.uwtsd.ac.uk::a4757284-7e44-496c-af15-59179774f6d2" providerId="AD" clId="Web-{F6A1FFF2-43B8-E3A7-6726-F0E797F12B40}" dt="2025-04-28T11:35:43.400" v="0"/>
        <pc:sldMkLst>
          <pc:docMk/>
          <pc:sldMk cId="109857222" sldId="25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82997E-6FC4-4389-9B6C-7F844FFF5CF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4DC88F2-953E-4C87-A86A-423913523422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The National Decision Model (NDM) is the official decision-making process used by police in England and Wales.</a:t>
          </a:r>
          <a:endParaRPr lang="en-US" dirty="0">
            <a:solidFill>
              <a:schemeClr val="tx1"/>
            </a:solidFill>
          </a:endParaRPr>
        </a:p>
      </dgm:t>
    </dgm:pt>
    <dgm:pt modelId="{B3A73D9D-A2AA-41A7-B71F-FFA0169EC6C3}" type="parTrans" cxnId="{EE7E2F4E-EFD4-4CC5-98F5-055057E1F924}">
      <dgm:prSet/>
      <dgm:spPr/>
      <dgm:t>
        <a:bodyPr/>
        <a:lstStyle/>
        <a:p>
          <a:endParaRPr lang="en-US"/>
        </a:p>
      </dgm:t>
    </dgm:pt>
    <dgm:pt modelId="{A81B07EA-161B-4250-8464-354311C66505}" type="sibTrans" cxnId="{EE7E2F4E-EFD4-4CC5-98F5-055057E1F924}">
      <dgm:prSet/>
      <dgm:spPr/>
      <dgm:t>
        <a:bodyPr/>
        <a:lstStyle/>
        <a:p>
          <a:endParaRPr lang="en-US"/>
        </a:p>
      </dgm:t>
    </dgm:pt>
    <dgm:pt modelId="{A11B2EF7-A09F-4AC5-92ED-5BF2E06FA10F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It enables officers to make consistent, transparent, and ethical judgements, particularly in situations that involve uncertainty, high risk, or time constraints.</a:t>
          </a:r>
          <a:endParaRPr lang="en-US" dirty="0">
            <a:solidFill>
              <a:schemeClr val="tx1"/>
            </a:solidFill>
          </a:endParaRPr>
        </a:p>
      </dgm:t>
    </dgm:pt>
    <dgm:pt modelId="{BFC62C25-E6D7-412A-BEC3-FFFE3B9EAD19}" type="parTrans" cxnId="{D60D7FC7-2119-44B1-9394-B091996068F6}">
      <dgm:prSet/>
      <dgm:spPr/>
      <dgm:t>
        <a:bodyPr/>
        <a:lstStyle/>
        <a:p>
          <a:endParaRPr lang="en-US"/>
        </a:p>
      </dgm:t>
    </dgm:pt>
    <dgm:pt modelId="{9EE40867-ABDE-4C93-A5AE-AF59CFF2F02C}" type="sibTrans" cxnId="{D60D7FC7-2119-44B1-9394-B091996068F6}">
      <dgm:prSet/>
      <dgm:spPr/>
      <dgm:t>
        <a:bodyPr/>
        <a:lstStyle/>
        <a:p>
          <a:endParaRPr lang="en-US"/>
        </a:p>
      </dgm:t>
    </dgm:pt>
    <dgm:pt modelId="{C7FE2779-D9F0-4F81-8C8B-1209A93D5F31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At the core of the NDM is the Code of Ethics, serving as both a guideline and the foundation for all decision-making</a:t>
          </a:r>
          <a:r>
            <a:rPr lang="en-GB"/>
            <a:t>.</a:t>
          </a:r>
          <a:endParaRPr lang="en-US" dirty="0"/>
        </a:p>
      </dgm:t>
    </dgm:pt>
    <dgm:pt modelId="{9BE26ADA-5D51-4593-A7A4-2DB2B95A2113}" type="parTrans" cxnId="{B94F9ACE-CD4D-401D-82F1-E45A9EB51C0E}">
      <dgm:prSet/>
      <dgm:spPr/>
      <dgm:t>
        <a:bodyPr/>
        <a:lstStyle/>
        <a:p>
          <a:endParaRPr lang="en-US"/>
        </a:p>
      </dgm:t>
    </dgm:pt>
    <dgm:pt modelId="{CEF90D3E-7024-4A3F-A7D6-886A62D30C38}" type="sibTrans" cxnId="{B94F9ACE-CD4D-401D-82F1-E45A9EB51C0E}">
      <dgm:prSet/>
      <dgm:spPr/>
      <dgm:t>
        <a:bodyPr/>
        <a:lstStyle/>
        <a:p>
          <a:endParaRPr lang="en-US"/>
        </a:p>
      </dgm:t>
    </dgm:pt>
    <dgm:pt modelId="{4BA8C0F1-1B13-4A77-BF97-443A96769C04}" type="pres">
      <dgm:prSet presAssocID="{0382997E-6FC4-4389-9B6C-7F844FFF5CF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205E6A9-020B-4865-9823-E071FF5CE2D8}" type="pres">
      <dgm:prSet presAssocID="{64DC88F2-953E-4C87-A86A-423913523422}" presName="hierRoot1" presStyleCnt="0"/>
      <dgm:spPr/>
    </dgm:pt>
    <dgm:pt modelId="{A58121F9-9D5D-4A5A-A157-1C41DE9B2A8C}" type="pres">
      <dgm:prSet presAssocID="{64DC88F2-953E-4C87-A86A-423913523422}" presName="composite" presStyleCnt="0"/>
      <dgm:spPr/>
    </dgm:pt>
    <dgm:pt modelId="{25DF44D7-D0B3-470B-BB80-BF72827AA254}" type="pres">
      <dgm:prSet presAssocID="{64DC88F2-953E-4C87-A86A-423913523422}" presName="background" presStyleLbl="node0" presStyleIdx="0" presStyleCnt="3"/>
      <dgm:spPr/>
    </dgm:pt>
    <dgm:pt modelId="{0F8E3D26-F78D-477E-A9B1-BB019C35F050}" type="pres">
      <dgm:prSet presAssocID="{64DC88F2-953E-4C87-A86A-423913523422}" presName="text" presStyleLbl="fgAcc0" presStyleIdx="0" presStyleCnt="3">
        <dgm:presLayoutVars>
          <dgm:chPref val="3"/>
        </dgm:presLayoutVars>
      </dgm:prSet>
      <dgm:spPr/>
    </dgm:pt>
    <dgm:pt modelId="{4ACC7237-8F56-47AD-8284-56554F4C1C5B}" type="pres">
      <dgm:prSet presAssocID="{64DC88F2-953E-4C87-A86A-423913523422}" presName="hierChild2" presStyleCnt="0"/>
      <dgm:spPr/>
    </dgm:pt>
    <dgm:pt modelId="{C80E34E5-7105-4816-B4F4-7750A6C0CCC9}" type="pres">
      <dgm:prSet presAssocID="{A11B2EF7-A09F-4AC5-92ED-5BF2E06FA10F}" presName="hierRoot1" presStyleCnt="0"/>
      <dgm:spPr/>
    </dgm:pt>
    <dgm:pt modelId="{50BE6B6B-DDEF-454F-A086-6C16CB8AD315}" type="pres">
      <dgm:prSet presAssocID="{A11B2EF7-A09F-4AC5-92ED-5BF2E06FA10F}" presName="composite" presStyleCnt="0"/>
      <dgm:spPr/>
    </dgm:pt>
    <dgm:pt modelId="{A2327277-78E4-4A30-B7C1-C4B1C2B4B92D}" type="pres">
      <dgm:prSet presAssocID="{A11B2EF7-A09F-4AC5-92ED-5BF2E06FA10F}" presName="background" presStyleLbl="node0" presStyleIdx="1" presStyleCnt="3"/>
      <dgm:spPr/>
    </dgm:pt>
    <dgm:pt modelId="{B530D1A1-EEA6-4962-91AA-A8AA5FB8072A}" type="pres">
      <dgm:prSet presAssocID="{A11B2EF7-A09F-4AC5-92ED-5BF2E06FA10F}" presName="text" presStyleLbl="fgAcc0" presStyleIdx="1" presStyleCnt="3">
        <dgm:presLayoutVars>
          <dgm:chPref val="3"/>
        </dgm:presLayoutVars>
      </dgm:prSet>
      <dgm:spPr/>
    </dgm:pt>
    <dgm:pt modelId="{44061B62-50C2-4662-8B12-8BB26B85C99B}" type="pres">
      <dgm:prSet presAssocID="{A11B2EF7-A09F-4AC5-92ED-5BF2E06FA10F}" presName="hierChild2" presStyleCnt="0"/>
      <dgm:spPr/>
    </dgm:pt>
    <dgm:pt modelId="{369A9B35-9EB8-47F8-A6AA-B4884E92ABD3}" type="pres">
      <dgm:prSet presAssocID="{C7FE2779-D9F0-4F81-8C8B-1209A93D5F31}" presName="hierRoot1" presStyleCnt="0"/>
      <dgm:spPr/>
    </dgm:pt>
    <dgm:pt modelId="{4C0ABCCB-672D-4278-9267-B305F14A9DA4}" type="pres">
      <dgm:prSet presAssocID="{C7FE2779-D9F0-4F81-8C8B-1209A93D5F31}" presName="composite" presStyleCnt="0"/>
      <dgm:spPr/>
    </dgm:pt>
    <dgm:pt modelId="{056CB9C2-086B-493F-BABF-6CBBE6D63DBB}" type="pres">
      <dgm:prSet presAssocID="{C7FE2779-D9F0-4F81-8C8B-1209A93D5F31}" presName="background" presStyleLbl="node0" presStyleIdx="2" presStyleCnt="3"/>
      <dgm:spPr/>
    </dgm:pt>
    <dgm:pt modelId="{191E0AFB-C22B-414F-A6D2-B3DD4DE1C411}" type="pres">
      <dgm:prSet presAssocID="{C7FE2779-D9F0-4F81-8C8B-1209A93D5F31}" presName="text" presStyleLbl="fgAcc0" presStyleIdx="2" presStyleCnt="3">
        <dgm:presLayoutVars>
          <dgm:chPref val="3"/>
        </dgm:presLayoutVars>
      </dgm:prSet>
      <dgm:spPr/>
    </dgm:pt>
    <dgm:pt modelId="{1CBC5A78-A7EA-4FC0-9A33-750FA8240518}" type="pres">
      <dgm:prSet presAssocID="{C7FE2779-D9F0-4F81-8C8B-1209A93D5F31}" presName="hierChild2" presStyleCnt="0"/>
      <dgm:spPr/>
    </dgm:pt>
  </dgm:ptLst>
  <dgm:cxnLst>
    <dgm:cxn modelId="{00F5151E-6326-49A0-A007-9195A9440BB0}" type="presOf" srcId="{C7FE2779-D9F0-4F81-8C8B-1209A93D5F31}" destId="{191E0AFB-C22B-414F-A6D2-B3DD4DE1C411}" srcOrd="0" destOrd="0" presId="urn:microsoft.com/office/officeart/2005/8/layout/hierarchy1"/>
    <dgm:cxn modelId="{EE7E2F4E-EFD4-4CC5-98F5-055057E1F924}" srcId="{0382997E-6FC4-4389-9B6C-7F844FFF5CF0}" destId="{64DC88F2-953E-4C87-A86A-423913523422}" srcOrd="0" destOrd="0" parTransId="{B3A73D9D-A2AA-41A7-B71F-FFA0169EC6C3}" sibTransId="{A81B07EA-161B-4250-8464-354311C66505}"/>
    <dgm:cxn modelId="{24595590-D75A-4B30-A20D-CE0BCBF15DCD}" type="presOf" srcId="{64DC88F2-953E-4C87-A86A-423913523422}" destId="{0F8E3D26-F78D-477E-A9B1-BB019C35F050}" srcOrd="0" destOrd="0" presId="urn:microsoft.com/office/officeart/2005/8/layout/hierarchy1"/>
    <dgm:cxn modelId="{243D73B0-7384-479C-B9C6-3D5798E62657}" type="presOf" srcId="{0382997E-6FC4-4389-9B6C-7F844FFF5CF0}" destId="{4BA8C0F1-1B13-4A77-BF97-443A96769C04}" srcOrd="0" destOrd="0" presId="urn:microsoft.com/office/officeart/2005/8/layout/hierarchy1"/>
    <dgm:cxn modelId="{D60D7FC7-2119-44B1-9394-B091996068F6}" srcId="{0382997E-6FC4-4389-9B6C-7F844FFF5CF0}" destId="{A11B2EF7-A09F-4AC5-92ED-5BF2E06FA10F}" srcOrd="1" destOrd="0" parTransId="{BFC62C25-E6D7-412A-BEC3-FFFE3B9EAD19}" sibTransId="{9EE40867-ABDE-4C93-A5AE-AF59CFF2F02C}"/>
    <dgm:cxn modelId="{B94F9ACE-CD4D-401D-82F1-E45A9EB51C0E}" srcId="{0382997E-6FC4-4389-9B6C-7F844FFF5CF0}" destId="{C7FE2779-D9F0-4F81-8C8B-1209A93D5F31}" srcOrd="2" destOrd="0" parTransId="{9BE26ADA-5D51-4593-A7A4-2DB2B95A2113}" sibTransId="{CEF90D3E-7024-4A3F-A7D6-886A62D30C38}"/>
    <dgm:cxn modelId="{CEEC6EF5-2B58-4039-91D0-75A25003B23D}" type="presOf" srcId="{A11B2EF7-A09F-4AC5-92ED-5BF2E06FA10F}" destId="{B530D1A1-EEA6-4962-91AA-A8AA5FB8072A}" srcOrd="0" destOrd="0" presId="urn:microsoft.com/office/officeart/2005/8/layout/hierarchy1"/>
    <dgm:cxn modelId="{58BFA639-085E-40C4-B223-022E0298266A}" type="presParOf" srcId="{4BA8C0F1-1B13-4A77-BF97-443A96769C04}" destId="{0205E6A9-020B-4865-9823-E071FF5CE2D8}" srcOrd="0" destOrd="0" presId="urn:microsoft.com/office/officeart/2005/8/layout/hierarchy1"/>
    <dgm:cxn modelId="{68EBB4FC-56E5-47D8-B6E7-67A176EE708F}" type="presParOf" srcId="{0205E6A9-020B-4865-9823-E071FF5CE2D8}" destId="{A58121F9-9D5D-4A5A-A157-1C41DE9B2A8C}" srcOrd="0" destOrd="0" presId="urn:microsoft.com/office/officeart/2005/8/layout/hierarchy1"/>
    <dgm:cxn modelId="{FA12827B-BCE6-4A89-9646-29DC555A5283}" type="presParOf" srcId="{A58121F9-9D5D-4A5A-A157-1C41DE9B2A8C}" destId="{25DF44D7-D0B3-470B-BB80-BF72827AA254}" srcOrd="0" destOrd="0" presId="urn:microsoft.com/office/officeart/2005/8/layout/hierarchy1"/>
    <dgm:cxn modelId="{45078186-0402-48A1-8FA2-346108D593F5}" type="presParOf" srcId="{A58121F9-9D5D-4A5A-A157-1C41DE9B2A8C}" destId="{0F8E3D26-F78D-477E-A9B1-BB019C35F050}" srcOrd="1" destOrd="0" presId="urn:microsoft.com/office/officeart/2005/8/layout/hierarchy1"/>
    <dgm:cxn modelId="{6EAADD0D-0C34-4538-9221-97D71685A73F}" type="presParOf" srcId="{0205E6A9-020B-4865-9823-E071FF5CE2D8}" destId="{4ACC7237-8F56-47AD-8284-56554F4C1C5B}" srcOrd="1" destOrd="0" presId="urn:microsoft.com/office/officeart/2005/8/layout/hierarchy1"/>
    <dgm:cxn modelId="{06615552-822A-4B64-B799-CCB1017646DC}" type="presParOf" srcId="{4BA8C0F1-1B13-4A77-BF97-443A96769C04}" destId="{C80E34E5-7105-4816-B4F4-7750A6C0CCC9}" srcOrd="1" destOrd="0" presId="urn:microsoft.com/office/officeart/2005/8/layout/hierarchy1"/>
    <dgm:cxn modelId="{E9A5962F-E779-4D59-8321-DF3CB11C48F0}" type="presParOf" srcId="{C80E34E5-7105-4816-B4F4-7750A6C0CCC9}" destId="{50BE6B6B-DDEF-454F-A086-6C16CB8AD315}" srcOrd="0" destOrd="0" presId="urn:microsoft.com/office/officeart/2005/8/layout/hierarchy1"/>
    <dgm:cxn modelId="{9AF60CE6-131C-4804-BBD7-777298CFE968}" type="presParOf" srcId="{50BE6B6B-DDEF-454F-A086-6C16CB8AD315}" destId="{A2327277-78E4-4A30-B7C1-C4B1C2B4B92D}" srcOrd="0" destOrd="0" presId="urn:microsoft.com/office/officeart/2005/8/layout/hierarchy1"/>
    <dgm:cxn modelId="{78E868D2-F2FD-4DE4-A300-4B6DFF0A0969}" type="presParOf" srcId="{50BE6B6B-DDEF-454F-A086-6C16CB8AD315}" destId="{B530D1A1-EEA6-4962-91AA-A8AA5FB8072A}" srcOrd="1" destOrd="0" presId="urn:microsoft.com/office/officeart/2005/8/layout/hierarchy1"/>
    <dgm:cxn modelId="{DA45BAA4-9098-444A-9060-2CEB02F78FE7}" type="presParOf" srcId="{C80E34E5-7105-4816-B4F4-7750A6C0CCC9}" destId="{44061B62-50C2-4662-8B12-8BB26B85C99B}" srcOrd="1" destOrd="0" presId="urn:microsoft.com/office/officeart/2005/8/layout/hierarchy1"/>
    <dgm:cxn modelId="{0A72AF50-4F5A-440E-971C-491232A677AF}" type="presParOf" srcId="{4BA8C0F1-1B13-4A77-BF97-443A96769C04}" destId="{369A9B35-9EB8-47F8-A6AA-B4884E92ABD3}" srcOrd="2" destOrd="0" presId="urn:microsoft.com/office/officeart/2005/8/layout/hierarchy1"/>
    <dgm:cxn modelId="{64342B76-3E9D-4DE5-BE04-88D5963B51FC}" type="presParOf" srcId="{369A9B35-9EB8-47F8-A6AA-B4884E92ABD3}" destId="{4C0ABCCB-672D-4278-9267-B305F14A9DA4}" srcOrd="0" destOrd="0" presId="urn:microsoft.com/office/officeart/2005/8/layout/hierarchy1"/>
    <dgm:cxn modelId="{DE155D9F-67A6-4BA0-B45B-BB622313D97E}" type="presParOf" srcId="{4C0ABCCB-672D-4278-9267-B305F14A9DA4}" destId="{056CB9C2-086B-493F-BABF-6CBBE6D63DBB}" srcOrd="0" destOrd="0" presId="urn:microsoft.com/office/officeart/2005/8/layout/hierarchy1"/>
    <dgm:cxn modelId="{D39B32D1-8B8F-4DC0-BCDE-5A224D747652}" type="presParOf" srcId="{4C0ABCCB-672D-4278-9267-B305F14A9DA4}" destId="{191E0AFB-C22B-414F-A6D2-B3DD4DE1C411}" srcOrd="1" destOrd="0" presId="urn:microsoft.com/office/officeart/2005/8/layout/hierarchy1"/>
    <dgm:cxn modelId="{EC3CFDF8-761A-46D8-991B-40D94C8EF47A}" type="presParOf" srcId="{369A9B35-9EB8-47F8-A6AA-B4884E92ABD3}" destId="{1CBC5A78-A7EA-4FC0-9A33-750FA824051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F44D7-D0B3-470B-BB80-BF72827AA254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8E3D26-F78D-477E-A9B1-BB019C35F050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chemeClr val="tx1"/>
              </a:solidFill>
            </a:rPr>
            <a:t>The National Decision Model (NDM) is the official decision-making process used by police in England and Wales.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378614" y="886531"/>
        <a:ext cx="2810360" cy="1744948"/>
      </dsp:txXfrm>
    </dsp:sp>
    <dsp:sp modelId="{A2327277-78E4-4A30-B7C1-C4B1C2B4B92D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0D1A1-EEA6-4962-91AA-A8AA5FB8072A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chemeClr val="tx1"/>
              </a:solidFill>
            </a:rPr>
            <a:t>It enables officers to make consistent, transparent, and ethical judgements, particularly in situations that involve uncertainty, high risk, or time constraints.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3946203" y="886531"/>
        <a:ext cx="2810360" cy="1744948"/>
      </dsp:txXfrm>
    </dsp:sp>
    <dsp:sp modelId="{056CB9C2-086B-493F-BABF-6CBBE6D63DBB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E0AFB-C22B-414F-A6D2-B3DD4DE1C411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chemeClr val="tx1"/>
              </a:solidFill>
            </a:rPr>
            <a:t>At the core of the NDM is the Code of Ethics, serving as both a guideline and the foundation for all decision-making</a:t>
          </a:r>
          <a:r>
            <a:rPr lang="en-GB" sz="1700" kern="1200"/>
            <a:t>.</a:t>
          </a:r>
          <a:endParaRPr lang="en-US" sz="1700" kern="1200" dirty="0"/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5786D0-6A31-4F0C-A899-619F44D17E01}" type="datetimeFigureOut">
              <a:t>4/28/2025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90809-E9C1-44D2-BBED-0ED481B3DA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579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5D19D-8A94-4D55-8719-C3BF8977D397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5769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3779A-C605-F89F-0D72-A2B7307692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91A972-0700-BF3A-8160-C9991EC6AB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05CDB7-30EB-43CB-5E47-D4F15C84EB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7DD69F-6CC8-2EE5-6B5F-A304C78D37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5D19D-8A94-4D55-8719-C3BF8977D397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890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5D19D-8A94-4D55-8719-C3BF8977D397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2242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5D19D-8A94-4D55-8719-C3BF8977D397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101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5D19D-8A94-4D55-8719-C3BF8977D397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6430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508760-5EC6-7A74-A3BB-D82A7F3273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195017-515B-0A9A-3EA4-3DD9AD54C7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FA5CC7-B21F-627D-959D-D19181D816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3E14F3-531A-6580-5CC8-DF2368BFDF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5D19D-8A94-4D55-8719-C3BF8977D397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8822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5D19D-8A94-4D55-8719-C3BF8977D397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752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30907-47AB-1F8A-0679-26EF99ED7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the National Decision Model (NDM)</a:t>
            </a:r>
            <a:endParaRPr lang="en-US" sz="4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23C537-DAB5-E1D7-F662-9660E792056B}"/>
              </a:ext>
            </a:extLst>
          </p:cNvPr>
          <p:cNvSpPr txBox="1"/>
          <p:nvPr/>
        </p:nvSpPr>
        <p:spPr>
          <a:xfrm>
            <a:off x="9552030" y="6485051"/>
            <a:ext cx="26356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College of Policing, 2024</a:t>
            </a:r>
          </a:p>
        </p:txBody>
      </p:sp>
      <p:graphicFrame>
        <p:nvGraphicFramePr>
          <p:cNvPr id="16" name="TextBox 3">
            <a:extLst>
              <a:ext uri="{FF2B5EF4-FFF2-40B4-BE49-F238E27FC236}">
                <a16:creationId xmlns:a16="http://schemas.microsoft.com/office/drawing/2014/main" id="{2BA7D6C6-F8D9-07BD-BF9C-32481B2AE739}"/>
              </a:ext>
            </a:extLst>
          </p:cNvPr>
          <p:cNvGraphicFramePr/>
          <p:nvPr/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1F653D65-3A2E-C4BB-4536-87A4E0F02A43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96819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FCE6D3-7276-1CEB-EE1D-64872A57AF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ethics&#10;&#10;AI-generated content may be incorrect.">
            <a:extLst>
              <a:ext uri="{FF2B5EF4-FFF2-40B4-BE49-F238E27FC236}">
                <a16:creationId xmlns:a16="http://schemas.microsoft.com/office/drawing/2014/main" id="{478FD511-2111-F3D2-86CE-837F384315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645" y="97"/>
            <a:ext cx="7228934" cy="68578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432FEB-2ED4-9699-DF6C-A63EA79CCDF5}"/>
              </a:ext>
            </a:extLst>
          </p:cNvPr>
          <p:cNvSpPr txBox="1"/>
          <p:nvPr/>
        </p:nvSpPr>
        <p:spPr>
          <a:xfrm>
            <a:off x="6879174" y="170698"/>
            <a:ext cx="182487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What do I know? What do I need to know?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E20BDD-610C-5736-BCE4-B5D553FE867E}"/>
              </a:ext>
            </a:extLst>
          </p:cNvPr>
          <p:cNvSpPr txBox="1"/>
          <p:nvPr/>
        </p:nvSpPr>
        <p:spPr>
          <a:xfrm>
            <a:off x="9810325" y="2237377"/>
            <a:ext cx="23876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What’s the potential harm? 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What’s the likelihood?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31138A-C618-73FC-04C2-36CEEED0B6E2}"/>
              </a:ext>
            </a:extLst>
          </p:cNvPr>
          <p:cNvSpPr txBox="1"/>
          <p:nvPr/>
        </p:nvSpPr>
        <p:spPr>
          <a:xfrm>
            <a:off x="9240459" y="5136377"/>
            <a:ext cx="202276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What legal powers do I have? 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What policies apply?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52A35E-6398-E4D0-9CB9-0E82D3046473}"/>
              </a:ext>
            </a:extLst>
          </p:cNvPr>
          <p:cNvSpPr txBox="1"/>
          <p:nvPr/>
        </p:nvSpPr>
        <p:spPr>
          <a:xfrm>
            <a:off x="1731393" y="5479930"/>
            <a:ext cx="17907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What options are available? What are the pros and cons?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206FDC-B5E5-83BC-C817-10F191DCE24C}"/>
              </a:ext>
            </a:extLst>
          </p:cNvPr>
          <p:cNvSpPr txBox="1"/>
          <p:nvPr/>
        </p:nvSpPr>
        <p:spPr>
          <a:xfrm>
            <a:off x="947108" y="1310856"/>
            <a:ext cx="20955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What did I do? Was it effective? What can I learn?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3F2A3B-F494-5879-CA0A-B5CA8DAE922C}"/>
              </a:ext>
            </a:extLst>
          </p:cNvPr>
          <p:cNvSpPr txBox="1"/>
          <p:nvPr/>
        </p:nvSpPr>
        <p:spPr>
          <a:xfrm>
            <a:off x="9552030" y="6485051"/>
            <a:ext cx="26356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College of Policing, 2024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3CEF48-622A-0053-EA03-F1C633A0493B}"/>
              </a:ext>
            </a:extLst>
          </p:cNvPr>
          <p:cNvSpPr txBox="1"/>
          <p:nvPr/>
        </p:nvSpPr>
        <p:spPr>
          <a:xfrm>
            <a:off x="10884619" y="11182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201997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2EF5E-48CC-40D5-2385-631F8E01A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5221569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the NDM Supports Ethical Decision Making</a:t>
            </a:r>
            <a:endParaRPr lang="en-US" sz="3600" u="sng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C2FD5E-0E6F-F823-00F5-34F0755FB406}"/>
              </a:ext>
            </a:extLst>
          </p:cNvPr>
          <p:cNvSpPr txBox="1"/>
          <p:nvPr/>
        </p:nvSpPr>
        <p:spPr>
          <a:xfrm>
            <a:off x="6172200" y="804672"/>
            <a:ext cx="5221224" cy="52303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NDM was created to assist officers in making decisions that are ethical, fair, and accountable as well as being effective.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DFE3A1-6A0A-6849-4375-8C10F169209F}"/>
              </a:ext>
            </a:extLst>
          </p:cNvPr>
          <p:cNvSpPr txBox="1"/>
          <p:nvPr/>
        </p:nvSpPr>
        <p:spPr>
          <a:xfrm>
            <a:off x="9552030" y="6485051"/>
            <a:ext cx="26356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College of Policing, 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2AF93E-DE72-5684-C4AF-937EAAE2A737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494866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543C4-797D-1ADD-29A1-E70A99265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Code of Ethics is at its core!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931728-1BB3-5B3E-3302-66C156E63C50}"/>
              </a:ext>
            </a:extLst>
          </p:cNvPr>
          <p:cNvSpPr txBox="1"/>
          <p:nvPr/>
        </p:nvSpPr>
        <p:spPr>
          <a:xfrm>
            <a:off x="804672" y="2421682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 The NDM </a:t>
            </a:r>
            <a:r>
              <a:rPr lang="en-US" sz="2000" err="1"/>
              <a:t>prioritises</a:t>
            </a:r>
            <a:r>
              <a:rPr lang="en-US" sz="2000" dirty="0"/>
              <a:t> ethical standards and puts it at the core of the NDM, this means that every decision must be in line with ideals such as integrity, fairness, and respect.​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Officers are expected to consider ethical concerns at all stages, rather than simply focusing on what is legal or operationally efficient.​</a:t>
            </a:r>
          </a:p>
        </p:txBody>
      </p:sp>
      <p:pic>
        <p:nvPicPr>
          <p:cNvPr id="15" name="Graphic 14" descr="Scales of Justice">
            <a:extLst>
              <a:ext uri="{FF2B5EF4-FFF2-40B4-BE49-F238E27FC236}">
                <a16:creationId xmlns:a16="http://schemas.microsoft.com/office/drawing/2014/main" id="{D3CB2AB0-7ADD-3217-4B42-33E50F18D7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54A438-2D70-F67A-9A31-57EE117AFEA5}"/>
              </a:ext>
            </a:extLst>
          </p:cNvPr>
          <p:cNvSpPr txBox="1"/>
          <p:nvPr/>
        </p:nvSpPr>
        <p:spPr>
          <a:xfrm>
            <a:off x="127383" y="-5463"/>
            <a:ext cx="38117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/>
              <a:t>Continued*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9EE094-4CCA-9FC9-D5D9-BBA6E0FE5E65}"/>
              </a:ext>
            </a:extLst>
          </p:cNvPr>
          <p:cNvSpPr txBox="1"/>
          <p:nvPr/>
        </p:nvSpPr>
        <p:spPr>
          <a:xfrm>
            <a:off x="9569054" y="6493774"/>
            <a:ext cx="26229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College of Policing, 2024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73D008-B422-4314-1902-A39A920452AA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3010322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6E18E-3B58-04EC-0B4C-69A133652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9212" y="348852"/>
            <a:ext cx="5801917" cy="22287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Supports Consistency and Fairness</a:t>
            </a:r>
          </a:p>
        </p:txBody>
      </p:sp>
      <p:pic>
        <p:nvPicPr>
          <p:cNvPr id="9" name="Graphic 8" descr="Light Bulb and Gear">
            <a:extLst>
              <a:ext uri="{FF2B5EF4-FFF2-40B4-BE49-F238E27FC236}">
                <a16:creationId xmlns:a16="http://schemas.microsoft.com/office/drawing/2014/main" id="{3EB72200-0714-AA9D-3798-8F05164B44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0684" y="1371301"/>
            <a:ext cx="1198532" cy="11985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F3632F-4728-BE60-1A0B-CD9B9C403645}"/>
              </a:ext>
            </a:extLst>
          </p:cNvPr>
          <p:cNvSpPr txBox="1"/>
          <p:nvPr/>
        </p:nvSpPr>
        <p:spPr>
          <a:xfrm>
            <a:off x="1037175" y="2936233"/>
            <a:ext cx="5801917" cy="27184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The NDM provides all officers with a standard framework, lowering the likelihood of inconsistent or biased choices.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By using the same approach, it helps to prevent subjective or discriminatory actions. Meaning officers are less likely to make decisions based on gut feelings, emotions, and personal bias.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D9942F-A7DD-8E02-0572-6D2C95A374C4}"/>
              </a:ext>
            </a:extLst>
          </p:cNvPr>
          <p:cNvSpPr txBox="1"/>
          <p:nvPr/>
        </p:nvSpPr>
        <p:spPr>
          <a:xfrm>
            <a:off x="127383" y="-5463"/>
            <a:ext cx="38117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/>
              <a:t>Continued*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6A09D6-02F8-CAE9-E3C1-18B71036FA73}"/>
              </a:ext>
            </a:extLst>
          </p:cNvPr>
          <p:cNvSpPr txBox="1"/>
          <p:nvPr/>
        </p:nvSpPr>
        <p:spPr>
          <a:xfrm>
            <a:off x="9568686" y="6490455"/>
            <a:ext cx="26284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College of Policing, 2023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1AADC-1CBA-8565-3BAE-0749204E82BF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  <p:pic>
        <p:nvPicPr>
          <p:cNvPr id="6" name="Graphic 5" descr="Judge male with solid fill">
            <a:extLst>
              <a:ext uri="{FF2B5EF4-FFF2-40B4-BE49-F238E27FC236}">
                <a16:creationId xmlns:a16="http://schemas.microsoft.com/office/drawing/2014/main" id="{2DE520CD-25E7-0D6E-F00C-A2EB3B12D9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38536" y="1375914"/>
            <a:ext cx="4235570" cy="426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259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10375-90CB-D8EC-D6A9-5972F705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5711221" cy="14540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Transparency and Accountability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45B80D-E631-60AB-4475-DE2708569341}"/>
              </a:ext>
            </a:extLst>
          </p:cNvPr>
          <p:cNvSpPr txBox="1"/>
          <p:nvPr/>
        </p:nvSpPr>
        <p:spPr>
          <a:xfrm>
            <a:off x="804672" y="2421682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Because of its formulaic and evidence-gathering approaches, decisions using NDM can be properly explained and justified.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This transparency makes it easier to review actions, which can happen in public complaints, misconduct hearings, or community scrutiny.</a:t>
            </a:r>
          </a:p>
        </p:txBody>
      </p:sp>
      <p:pic>
        <p:nvPicPr>
          <p:cNvPr id="9" name="Graphic 8" descr="Magnifying glass">
            <a:extLst>
              <a:ext uri="{FF2B5EF4-FFF2-40B4-BE49-F238E27FC236}">
                <a16:creationId xmlns:a16="http://schemas.microsoft.com/office/drawing/2014/main" id="{09D2CE0C-3E19-CD25-75CA-FA41120C42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B42EE6-1A23-037B-3B3B-F9FC68B894A5}"/>
              </a:ext>
            </a:extLst>
          </p:cNvPr>
          <p:cNvSpPr txBox="1"/>
          <p:nvPr/>
        </p:nvSpPr>
        <p:spPr>
          <a:xfrm>
            <a:off x="127383" y="-5463"/>
            <a:ext cx="38117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/>
              <a:t>Continued*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8C1244-30C4-6305-4CDF-5131E6B22350}"/>
              </a:ext>
            </a:extLst>
          </p:cNvPr>
          <p:cNvSpPr txBox="1"/>
          <p:nvPr/>
        </p:nvSpPr>
        <p:spPr>
          <a:xfrm>
            <a:off x="8820511" y="6491664"/>
            <a:ext cx="33663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Avon and Somerset Police, 2016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023E56-E272-3E49-C7BD-DA579803ADA6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23300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59A4B-8228-6CBF-BB3F-74B291A06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4503047" cy="276009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Integrates Well With Evidence-Based Policing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617F29-B581-29C2-7F89-5687E5CBECD7}"/>
              </a:ext>
            </a:extLst>
          </p:cNvPr>
          <p:cNvSpPr txBox="1"/>
          <p:nvPr/>
        </p:nvSpPr>
        <p:spPr>
          <a:xfrm>
            <a:off x="6090574" y="801866"/>
            <a:ext cx="5306084" cy="5230634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Hotspot policing, POP, and OSARA are all examples of evidence-based techniques that rely on data to guide decisions.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The NDM ensures that these strategies are implemented ethically, without neglecting community concerns or worsening inequality.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F378D1-A95F-FF6A-31E6-3F9333564C6A}"/>
              </a:ext>
            </a:extLst>
          </p:cNvPr>
          <p:cNvSpPr txBox="1"/>
          <p:nvPr/>
        </p:nvSpPr>
        <p:spPr>
          <a:xfrm>
            <a:off x="127383" y="-5463"/>
            <a:ext cx="38117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/>
              <a:t>Continued*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AB7902-D2D9-0308-946D-A3998A385A0B}"/>
              </a:ext>
            </a:extLst>
          </p:cNvPr>
          <p:cNvSpPr txBox="1"/>
          <p:nvPr/>
        </p:nvSpPr>
        <p:spPr>
          <a:xfrm>
            <a:off x="9585673" y="6484476"/>
            <a:ext cx="26028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College of Policing, 2024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D356F5-F09B-CF74-9C22-508496F7E7F8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3588853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D841-CC72-913D-496D-29EC277F0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Encourages Reflection and Learning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A835ED-9987-8954-0D60-FF6980E7F78A}"/>
              </a:ext>
            </a:extLst>
          </p:cNvPr>
          <p:cNvSpPr txBox="1"/>
          <p:nvPr/>
        </p:nvSpPr>
        <p:spPr>
          <a:xfrm>
            <a:off x="804672" y="2421682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The action and review step of the NDM encourages officers to reflect. Make them ask questions like: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Have I acted ethically?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Could I have made a better decision?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What can I learn?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This leads to a gradual development in decision-making quality and ethical awareness over time.</a:t>
            </a:r>
          </a:p>
        </p:txBody>
      </p:sp>
      <p:pic>
        <p:nvPicPr>
          <p:cNvPr id="9" name="Graphic 8" descr="Head with Gears">
            <a:extLst>
              <a:ext uri="{FF2B5EF4-FFF2-40B4-BE49-F238E27FC236}">
                <a16:creationId xmlns:a16="http://schemas.microsoft.com/office/drawing/2014/main" id="{447454D0-78E8-DD61-0CB5-29856A7B69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9625B1-7606-DCA8-6DF3-0D3FD5A12F24}"/>
              </a:ext>
            </a:extLst>
          </p:cNvPr>
          <p:cNvSpPr txBox="1"/>
          <p:nvPr/>
        </p:nvSpPr>
        <p:spPr>
          <a:xfrm>
            <a:off x="127383" y="-5463"/>
            <a:ext cx="38117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/>
              <a:t>Continued*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AFA66E-0BAE-0EB7-0B6C-2DB62976D9B3}"/>
              </a:ext>
            </a:extLst>
          </p:cNvPr>
          <p:cNvSpPr txBox="1"/>
          <p:nvPr/>
        </p:nvSpPr>
        <p:spPr>
          <a:xfrm>
            <a:off x="9514647" y="6491952"/>
            <a:ext cx="26739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College of Policing, 2024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BE6515-2510-830E-8714-D3BA670951F4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378932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4C0A9-3B31-F8BE-1E83-92BD88D98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Challenges and Limitations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DD912B-981D-5C9D-3E1F-E01A933568B5}"/>
              </a:ext>
            </a:extLst>
          </p:cNvPr>
          <p:cNvSpPr txBox="1"/>
          <p:nvPr/>
        </p:nvSpPr>
        <p:spPr>
          <a:xfrm>
            <a:off x="1045028" y="2543070"/>
            <a:ext cx="10703319" cy="35991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Dependent on officer judgement: Decisions might still be influenced by unconscious bias or personal views (College of Policing, 2022).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Pressure Situations: Time-critical or high-risk occurrences may cause intuitive rather than structured decisions.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Operations vs Ethics: What works operationally may not always be ethically justifiable. The NDM puts ethics at the center of decision making (College of Policing, 2024).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Inconsistent Application: Some officers or police forces may use the NDM better than others, depends on training and leadership.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Oversimplification: Complex moral challenges cannot always be resolved by following a set of rules.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9BDC3B-388E-A6BF-AC2B-B495A663C7ED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2736669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C12BB-69A6-B116-4B49-39B74825B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31961"/>
            <a:ext cx="9144000" cy="23876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Sarah Everard Case: Ethical Failures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F92552-8B07-5C11-8BB7-8BB248EF0ABE}"/>
              </a:ext>
            </a:extLst>
          </p:cNvPr>
          <p:cNvSpPr txBox="1"/>
          <p:nvPr/>
        </p:nvSpPr>
        <p:spPr>
          <a:xfrm>
            <a:off x="1524000" y="3803712"/>
            <a:ext cx="9144000" cy="15636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2021, Wayne Couzens, a Metropolitan Police officer, kidnapped and murdered Sarah Everard.</a:t>
            </a:r>
            <a:b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b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US" sz="2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3A0BE1-CB8F-2319-6DC6-31EA0C117915}"/>
              </a:ext>
            </a:extLst>
          </p:cNvPr>
          <p:cNvSpPr txBox="1"/>
          <p:nvPr/>
        </p:nvSpPr>
        <p:spPr>
          <a:xfrm>
            <a:off x="10339909" y="6495691"/>
            <a:ext cx="18503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BBC News, 2021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A460B3-B94F-3C7F-E821-456E95B9D195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3523417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1B6130-4756-47AD-BF14-47B16E90A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6103C-9387-2058-C391-662CF9BD1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921778"/>
            <a:ext cx="9849751" cy="13496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NDM failures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BEBBB7-BE42-8D53-BCAB-8FFFD020679A}"/>
              </a:ext>
            </a:extLst>
          </p:cNvPr>
          <p:cNvSpPr txBox="1"/>
          <p:nvPr/>
        </p:nvSpPr>
        <p:spPr>
          <a:xfrm>
            <a:off x="127383" y="-5463"/>
            <a:ext cx="38117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/>
              <a:t>Continued*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F8033B-9179-B768-9855-1E2439AD60BA}"/>
              </a:ext>
            </a:extLst>
          </p:cNvPr>
          <p:cNvSpPr txBox="1"/>
          <p:nvPr/>
        </p:nvSpPr>
        <p:spPr>
          <a:xfrm>
            <a:off x="1360099" y="2280248"/>
            <a:ext cx="9471803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Intelligence gathering and Risk assessment: </a:t>
            </a:r>
            <a:endParaRPr lang="en-GB" sz="2000" dirty="0"/>
          </a:p>
          <a:p>
            <a:endParaRPr lang="en-US" sz="2000" dirty="0"/>
          </a:p>
          <a:p>
            <a:r>
              <a:rPr lang="en-US" sz="2000" dirty="0"/>
              <a:t>Previous claims against Couzens were not properly investigated.</a:t>
            </a:r>
            <a:r>
              <a:rPr lang="en-GB" sz="2000" dirty="0"/>
              <a:t>​</a:t>
            </a:r>
            <a:br>
              <a:rPr lang="en-GB" sz="2000" dirty="0"/>
            </a:br>
            <a:r>
              <a:rPr lang="en-GB" sz="2000" dirty="0"/>
              <a:t>​</a:t>
            </a:r>
            <a:br>
              <a:rPr lang="en-GB" sz="2000" dirty="0"/>
            </a:br>
            <a:r>
              <a:rPr lang="en-US" sz="2000" dirty="0"/>
              <a:t>Couzens' nickname was "The Rapist", given by coworkers and had previously been accused of indecent exposure.</a:t>
            </a:r>
            <a:r>
              <a:rPr lang="en-GB" sz="2000" dirty="0"/>
              <a:t>​</a:t>
            </a:r>
            <a:br>
              <a:rPr lang="en-GB" sz="2000" dirty="0"/>
            </a:br>
            <a:r>
              <a:rPr lang="en-GB" sz="2000" dirty="0"/>
              <a:t>​</a:t>
            </a:r>
            <a:br>
              <a:rPr lang="en-GB" sz="2000" dirty="0"/>
            </a:br>
            <a:r>
              <a:rPr lang="en-US" sz="2000" dirty="0"/>
              <a:t>These incidents were not appropriately investigated or escalated.</a:t>
            </a: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216CAA-6F55-9F72-3A94-622E4166D7D2}"/>
              </a:ext>
            </a:extLst>
          </p:cNvPr>
          <p:cNvSpPr txBox="1"/>
          <p:nvPr/>
        </p:nvSpPr>
        <p:spPr>
          <a:xfrm>
            <a:off x="1360098" y="5011947"/>
            <a:ext cx="947180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ea typeface="+mn-lt"/>
                <a:cs typeface="+mn-lt"/>
              </a:rPr>
              <a:t>According to the Angiolini Inquiry, Couzens had a history of sexual misconduct and a preference for violent and extreme pornography. Despite this, he was allowed to continue working as a police officer, demonstrating systemic failings in detecting and responding to such </a:t>
            </a:r>
            <a:r>
              <a:rPr lang="en-US" sz="2000" err="1">
                <a:ea typeface="+mn-lt"/>
                <a:cs typeface="+mn-lt"/>
              </a:rPr>
              <a:t>behaviours</a:t>
            </a:r>
            <a:r>
              <a:rPr lang="en-US" sz="2000" dirty="0">
                <a:ea typeface="+mn-lt"/>
                <a:cs typeface="+mn-lt"/>
              </a:rPr>
              <a:t>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F98B62-7A59-5AE4-1B06-E85DE8414E16}"/>
              </a:ext>
            </a:extLst>
          </p:cNvPr>
          <p:cNvSpPr txBox="1"/>
          <p:nvPr/>
        </p:nvSpPr>
        <p:spPr>
          <a:xfrm>
            <a:off x="10115761" y="6205857"/>
            <a:ext cx="20729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BBC News, 2021</a:t>
            </a:r>
          </a:p>
          <a:p>
            <a:r>
              <a:rPr lang="en-GB"/>
              <a:t>Home Office, 2024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A3AB87-E97B-F55C-AD1A-5AB5BE82FADE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3461016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2253-974B-F6F7-BDC5-1D3ED6121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921778"/>
            <a:ext cx="9849751" cy="13496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NDM failures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2D2413-6A04-94AB-C070-600481C73AB1}"/>
              </a:ext>
            </a:extLst>
          </p:cNvPr>
          <p:cNvSpPr txBox="1"/>
          <p:nvPr/>
        </p:nvSpPr>
        <p:spPr>
          <a:xfrm>
            <a:off x="1289304" y="2270309"/>
            <a:ext cx="9849751" cy="30321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Misuse of power &amp;  institutional failures: 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Couzens used his police ID and handcuffs to falsely arrest Sarah Everard under false COVID laws.</a:t>
            </a:r>
            <a:br>
              <a:rPr lang="en-US" sz="2000"/>
            </a:br>
            <a:br>
              <a:rPr lang="en-US" sz="2000"/>
            </a:br>
            <a:r>
              <a:rPr lang="en-US" sz="2000"/>
              <a:t>The Angiolini Inquiry revealed widespread flaws in vetting and misconduct procedures.</a:t>
            </a:r>
            <a:br>
              <a:rPr lang="en-US" sz="2000"/>
            </a:br>
            <a:br>
              <a:rPr lang="en-US" sz="2000"/>
            </a:br>
            <a:r>
              <a:rPr lang="en-US" sz="2000"/>
              <a:t>It was determined that Couzens should never have been employed.</a:t>
            </a: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B55700-ABD4-EE67-EAA8-71CE1655D0ED}"/>
              </a:ext>
            </a:extLst>
          </p:cNvPr>
          <p:cNvSpPr txBox="1"/>
          <p:nvPr/>
        </p:nvSpPr>
        <p:spPr>
          <a:xfrm>
            <a:off x="127383" y="-5463"/>
            <a:ext cx="38117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/>
              <a:t>Continued*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7A1627-DA9E-9236-1E08-7423536FAA4D}"/>
              </a:ext>
            </a:extLst>
          </p:cNvPr>
          <p:cNvSpPr txBox="1"/>
          <p:nvPr/>
        </p:nvSpPr>
        <p:spPr>
          <a:xfrm>
            <a:off x="9468781" y="6205857"/>
            <a:ext cx="2719900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ea typeface="+mn-lt"/>
                <a:cs typeface="+mn-lt"/>
              </a:rPr>
              <a:t>Dodd and Siddique, 2021</a:t>
            </a:r>
            <a:endParaRPr lang="en-US"/>
          </a:p>
          <a:p>
            <a:pPr>
              <a:spcAft>
                <a:spcPts val="600"/>
              </a:spcAft>
            </a:pPr>
            <a:r>
              <a:rPr lang="en-GB"/>
              <a:t>Home Office, 2024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10F76B-704D-859B-0290-A717F10E65F5}"/>
              </a:ext>
            </a:extLst>
          </p:cNvPr>
          <p:cNvSpPr txBox="1"/>
          <p:nvPr/>
        </p:nvSpPr>
        <p:spPr>
          <a:xfrm>
            <a:off x="10884619" y="-3195"/>
            <a:ext cx="1306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/>
              <a:t>Wills</a:t>
            </a:r>
          </a:p>
        </p:txBody>
      </p:sp>
    </p:spTree>
    <p:extLst>
      <p:ext uri="{BB962C8B-B14F-4D97-AF65-F5344CB8AC3E}">
        <p14:creationId xmlns:p14="http://schemas.microsoft.com/office/powerpoint/2010/main" val="2810303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What is the National Decision Model (NDM)</vt:lpstr>
      <vt:lpstr>PowerPoint Presentation</vt:lpstr>
      <vt:lpstr>How the NDM Supports Ethical Decision Making</vt:lpstr>
      <vt:lpstr>The Code of Ethics is at its core!</vt:lpstr>
      <vt:lpstr>Supports Consistency and Fairness</vt:lpstr>
      <vt:lpstr>Transparency and Accountability</vt:lpstr>
      <vt:lpstr>Integrates Well With Evidence-Based Policing</vt:lpstr>
      <vt:lpstr>Encourages Reflection and Learning</vt:lpstr>
      <vt:lpstr>Challenges and Limitations</vt:lpstr>
      <vt:lpstr>The Sarah Everard Case: Ethical Failures</vt:lpstr>
      <vt:lpstr>NDM failures</vt:lpstr>
      <vt:lpstr>NDM failures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</cp:revision>
  <dcterms:created xsi:type="dcterms:W3CDTF">2025-04-28T11:32:09Z</dcterms:created>
  <dcterms:modified xsi:type="dcterms:W3CDTF">2025-04-28T11:35:43Z</dcterms:modified>
</cp:coreProperties>
</file>