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6390F5-BA9D-4A06-B584-F39587CEAB62}" v="118" dt="2026-03-16T01:15:45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28" autoAdjust="0"/>
    <p:restoredTop sz="93457" autoAdjust="0"/>
  </p:normalViewPr>
  <p:slideViewPr>
    <p:cSldViewPr snapToGrid="0">
      <p:cViewPr varScale="1">
        <p:scale>
          <a:sx n="59" d="100"/>
          <a:sy n="59" d="100"/>
        </p:scale>
        <p:origin x="8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A7B337-C889-4460-8829-88DD609334B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D0D5CAE-00D5-463F-BDCF-BE6271883407}">
      <dgm:prSet/>
      <dgm:spPr/>
      <dgm:t>
        <a:bodyPr/>
        <a:lstStyle/>
        <a:p>
          <a:r>
            <a:rPr lang="en-US" b="0" i="0" baseline="0" dirty="0"/>
            <a:t>McDonald's recruitment process is high-volume but structurally inconsistent, and that inconsistency directly drives the 75% annual turnover rate </a:t>
          </a:r>
          <a:endParaRPr lang="en-US" dirty="0"/>
        </a:p>
      </dgm:t>
    </dgm:pt>
    <dgm:pt modelId="{E38213E4-981D-455C-9C98-799C77AEF65F}" type="parTrans" cxnId="{6955ABA3-8BCD-41FA-BA69-D87A29BB48A5}">
      <dgm:prSet/>
      <dgm:spPr/>
      <dgm:t>
        <a:bodyPr/>
        <a:lstStyle/>
        <a:p>
          <a:endParaRPr lang="en-US"/>
        </a:p>
      </dgm:t>
    </dgm:pt>
    <dgm:pt modelId="{2B4C8F3D-541A-4D22-A908-413DC1EC43EA}" type="sibTrans" cxnId="{6955ABA3-8BCD-41FA-BA69-D87A29BB48A5}">
      <dgm:prSet/>
      <dgm:spPr/>
      <dgm:t>
        <a:bodyPr/>
        <a:lstStyle/>
        <a:p>
          <a:endParaRPr lang="en-US"/>
        </a:p>
      </dgm:t>
    </dgm:pt>
    <dgm:pt modelId="{601BBFEF-535A-40B4-B8DF-77250895D139}">
      <dgm:prSet/>
      <dgm:spPr/>
      <dgm:t>
        <a:bodyPr/>
        <a:lstStyle/>
        <a:p>
          <a:r>
            <a:rPr lang="en-US" b="0" i="0" baseline="0"/>
            <a:t>Job analysis and person specifications at crew level lack the depth needed to identify candidates with long-term retention potential </a:t>
          </a:r>
          <a:endParaRPr lang="en-US"/>
        </a:p>
      </dgm:t>
    </dgm:pt>
    <dgm:pt modelId="{1F82A3AD-E5E6-4A95-9315-85FA439A84EB}" type="parTrans" cxnId="{D37D460E-5E95-4FC3-BE07-2530DA6B84A7}">
      <dgm:prSet/>
      <dgm:spPr/>
      <dgm:t>
        <a:bodyPr/>
        <a:lstStyle/>
        <a:p>
          <a:endParaRPr lang="en-US"/>
        </a:p>
      </dgm:t>
    </dgm:pt>
    <dgm:pt modelId="{A18F6841-33DC-46DA-8398-BDE8CCF7531E}" type="sibTrans" cxnId="{D37D460E-5E95-4FC3-BE07-2530DA6B84A7}">
      <dgm:prSet/>
      <dgm:spPr/>
      <dgm:t>
        <a:bodyPr/>
        <a:lstStyle/>
        <a:p>
          <a:endParaRPr lang="en-US"/>
        </a:p>
      </dgm:t>
    </dgm:pt>
    <dgm:pt modelId="{BCA33546-97EA-45A0-85E7-4032ED9E3A71}">
      <dgm:prSet/>
      <dgm:spPr/>
      <dgm:t>
        <a:bodyPr/>
        <a:lstStyle/>
        <a:p>
          <a:r>
            <a:rPr lang="en-US" b="0" i="0" baseline="0"/>
            <a:t>Training addresses compliance requirements but does not build the skills or motivation needed for employee progression </a:t>
          </a:r>
          <a:endParaRPr lang="en-US"/>
        </a:p>
      </dgm:t>
    </dgm:pt>
    <dgm:pt modelId="{AFD48509-01A1-44C9-B1C5-9EAE4FB03EE9}" type="parTrans" cxnId="{88D58A5C-A66E-469E-BBE8-A8F3F06B5941}">
      <dgm:prSet/>
      <dgm:spPr/>
      <dgm:t>
        <a:bodyPr/>
        <a:lstStyle/>
        <a:p>
          <a:endParaRPr lang="en-US"/>
        </a:p>
      </dgm:t>
    </dgm:pt>
    <dgm:pt modelId="{4CB7F1E7-7FD9-44EA-BB9A-54D1796CCB8D}" type="sibTrans" cxnId="{88D58A5C-A66E-469E-BBE8-A8F3F06B5941}">
      <dgm:prSet/>
      <dgm:spPr/>
      <dgm:t>
        <a:bodyPr/>
        <a:lstStyle/>
        <a:p>
          <a:endParaRPr lang="en-US"/>
        </a:p>
      </dgm:t>
    </dgm:pt>
    <dgm:pt modelId="{36B6C20D-A3CC-4048-80DC-4298E7A6103C}">
      <dgm:prSet/>
      <dgm:spPr/>
      <dgm:t>
        <a:bodyPr/>
        <a:lstStyle/>
        <a:p>
          <a:r>
            <a:rPr lang="en-US" b="0" i="0" baseline="0" dirty="0"/>
            <a:t>Maslow's theory provides a useful diagnostic structure, but its rigid hierarchy fails to account for the cultural diversity and simultaneous needs of a 170,000-strong workforce </a:t>
          </a:r>
          <a:endParaRPr lang="en-US" dirty="0"/>
        </a:p>
      </dgm:t>
    </dgm:pt>
    <dgm:pt modelId="{91C7F278-F12C-418F-8281-8574305CBB6C}" type="parTrans" cxnId="{FC369744-6D57-4A70-AA13-4E7B952860AB}">
      <dgm:prSet/>
      <dgm:spPr/>
      <dgm:t>
        <a:bodyPr/>
        <a:lstStyle/>
        <a:p>
          <a:endParaRPr lang="en-US"/>
        </a:p>
      </dgm:t>
    </dgm:pt>
    <dgm:pt modelId="{19B608B8-CADC-4AFC-AE4B-FE11883FA983}" type="sibTrans" cxnId="{FC369744-6D57-4A70-AA13-4E7B952860AB}">
      <dgm:prSet/>
      <dgm:spPr/>
      <dgm:t>
        <a:bodyPr/>
        <a:lstStyle/>
        <a:p>
          <a:endParaRPr lang="en-US"/>
        </a:p>
      </dgm:t>
    </dgm:pt>
    <dgm:pt modelId="{5F8F18C6-F7EE-437E-A838-19324F4A0AD5}">
      <dgm:prSet/>
      <dgm:spPr/>
      <dgm:t>
        <a:bodyPr/>
        <a:lstStyle/>
        <a:p>
          <a:r>
            <a:rPr lang="en-US" b="0" i="0" baseline="0" dirty="0"/>
            <a:t>A combined approach using Maslow alongside Herzberg's two-factor theory would give HR practitioners at McDonald's a more accurate model for motivation planning (CIPD, 2022) </a:t>
          </a:r>
          <a:endParaRPr lang="en-US" dirty="0"/>
        </a:p>
      </dgm:t>
    </dgm:pt>
    <dgm:pt modelId="{C386A465-BE80-4B29-867A-1A87FA114BB7}" type="parTrans" cxnId="{A2FF66FB-BFFC-4147-BE8A-2BE8EBA126A5}">
      <dgm:prSet/>
      <dgm:spPr/>
      <dgm:t>
        <a:bodyPr/>
        <a:lstStyle/>
        <a:p>
          <a:endParaRPr lang="en-US"/>
        </a:p>
      </dgm:t>
    </dgm:pt>
    <dgm:pt modelId="{DB4B4993-B4E1-4F90-A775-B4EB0A298284}" type="sibTrans" cxnId="{A2FF66FB-BFFC-4147-BE8A-2BE8EBA126A5}">
      <dgm:prSet/>
      <dgm:spPr/>
      <dgm:t>
        <a:bodyPr/>
        <a:lstStyle/>
        <a:p>
          <a:endParaRPr lang="en-US"/>
        </a:p>
      </dgm:t>
    </dgm:pt>
    <dgm:pt modelId="{7CD04E89-4AAB-4B85-808B-C869F5B17305}">
      <dgm:prSet/>
      <dgm:spPr/>
      <dgm:t>
        <a:bodyPr/>
        <a:lstStyle/>
        <a:p>
          <a:pPr algn="l"/>
          <a:r>
            <a:rPr lang="en-GB" dirty="0"/>
            <a:t>Recruitment is essential for reducing staff turnover at </a:t>
          </a:r>
          <a:r>
            <a:rPr lang="en-GB" dirty="0" err="1"/>
            <a:t>Mcdonalds</a:t>
          </a:r>
          <a:endParaRPr lang="en-GB" dirty="0"/>
        </a:p>
      </dgm:t>
    </dgm:pt>
    <dgm:pt modelId="{6181B3BB-D649-44F0-B7CE-5389B175669F}" type="parTrans" cxnId="{7C667B8B-D661-428E-A454-20D00386B553}">
      <dgm:prSet/>
      <dgm:spPr/>
      <dgm:t>
        <a:bodyPr/>
        <a:lstStyle/>
        <a:p>
          <a:endParaRPr lang="en-GB"/>
        </a:p>
      </dgm:t>
    </dgm:pt>
    <dgm:pt modelId="{61037C96-BEB0-4597-A452-FD23C55314FE}" type="sibTrans" cxnId="{7C667B8B-D661-428E-A454-20D00386B553}">
      <dgm:prSet/>
      <dgm:spPr/>
      <dgm:t>
        <a:bodyPr/>
        <a:lstStyle/>
        <a:p>
          <a:endParaRPr lang="en-GB"/>
        </a:p>
      </dgm:t>
    </dgm:pt>
    <dgm:pt modelId="{3DC57A8C-F041-4612-A525-AC3A26E1DEB3}">
      <dgm:prSet/>
      <dgm:spPr/>
      <dgm:t>
        <a:bodyPr/>
        <a:lstStyle/>
        <a:p>
          <a:r>
            <a:rPr lang="en-GB" dirty="0"/>
            <a:t>Maslow’s theory shows that employee motivation is not fully meet</a:t>
          </a:r>
        </a:p>
      </dgm:t>
    </dgm:pt>
    <dgm:pt modelId="{78C9194B-A2BC-4611-AABE-C6380B1DEA89}" type="parTrans" cxnId="{046C9670-D6B8-49B9-9745-A8B151EE78F8}">
      <dgm:prSet/>
      <dgm:spPr/>
      <dgm:t>
        <a:bodyPr/>
        <a:lstStyle/>
        <a:p>
          <a:endParaRPr lang="en-GB"/>
        </a:p>
      </dgm:t>
    </dgm:pt>
    <dgm:pt modelId="{BD4F8EE5-BED7-4154-861C-10CB7E288EDD}" type="sibTrans" cxnId="{046C9670-D6B8-49B9-9745-A8B151EE78F8}">
      <dgm:prSet/>
      <dgm:spPr/>
      <dgm:t>
        <a:bodyPr/>
        <a:lstStyle/>
        <a:p>
          <a:endParaRPr lang="en-GB"/>
        </a:p>
      </dgm:t>
    </dgm:pt>
    <dgm:pt modelId="{A4AF5720-FB4A-44A2-953F-AAEAF6BE17D7}">
      <dgm:prSet/>
      <dgm:spPr/>
      <dgm:t>
        <a:bodyPr/>
        <a:lstStyle/>
        <a:p>
          <a:r>
            <a:rPr lang="en-GB" dirty="0"/>
            <a:t>Improving Training and development can increase employee retention</a:t>
          </a:r>
        </a:p>
      </dgm:t>
    </dgm:pt>
    <dgm:pt modelId="{3EF3E39D-CC1C-4620-9BD3-E8ABF6C6AA46}" type="parTrans" cxnId="{0F8FFD2E-AF16-4B2B-BA6D-E7E450A7FE0E}">
      <dgm:prSet/>
      <dgm:spPr/>
      <dgm:t>
        <a:bodyPr/>
        <a:lstStyle/>
        <a:p>
          <a:endParaRPr lang="en-GB"/>
        </a:p>
      </dgm:t>
    </dgm:pt>
    <dgm:pt modelId="{72A79857-4A37-4C38-B179-0ACBC463AC28}" type="sibTrans" cxnId="{0F8FFD2E-AF16-4B2B-BA6D-E7E450A7FE0E}">
      <dgm:prSet/>
      <dgm:spPr/>
      <dgm:t>
        <a:bodyPr/>
        <a:lstStyle/>
        <a:p>
          <a:endParaRPr lang="en-GB"/>
        </a:p>
      </dgm:t>
    </dgm:pt>
    <dgm:pt modelId="{5AC16AEB-3926-4C2F-9072-5FE879C3651F}" type="pres">
      <dgm:prSet presAssocID="{E7A7B337-C889-4460-8829-88DD609334B6}" presName="diagram" presStyleCnt="0">
        <dgm:presLayoutVars>
          <dgm:dir/>
          <dgm:resizeHandles val="exact"/>
        </dgm:presLayoutVars>
      </dgm:prSet>
      <dgm:spPr/>
    </dgm:pt>
    <dgm:pt modelId="{1BEA12F3-6726-4EB8-988E-85E620D45AD5}" type="pres">
      <dgm:prSet presAssocID="{3D0D5CAE-00D5-463F-BDCF-BE6271883407}" presName="node" presStyleLbl="node1" presStyleIdx="0" presStyleCnt="8">
        <dgm:presLayoutVars>
          <dgm:bulletEnabled val="1"/>
        </dgm:presLayoutVars>
      </dgm:prSet>
      <dgm:spPr/>
    </dgm:pt>
    <dgm:pt modelId="{26146508-0763-43C5-BB32-63B6FC82C287}" type="pres">
      <dgm:prSet presAssocID="{2B4C8F3D-541A-4D22-A908-413DC1EC43EA}" presName="sibTrans" presStyleCnt="0"/>
      <dgm:spPr/>
    </dgm:pt>
    <dgm:pt modelId="{79DE8CE7-D03C-49DC-82B5-E13D1334C01D}" type="pres">
      <dgm:prSet presAssocID="{601BBFEF-535A-40B4-B8DF-77250895D139}" presName="node" presStyleLbl="node1" presStyleIdx="1" presStyleCnt="8">
        <dgm:presLayoutVars>
          <dgm:bulletEnabled val="1"/>
        </dgm:presLayoutVars>
      </dgm:prSet>
      <dgm:spPr/>
    </dgm:pt>
    <dgm:pt modelId="{5D82063D-A83E-4DA5-8299-9BF74D3BBB62}" type="pres">
      <dgm:prSet presAssocID="{A18F6841-33DC-46DA-8398-BDE8CCF7531E}" presName="sibTrans" presStyleCnt="0"/>
      <dgm:spPr/>
    </dgm:pt>
    <dgm:pt modelId="{F3B2C6E4-5B11-45A6-B673-D339FEE31200}" type="pres">
      <dgm:prSet presAssocID="{BCA33546-97EA-45A0-85E7-4032ED9E3A71}" presName="node" presStyleLbl="node1" presStyleIdx="2" presStyleCnt="8">
        <dgm:presLayoutVars>
          <dgm:bulletEnabled val="1"/>
        </dgm:presLayoutVars>
      </dgm:prSet>
      <dgm:spPr/>
    </dgm:pt>
    <dgm:pt modelId="{53B5BE6D-4026-47FB-95D7-60269B04B28E}" type="pres">
      <dgm:prSet presAssocID="{4CB7F1E7-7FD9-44EA-BB9A-54D1796CCB8D}" presName="sibTrans" presStyleCnt="0"/>
      <dgm:spPr/>
    </dgm:pt>
    <dgm:pt modelId="{49AACB01-39A0-4408-8278-1F4EAAE15948}" type="pres">
      <dgm:prSet presAssocID="{7CD04E89-4AAB-4B85-808B-C869F5B17305}" presName="node" presStyleLbl="node1" presStyleIdx="3" presStyleCnt="8">
        <dgm:presLayoutVars>
          <dgm:bulletEnabled val="1"/>
        </dgm:presLayoutVars>
      </dgm:prSet>
      <dgm:spPr/>
    </dgm:pt>
    <dgm:pt modelId="{24FB35AE-32A2-4B60-9F72-9328CDC72C1D}" type="pres">
      <dgm:prSet presAssocID="{61037C96-BEB0-4597-A452-FD23C55314FE}" presName="sibTrans" presStyleCnt="0"/>
      <dgm:spPr/>
    </dgm:pt>
    <dgm:pt modelId="{5C875CDA-10D1-4457-9ACB-80380B464790}" type="pres">
      <dgm:prSet presAssocID="{3DC57A8C-F041-4612-A525-AC3A26E1DEB3}" presName="node" presStyleLbl="node1" presStyleIdx="4" presStyleCnt="8">
        <dgm:presLayoutVars>
          <dgm:bulletEnabled val="1"/>
        </dgm:presLayoutVars>
      </dgm:prSet>
      <dgm:spPr/>
    </dgm:pt>
    <dgm:pt modelId="{C87C80CF-821B-426B-8011-523AD5442FA6}" type="pres">
      <dgm:prSet presAssocID="{BD4F8EE5-BED7-4154-861C-10CB7E288EDD}" presName="sibTrans" presStyleCnt="0"/>
      <dgm:spPr/>
    </dgm:pt>
    <dgm:pt modelId="{42499371-A1AF-4DA4-8CE1-86C33BF09C71}" type="pres">
      <dgm:prSet presAssocID="{A4AF5720-FB4A-44A2-953F-AAEAF6BE17D7}" presName="node" presStyleLbl="node1" presStyleIdx="5" presStyleCnt="8">
        <dgm:presLayoutVars>
          <dgm:bulletEnabled val="1"/>
        </dgm:presLayoutVars>
      </dgm:prSet>
      <dgm:spPr/>
    </dgm:pt>
    <dgm:pt modelId="{7A22598D-5036-4BCA-A94D-2743C3CF9916}" type="pres">
      <dgm:prSet presAssocID="{72A79857-4A37-4C38-B179-0ACBC463AC28}" presName="sibTrans" presStyleCnt="0"/>
      <dgm:spPr/>
    </dgm:pt>
    <dgm:pt modelId="{91575C9B-E647-4E6F-9E99-2D3B5443EF9A}" type="pres">
      <dgm:prSet presAssocID="{36B6C20D-A3CC-4048-80DC-4298E7A6103C}" presName="node" presStyleLbl="node1" presStyleIdx="6" presStyleCnt="8">
        <dgm:presLayoutVars>
          <dgm:bulletEnabled val="1"/>
        </dgm:presLayoutVars>
      </dgm:prSet>
      <dgm:spPr/>
    </dgm:pt>
    <dgm:pt modelId="{8C084567-4B8E-4F82-A9F6-DE35BDEC2EA0}" type="pres">
      <dgm:prSet presAssocID="{19B608B8-CADC-4AFC-AE4B-FE11883FA983}" presName="sibTrans" presStyleCnt="0"/>
      <dgm:spPr/>
    </dgm:pt>
    <dgm:pt modelId="{6CCAEEAA-37A3-4B2E-AEDB-DA2285559545}" type="pres">
      <dgm:prSet presAssocID="{5F8F18C6-F7EE-437E-A838-19324F4A0AD5}" presName="node" presStyleLbl="node1" presStyleIdx="7" presStyleCnt="8">
        <dgm:presLayoutVars>
          <dgm:bulletEnabled val="1"/>
        </dgm:presLayoutVars>
      </dgm:prSet>
      <dgm:spPr/>
    </dgm:pt>
  </dgm:ptLst>
  <dgm:cxnLst>
    <dgm:cxn modelId="{D37D460E-5E95-4FC3-BE07-2530DA6B84A7}" srcId="{E7A7B337-C889-4460-8829-88DD609334B6}" destId="{601BBFEF-535A-40B4-B8DF-77250895D139}" srcOrd="1" destOrd="0" parTransId="{1F82A3AD-E5E6-4A95-9315-85FA439A84EB}" sibTransId="{A18F6841-33DC-46DA-8398-BDE8CCF7531E}"/>
    <dgm:cxn modelId="{0F8FFD2E-AF16-4B2B-BA6D-E7E450A7FE0E}" srcId="{E7A7B337-C889-4460-8829-88DD609334B6}" destId="{A4AF5720-FB4A-44A2-953F-AAEAF6BE17D7}" srcOrd="5" destOrd="0" parTransId="{3EF3E39D-CC1C-4620-9BD3-E8ABF6C6AA46}" sibTransId="{72A79857-4A37-4C38-B179-0ACBC463AC28}"/>
    <dgm:cxn modelId="{3CC89E37-3B63-454C-ACD5-7DA9509BDD0A}" type="presOf" srcId="{5F8F18C6-F7EE-437E-A838-19324F4A0AD5}" destId="{6CCAEEAA-37A3-4B2E-AEDB-DA2285559545}" srcOrd="0" destOrd="0" presId="urn:microsoft.com/office/officeart/2005/8/layout/default"/>
    <dgm:cxn modelId="{88D58A5C-A66E-469E-BBE8-A8F3F06B5941}" srcId="{E7A7B337-C889-4460-8829-88DD609334B6}" destId="{BCA33546-97EA-45A0-85E7-4032ED9E3A71}" srcOrd="2" destOrd="0" parTransId="{AFD48509-01A1-44C9-B1C5-9EAE4FB03EE9}" sibTransId="{4CB7F1E7-7FD9-44EA-BB9A-54D1796CCB8D}"/>
    <dgm:cxn modelId="{FC369744-6D57-4A70-AA13-4E7B952860AB}" srcId="{E7A7B337-C889-4460-8829-88DD609334B6}" destId="{36B6C20D-A3CC-4048-80DC-4298E7A6103C}" srcOrd="6" destOrd="0" parTransId="{91C7F278-F12C-418F-8281-8574305CBB6C}" sibTransId="{19B608B8-CADC-4AFC-AE4B-FE11883FA983}"/>
    <dgm:cxn modelId="{046C9670-D6B8-49B9-9745-A8B151EE78F8}" srcId="{E7A7B337-C889-4460-8829-88DD609334B6}" destId="{3DC57A8C-F041-4612-A525-AC3A26E1DEB3}" srcOrd="4" destOrd="0" parTransId="{78C9194B-A2BC-4611-AABE-C6380B1DEA89}" sibTransId="{BD4F8EE5-BED7-4154-861C-10CB7E288EDD}"/>
    <dgm:cxn modelId="{2662B950-0BD3-4440-9821-B0CC01F25350}" type="presOf" srcId="{BCA33546-97EA-45A0-85E7-4032ED9E3A71}" destId="{F3B2C6E4-5B11-45A6-B673-D339FEE31200}" srcOrd="0" destOrd="0" presId="urn:microsoft.com/office/officeart/2005/8/layout/default"/>
    <dgm:cxn modelId="{E1209654-A498-48CE-AF9C-D0B5901D70CE}" type="presOf" srcId="{601BBFEF-535A-40B4-B8DF-77250895D139}" destId="{79DE8CE7-D03C-49DC-82B5-E13D1334C01D}" srcOrd="0" destOrd="0" presId="urn:microsoft.com/office/officeart/2005/8/layout/default"/>
    <dgm:cxn modelId="{D300E456-E85D-4173-9245-52F4A642CFB0}" type="presOf" srcId="{3D0D5CAE-00D5-463F-BDCF-BE6271883407}" destId="{1BEA12F3-6726-4EB8-988E-85E620D45AD5}" srcOrd="0" destOrd="0" presId="urn:microsoft.com/office/officeart/2005/8/layout/default"/>
    <dgm:cxn modelId="{7C667B8B-D661-428E-A454-20D00386B553}" srcId="{E7A7B337-C889-4460-8829-88DD609334B6}" destId="{7CD04E89-4AAB-4B85-808B-C869F5B17305}" srcOrd="3" destOrd="0" parTransId="{6181B3BB-D649-44F0-B7CE-5389B175669F}" sibTransId="{61037C96-BEB0-4597-A452-FD23C55314FE}"/>
    <dgm:cxn modelId="{6955ABA3-8BCD-41FA-BA69-D87A29BB48A5}" srcId="{E7A7B337-C889-4460-8829-88DD609334B6}" destId="{3D0D5CAE-00D5-463F-BDCF-BE6271883407}" srcOrd="0" destOrd="0" parTransId="{E38213E4-981D-455C-9C98-799C77AEF65F}" sibTransId="{2B4C8F3D-541A-4D22-A908-413DC1EC43EA}"/>
    <dgm:cxn modelId="{A8FC18A5-4838-436E-935A-EC0A093432A2}" type="presOf" srcId="{7CD04E89-4AAB-4B85-808B-C869F5B17305}" destId="{49AACB01-39A0-4408-8278-1F4EAAE15948}" srcOrd="0" destOrd="0" presId="urn:microsoft.com/office/officeart/2005/8/layout/default"/>
    <dgm:cxn modelId="{BE9A1AAD-2502-4B7B-ABD9-3A17DCA98E61}" type="presOf" srcId="{36B6C20D-A3CC-4048-80DC-4298E7A6103C}" destId="{91575C9B-E647-4E6F-9E99-2D3B5443EF9A}" srcOrd="0" destOrd="0" presId="urn:microsoft.com/office/officeart/2005/8/layout/default"/>
    <dgm:cxn modelId="{3C98D1DA-2BB3-4BE9-8935-B4E8DCA45A21}" type="presOf" srcId="{A4AF5720-FB4A-44A2-953F-AAEAF6BE17D7}" destId="{42499371-A1AF-4DA4-8CE1-86C33BF09C71}" srcOrd="0" destOrd="0" presId="urn:microsoft.com/office/officeart/2005/8/layout/default"/>
    <dgm:cxn modelId="{1A8789E3-76FF-4807-A266-58E92346D0DB}" type="presOf" srcId="{E7A7B337-C889-4460-8829-88DD609334B6}" destId="{5AC16AEB-3926-4C2F-9072-5FE879C3651F}" srcOrd="0" destOrd="0" presId="urn:microsoft.com/office/officeart/2005/8/layout/default"/>
    <dgm:cxn modelId="{ED868DEB-9A5C-4F3E-9B2C-8DCBD68FF665}" type="presOf" srcId="{3DC57A8C-F041-4612-A525-AC3A26E1DEB3}" destId="{5C875CDA-10D1-4457-9ACB-80380B464790}" srcOrd="0" destOrd="0" presId="urn:microsoft.com/office/officeart/2005/8/layout/default"/>
    <dgm:cxn modelId="{A2FF66FB-BFFC-4147-BE8A-2BE8EBA126A5}" srcId="{E7A7B337-C889-4460-8829-88DD609334B6}" destId="{5F8F18C6-F7EE-437E-A838-19324F4A0AD5}" srcOrd="7" destOrd="0" parTransId="{C386A465-BE80-4B29-867A-1A87FA114BB7}" sibTransId="{DB4B4993-B4E1-4F90-A775-B4EB0A298284}"/>
    <dgm:cxn modelId="{BF6A055E-C580-4606-B785-432BDA78509A}" type="presParOf" srcId="{5AC16AEB-3926-4C2F-9072-5FE879C3651F}" destId="{1BEA12F3-6726-4EB8-988E-85E620D45AD5}" srcOrd="0" destOrd="0" presId="urn:microsoft.com/office/officeart/2005/8/layout/default"/>
    <dgm:cxn modelId="{CE0677DC-AD06-4807-8CEF-E2326FC49CBF}" type="presParOf" srcId="{5AC16AEB-3926-4C2F-9072-5FE879C3651F}" destId="{26146508-0763-43C5-BB32-63B6FC82C287}" srcOrd="1" destOrd="0" presId="urn:microsoft.com/office/officeart/2005/8/layout/default"/>
    <dgm:cxn modelId="{5928D87F-BB1C-4115-9D39-7758A485C981}" type="presParOf" srcId="{5AC16AEB-3926-4C2F-9072-5FE879C3651F}" destId="{79DE8CE7-D03C-49DC-82B5-E13D1334C01D}" srcOrd="2" destOrd="0" presId="urn:microsoft.com/office/officeart/2005/8/layout/default"/>
    <dgm:cxn modelId="{B566D073-358E-4641-ADC0-6948AABC2D26}" type="presParOf" srcId="{5AC16AEB-3926-4C2F-9072-5FE879C3651F}" destId="{5D82063D-A83E-4DA5-8299-9BF74D3BBB62}" srcOrd="3" destOrd="0" presId="urn:microsoft.com/office/officeart/2005/8/layout/default"/>
    <dgm:cxn modelId="{8F35072A-DB7D-4C84-BF7C-956914891D66}" type="presParOf" srcId="{5AC16AEB-3926-4C2F-9072-5FE879C3651F}" destId="{F3B2C6E4-5B11-45A6-B673-D339FEE31200}" srcOrd="4" destOrd="0" presId="urn:microsoft.com/office/officeart/2005/8/layout/default"/>
    <dgm:cxn modelId="{05B2355F-393D-4CE9-A479-D96C3C34EBF8}" type="presParOf" srcId="{5AC16AEB-3926-4C2F-9072-5FE879C3651F}" destId="{53B5BE6D-4026-47FB-95D7-60269B04B28E}" srcOrd="5" destOrd="0" presId="urn:microsoft.com/office/officeart/2005/8/layout/default"/>
    <dgm:cxn modelId="{3F60A166-C3D1-42C1-8E48-F3A9851A93A7}" type="presParOf" srcId="{5AC16AEB-3926-4C2F-9072-5FE879C3651F}" destId="{49AACB01-39A0-4408-8278-1F4EAAE15948}" srcOrd="6" destOrd="0" presId="urn:microsoft.com/office/officeart/2005/8/layout/default"/>
    <dgm:cxn modelId="{9ED9763A-5B9D-44B2-98A6-14C7679249FC}" type="presParOf" srcId="{5AC16AEB-3926-4C2F-9072-5FE879C3651F}" destId="{24FB35AE-32A2-4B60-9F72-9328CDC72C1D}" srcOrd="7" destOrd="0" presId="urn:microsoft.com/office/officeart/2005/8/layout/default"/>
    <dgm:cxn modelId="{6A16E5F6-85B9-4986-A5EF-5407EDD41B3B}" type="presParOf" srcId="{5AC16AEB-3926-4C2F-9072-5FE879C3651F}" destId="{5C875CDA-10D1-4457-9ACB-80380B464790}" srcOrd="8" destOrd="0" presId="urn:microsoft.com/office/officeart/2005/8/layout/default"/>
    <dgm:cxn modelId="{B37F37CC-3487-48F9-856F-81688BCA3A7D}" type="presParOf" srcId="{5AC16AEB-3926-4C2F-9072-5FE879C3651F}" destId="{C87C80CF-821B-426B-8011-523AD5442FA6}" srcOrd="9" destOrd="0" presId="urn:microsoft.com/office/officeart/2005/8/layout/default"/>
    <dgm:cxn modelId="{B354B80B-3750-40D0-ADFA-B20DAA5151CE}" type="presParOf" srcId="{5AC16AEB-3926-4C2F-9072-5FE879C3651F}" destId="{42499371-A1AF-4DA4-8CE1-86C33BF09C71}" srcOrd="10" destOrd="0" presId="urn:microsoft.com/office/officeart/2005/8/layout/default"/>
    <dgm:cxn modelId="{2DA1B555-715B-41D4-9441-3867A0898C02}" type="presParOf" srcId="{5AC16AEB-3926-4C2F-9072-5FE879C3651F}" destId="{7A22598D-5036-4BCA-A94D-2743C3CF9916}" srcOrd="11" destOrd="0" presId="urn:microsoft.com/office/officeart/2005/8/layout/default"/>
    <dgm:cxn modelId="{95A0A4E1-D992-4C77-A46D-EE48E7065FB1}" type="presParOf" srcId="{5AC16AEB-3926-4C2F-9072-5FE879C3651F}" destId="{91575C9B-E647-4E6F-9E99-2D3B5443EF9A}" srcOrd="12" destOrd="0" presId="urn:microsoft.com/office/officeart/2005/8/layout/default"/>
    <dgm:cxn modelId="{01776C58-991B-4222-90C8-BCBD3FDD23F8}" type="presParOf" srcId="{5AC16AEB-3926-4C2F-9072-5FE879C3651F}" destId="{8C084567-4B8E-4F82-A9F6-DE35BDEC2EA0}" srcOrd="13" destOrd="0" presId="urn:microsoft.com/office/officeart/2005/8/layout/default"/>
    <dgm:cxn modelId="{CE6B4D38-9BE5-43F4-A33D-DE23094782AF}" type="presParOf" srcId="{5AC16AEB-3926-4C2F-9072-5FE879C3651F}" destId="{6CCAEEAA-37A3-4B2E-AEDB-DA228555954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A12F3-6726-4EB8-988E-85E620D45AD5}">
      <dsp:nvSpPr>
        <dsp:cNvPr id="0" name=""/>
        <dsp:cNvSpPr/>
      </dsp:nvSpPr>
      <dsp:spPr>
        <a:xfrm>
          <a:off x="3239" y="871327"/>
          <a:ext cx="2569979" cy="15419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McDonald's recruitment process is high-volume but structurally inconsistent, and that inconsistency directly drives the 75% annual turnover rate </a:t>
          </a:r>
          <a:endParaRPr lang="en-US" sz="1500" kern="1200" dirty="0"/>
        </a:p>
      </dsp:txBody>
      <dsp:txXfrm>
        <a:off x="3239" y="871327"/>
        <a:ext cx="2569979" cy="1541987"/>
      </dsp:txXfrm>
    </dsp:sp>
    <dsp:sp modelId="{79DE8CE7-D03C-49DC-82B5-E13D1334C01D}">
      <dsp:nvSpPr>
        <dsp:cNvPr id="0" name=""/>
        <dsp:cNvSpPr/>
      </dsp:nvSpPr>
      <dsp:spPr>
        <a:xfrm>
          <a:off x="2830217" y="871327"/>
          <a:ext cx="2569979" cy="15419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Job analysis and person specifications at crew level lack the depth needed to identify candidates with long-term retention potential </a:t>
          </a:r>
          <a:endParaRPr lang="en-US" sz="1500" kern="1200"/>
        </a:p>
      </dsp:txBody>
      <dsp:txXfrm>
        <a:off x="2830217" y="871327"/>
        <a:ext cx="2569979" cy="1541987"/>
      </dsp:txXfrm>
    </dsp:sp>
    <dsp:sp modelId="{F3B2C6E4-5B11-45A6-B673-D339FEE31200}">
      <dsp:nvSpPr>
        <dsp:cNvPr id="0" name=""/>
        <dsp:cNvSpPr/>
      </dsp:nvSpPr>
      <dsp:spPr>
        <a:xfrm>
          <a:off x="5657194" y="871327"/>
          <a:ext cx="2569979" cy="15419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Training addresses compliance requirements but does not build the skills or motivation needed for employee progression </a:t>
          </a:r>
          <a:endParaRPr lang="en-US" sz="1500" kern="1200"/>
        </a:p>
      </dsp:txBody>
      <dsp:txXfrm>
        <a:off x="5657194" y="871327"/>
        <a:ext cx="2569979" cy="1541987"/>
      </dsp:txXfrm>
    </dsp:sp>
    <dsp:sp modelId="{49AACB01-39A0-4408-8278-1F4EAAE15948}">
      <dsp:nvSpPr>
        <dsp:cNvPr id="0" name=""/>
        <dsp:cNvSpPr/>
      </dsp:nvSpPr>
      <dsp:spPr>
        <a:xfrm>
          <a:off x="8484172" y="871327"/>
          <a:ext cx="2569979" cy="15419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Recruitment is essential for reducing staff turnover at </a:t>
          </a:r>
          <a:r>
            <a:rPr lang="en-GB" sz="1500" kern="1200" dirty="0" err="1"/>
            <a:t>Mcdonalds</a:t>
          </a:r>
          <a:endParaRPr lang="en-GB" sz="1500" kern="1200" dirty="0"/>
        </a:p>
      </dsp:txBody>
      <dsp:txXfrm>
        <a:off x="8484172" y="871327"/>
        <a:ext cx="2569979" cy="1541987"/>
      </dsp:txXfrm>
    </dsp:sp>
    <dsp:sp modelId="{5C875CDA-10D1-4457-9ACB-80380B464790}">
      <dsp:nvSpPr>
        <dsp:cNvPr id="0" name=""/>
        <dsp:cNvSpPr/>
      </dsp:nvSpPr>
      <dsp:spPr>
        <a:xfrm>
          <a:off x="3239" y="2670313"/>
          <a:ext cx="2569979" cy="154198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Maslow’s theory shows that employee motivation is not fully meet</a:t>
          </a:r>
        </a:p>
      </dsp:txBody>
      <dsp:txXfrm>
        <a:off x="3239" y="2670313"/>
        <a:ext cx="2569979" cy="1541987"/>
      </dsp:txXfrm>
    </dsp:sp>
    <dsp:sp modelId="{42499371-A1AF-4DA4-8CE1-86C33BF09C71}">
      <dsp:nvSpPr>
        <dsp:cNvPr id="0" name=""/>
        <dsp:cNvSpPr/>
      </dsp:nvSpPr>
      <dsp:spPr>
        <a:xfrm>
          <a:off x="2830217" y="2670313"/>
          <a:ext cx="2569979" cy="15419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Improving Training and development can increase employee retention</a:t>
          </a:r>
        </a:p>
      </dsp:txBody>
      <dsp:txXfrm>
        <a:off x="2830217" y="2670313"/>
        <a:ext cx="2569979" cy="1541987"/>
      </dsp:txXfrm>
    </dsp:sp>
    <dsp:sp modelId="{91575C9B-E647-4E6F-9E99-2D3B5443EF9A}">
      <dsp:nvSpPr>
        <dsp:cNvPr id="0" name=""/>
        <dsp:cNvSpPr/>
      </dsp:nvSpPr>
      <dsp:spPr>
        <a:xfrm>
          <a:off x="5657194" y="2670313"/>
          <a:ext cx="2569979" cy="15419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Maslow's theory provides a useful diagnostic structure, but its rigid hierarchy fails to account for the cultural diversity and simultaneous needs of a 170,000-strong workforce </a:t>
          </a:r>
          <a:endParaRPr lang="en-US" sz="1500" kern="1200" dirty="0"/>
        </a:p>
      </dsp:txBody>
      <dsp:txXfrm>
        <a:off x="5657194" y="2670313"/>
        <a:ext cx="2569979" cy="1541987"/>
      </dsp:txXfrm>
    </dsp:sp>
    <dsp:sp modelId="{6CCAEEAA-37A3-4B2E-AEDB-DA2285559545}">
      <dsp:nvSpPr>
        <dsp:cNvPr id="0" name=""/>
        <dsp:cNvSpPr/>
      </dsp:nvSpPr>
      <dsp:spPr>
        <a:xfrm>
          <a:off x="8484172" y="2670313"/>
          <a:ext cx="2569979" cy="15419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A combined approach using Maslow alongside Herzberg's two-factor theory would give HR practitioners at McDonald's a more accurate model for motivation planning (CIPD, 2022) </a:t>
          </a:r>
          <a:endParaRPr lang="en-US" sz="1500" kern="1200" dirty="0"/>
        </a:p>
      </dsp:txBody>
      <dsp:txXfrm>
        <a:off x="8484172" y="2670313"/>
        <a:ext cx="2569979" cy="1541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90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33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263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07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601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09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711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15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83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7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4775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197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3148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234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4601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244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3FA767-0FF6-4838-A4BB-DDB647822B83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1663E92-DAB6-4EF2-BA65-6DA7BA712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069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10.1111/1748-8583.12343" TargetMode="External"/><Relationship Id="rId3" Type="http://schemas.openxmlformats.org/officeDocument/2006/relationships/hyperlink" Target="https://www.cipd.org/globalassets/media/knowledge/knowledge-hub/reports/resourcing-and-talent-planning-report-2022-1_tcm18-111500.pdf" TargetMode="External"/><Relationship Id="rId7" Type="http://schemas.openxmlformats.org/officeDocument/2006/relationships/hyperlink" Target="https://pmc.ncbi.nlm.nih.gov/articles/PMC8013558/" TargetMode="External"/><Relationship Id="rId12" Type="http://schemas.openxmlformats.org/officeDocument/2006/relationships/image" Target="../media/image12.jpeg"/><Relationship Id="rId2" Type="http://schemas.openxmlformats.org/officeDocument/2006/relationships/hyperlink" Target="https://books.google.com/books/about/Armstrong_s_Handbook_of_Human_Resource_M.html?id=3oChEAAAQBA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pd.org/uk/knowledge/factsheets/strategy-development-factsheet/" TargetMode="External"/><Relationship Id="rId11" Type="http://schemas.openxmlformats.org/officeDocument/2006/relationships/hyperlink" Target="https://books.google.com/books/about/Organizational_Behavior.html?id=YApGzwEACAAJ" TargetMode="External"/><Relationship Id="rId5" Type="http://schemas.openxmlformats.org/officeDocument/2006/relationships/hyperlink" Target="https://www.cipd.org/en/knowledge/reports/learning-at-work/" TargetMode="External"/><Relationship Id="rId10" Type="http://schemas.openxmlformats.org/officeDocument/2006/relationships/hyperlink" Target="https://corporate.mcdonalds.com/corpmcd/our-purpose-and-impact/jobs-inclusion-and-empowerment.html" TargetMode="External"/><Relationship Id="rId4" Type="http://schemas.openxmlformats.org/officeDocument/2006/relationships/hyperlink" Target="https://www.cipd.org/en/knowledge/factsheets/learning-needs-factsheet/" TargetMode="External"/><Relationship Id="rId9" Type="http://schemas.openxmlformats.org/officeDocument/2006/relationships/hyperlink" Target="https://corporate.mcdonalds.com/corpmcd/our-purpose-and-impact/jobs-inclusion-and-empowerment/talent-and-benefit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29F3AD93-CBBB-844C-C41E-1A69D0042D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74" t="9091" r="10729"/>
          <a:stretch>
            <a:fillRect/>
          </a:stretch>
        </p:blipFill>
        <p:spPr>
          <a:xfrm>
            <a:off x="3483428" y="206827"/>
            <a:ext cx="8458200" cy="6335487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88BBC4-3E2C-7F1D-4FF5-292503C2F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942" y="544287"/>
            <a:ext cx="4669971" cy="2601684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br>
              <a:rPr lang="en-US" sz="1900" dirty="0">
                <a:highlight>
                  <a:srgbClr val="FF0000"/>
                </a:highlight>
              </a:rPr>
            </a:br>
            <a:r>
              <a:rPr lang="en-GB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LCLM5002 </a:t>
            </a: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Developing and Managing Individuals and Teams</a:t>
            </a:r>
            <a:b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</a:b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 </a:t>
            </a:r>
            <a:b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</a:b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Recruitment and Employee Motivation at McDonald's UK</a:t>
            </a:r>
            <a:br>
              <a:rPr lang="en-GB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1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0F851E-8C0D-DE93-D59D-0082194189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1650" y="4422698"/>
            <a:ext cx="4079721" cy="2010760"/>
          </a:xfrm>
        </p:spPr>
        <p:txBody>
          <a:bodyPr>
            <a:normAutofit/>
          </a:bodyPr>
          <a:lstStyle/>
          <a:p>
            <a:pPr algn="l"/>
            <a:r>
              <a:rPr lang="en-GB" sz="1600" dirty="0"/>
              <a:t>Student name: Ana-Loredana Bran</a:t>
            </a:r>
          </a:p>
          <a:p>
            <a:pPr algn="l"/>
            <a:r>
              <a:rPr lang="en-GB" sz="1600" dirty="0"/>
              <a:t>Student ID:2413290</a:t>
            </a:r>
          </a:p>
          <a:p>
            <a:pPr algn="l"/>
            <a:r>
              <a:rPr lang="en-GB" sz="1600" dirty="0"/>
              <a:t>Lecturer name : Sukhpreet Grewal</a:t>
            </a:r>
          </a:p>
          <a:p>
            <a:pPr algn="l"/>
            <a:r>
              <a:rPr lang="en-GB" sz="1600" dirty="0"/>
              <a:t>University :UWTSD London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0329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06FB816-A30D-6A8A-728B-CD22D71F8D6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/>
          <a:stretch>
            <a:fillRect/>
          </a:stretch>
        </p:blipFill>
        <p:spPr>
          <a:xfrm>
            <a:off x="455453" y="1270000"/>
            <a:ext cx="9178404" cy="5239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50C625-73CD-27F7-81F7-9D3F37C33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4994123" cy="660400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Presentation Structure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C40CBCC-76AD-10AE-86E5-003D671E10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Introduction to McDonald's UK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Importance of Recruitment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Role: Crew Member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Analysis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Description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 Specification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Recruitment Process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Learning and Development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Maslow's Hierarchy of Needs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Maslow Applied to McDonald's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Conclusion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List of References </a:t>
            </a:r>
          </a:p>
        </p:txBody>
      </p:sp>
    </p:spTree>
    <p:extLst>
      <p:ext uri="{BB962C8B-B14F-4D97-AF65-F5344CB8AC3E}">
        <p14:creationId xmlns:p14="http://schemas.microsoft.com/office/powerpoint/2010/main" val="566389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514D-D6AA-BE87-B402-1B1AAAB56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134" y="524934"/>
            <a:ext cx="6454987" cy="628952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0000"/>
                </a:highlight>
              </a:rPr>
              <a:t>Introduction to McDonald's UK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5A1DB48-D84B-FCE5-2D25-06F42D41DD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79" y="1845734"/>
            <a:ext cx="6454987" cy="4023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McDonald's entered the UK in 1974 and now operates more than 1,400 restaurants employing 170,000 people (McDonald's, 2023)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Annual staff turnover reaches 75%, which puts significant pressure on HR to maintain consistent recruitment and motivation cycles (CIPD, 2022)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workforce divides into three levels, junior crew, supervisors and managers, each requiring different HR interventions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Despite its scale, McDonald's HR function struggles to apply uniform practices across both franchise and company-owned sites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CD9E9C-122D-BD03-2314-BC6A660594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60" r="26001"/>
          <a:stretch>
            <a:fillRect/>
          </a:stretch>
        </p:blipFill>
        <p:spPr>
          <a:xfrm>
            <a:off x="7707086" y="424543"/>
            <a:ext cx="396053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573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C16AE-1DD0-9A22-ADCE-C3BF7ECE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780315" cy="1450757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Importance of Recruitment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6124660-D759-6C8B-A573-6FB9C4C3D6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11684" y="2198914"/>
            <a:ext cx="5127172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Poor recruitment decisions directly increase turnover costs, which at McDonald's already exceed sustainable levels (CIPD, 2022)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Recruiting without a structured process produces mismatched hires who reduce service quality and team performance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Armstrong and Taylor (2023) argue that recruitment is only effective when tied to a clear job analysis, not just speed of hire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McDonald's high-volume recruitment model risks prioritising speed over candidate quality, which undermines long-term retention </a:t>
            </a:r>
          </a:p>
        </p:txBody>
      </p:sp>
      <p:pic>
        <p:nvPicPr>
          <p:cNvPr id="3075" name="Picture 3" descr="HRM | MBA Skool">
            <a:extLst>
              <a:ext uri="{FF2B5EF4-FFF2-40B4-BE49-F238E27FC236}">
                <a16:creationId xmlns:a16="http://schemas.microsoft.com/office/drawing/2014/main" id="{254A451E-EC3A-FBA8-C053-256239C19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2850" y="887806"/>
            <a:ext cx="6043625" cy="367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751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A4E4-DD79-5614-3889-25BB5914C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076" y="537681"/>
            <a:ext cx="7240494" cy="808234"/>
          </a:xfrm>
        </p:spPr>
        <p:txBody>
          <a:bodyPr>
            <a:normAutofit/>
          </a:bodyPr>
          <a:lstStyle/>
          <a:p>
            <a:r>
              <a:rPr lang="en-US" dirty="0">
                <a:highlight>
                  <a:srgbClr val="FF0000"/>
                </a:highlight>
              </a:rPr>
              <a:t>Selected Job Role: Crew Member</a:t>
            </a:r>
            <a:endParaRPr lang="en-GB" dirty="0">
              <a:highlight>
                <a:srgbClr val="FF0000"/>
              </a:highlight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3962560-B595-4AC3-7D08-ACF4A4B77A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43937" y="1737360"/>
            <a:ext cx="6454987" cy="4023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Food preparation to company standards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Customer service and order processing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Handling payments accurately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Maintaining hygiene and cleanliness throughout each shift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Crew members carry the highest customer contact responsibility yet receive the lowest investment in motivation strategies (CIPD, 2022) </a:t>
            </a:r>
          </a:p>
        </p:txBody>
      </p:sp>
      <p:pic>
        <p:nvPicPr>
          <p:cNvPr id="4103" name="Picture 7" descr="Crew Member :: McDonald's Careers UK">
            <a:extLst>
              <a:ext uri="{FF2B5EF4-FFF2-40B4-BE49-F238E27FC236}">
                <a16:creationId xmlns:a16="http://schemas.microsoft.com/office/drawing/2014/main" id="{628D03FB-5CF4-7420-BD07-85A5F75C4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2954" y="116440"/>
            <a:ext cx="3135109" cy="649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889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45B4A-165D-3511-C3AD-BBABEFCD9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20" y="595518"/>
            <a:ext cx="3949094" cy="765196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Job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31BE4CD-0067-BB99-2E97-CC2E4BE6D2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4508" y="2620122"/>
            <a:ext cx="6454987" cy="4023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analysis identifies the specific tasks, responsibilities and competencies required for a role before recruitment begins (Armstrong and Taylor, 2023)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Without accurate job analysis, job descriptions become generic and attract unsuitable candidates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 McDonald's, inconsistent job analysis across franchise sites produces variation in who gets hired and how they perform </a:t>
            </a:r>
          </a:p>
          <a:p>
            <a:pPr algn="just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structured job analysis would reduce the 75% turnover rate by improving role clarity from the outset (CIPD, 2022) </a:t>
            </a:r>
          </a:p>
        </p:txBody>
      </p:sp>
      <p:pic>
        <p:nvPicPr>
          <p:cNvPr id="3" name="Picture 2" descr="Interview at McDonald's Questions: 30+ ...">
            <a:extLst>
              <a:ext uri="{FF2B5EF4-FFF2-40B4-BE49-F238E27FC236}">
                <a16:creationId xmlns:a16="http://schemas.microsoft.com/office/drawing/2014/main" id="{AABEE079-2C8C-761D-96D7-2CBD7380C4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2288" y="342898"/>
            <a:ext cx="4637312" cy="517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076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EAF63-E2DC-17E6-B297-773EDACEA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9171" y="634947"/>
            <a:ext cx="4136572" cy="965253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Job Description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7A9A3CDF-8E15-5072-882B-2624F4C998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74769" y="2198914"/>
            <a:ext cx="6574973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Prepare food according to McDonald's quality standards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Serve customers efficiently under high-volume conditions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Process orders and payments without error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Maintain restaurant cleanliness across all areas during each shift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McDonald's job descriptions rarely reflect the full psychological and physical demands placed on crew members (Armstrong and Taylor, 2023) </a:t>
            </a:r>
          </a:p>
        </p:txBody>
      </p:sp>
      <p:pic>
        <p:nvPicPr>
          <p:cNvPr id="6147" name="Picture 3" descr="A Career with McDonald's - Crew Member ...">
            <a:extLst>
              <a:ext uri="{FF2B5EF4-FFF2-40B4-BE49-F238E27FC236}">
                <a16:creationId xmlns:a16="http://schemas.microsoft.com/office/drawing/2014/main" id="{AEA7E27E-6B27-24D6-D322-41DBDA42E2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8344" y="772658"/>
            <a:ext cx="4295230" cy="470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560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B7D8C-54C6-3D32-5D4A-B803BA507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867283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Person Specification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2A87B4-24CC-D79D-8C95-B287373B60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11684" y="2198914"/>
            <a:ext cx="5127172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verbal communication skills in a fast-paced customer environment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Ability to work reliably within a team under pressure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Customer service orientation beyond basic transactional interaction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Physical stamina for shift-based work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Current person specifications at McDonald's focus on minimum requirements rather than identifying candidates likely to stay beyond three months (CIPD, 2022) </a:t>
            </a:r>
          </a:p>
        </p:txBody>
      </p:sp>
      <p:pic>
        <p:nvPicPr>
          <p:cNvPr id="7171" name="Picture 3" descr="FAQs :: McDonald's Careers UK">
            <a:extLst>
              <a:ext uri="{FF2B5EF4-FFF2-40B4-BE49-F238E27FC236}">
                <a16:creationId xmlns:a16="http://schemas.microsoft.com/office/drawing/2014/main" id="{8FD5ACA0-3ABD-27E2-FC65-60B6C18AD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132" y="645106"/>
            <a:ext cx="5247747" cy="524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6292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4253-9F2B-4A9C-11DB-CE36134C6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5971" y="524934"/>
            <a:ext cx="6233531" cy="944637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Recruitment Process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51C0430-7CDB-82B1-3288-2C9F9355CA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39733" y="1845734"/>
            <a:ext cx="6515947" cy="4023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Identify staffing needs based on turnover data and forecasted demand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Advertise vacancies through McDonald's online platform and external job boards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Receive and review applications against person specification criteria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Shortlist candidates using consistent scoring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Conduct structured interviews rather than informal assessments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Select, onboard and train new employees (McDonald's, 2023)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current process lacks consistency across sites, which produces uneven hiring standards and higher early turnover (Armstrong and Taylor, 2023) </a:t>
            </a:r>
          </a:p>
        </p:txBody>
      </p:sp>
      <p:pic>
        <p:nvPicPr>
          <p:cNvPr id="8197" name="Picture 5" descr="Recruitment Process and Company Success ...">
            <a:extLst>
              <a:ext uri="{FF2B5EF4-FFF2-40B4-BE49-F238E27FC236}">
                <a16:creationId xmlns:a16="http://schemas.microsoft.com/office/drawing/2014/main" id="{5BE7E70F-8DB1-D022-F011-67AEAF5C3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1" r="48802"/>
          <a:stretch>
            <a:fillRect/>
          </a:stretch>
        </p:blipFill>
        <p:spPr bwMode="auto">
          <a:xfrm>
            <a:off x="468086" y="805543"/>
            <a:ext cx="3703343" cy="526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05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3338C-4A2E-3C54-D831-4A685A3B7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0942" y="304800"/>
            <a:ext cx="6281057" cy="1770017"/>
          </a:xfrm>
        </p:spPr>
        <p:txBody>
          <a:bodyPr>
            <a:normAutofit fontScale="90000"/>
          </a:bodyPr>
          <a:lstStyle/>
          <a:p>
            <a:r>
              <a:rPr lang="en-US" sz="4100" dirty="0">
                <a:highlight>
                  <a:srgbClr val="FF0000"/>
                </a:highlight>
              </a:rPr>
              <a:t>Critical Analysis of Maslow’s Theory at McDonald’s</a:t>
            </a:r>
            <a:endParaRPr lang="en-GB" sz="4100" dirty="0">
              <a:highlight>
                <a:srgbClr val="FF0000"/>
              </a:highlight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5CC25BA-4D1D-777D-7385-C8E7F5018A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11684" y="2198914"/>
            <a:ext cx="5127172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Food safety and hygiene training is legally required, yet delivery quality varies across franchise locations (CIPD, 2023)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Customer service training focuses on process compliance rather than building genuine service skills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Teamwork and communication development is largely informal and undocumented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Equipment operation training is site-dependent, creating skill gaps when staff move between locations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McDonald's learning strategy addresses compliance needs but falls short of developing employees beyond their current role (CIPD, 2023) </a:t>
            </a:r>
          </a:p>
        </p:txBody>
      </p:sp>
      <p:pic>
        <p:nvPicPr>
          <p:cNvPr id="7" name="Picture 6" descr="The image depicts Maslow's Hierarchy of Needs, showcasing a pyramid with physiological needs at the base, followed by safety, social, esteem, and culminating in self-actualization at the top.&#10;&#10;AI-generated content may be incorrect.">
            <a:extLst>
              <a:ext uri="{FF2B5EF4-FFF2-40B4-BE49-F238E27FC236}">
                <a16:creationId xmlns:a16="http://schemas.microsoft.com/office/drawing/2014/main" id="{16D78805-4682-5BAC-CADA-F719BA57A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86" y="718457"/>
            <a:ext cx="5027084" cy="5606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977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01255B4C-B0C5-7BF1-A4ED-447972CA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2" r="6899" b="-2"/>
          <a:stretch>
            <a:fillRect/>
          </a:stretch>
        </p:blipFill>
        <p:spPr>
          <a:xfrm>
            <a:off x="4070571" y="-18520"/>
            <a:ext cx="7185949" cy="6858000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2395C2-4B99-54BA-1510-3070B833B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6" y="239487"/>
            <a:ext cx="6106885" cy="968828"/>
          </a:xfrm>
        </p:spPr>
        <p:txBody>
          <a:bodyPr>
            <a:normAutofit/>
          </a:bodyPr>
          <a:lstStyle/>
          <a:p>
            <a:r>
              <a:rPr lang="en-GB" sz="3300" dirty="0">
                <a:highlight>
                  <a:srgbClr val="FF0000"/>
                </a:highlight>
              </a:rPr>
              <a:t>Maslow's Hierarchy of Needs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0FC4872-C619-4C90-51E8-BDB45566B0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4" y="2160589"/>
            <a:ext cx="3851122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Maslow (1943) proposed that motivation follows five progressive levels, physiological, safety, social belonging, esteem and self-</a:t>
            </a:r>
            <a:r>
              <a:rPr kumimoji="0" lang="en-US" altLang="en-US" sz="13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</a:rPr>
              <a:t>actualisation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(Robbins and Judge, 2023)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Lower-level needs must be sufficiently met before higher-level needs become meaningful motivators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theory gives HR practitioners a diagnostic framework to identify where motivation is breaking down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Critics argue Maslow's rigid sequencing does not reflect how employees in diverse, high-turnover environments actually experience need (Robbins and Judge, 2023) 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Armstrong and Taylor (2023) note the model remains widely used in HR practice despite limited empirical validation 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15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73CD5-BA41-C684-42B4-784A150B9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228602"/>
            <a:ext cx="7195456" cy="1857101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Application of Maslow’s Hierarchy of needs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F3EC58D-77C2-AFE6-D266-4555AC5795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0" y="1861457"/>
            <a:ext cx="6918523" cy="451757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Wages and free meals during shifts address physiological needs, but pay levels at crew level remain close to minimum wage, limiting motivational impact (McDonald's, 2023)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Formal contracts and health and safety training partially meet safety needs, though zero-hours contracts used at some sites directly undermine job security (CIPD, 2022)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Team culture and crew events support social belonging, but high turnover disrupts team cohesion before relationships fully form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Employee recognition schemes address esteem needs inconsistently across franchise and company-owned sites (Robbins and Judge, 2023)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McDonald's Management Development Programme supports self-actualisation for managers, but access remains limited for junior crew (McDonald's, 2023) </a:t>
            </a:r>
          </a:p>
        </p:txBody>
      </p:sp>
      <p:pic>
        <p:nvPicPr>
          <p:cNvPr id="8" name="Picture 7" descr="Tray of takeaway coffees">
            <a:extLst>
              <a:ext uri="{FF2B5EF4-FFF2-40B4-BE49-F238E27FC236}">
                <a16:creationId xmlns:a16="http://schemas.microsoft.com/office/drawing/2014/main" id="{2763FDBE-8020-CC81-7B8F-633C13453E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89" r="27390" b="1"/>
          <a:stretch>
            <a:fillRect/>
          </a:stretch>
        </p:blipFill>
        <p:spPr>
          <a:xfrm>
            <a:off x="91876" y="228602"/>
            <a:ext cx="5089725" cy="6433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035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E9A25-974C-0199-1C49-90D800081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3709" y="396714"/>
            <a:ext cx="2664581" cy="942228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91FE44F-B482-6FF5-ED1E-7AF02DC377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989857"/>
              </p:ext>
            </p:extLst>
          </p:nvPr>
        </p:nvGraphicFramePr>
        <p:xfrm>
          <a:off x="567303" y="1338942"/>
          <a:ext cx="11057392" cy="5083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7815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B8220-0B4C-A295-097C-54D242096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6486" y="384576"/>
            <a:ext cx="2743200" cy="823740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0000"/>
                </a:highlight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B39E957-AE31-125A-B033-152660E273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54296" y="1295401"/>
            <a:ext cx="7537684" cy="53666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Armstrong, M. and Taylor, S. (2023) Armstrong's Handbook of Human Resource Management Practice. 16th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London: Kogan Page.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2"/>
              </a:rPr>
              <a:t>https://books.google.com/books/about/Armstrong_s_Handbook_of_Human_Resource_M.html?id=3oChEAAAQBAJ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CIPD (2022) Resourcing and Talent Planning Report 2022. London: Chartered Institute of Personnel and Development.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3"/>
              </a:rPr>
              <a:t>https://www.cipd.org/globalassets/media/knowledge/knowledge-hub/reports/resourcing-and-talent-planning-report-2022-1_tcm18-111500.pdf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CIPD (2022) Learning Needs Analysis Factsheet. London: Chartered Institute of Personnel and Development.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4"/>
              </a:rPr>
              <a:t>https://www.cipd.org/en/knowledge/factsheets/learning-needs-factsheet/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CIPD (2023) Learning at Work 2023. London: Chartered Institute of Personnel and Development.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5"/>
              </a:rPr>
              <a:t>https://www.cipd.org/en/knowledge/reports/learning-at-work/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CIPD (2023) Learning and Development Strategy Factsheet. London: Chartered Institute of Personnel and Development.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6"/>
              </a:rPr>
              <a:t>https://www.cipd.org/uk/knowledge/factsheets/strategy-development-factsheet/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Collings, D.G., McMackin, J., Nyberg, A.J. and Wright, P.M. (2021) 'Strategic human resource management and COVID-19: Emerging challenges and research opportunities', Journal of Management Studies, 58(5), pp.1378-1382.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7"/>
              </a:rPr>
              <a:t>https://pmc.ncbi.nlm.nih.gov/articles/PMC8013558/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Collings, D.G., Nyberg, A.J., Wright, P.M. and McMackin, J. (2021) 'Leading through paradox in a COVID-19 world: Human resources comes of age', Human Resource Management Journal, 31(4), pp.819-833.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8"/>
              </a:rPr>
              <a:t>https://onlinelibrary.wiley.com/doi/10.1111/1748-8583.12343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McDonald's (2023) Talent and Benefits.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9"/>
              </a:rPr>
              <a:t>https://corporate.mcdonalds.com/corpmcd/our-purpose-and-impact/jobs-inclusion-and-empowerment/talent-and-benefits.html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McDonald's (2023) Jobs, Inclusion and Empowerment.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10"/>
              </a:rPr>
              <a:t>https://corporate.mcdonalds.com/corpmcd/our-purpose-and-impact/jobs-inclusion-and-empowerment.html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Robbins, S.P. and Judge, T.A. (2023) Organizational Behavior. 19th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Harlow: Pearson.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11"/>
              </a:rPr>
              <a:t>https://books.google.com/books/about/Organizational_Behavior.html?id=YApGzwEACAAJ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[Accessed 14 March 2026]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Close up of book pages">
            <a:extLst>
              <a:ext uri="{FF2B5EF4-FFF2-40B4-BE49-F238E27FC236}">
                <a16:creationId xmlns:a16="http://schemas.microsoft.com/office/drawing/2014/main" id="{A5E85140-53D7-3F41-0EAD-E75706F6E47D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4886" r="14303" b="-2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40616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110</TotalTime>
  <Words>1524</Words>
  <Application>Microsoft Office PowerPoint</Application>
  <PresentationFormat>Widescreen</PresentationFormat>
  <Paragraphs>108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Trebuchet MS</vt:lpstr>
      <vt:lpstr>Wingdings</vt:lpstr>
      <vt:lpstr>Wingdings 3</vt:lpstr>
      <vt:lpstr>Facet</vt:lpstr>
      <vt:lpstr> LCLM5002 Developing and Managing Individuals and Teams   Recruitment and Employee Motivation at McDonald's UK  </vt:lpstr>
      <vt:lpstr>Presentation Structure </vt:lpstr>
      <vt:lpstr>Introduction to McDonald's UK</vt:lpstr>
      <vt:lpstr>Importance of Recruitment</vt:lpstr>
      <vt:lpstr>Selected Job Role: Crew Member</vt:lpstr>
      <vt:lpstr>Job Analysis</vt:lpstr>
      <vt:lpstr>Job Description</vt:lpstr>
      <vt:lpstr>Person Specification</vt:lpstr>
      <vt:lpstr>Recruitment Process</vt:lpstr>
      <vt:lpstr>Critical Analysis of Maslow’s Theory at McDonald’s</vt:lpstr>
      <vt:lpstr>Maslow's Hierarchy of Needs</vt:lpstr>
      <vt:lpstr>Application of Maslow’s Hierarchy of needs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student student</dc:creator>
  <cp:lastModifiedBy>Ana-Loredana Bran (2413290)</cp:lastModifiedBy>
  <cp:revision>4</cp:revision>
  <dcterms:created xsi:type="dcterms:W3CDTF">2026-03-14T19:25:56Z</dcterms:created>
  <dcterms:modified xsi:type="dcterms:W3CDTF">2026-03-17T14:30:59Z</dcterms:modified>
</cp:coreProperties>
</file>