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79" r:id="rId1"/>
  </p:sldMasterIdLst>
  <p:notesMasterIdLst>
    <p:notesMasterId r:id="rId14"/>
  </p:notesMasterIdLst>
  <p:sldIdLst>
    <p:sldId id="256" r:id="rId2"/>
    <p:sldId id="261" r:id="rId3"/>
    <p:sldId id="299" r:id="rId4"/>
    <p:sldId id="300" r:id="rId5"/>
    <p:sldId id="295" r:id="rId6"/>
    <p:sldId id="297" r:id="rId7"/>
    <p:sldId id="301" r:id="rId8"/>
    <p:sldId id="302" r:id="rId9"/>
    <p:sldId id="303" r:id="rId10"/>
    <p:sldId id="298" r:id="rId11"/>
    <p:sldId id="305" r:id="rId12"/>
    <p:sldId id="296" r:id="rId13"/>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142AE7-B8ED-4C41-8371-C35245A0BDAC}" v="2" dt="2022-07-21T22:11:17.551"/>
  </p1510:revLst>
</p1510:revInfo>
</file>

<file path=ppt/tableStyles.xml><?xml version="1.0" encoding="utf-8"?>
<a:tblStyleLst xmlns:a="http://schemas.openxmlformats.org/drawingml/2006/main" def="{DA5B2040-0373-4AB5-8C16-54180E59C3D7}">
  <a:tblStyle styleId="{DA5B2040-0373-4AB5-8C16-54180E59C3D7}"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FD83C8C0-4F54-423C-8FE9-BE38F65F2308}"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617" autoAdjust="0"/>
    <p:restoredTop sz="86890" autoAdjust="0"/>
  </p:normalViewPr>
  <p:slideViewPr>
    <p:cSldViewPr snapToGrid="0">
      <p:cViewPr varScale="1">
        <p:scale>
          <a:sx n="96" d="100"/>
          <a:sy n="96" d="100"/>
        </p:scale>
        <p:origin x="571" y="7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vlasceanu" userId="f5a1c8f771a27982" providerId="LiveId" clId="{6E142AE7-B8ED-4C41-8371-C35245A0BDAC}"/>
    <pc:docChg chg="modSld modMainMaster">
      <pc:chgData name="andreea vlasceanu" userId="f5a1c8f771a27982" providerId="LiveId" clId="{6E142AE7-B8ED-4C41-8371-C35245A0BDAC}" dt="2022-07-21T22:11:17.551" v="54"/>
      <pc:docMkLst>
        <pc:docMk/>
      </pc:docMkLst>
      <pc:sldChg chg="modSp mod">
        <pc:chgData name="andreea vlasceanu" userId="f5a1c8f771a27982" providerId="LiveId" clId="{6E142AE7-B8ED-4C41-8371-C35245A0BDAC}" dt="2022-07-21T22:09:18.026" v="52" actId="20577"/>
        <pc:sldMkLst>
          <pc:docMk/>
          <pc:sldMk cId="0" sldId="256"/>
        </pc:sldMkLst>
        <pc:spChg chg="mod">
          <ac:chgData name="andreea vlasceanu" userId="f5a1c8f771a27982" providerId="LiveId" clId="{6E142AE7-B8ED-4C41-8371-C35245A0BDAC}" dt="2022-07-21T22:08:16.192" v="1" actId="14100"/>
          <ac:spMkLst>
            <pc:docMk/>
            <pc:sldMk cId="0" sldId="256"/>
            <ac:spMk id="2" creationId="{3DBCE4CE-EA34-2A2D-0B70-4147EA3DFB51}"/>
          </ac:spMkLst>
        </pc:spChg>
        <pc:spChg chg="mod">
          <ac:chgData name="andreea vlasceanu" userId="f5a1c8f771a27982" providerId="LiveId" clId="{6E142AE7-B8ED-4C41-8371-C35245A0BDAC}" dt="2022-07-21T22:09:18.026" v="52" actId="20577"/>
          <ac:spMkLst>
            <pc:docMk/>
            <pc:sldMk cId="0" sldId="256"/>
            <ac:spMk id="14" creationId="{D1674577-DE98-AF39-E9D2-6CB886665A75}"/>
          </ac:spMkLst>
        </pc:spChg>
      </pc:sldChg>
      <pc:sldChg chg="modSp">
        <pc:chgData name="andreea vlasceanu" userId="f5a1c8f771a27982" providerId="LiveId" clId="{6E142AE7-B8ED-4C41-8371-C35245A0BDAC}" dt="2022-07-21T22:11:17.551" v="54"/>
        <pc:sldMkLst>
          <pc:docMk/>
          <pc:sldMk cId="0" sldId="261"/>
        </pc:sldMkLst>
        <pc:spChg chg="mod">
          <ac:chgData name="andreea vlasceanu" userId="f5a1c8f771a27982" providerId="LiveId" clId="{6E142AE7-B8ED-4C41-8371-C35245A0BDAC}" dt="2022-07-21T22:11:17.551" v="54"/>
          <ac:spMkLst>
            <pc:docMk/>
            <pc:sldMk cId="0" sldId="261"/>
            <ac:spMk id="124" creationId="{00000000-0000-0000-0000-000000000000}"/>
          </ac:spMkLst>
        </pc:spChg>
      </pc:sldChg>
      <pc:sldChg chg="modSp">
        <pc:chgData name="andreea vlasceanu" userId="f5a1c8f771a27982" providerId="LiveId" clId="{6E142AE7-B8ED-4C41-8371-C35245A0BDAC}" dt="2022-07-21T22:11:17.551" v="54"/>
        <pc:sldMkLst>
          <pc:docMk/>
          <pc:sldMk cId="4098344922" sldId="295"/>
        </pc:sldMkLst>
        <pc:spChg chg="mod">
          <ac:chgData name="andreea vlasceanu" userId="f5a1c8f771a27982" providerId="LiveId" clId="{6E142AE7-B8ED-4C41-8371-C35245A0BDAC}" dt="2022-07-21T22:11:17.551" v="54"/>
          <ac:spMkLst>
            <pc:docMk/>
            <pc:sldMk cId="4098344922" sldId="295"/>
            <ac:spMk id="124" creationId="{00000000-0000-0000-0000-000000000000}"/>
          </ac:spMkLst>
        </pc:spChg>
      </pc:sldChg>
      <pc:sldChg chg="modSp">
        <pc:chgData name="andreea vlasceanu" userId="f5a1c8f771a27982" providerId="LiveId" clId="{6E142AE7-B8ED-4C41-8371-C35245A0BDAC}" dt="2022-07-21T22:11:17.551" v="54"/>
        <pc:sldMkLst>
          <pc:docMk/>
          <pc:sldMk cId="1599823223" sldId="296"/>
        </pc:sldMkLst>
        <pc:spChg chg="mod">
          <ac:chgData name="andreea vlasceanu" userId="f5a1c8f771a27982" providerId="LiveId" clId="{6E142AE7-B8ED-4C41-8371-C35245A0BDAC}" dt="2022-07-21T22:11:17.551" v="54"/>
          <ac:spMkLst>
            <pc:docMk/>
            <pc:sldMk cId="1599823223" sldId="296"/>
            <ac:spMk id="124" creationId="{00000000-0000-0000-0000-000000000000}"/>
          </ac:spMkLst>
        </pc:spChg>
      </pc:sldChg>
      <pc:sldChg chg="modSp">
        <pc:chgData name="andreea vlasceanu" userId="f5a1c8f771a27982" providerId="LiveId" clId="{6E142AE7-B8ED-4C41-8371-C35245A0BDAC}" dt="2022-07-21T22:11:17.551" v="54"/>
        <pc:sldMkLst>
          <pc:docMk/>
          <pc:sldMk cId="1258543525" sldId="297"/>
        </pc:sldMkLst>
        <pc:spChg chg="mod">
          <ac:chgData name="andreea vlasceanu" userId="f5a1c8f771a27982" providerId="LiveId" clId="{6E142AE7-B8ED-4C41-8371-C35245A0BDAC}" dt="2022-07-21T22:11:17.551" v="54"/>
          <ac:spMkLst>
            <pc:docMk/>
            <pc:sldMk cId="1258543525" sldId="297"/>
            <ac:spMk id="124" creationId="{00000000-0000-0000-0000-000000000000}"/>
          </ac:spMkLst>
        </pc:spChg>
      </pc:sldChg>
      <pc:sldChg chg="modSp">
        <pc:chgData name="andreea vlasceanu" userId="f5a1c8f771a27982" providerId="LiveId" clId="{6E142AE7-B8ED-4C41-8371-C35245A0BDAC}" dt="2022-07-21T22:11:17.551" v="54"/>
        <pc:sldMkLst>
          <pc:docMk/>
          <pc:sldMk cId="3605874576" sldId="298"/>
        </pc:sldMkLst>
        <pc:spChg chg="mod">
          <ac:chgData name="andreea vlasceanu" userId="f5a1c8f771a27982" providerId="LiveId" clId="{6E142AE7-B8ED-4C41-8371-C35245A0BDAC}" dt="2022-07-21T22:11:17.551" v="54"/>
          <ac:spMkLst>
            <pc:docMk/>
            <pc:sldMk cId="3605874576" sldId="298"/>
            <ac:spMk id="124" creationId="{00000000-0000-0000-0000-000000000000}"/>
          </ac:spMkLst>
        </pc:spChg>
      </pc:sldChg>
      <pc:sldChg chg="modSp">
        <pc:chgData name="andreea vlasceanu" userId="f5a1c8f771a27982" providerId="LiveId" clId="{6E142AE7-B8ED-4C41-8371-C35245A0BDAC}" dt="2022-07-21T22:11:17.551" v="54"/>
        <pc:sldMkLst>
          <pc:docMk/>
          <pc:sldMk cId="1416971851" sldId="300"/>
        </pc:sldMkLst>
        <pc:spChg chg="mod">
          <ac:chgData name="andreea vlasceanu" userId="f5a1c8f771a27982" providerId="LiveId" clId="{6E142AE7-B8ED-4C41-8371-C35245A0BDAC}" dt="2022-07-21T22:11:17.551" v="54"/>
          <ac:spMkLst>
            <pc:docMk/>
            <pc:sldMk cId="1416971851" sldId="300"/>
            <ac:spMk id="124" creationId="{00000000-0000-0000-0000-000000000000}"/>
          </ac:spMkLst>
        </pc:spChg>
      </pc:sldChg>
      <pc:sldChg chg="modSp">
        <pc:chgData name="andreea vlasceanu" userId="f5a1c8f771a27982" providerId="LiveId" clId="{6E142AE7-B8ED-4C41-8371-C35245A0BDAC}" dt="2022-07-21T22:11:17.551" v="54"/>
        <pc:sldMkLst>
          <pc:docMk/>
          <pc:sldMk cId="3751234224" sldId="301"/>
        </pc:sldMkLst>
        <pc:spChg chg="mod">
          <ac:chgData name="andreea vlasceanu" userId="f5a1c8f771a27982" providerId="LiveId" clId="{6E142AE7-B8ED-4C41-8371-C35245A0BDAC}" dt="2022-07-21T22:11:17.551" v="54"/>
          <ac:spMkLst>
            <pc:docMk/>
            <pc:sldMk cId="3751234224" sldId="301"/>
            <ac:spMk id="124" creationId="{00000000-0000-0000-0000-000000000000}"/>
          </ac:spMkLst>
        </pc:spChg>
      </pc:sldChg>
      <pc:sldChg chg="modSp">
        <pc:chgData name="andreea vlasceanu" userId="f5a1c8f771a27982" providerId="LiveId" clId="{6E142AE7-B8ED-4C41-8371-C35245A0BDAC}" dt="2022-07-21T22:11:17.551" v="54"/>
        <pc:sldMkLst>
          <pc:docMk/>
          <pc:sldMk cId="3567197976" sldId="302"/>
        </pc:sldMkLst>
        <pc:spChg chg="mod">
          <ac:chgData name="andreea vlasceanu" userId="f5a1c8f771a27982" providerId="LiveId" clId="{6E142AE7-B8ED-4C41-8371-C35245A0BDAC}" dt="2022-07-21T22:11:17.551" v="54"/>
          <ac:spMkLst>
            <pc:docMk/>
            <pc:sldMk cId="3567197976" sldId="302"/>
            <ac:spMk id="124" creationId="{00000000-0000-0000-0000-000000000000}"/>
          </ac:spMkLst>
        </pc:spChg>
      </pc:sldChg>
      <pc:sldChg chg="modSp">
        <pc:chgData name="andreea vlasceanu" userId="f5a1c8f771a27982" providerId="LiveId" clId="{6E142AE7-B8ED-4C41-8371-C35245A0BDAC}" dt="2022-07-21T22:11:17.551" v="54"/>
        <pc:sldMkLst>
          <pc:docMk/>
          <pc:sldMk cId="4255208328" sldId="303"/>
        </pc:sldMkLst>
        <pc:spChg chg="mod">
          <ac:chgData name="andreea vlasceanu" userId="f5a1c8f771a27982" providerId="LiveId" clId="{6E142AE7-B8ED-4C41-8371-C35245A0BDAC}" dt="2022-07-21T22:11:17.551" v="54"/>
          <ac:spMkLst>
            <pc:docMk/>
            <pc:sldMk cId="4255208328" sldId="303"/>
            <ac:spMk id="124" creationId="{00000000-0000-0000-0000-000000000000}"/>
          </ac:spMkLst>
        </pc:spChg>
      </pc:sldChg>
      <pc:sldChg chg="modSp">
        <pc:chgData name="andreea vlasceanu" userId="f5a1c8f771a27982" providerId="LiveId" clId="{6E142AE7-B8ED-4C41-8371-C35245A0BDAC}" dt="2022-07-21T22:11:17.551" v="54"/>
        <pc:sldMkLst>
          <pc:docMk/>
          <pc:sldMk cId="3346468549" sldId="305"/>
        </pc:sldMkLst>
        <pc:spChg chg="mod">
          <ac:chgData name="andreea vlasceanu" userId="f5a1c8f771a27982" providerId="LiveId" clId="{6E142AE7-B8ED-4C41-8371-C35245A0BDAC}" dt="2022-07-21T22:11:17.551" v="54"/>
          <ac:spMkLst>
            <pc:docMk/>
            <pc:sldMk cId="3346468549" sldId="305"/>
            <ac:spMk id="124" creationId="{00000000-0000-0000-0000-000000000000}"/>
          </ac:spMkLst>
        </pc:spChg>
      </pc:sldChg>
      <pc:sldMasterChg chg="modTransition modSldLayout">
        <pc:chgData name="andreea vlasceanu" userId="f5a1c8f771a27982" providerId="LiveId" clId="{6E142AE7-B8ED-4C41-8371-C35245A0BDAC}" dt="2022-07-21T22:10:44.897" v="53"/>
        <pc:sldMasterMkLst>
          <pc:docMk/>
          <pc:sldMasterMk cId="3952522561" sldId="2147483659"/>
        </pc:sldMasterMkLst>
        <pc:sldLayoutChg chg="delSp">
          <pc:chgData name="andreea vlasceanu" userId="f5a1c8f771a27982" providerId="LiveId" clId="{6E142AE7-B8ED-4C41-8371-C35245A0BDAC}" dt="2022-07-21T22:10:44.897" v="53"/>
          <pc:sldLayoutMkLst>
            <pc:docMk/>
            <pc:sldMasterMk cId="3952522561" sldId="2147483659"/>
            <pc:sldLayoutMk cId="2078900557" sldId="2147483677"/>
          </pc:sldLayoutMkLst>
          <pc:spChg chg="del">
            <ac:chgData name="andreea vlasceanu" userId="f5a1c8f771a27982" providerId="LiveId" clId="{6E142AE7-B8ED-4C41-8371-C35245A0BDAC}" dt="2022-07-21T22:10:44.897" v="53"/>
            <ac:spMkLst>
              <pc:docMk/>
              <pc:sldMasterMk cId="3952522561" sldId="2147483659"/>
              <pc:sldLayoutMk cId="2078900557" sldId="2147483677"/>
              <ac:spMk id="12" creationId="{00000000-0000-0000-0000-000000000000}"/>
            </ac:spMkLst>
          </pc:spChg>
          <pc:cxnChg chg="del">
            <ac:chgData name="andreea vlasceanu" userId="f5a1c8f771a27982" providerId="LiveId" clId="{6E142AE7-B8ED-4C41-8371-C35245A0BDAC}" dt="2022-07-21T22:10:44.897" v="53"/>
            <ac:cxnSpMkLst>
              <pc:docMk/>
              <pc:sldMasterMk cId="3952522561" sldId="2147483659"/>
              <pc:sldLayoutMk cId="2078900557" sldId="2147483677"/>
              <ac:cxnSpMk id="11" creationId="{00000000-0000-0000-0000-000000000000}"/>
            </ac:cxnSpMkLst>
          </pc:cxnChg>
        </pc:sldLayoutChg>
        <pc:sldLayoutChg chg="delSp">
          <pc:chgData name="andreea vlasceanu" userId="f5a1c8f771a27982" providerId="LiveId" clId="{6E142AE7-B8ED-4C41-8371-C35245A0BDAC}" dt="2022-07-21T22:10:44.897" v="53"/>
          <pc:sldLayoutMkLst>
            <pc:docMk/>
            <pc:sldMasterMk cId="3952522561" sldId="2147483659"/>
            <pc:sldLayoutMk cId="1410014088" sldId="2147483678"/>
          </pc:sldLayoutMkLst>
          <pc:spChg chg="del">
            <ac:chgData name="andreea vlasceanu" userId="f5a1c8f771a27982" providerId="LiveId" clId="{6E142AE7-B8ED-4C41-8371-C35245A0BDAC}" dt="2022-07-21T22:10:44.897" v="53"/>
            <ac:spMkLst>
              <pc:docMk/>
              <pc:sldMasterMk cId="3952522561" sldId="2147483659"/>
              <pc:sldLayoutMk cId="1410014088" sldId="2147483678"/>
              <ac:spMk id="28" creationId="{00000000-0000-0000-0000-000000000000}"/>
            </ac:spMkLst>
          </pc:spChg>
          <pc:cxnChg chg="del">
            <ac:chgData name="andreea vlasceanu" userId="f5a1c8f771a27982" providerId="LiveId" clId="{6E142AE7-B8ED-4C41-8371-C35245A0BDAC}" dt="2022-07-21T22:10:44.897" v="53"/>
            <ac:cxnSpMkLst>
              <pc:docMk/>
              <pc:sldMasterMk cId="3952522561" sldId="2147483659"/>
              <pc:sldLayoutMk cId="1410014088" sldId="2147483678"/>
              <ac:cxnSpMk id="27" creationId="{00000000-0000-0000-0000-000000000000}"/>
            </ac:cxnSpMkLst>
          </pc:cxnChg>
          <pc:cxnChg chg="del">
            <ac:chgData name="andreea vlasceanu" userId="f5a1c8f771a27982" providerId="LiveId" clId="{6E142AE7-B8ED-4C41-8371-C35245A0BDAC}" dt="2022-07-21T22:10:44.897" v="53"/>
            <ac:cxnSpMkLst>
              <pc:docMk/>
              <pc:sldMasterMk cId="3952522561" sldId="2147483659"/>
              <pc:sldLayoutMk cId="1410014088" sldId="2147483678"/>
              <ac:cxnSpMk id="31" creationId="{00000000-0000-0000-0000-000000000000}"/>
            </ac:cxnSpMkLst>
          </pc:cxnChg>
        </pc:sldLayoutChg>
      </pc:sldMasterChg>
      <pc:sldMasterChg chg="modTransition">
        <pc:chgData name="andreea vlasceanu" userId="f5a1c8f771a27982" providerId="LiveId" clId="{6E142AE7-B8ED-4C41-8371-C35245A0BDAC}" dt="2022-07-21T22:11:17.551" v="54"/>
        <pc:sldMasterMkLst>
          <pc:docMk/>
          <pc:sldMasterMk cId="237263519" sldId="2147483679"/>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20632082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Welcome to my today’s presentation. This presentation is all about a proposal for a research project about collaborating digitally at UWTSD. </a:t>
            </a:r>
            <a:endParaRPr dirty="0"/>
          </a:p>
        </p:txBody>
      </p:sp>
    </p:spTree>
    <p:extLst>
      <p:ext uri="{BB962C8B-B14F-4D97-AF65-F5344CB8AC3E}">
        <p14:creationId xmlns:p14="http://schemas.microsoft.com/office/powerpoint/2010/main" val="241028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era is the era of technological excellence. Technological innovation and the effect of globalization open the opportunity for collaborating in online media. University and educational institutions are now incorporating distant learning systems. Working with a group online requires competency in using digital collaboration tools. After the acute phase of the pandemic and acceptance of remote learning, the skills of collaborating online are considered important transferable skills. But the lack of literacy in using digital tools and the unaccustomedness to dealing with digital tools makes students and workers uncomfortable in the online academic and working phenomena. So, to draw the path of capacity building about digital collaboration, there are need to assess training or other compensating </a:t>
            </a:r>
            <a:r>
              <a:rPr lang="en-US" dirty="0" err="1"/>
              <a:t>endeavour</a:t>
            </a:r>
            <a:r>
              <a:rPr lang="en-US" dirty="0"/>
              <a:t> is needed or not. </a:t>
            </a:r>
            <a:endParaRPr dirty="0"/>
          </a:p>
        </p:txBody>
      </p:sp>
    </p:spTree>
    <p:extLst>
      <p:ext uri="{BB962C8B-B14F-4D97-AF65-F5344CB8AC3E}">
        <p14:creationId xmlns:p14="http://schemas.microsoft.com/office/powerpoint/2010/main" val="804479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This research project is aimed to answer the question which is </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b="1" dirty="0">
                <a:effectLst/>
                <a:latin typeface="+mn-lt"/>
                <a:ea typeface="Times New Roman" panose="02020603050405020304" pitchFamily="18" charset="0"/>
              </a:rPr>
              <a:t>Is there a need to provide training on how to use technology to collaborate at UWTSD? </a:t>
            </a:r>
            <a:endParaRPr lang="en-US" b="1" dirty="0">
              <a:effectLst/>
              <a:latin typeface="+mn-lt"/>
              <a:ea typeface="Times New Roman" panose="02020603050405020304" pitchFamily="18" charset="0"/>
            </a:endParaRPr>
          </a:p>
          <a:p>
            <a:pPr marL="0" lvl="0" indent="0" algn="l" rtl="0">
              <a:spcBef>
                <a:spcPts val="0"/>
              </a:spcBef>
              <a:spcAft>
                <a:spcPts val="0"/>
              </a:spcAft>
              <a:buNone/>
            </a:pPr>
            <a:r>
              <a:rPr lang="en-US" dirty="0"/>
              <a:t>The answer of the mentioned question will be researched in a systematic methodological way.</a:t>
            </a:r>
            <a:endParaRPr dirty="0"/>
          </a:p>
        </p:txBody>
      </p:sp>
    </p:spTree>
    <p:extLst>
      <p:ext uri="{BB962C8B-B14F-4D97-AF65-F5344CB8AC3E}">
        <p14:creationId xmlns:p14="http://schemas.microsoft.com/office/powerpoint/2010/main" val="3814586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dirty="0"/>
              <a:t>Literature and prior published research have justified the relevance of training in the capacity building of collaboration in digital aspects. Online collaboration systems play a role in the academic performance and confidence of the student (</a:t>
            </a:r>
            <a:r>
              <a:rPr lang="en-US" dirty="0" err="1"/>
              <a:t>Kolm</a:t>
            </a:r>
            <a:r>
              <a:rPr lang="en-US" dirty="0"/>
              <a:t> et al. 2022). </a:t>
            </a:r>
            <a:r>
              <a:rPr lang="en-US" dirty="0" err="1"/>
              <a:t>Kolm</a:t>
            </a:r>
            <a:r>
              <a:rPr lang="en-US" dirty="0"/>
              <a:t> et al. also indicate that digital collaboration tool suing competence is an anchoring factor of excellence in higher study settings.  According to lee (2005), these training and resource-building programs can be offered in a group or isolated self-paced system (Lee, 2005). From the perspective of students, training is a primary need for using digital collaboration tools for troubleshooting and it is a core determiner of effective remote learning (</a:t>
            </a:r>
            <a:r>
              <a:rPr lang="en-US" dirty="0" err="1"/>
              <a:t>Stoytcheva</a:t>
            </a:r>
            <a:r>
              <a:rPr lang="en-US" dirty="0"/>
              <a:t>, 2018). Digital collaboration tools showed resilience in education during the time of the corona pandemic for some people who are experts in handling digital tools. According to Cahill et al. (2021), training can result in reducing digital discrimination and make students more comfortable with digital collaboration tools (Cahill et al. 2021),</a:t>
            </a:r>
            <a:endParaRPr dirty="0"/>
          </a:p>
        </p:txBody>
      </p:sp>
    </p:spTree>
    <p:extLst>
      <p:ext uri="{BB962C8B-B14F-4D97-AF65-F5344CB8AC3E}">
        <p14:creationId xmlns:p14="http://schemas.microsoft.com/office/powerpoint/2010/main" val="1987980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US" dirty="0"/>
              <a:t>Research rationale is the relevance and identification of the need of a research project along with the feasibility of the project. Prior published authentic research of different researchers indicates the rationale of training in building competence among students about digital collaboration. Besides the students of UWTSD are not at the optimum level of competence in troubleshooting technology. Moreover, the rules and functions of digital tools are changing over time. In UWTSD, learning is more dependent on digital aspects like an online class, remote assessment, group online presentations and other academic determiners which resembles the importance of using digital collaboration tools with confidence. From this perspective, the need of assessing the role of training in competence building about digital collaboration tools. </a:t>
            </a:r>
            <a:endParaRPr dirty="0"/>
          </a:p>
        </p:txBody>
      </p:sp>
    </p:spTree>
    <p:extLst>
      <p:ext uri="{BB962C8B-B14F-4D97-AF65-F5344CB8AC3E}">
        <p14:creationId xmlns:p14="http://schemas.microsoft.com/office/powerpoint/2010/main" val="3054656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This research will be done through a systematic methodological process. Participants of the research are the students of UWSTD and including both males and females. Data will be collected through a structured questionnaire made in the google form and it will be circulated via email. After collecting data, that will be </a:t>
            </a:r>
            <a:r>
              <a:rPr lang="en-US" dirty="0" err="1"/>
              <a:t>analysed</a:t>
            </a:r>
            <a:r>
              <a:rPr lang="en-US" dirty="0"/>
              <a:t> in Microsoft </a:t>
            </a:r>
            <a:r>
              <a:rPr lang="en-US" dirty="0" err="1"/>
              <a:t>Excell</a:t>
            </a:r>
            <a:r>
              <a:rPr lang="en-US" dirty="0"/>
              <a:t> and SPSS according to the methodological consideration of quantitative research methodology. </a:t>
            </a:r>
            <a:endParaRPr dirty="0"/>
          </a:p>
        </p:txBody>
      </p:sp>
    </p:spTree>
    <p:extLst>
      <p:ext uri="{BB962C8B-B14F-4D97-AF65-F5344CB8AC3E}">
        <p14:creationId xmlns:p14="http://schemas.microsoft.com/office/powerpoint/2010/main" val="656970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Some of the research question of the research are </a:t>
            </a:r>
          </a:p>
          <a:p>
            <a:pPr marL="514350" lvl="0" indent="-514350" algn="just" rtl="0">
              <a:lnSpc>
                <a:spcPct val="150000"/>
              </a:lnSpc>
              <a:spcBef>
                <a:spcPts val="600"/>
              </a:spcBef>
              <a:spcAft>
                <a:spcPts val="0"/>
              </a:spcAft>
              <a:buFont typeface="+mj-lt"/>
              <a:buAutoNum type="romanLcPeriod"/>
            </a:pPr>
            <a:r>
              <a:rPr lang="en-US" sz="1100" dirty="0">
                <a:latin typeface="+mj-lt"/>
              </a:rPr>
              <a:t>How do a student mark himself as competent in using digital collaboration tools?</a:t>
            </a:r>
          </a:p>
          <a:p>
            <a:pPr marL="514350" lvl="0" indent="-514350" algn="just" rtl="0">
              <a:lnSpc>
                <a:spcPct val="150000"/>
              </a:lnSpc>
              <a:spcBef>
                <a:spcPts val="600"/>
              </a:spcBef>
              <a:spcAft>
                <a:spcPts val="0"/>
              </a:spcAft>
              <a:buFont typeface="+mj-lt"/>
              <a:buAutoNum type="romanLcPeriod"/>
            </a:pPr>
            <a:r>
              <a:rPr lang="en-US" sz="1100" dirty="0">
                <a:latin typeface="+mj-lt"/>
              </a:rPr>
              <a:t>What is the role of training in increasing the competence of using digital collaboration tools?</a:t>
            </a:r>
          </a:p>
          <a:p>
            <a:pPr marL="514350" lvl="0" indent="-514350" algn="just" rtl="0">
              <a:lnSpc>
                <a:spcPct val="150000"/>
              </a:lnSpc>
              <a:spcBef>
                <a:spcPts val="600"/>
              </a:spcBef>
              <a:spcAft>
                <a:spcPts val="0"/>
              </a:spcAft>
              <a:buFont typeface="+mj-lt"/>
              <a:buAutoNum type="romanLcPeriod"/>
            </a:pPr>
            <a:r>
              <a:rPr lang="en-US" sz="1100" dirty="0">
                <a:latin typeface="+mj-lt"/>
              </a:rPr>
              <a:t>How much are you comfortable with digital modules of learning and working in groups online?</a:t>
            </a:r>
          </a:p>
          <a:p>
            <a:pPr marL="514350" lvl="0" indent="-514350" algn="just" rtl="0">
              <a:lnSpc>
                <a:spcPct val="150000"/>
              </a:lnSpc>
              <a:spcBef>
                <a:spcPts val="600"/>
              </a:spcBef>
              <a:spcAft>
                <a:spcPts val="0"/>
              </a:spcAft>
              <a:buFont typeface="+mj-lt"/>
              <a:buAutoNum type="romanLcPeriod"/>
            </a:pPr>
            <a:r>
              <a:rPr lang="en-US" sz="1100" dirty="0">
                <a:latin typeface="+mj-lt"/>
              </a:rPr>
              <a:t>How do you mark online education on an efficacy scale from 1 to 5?</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66033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This research will be done according to the guideline of ethics of the research. The purpose of the research is the welfare of the students and to make study more effective. Privacy and consent will be determined according to the standard guideline. Ethical approval will be authenticated by local and university authorities. This research is highly noninvasive and there are no scope of </a:t>
            </a:r>
            <a:r>
              <a:rPr lang="en-US" dirty="0" err="1"/>
              <a:t>prodcucing</a:t>
            </a:r>
            <a:r>
              <a:rPr lang="en-US" dirty="0"/>
              <a:t> radioactivity and harm to people, environment, animal and participants. </a:t>
            </a:r>
            <a:endParaRPr dirty="0"/>
          </a:p>
        </p:txBody>
      </p:sp>
    </p:spTree>
    <p:extLst>
      <p:ext uri="{BB962C8B-B14F-4D97-AF65-F5344CB8AC3E}">
        <p14:creationId xmlns:p14="http://schemas.microsoft.com/office/powerpoint/2010/main" val="373055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This project will be done in a six-week duration.  1</a:t>
            </a:r>
            <a:r>
              <a:rPr lang="en-US" baseline="30000" dirty="0"/>
              <a:t>st</a:t>
            </a:r>
            <a:r>
              <a:rPr lang="en-US" dirty="0"/>
              <a:t> week is estimated for documenting the research project and planning of the project will be done in week two. 3</a:t>
            </a:r>
            <a:r>
              <a:rPr lang="en-US" baseline="30000" dirty="0"/>
              <a:t>rd</a:t>
            </a:r>
            <a:r>
              <a:rPr lang="en-US" dirty="0"/>
              <a:t> week is determined for reviewing the literature and 4</a:t>
            </a:r>
            <a:r>
              <a:rPr lang="en-US" baseline="30000" dirty="0"/>
              <a:t>th</a:t>
            </a:r>
            <a:r>
              <a:rPr lang="en-US" dirty="0"/>
              <a:t> week is selected for data collection. After collecting data, one week will be dedicated to the analysis of collected data. The last week of six weeks will be the week of final report making and termination of the project. </a:t>
            </a:r>
            <a:endParaRPr dirty="0"/>
          </a:p>
        </p:txBody>
      </p:sp>
    </p:spTree>
    <p:extLst>
      <p:ext uri="{BB962C8B-B14F-4D97-AF65-F5344CB8AC3E}">
        <p14:creationId xmlns:p14="http://schemas.microsoft.com/office/powerpoint/2010/main" val="3422288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GB" sz="1100" b="0" i="0" u="none" strike="noStrike" cap="none" dirty="0">
                <a:solidFill>
                  <a:srgbClr val="000000"/>
                </a:solidFill>
                <a:effectLst/>
                <a:latin typeface="Arial"/>
                <a:ea typeface="Arial"/>
                <a:cs typeface="Arial"/>
                <a:sym typeface="Arial"/>
              </a:rPr>
              <a:t>The hypothesis is the theoretical framework for the estimation of results. This research will be done among students of UTSWT, and it is estimated that students needed training for being confident in using digital collaboration tools. Digital collaboration tools are the methodological aspects of the technological process of collaboration. As the student of UTSWT is not of the same age and from the same background. As well Several students of UTSWT are a newbie to using these technological solutions. Moreover, these tools are used for academic and working purposes which leads to more caution and inertia among students. For the above-mentioned rationale, it is hypothesised that student of UTSWT needs additional training support for increasing competency in digital tools collaboration using.</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472476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 </a:t>
            </a:r>
            <a:endParaRPr dirty="0"/>
          </a:p>
        </p:txBody>
      </p:sp>
    </p:spTree>
    <p:extLst>
      <p:ext uri="{BB962C8B-B14F-4D97-AF65-F5344CB8AC3E}">
        <p14:creationId xmlns:p14="http://schemas.microsoft.com/office/powerpoint/2010/main" val="29363348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100" dirty="0">
                <a:effectLst/>
                <a:latin typeface="+mj-lt"/>
                <a:ea typeface="Calibri" panose="020F0502020204030204" pitchFamily="34" charset="0"/>
                <a:cs typeface="Times New Roman" panose="02020603050405020304" pitchFamily="18" charset="0"/>
              </a:rPr>
              <a:t>Cahill, J.L., </a:t>
            </a:r>
            <a:r>
              <a:rPr lang="en-GB" sz="1100" dirty="0" err="1">
                <a:effectLst/>
                <a:latin typeface="+mj-lt"/>
                <a:ea typeface="Calibri" panose="020F0502020204030204" pitchFamily="34" charset="0"/>
                <a:cs typeface="Times New Roman" panose="02020603050405020304" pitchFamily="18" charset="0"/>
              </a:rPr>
              <a:t>Kripchak</a:t>
            </a:r>
            <a:r>
              <a:rPr lang="en-GB" sz="1100" dirty="0">
                <a:effectLst/>
                <a:latin typeface="+mj-lt"/>
                <a:ea typeface="Calibri" panose="020F0502020204030204" pitchFamily="34" charset="0"/>
                <a:cs typeface="Times New Roman" panose="02020603050405020304" pitchFamily="18" charset="0"/>
              </a:rPr>
              <a:t>, K.J. and McAlpine, G.L., (2021). Residence to Online: Collaboration during the Pandemic. </a:t>
            </a:r>
            <a:r>
              <a:rPr lang="en-GB" sz="1100" i="1" dirty="0">
                <a:effectLst/>
                <a:latin typeface="+mj-lt"/>
                <a:ea typeface="Calibri" panose="020F0502020204030204" pitchFamily="34" charset="0"/>
                <a:cs typeface="Times New Roman" panose="02020603050405020304" pitchFamily="18" charset="0"/>
              </a:rPr>
              <a:t>Journal of Teaching and Learning with Technology</a:t>
            </a:r>
            <a:r>
              <a:rPr lang="en-GB" sz="1100" dirty="0">
                <a:effectLst/>
                <a:latin typeface="+mj-lt"/>
                <a:ea typeface="Calibri" panose="020F0502020204030204" pitchFamily="34" charset="0"/>
                <a:cs typeface="Times New Roman" panose="02020603050405020304" pitchFamily="18" charset="0"/>
              </a:rPr>
              <a:t>, </a:t>
            </a:r>
            <a:r>
              <a:rPr lang="en-GB" sz="1100" i="1" dirty="0">
                <a:effectLst/>
                <a:latin typeface="+mj-lt"/>
                <a:ea typeface="Calibri" panose="020F0502020204030204" pitchFamily="34" charset="0"/>
                <a:cs typeface="Times New Roman" panose="02020603050405020304" pitchFamily="18" charset="0"/>
              </a:rPr>
              <a:t>10</a:t>
            </a:r>
            <a:r>
              <a:rPr lang="en-GB" sz="1100" dirty="0">
                <a:effectLst/>
                <a:latin typeface="+mj-lt"/>
                <a:ea typeface="Calibri" panose="020F0502020204030204" pitchFamily="34" charset="0"/>
                <a:cs typeface="Times New Roman" panose="02020603050405020304" pitchFamily="18" charset="0"/>
              </a:rPr>
              <a:t>, pp.80-87.</a:t>
            </a:r>
            <a:endParaRPr lang="en-US" sz="1100" dirty="0">
              <a:effectLst/>
              <a:latin typeface="+mj-lt"/>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US" sz="1100" dirty="0" err="1">
                <a:effectLst/>
                <a:latin typeface="+mj-lt"/>
                <a:ea typeface="Calibri" panose="020F0502020204030204" pitchFamily="34" charset="0"/>
                <a:cs typeface="Times New Roman" panose="02020603050405020304" pitchFamily="18" charset="0"/>
              </a:rPr>
              <a:t>Kolm</a:t>
            </a:r>
            <a:r>
              <a:rPr lang="en-US" sz="1100" dirty="0">
                <a:effectLst/>
                <a:latin typeface="+mj-lt"/>
                <a:ea typeface="Calibri" panose="020F0502020204030204" pitchFamily="34" charset="0"/>
                <a:cs typeface="Times New Roman" panose="02020603050405020304" pitchFamily="18" charset="0"/>
              </a:rPr>
              <a:t>, A., de </a:t>
            </a:r>
            <a:r>
              <a:rPr lang="en-US" sz="1100" dirty="0" err="1">
                <a:effectLst/>
                <a:latin typeface="+mj-lt"/>
                <a:ea typeface="Calibri" panose="020F0502020204030204" pitchFamily="34" charset="0"/>
                <a:cs typeface="Times New Roman" panose="02020603050405020304" pitchFamily="18" charset="0"/>
              </a:rPr>
              <a:t>Nooijer</a:t>
            </a:r>
            <a:r>
              <a:rPr lang="en-US" sz="1100" dirty="0">
                <a:effectLst/>
                <a:latin typeface="+mj-lt"/>
                <a:ea typeface="Calibri" panose="020F0502020204030204" pitchFamily="34" charset="0"/>
                <a:cs typeface="Times New Roman" panose="02020603050405020304" pitchFamily="18" charset="0"/>
              </a:rPr>
              <a:t>, J., </a:t>
            </a:r>
            <a:r>
              <a:rPr lang="en-US" sz="1100" dirty="0" err="1">
                <a:effectLst/>
                <a:latin typeface="+mj-lt"/>
                <a:ea typeface="Calibri" panose="020F0502020204030204" pitchFamily="34" charset="0"/>
                <a:cs typeface="Times New Roman" panose="02020603050405020304" pitchFamily="18" charset="0"/>
              </a:rPr>
              <a:t>Vanherle</a:t>
            </a:r>
            <a:r>
              <a:rPr lang="en-US" sz="1100" dirty="0">
                <a:effectLst/>
                <a:latin typeface="+mj-lt"/>
                <a:ea typeface="Calibri" panose="020F0502020204030204" pitchFamily="34" charset="0"/>
                <a:cs typeface="Times New Roman" panose="02020603050405020304" pitchFamily="18" charset="0"/>
              </a:rPr>
              <a:t>, K., </a:t>
            </a:r>
            <a:r>
              <a:rPr lang="en-US" sz="1100" dirty="0" err="1">
                <a:effectLst/>
                <a:latin typeface="+mj-lt"/>
                <a:ea typeface="Calibri" panose="020F0502020204030204" pitchFamily="34" charset="0"/>
                <a:cs typeface="Times New Roman" panose="02020603050405020304" pitchFamily="18" charset="0"/>
              </a:rPr>
              <a:t>Werkman</a:t>
            </a:r>
            <a:r>
              <a:rPr lang="en-US" sz="1100" dirty="0">
                <a:effectLst/>
                <a:latin typeface="+mj-lt"/>
                <a:ea typeface="Calibri" panose="020F0502020204030204" pitchFamily="34" charset="0"/>
                <a:cs typeface="Times New Roman" panose="02020603050405020304" pitchFamily="18" charset="0"/>
              </a:rPr>
              <a:t>, A., </a:t>
            </a:r>
            <a:r>
              <a:rPr lang="en-US" sz="1100" dirty="0" err="1">
                <a:effectLst/>
                <a:latin typeface="+mj-lt"/>
                <a:ea typeface="Calibri" panose="020F0502020204030204" pitchFamily="34" charset="0"/>
                <a:cs typeface="Times New Roman" panose="02020603050405020304" pitchFamily="18" charset="0"/>
              </a:rPr>
              <a:t>Wewerka-Kreimel</a:t>
            </a:r>
            <a:r>
              <a:rPr lang="en-US" sz="1100" dirty="0">
                <a:effectLst/>
                <a:latin typeface="+mj-lt"/>
                <a:ea typeface="Calibri" panose="020F0502020204030204" pitchFamily="34" charset="0"/>
                <a:cs typeface="Times New Roman" panose="02020603050405020304" pitchFamily="18" charset="0"/>
              </a:rPr>
              <a:t>, D., </a:t>
            </a:r>
            <a:r>
              <a:rPr lang="en-US" sz="1100" dirty="0" err="1">
                <a:effectLst/>
                <a:latin typeface="+mj-lt"/>
                <a:ea typeface="Calibri" panose="020F0502020204030204" pitchFamily="34" charset="0"/>
                <a:cs typeface="Times New Roman" panose="02020603050405020304" pitchFamily="18" charset="0"/>
              </a:rPr>
              <a:t>Rachman-Elbaum</a:t>
            </a:r>
            <a:r>
              <a:rPr lang="en-US" sz="1100" dirty="0">
                <a:effectLst/>
                <a:latin typeface="+mj-lt"/>
                <a:ea typeface="Calibri" panose="020F0502020204030204" pitchFamily="34" charset="0"/>
                <a:cs typeface="Times New Roman" panose="02020603050405020304" pitchFamily="18" charset="0"/>
              </a:rPr>
              <a:t>, S. and van </a:t>
            </a:r>
            <a:r>
              <a:rPr lang="en-US" sz="1100" dirty="0" err="1">
                <a:effectLst/>
                <a:latin typeface="+mj-lt"/>
                <a:ea typeface="Calibri" panose="020F0502020204030204" pitchFamily="34" charset="0"/>
                <a:cs typeface="Times New Roman" panose="02020603050405020304" pitchFamily="18" charset="0"/>
              </a:rPr>
              <a:t>Merriënboer</a:t>
            </a:r>
            <a:r>
              <a:rPr lang="en-US" sz="1100" dirty="0">
                <a:effectLst/>
                <a:latin typeface="+mj-lt"/>
                <a:ea typeface="Calibri" panose="020F0502020204030204" pitchFamily="34" charset="0"/>
                <a:cs typeface="Times New Roman" panose="02020603050405020304" pitchFamily="18" charset="0"/>
              </a:rPr>
              <a:t>, J.J., (2022). International online collaboration competencies in higher education students: A systematic review. </a:t>
            </a:r>
            <a:r>
              <a:rPr lang="en-US" sz="1100" i="1" dirty="0">
                <a:effectLst/>
                <a:latin typeface="+mj-lt"/>
                <a:ea typeface="Calibri" panose="020F0502020204030204" pitchFamily="34" charset="0"/>
                <a:cs typeface="Times New Roman" panose="02020603050405020304" pitchFamily="18" charset="0"/>
              </a:rPr>
              <a:t>Journal of Studies in International Education</a:t>
            </a:r>
            <a:r>
              <a:rPr lang="en-US" sz="1100" dirty="0">
                <a:effectLst/>
                <a:latin typeface="+mj-lt"/>
                <a:ea typeface="Calibri" panose="020F0502020204030204" pitchFamily="34" charset="0"/>
                <a:cs typeface="Times New Roman" panose="02020603050405020304" pitchFamily="18" charset="0"/>
              </a:rPr>
              <a:t>, </a:t>
            </a:r>
            <a:r>
              <a:rPr lang="en-US" sz="1100" i="1" dirty="0">
                <a:effectLst/>
                <a:latin typeface="+mj-lt"/>
                <a:ea typeface="Calibri" panose="020F0502020204030204" pitchFamily="34" charset="0"/>
                <a:cs typeface="Times New Roman" panose="02020603050405020304" pitchFamily="18" charset="0"/>
              </a:rPr>
              <a:t>26</a:t>
            </a:r>
            <a:r>
              <a:rPr lang="en-US" sz="1100" dirty="0">
                <a:effectLst/>
                <a:latin typeface="+mj-lt"/>
                <a:ea typeface="Calibri" panose="020F0502020204030204" pitchFamily="34" charset="0"/>
                <a:cs typeface="Times New Roman" panose="02020603050405020304" pitchFamily="18" charset="0"/>
              </a:rPr>
              <a:t>(2), pp.183-201.</a:t>
            </a:r>
          </a:p>
          <a:p>
            <a:pPr marL="0" marR="0" indent="0" algn="just">
              <a:lnSpc>
                <a:spcPct val="150000"/>
              </a:lnSpc>
              <a:spcBef>
                <a:spcPts val="0"/>
              </a:spcBef>
              <a:spcAft>
                <a:spcPts val="800"/>
              </a:spcAft>
              <a:buNone/>
            </a:pPr>
            <a:r>
              <a:rPr lang="en-GB" sz="1100" dirty="0">
                <a:effectLst/>
                <a:latin typeface="+mj-lt"/>
                <a:ea typeface="Calibri" panose="020F0502020204030204" pitchFamily="34" charset="0"/>
                <a:cs typeface="Times New Roman" panose="02020603050405020304" pitchFamily="18" charset="0"/>
              </a:rPr>
              <a:t>Lee, M.J., (2005). New tools for online collaboration: Blogs, wikis, RSS and podcasting. </a:t>
            </a:r>
            <a:r>
              <a:rPr lang="en-GB" sz="1100" i="1" dirty="0">
                <a:effectLst/>
                <a:latin typeface="+mj-lt"/>
                <a:ea typeface="Calibri" panose="020F0502020204030204" pitchFamily="34" charset="0"/>
                <a:cs typeface="Times New Roman" panose="02020603050405020304" pitchFamily="18" charset="0"/>
              </a:rPr>
              <a:t>Training and Development in Australia</a:t>
            </a:r>
            <a:r>
              <a:rPr lang="en-GB" sz="1100" dirty="0">
                <a:effectLst/>
                <a:latin typeface="+mj-lt"/>
                <a:ea typeface="Calibri" panose="020F0502020204030204" pitchFamily="34" charset="0"/>
                <a:cs typeface="Times New Roman" panose="02020603050405020304" pitchFamily="18" charset="0"/>
              </a:rPr>
              <a:t>, </a:t>
            </a:r>
            <a:r>
              <a:rPr lang="en-GB" sz="1100" i="1" dirty="0">
                <a:effectLst/>
                <a:latin typeface="+mj-lt"/>
                <a:ea typeface="Calibri" panose="020F0502020204030204" pitchFamily="34" charset="0"/>
                <a:cs typeface="Times New Roman" panose="02020603050405020304" pitchFamily="18" charset="0"/>
              </a:rPr>
              <a:t>32</a:t>
            </a:r>
            <a:r>
              <a:rPr lang="en-GB" sz="1100" dirty="0">
                <a:effectLst/>
                <a:latin typeface="+mj-lt"/>
                <a:ea typeface="Calibri" panose="020F0502020204030204" pitchFamily="34" charset="0"/>
                <a:cs typeface="Times New Roman" panose="02020603050405020304" pitchFamily="18" charset="0"/>
              </a:rPr>
              <a:t>(5), pp.17-20.</a:t>
            </a:r>
            <a:endParaRPr lang="en-US" sz="1100" dirty="0">
              <a:effectLst/>
              <a:latin typeface="+mj-lt"/>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GB" sz="1100" dirty="0" err="1">
                <a:effectLst/>
                <a:latin typeface="+mj-lt"/>
                <a:ea typeface="Calibri" panose="020F0502020204030204" pitchFamily="34" charset="0"/>
                <a:cs typeface="Times New Roman" panose="02020603050405020304" pitchFamily="18" charset="0"/>
              </a:rPr>
              <a:t>Stoytcheva</a:t>
            </a:r>
            <a:r>
              <a:rPr lang="en-GB" sz="1100" dirty="0">
                <a:effectLst/>
                <a:latin typeface="+mj-lt"/>
                <a:ea typeface="Calibri" panose="020F0502020204030204" pitchFamily="34" charset="0"/>
                <a:cs typeface="Times New Roman" panose="02020603050405020304" pitchFamily="18" charset="0"/>
              </a:rPr>
              <a:t>, M., (2018), December. Students’ perceptions of online collaboration in a distance learning French language course. In </a:t>
            </a:r>
            <a:r>
              <a:rPr lang="en-GB" sz="1100" i="1" dirty="0">
                <a:effectLst/>
                <a:latin typeface="+mj-lt"/>
                <a:ea typeface="Calibri" panose="020F0502020204030204" pitchFamily="34" charset="0"/>
                <a:cs typeface="Times New Roman" panose="02020603050405020304" pitchFamily="18" charset="0"/>
              </a:rPr>
              <a:t>AIP Conference Proceedings</a:t>
            </a:r>
            <a:r>
              <a:rPr lang="en-GB" sz="1100" dirty="0">
                <a:effectLst/>
                <a:latin typeface="+mj-lt"/>
                <a:ea typeface="Calibri" panose="020F0502020204030204" pitchFamily="34" charset="0"/>
                <a:cs typeface="Times New Roman" panose="02020603050405020304" pitchFamily="18" charset="0"/>
              </a:rPr>
              <a:t> (Vol. 2048, No. 1, p. 020030). AIP Publishing LLC.</a:t>
            </a:r>
            <a:endParaRPr lang="en-US" sz="1100" dirty="0">
              <a:effectLst/>
              <a:latin typeface="+mj-lt"/>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35333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1030379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57924305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7868122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05723073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7/21/2022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8437734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1523604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80627496"/>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8159433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60930569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35235761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20680847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2266984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5003595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12382616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0451862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87508100"/>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996630" y="2003888"/>
            <a:ext cx="4523700" cy="1159800"/>
          </a:xfrm>
          <a:prstGeom prst="rect">
            <a:avLst/>
          </a:prstGeom>
        </p:spPr>
        <p:txBody>
          <a:bodyPr spcFirstLastPara="1" wrap="square" lIns="91425" tIns="91425" rIns="91425" bIns="91425" anchor="b" anchorCtr="0">
            <a:noAutofit/>
          </a:bodyPr>
          <a:lstStyle>
            <a:lvl1pPr lvl="0">
              <a:lnSpc>
                <a:spcPct val="150000"/>
              </a:lnSpc>
              <a:spcBef>
                <a:spcPts val="0"/>
              </a:spcBef>
              <a:spcAft>
                <a:spcPts val="0"/>
              </a:spcAft>
              <a:buSzPts val="3600"/>
              <a:buNone/>
              <a:defRPr sz="3600">
                <a:latin typeface="Times New Roman" panose="02020603050405020304" pitchFamily="18" charset="0"/>
                <a:cs typeface="Times New Roman" panose="02020603050405020304" pitchFamily="18" charset="0"/>
              </a:defRPr>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dirty="0"/>
          </a:p>
        </p:txBody>
      </p:sp>
    </p:spTree>
    <p:extLst>
      <p:ext uri="{BB962C8B-B14F-4D97-AF65-F5344CB8AC3E}">
        <p14:creationId xmlns:p14="http://schemas.microsoft.com/office/powerpoint/2010/main" val="33692188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6"/>
        <p:cNvGrpSpPr/>
        <p:nvPr/>
      </p:nvGrpSpPr>
      <p:grpSpPr>
        <a:xfrm>
          <a:off x="0" y="0"/>
          <a:ext cx="0" cy="0"/>
          <a:chOff x="0" y="0"/>
          <a:chExt cx="0" cy="0"/>
        </a:xfrm>
      </p:grpSpPr>
      <p:sp>
        <p:nvSpPr>
          <p:cNvPr id="29" name="Google Shape;29;p5"/>
          <p:cNvSpPr txBox="1">
            <a:spLocks noGrp="1"/>
          </p:cNvSpPr>
          <p:nvPr>
            <p:ph type="title"/>
          </p:nvPr>
        </p:nvSpPr>
        <p:spPr>
          <a:xfrm>
            <a:off x="1381250" y="896112"/>
            <a:ext cx="3878400" cy="4356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Font typeface="Lora"/>
              <a:buNone/>
              <a:defRPr sz="2000" b="1">
                <a:latin typeface="Lora"/>
                <a:ea typeface="Lora"/>
                <a:cs typeface="Lora"/>
                <a:sym typeface="Lora"/>
              </a:defRPr>
            </a:lvl1pPr>
            <a:lvl2pPr lvl="1" rtl="0">
              <a:spcBef>
                <a:spcPts val="0"/>
              </a:spcBef>
              <a:spcAft>
                <a:spcPts val="0"/>
              </a:spcAft>
              <a:buSzPts val="2000"/>
              <a:buFont typeface="Lora"/>
              <a:buNone/>
              <a:defRPr sz="2000" b="1">
                <a:highlight>
                  <a:srgbClr val="FFFFFF"/>
                </a:highlight>
                <a:latin typeface="Lora"/>
                <a:ea typeface="Lora"/>
                <a:cs typeface="Lora"/>
                <a:sym typeface="Lora"/>
              </a:defRPr>
            </a:lvl2pPr>
            <a:lvl3pPr lvl="2" rtl="0">
              <a:spcBef>
                <a:spcPts val="0"/>
              </a:spcBef>
              <a:spcAft>
                <a:spcPts val="0"/>
              </a:spcAft>
              <a:buSzPts val="2000"/>
              <a:buFont typeface="Lora"/>
              <a:buNone/>
              <a:defRPr sz="2000" b="1">
                <a:highlight>
                  <a:srgbClr val="FFFFFF"/>
                </a:highlight>
                <a:latin typeface="Lora"/>
                <a:ea typeface="Lora"/>
                <a:cs typeface="Lora"/>
                <a:sym typeface="Lora"/>
              </a:defRPr>
            </a:lvl3pPr>
            <a:lvl4pPr lvl="3" rtl="0">
              <a:spcBef>
                <a:spcPts val="0"/>
              </a:spcBef>
              <a:spcAft>
                <a:spcPts val="0"/>
              </a:spcAft>
              <a:buSzPts val="2000"/>
              <a:buFont typeface="Lora"/>
              <a:buNone/>
              <a:defRPr sz="2000" b="1">
                <a:highlight>
                  <a:srgbClr val="FFFFFF"/>
                </a:highlight>
                <a:latin typeface="Lora"/>
                <a:ea typeface="Lora"/>
                <a:cs typeface="Lora"/>
                <a:sym typeface="Lora"/>
              </a:defRPr>
            </a:lvl4pPr>
            <a:lvl5pPr lvl="4" rtl="0">
              <a:spcBef>
                <a:spcPts val="0"/>
              </a:spcBef>
              <a:spcAft>
                <a:spcPts val="0"/>
              </a:spcAft>
              <a:buSzPts val="2000"/>
              <a:buFont typeface="Lora"/>
              <a:buNone/>
              <a:defRPr sz="2000" b="1">
                <a:highlight>
                  <a:srgbClr val="FFFFFF"/>
                </a:highlight>
                <a:latin typeface="Lora"/>
                <a:ea typeface="Lora"/>
                <a:cs typeface="Lora"/>
                <a:sym typeface="Lora"/>
              </a:defRPr>
            </a:lvl5pPr>
            <a:lvl6pPr lvl="5" rtl="0">
              <a:spcBef>
                <a:spcPts val="0"/>
              </a:spcBef>
              <a:spcAft>
                <a:spcPts val="0"/>
              </a:spcAft>
              <a:buSzPts val="2000"/>
              <a:buFont typeface="Lora"/>
              <a:buNone/>
              <a:defRPr sz="2000" b="1">
                <a:highlight>
                  <a:srgbClr val="FFFFFF"/>
                </a:highlight>
                <a:latin typeface="Lora"/>
                <a:ea typeface="Lora"/>
                <a:cs typeface="Lora"/>
                <a:sym typeface="Lora"/>
              </a:defRPr>
            </a:lvl6pPr>
            <a:lvl7pPr lvl="6" rtl="0">
              <a:spcBef>
                <a:spcPts val="0"/>
              </a:spcBef>
              <a:spcAft>
                <a:spcPts val="0"/>
              </a:spcAft>
              <a:buSzPts val="2000"/>
              <a:buFont typeface="Lora"/>
              <a:buNone/>
              <a:defRPr sz="2000" b="1">
                <a:highlight>
                  <a:srgbClr val="FFFFFF"/>
                </a:highlight>
                <a:latin typeface="Lora"/>
                <a:ea typeface="Lora"/>
                <a:cs typeface="Lora"/>
                <a:sym typeface="Lora"/>
              </a:defRPr>
            </a:lvl7pPr>
            <a:lvl8pPr lvl="7" rtl="0">
              <a:spcBef>
                <a:spcPts val="0"/>
              </a:spcBef>
              <a:spcAft>
                <a:spcPts val="0"/>
              </a:spcAft>
              <a:buSzPts val="2000"/>
              <a:buFont typeface="Lora"/>
              <a:buNone/>
              <a:defRPr sz="2000" b="1">
                <a:highlight>
                  <a:srgbClr val="FFFFFF"/>
                </a:highlight>
                <a:latin typeface="Lora"/>
                <a:ea typeface="Lora"/>
                <a:cs typeface="Lora"/>
                <a:sym typeface="Lora"/>
              </a:defRPr>
            </a:lvl8pPr>
            <a:lvl9pPr lvl="8" rtl="0">
              <a:spcBef>
                <a:spcPts val="0"/>
              </a:spcBef>
              <a:spcAft>
                <a:spcPts val="0"/>
              </a:spcAft>
              <a:buSzPts val="2000"/>
              <a:buFont typeface="Lora"/>
              <a:buNone/>
              <a:defRPr sz="2000" b="1">
                <a:highlight>
                  <a:srgbClr val="FFFFFF"/>
                </a:highlight>
                <a:latin typeface="Lora"/>
                <a:ea typeface="Lora"/>
                <a:cs typeface="Lora"/>
                <a:sym typeface="Lora"/>
              </a:defRPr>
            </a:lvl9pPr>
          </a:lstStyle>
          <a:p>
            <a:endParaRPr/>
          </a:p>
        </p:txBody>
      </p:sp>
      <p:sp>
        <p:nvSpPr>
          <p:cNvPr id="30" name="Google Shape;30;p5"/>
          <p:cNvSpPr txBox="1">
            <a:spLocks noGrp="1"/>
          </p:cNvSpPr>
          <p:nvPr>
            <p:ph type="body" idx="1"/>
          </p:nvPr>
        </p:nvSpPr>
        <p:spPr>
          <a:xfrm>
            <a:off x="1381250" y="1616470"/>
            <a:ext cx="6809700" cy="3112200"/>
          </a:xfrm>
          <a:prstGeom prst="rect">
            <a:avLst/>
          </a:prstGeom>
        </p:spPr>
        <p:txBody>
          <a:bodyPr spcFirstLastPara="1" wrap="square" lIns="91425" tIns="91425" rIns="91425" bIns="91425" anchor="t" anchorCtr="0">
            <a:noAutofit/>
          </a:bodyPr>
          <a:lstStyle>
            <a:lvl1pPr marL="457200" lvl="0" indent="-381000" rtl="0">
              <a:spcBef>
                <a:spcPts val="600"/>
              </a:spcBef>
              <a:spcAft>
                <a:spcPts val="0"/>
              </a:spcAft>
              <a:buClr>
                <a:srgbClr val="FFCD00"/>
              </a:buClr>
              <a:buSzPts val="2400"/>
              <a:buFont typeface="Quattrocento Sans"/>
              <a:buChar char="◉"/>
              <a:defRPr sz="2400">
                <a:latin typeface="Quattrocento Sans"/>
                <a:ea typeface="Quattrocento Sans"/>
                <a:cs typeface="Quattrocento Sans"/>
                <a:sym typeface="Quattrocento Sans"/>
              </a:defRPr>
            </a:lvl1pPr>
            <a:lvl2pPr marL="914400" lvl="1" indent="-355600" rtl="0">
              <a:spcBef>
                <a:spcPts val="0"/>
              </a:spcBef>
              <a:spcAft>
                <a:spcPts val="0"/>
              </a:spcAft>
              <a:buClr>
                <a:srgbClr val="FFCD00"/>
              </a:buClr>
              <a:buSzPts val="2000"/>
              <a:buFont typeface="Quattrocento Sans"/>
              <a:buChar char="○"/>
              <a:defRPr sz="2000">
                <a:latin typeface="Quattrocento Sans"/>
                <a:ea typeface="Quattrocento Sans"/>
                <a:cs typeface="Quattrocento Sans"/>
                <a:sym typeface="Quattrocento Sans"/>
              </a:defRPr>
            </a:lvl2pPr>
            <a:lvl3pPr marL="1371600" lvl="2" indent="-355600" rtl="0">
              <a:spcBef>
                <a:spcPts val="0"/>
              </a:spcBef>
              <a:spcAft>
                <a:spcPts val="0"/>
              </a:spcAft>
              <a:buClr>
                <a:srgbClr val="FFCD00"/>
              </a:buClr>
              <a:buSzPts val="2000"/>
              <a:buFont typeface="Quattrocento Sans"/>
              <a:buChar char="■"/>
              <a:defRPr sz="2000">
                <a:latin typeface="Quattrocento Sans"/>
                <a:ea typeface="Quattrocento Sans"/>
                <a:cs typeface="Quattrocento Sans"/>
                <a:sym typeface="Quattrocento Sans"/>
              </a:defRPr>
            </a:lvl3pPr>
            <a:lvl4pPr marL="1828800" lvl="3"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4pPr>
            <a:lvl5pPr marL="2286000" lvl="4"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5pPr>
            <a:lvl6pPr marL="2743200" lvl="5"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6pPr>
            <a:lvl7pPr marL="3200400" lvl="6"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7pPr>
            <a:lvl8pPr marL="3657600" lvl="7"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8pPr>
            <a:lvl9pPr marL="4114800" lvl="8" indent="-342900" rtl="0">
              <a:spcBef>
                <a:spcPts val="0"/>
              </a:spcBef>
              <a:spcAft>
                <a:spcPts val="0"/>
              </a:spcAft>
              <a:buClr>
                <a:srgbClr val="FFCD00"/>
              </a:buClr>
              <a:buSzPts val="1800"/>
              <a:buFont typeface="Quattrocento Sans"/>
              <a:buChar char="■"/>
              <a:defRPr sz="1800">
                <a:latin typeface="Quattrocento Sans"/>
                <a:ea typeface="Quattrocento Sans"/>
                <a:cs typeface="Quattrocento Sans"/>
                <a:sym typeface="Quattrocento Sans"/>
              </a:defRPr>
            </a:lvl9pPr>
          </a:lstStyle>
          <a:p>
            <a:endParaRPr/>
          </a:p>
        </p:txBody>
      </p:sp>
      <p:sp>
        <p:nvSpPr>
          <p:cNvPr id="32" name="Google Shape;32;p5"/>
          <p:cNvSpPr txBox="1">
            <a:spLocks noGrp="1"/>
          </p:cNvSpPr>
          <p:nvPr>
            <p:ph type="sldNum" idx="12"/>
          </p:nvPr>
        </p:nvSpPr>
        <p:spPr>
          <a:xfrm>
            <a:off x="8543227"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601527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4AAD347D-5ACD-4C99-B74B-A9C85AD731AF}" type="datetimeFigureOut">
              <a:rPr lang="en-US" smtClean="0"/>
              <a:t>7/21/2022</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372635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ransition>
    <p:fade thruBlk="1"/>
  </p:transition>
  <p:hf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2"/>
          <p:cNvSpPr txBox="1">
            <a:spLocks noGrp="1"/>
          </p:cNvSpPr>
          <p:nvPr>
            <p:ph type="ctrTitle"/>
          </p:nvPr>
        </p:nvSpPr>
        <p:spPr>
          <a:xfrm>
            <a:off x="721391" y="1711582"/>
            <a:ext cx="7870381" cy="1516023"/>
          </a:xfrm>
          <a:prstGeom prst="rect">
            <a:avLst/>
          </a:prstGeom>
        </p:spPr>
        <p:txBody>
          <a:bodyPr spcFirstLastPara="1" wrap="square" lIns="91425" tIns="91425" rIns="91425" bIns="91425" anchor="b" anchorCtr="0">
            <a:noAutofit/>
          </a:bodyPr>
          <a:lstStyle/>
          <a:p>
            <a:pPr marL="0" lvl="0" indent="0" algn="just" rtl="0">
              <a:spcBef>
                <a:spcPts val="0"/>
              </a:spcBef>
              <a:spcAft>
                <a:spcPts val="0"/>
              </a:spcAft>
              <a:buNone/>
            </a:pPr>
            <a:r>
              <a:rPr lang="en" dirty="0">
                <a:latin typeface="+mj-lt"/>
              </a:rPr>
              <a:t>Research Proposal: </a:t>
            </a:r>
            <a:r>
              <a:rPr lang="en-GB" dirty="0">
                <a:effectLst/>
                <a:latin typeface="+mj-lt"/>
                <a:ea typeface="Times New Roman" panose="02020603050405020304" pitchFamily="18" charset="0"/>
              </a:rPr>
              <a:t>How do we </a:t>
            </a:r>
            <a:r>
              <a:rPr lang="en-GB" dirty="0">
                <a:effectLst/>
                <a:highlight>
                  <a:srgbClr val="FFFF00"/>
                </a:highlight>
                <a:latin typeface="+mj-lt"/>
                <a:ea typeface="Times New Roman" panose="02020603050405020304" pitchFamily="18" charset="0"/>
              </a:rPr>
              <a:t>Collaborate digitally</a:t>
            </a:r>
            <a:r>
              <a:rPr lang="en-GB" dirty="0">
                <a:effectLst/>
                <a:latin typeface="+mj-lt"/>
                <a:ea typeface="Times New Roman" panose="02020603050405020304" pitchFamily="18" charset="0"/>
              </a:rPr>
              <a:t> at UWTSD?</a:t>
            </a:r>
            <a:endParaRPr dirty="0">
              <a:latin typeface="+mj-lt"/>
            </a:endParaRPr>
          </a:p>
        </p:txBody>
      </p:sp>
      <p:pic>
        <p:nvPicPr>
          <p:cNvPr id="1026" name="Picture 2" descr="See the source image">
            <a:extLst>
              <a:ext uri="{FF2B5EF4-FFF2-40B4-BE49-F238E27FC236}">
                <a16:creationId xmlns:a16="http://schemas.microsoft.com/office/drawing/2014/main" id="{61B2E755-94F2-0994-9F3F-FCBA727BA2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7215" y="3387760"/>
            <a:ext cx="631002" cy="6248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BCE4CE-EA34-2A2D-0B70-4147EA3DFB51}"/>
              </a:ext>
            </a:extLst>
          </p:cNvPr>
          <p:cNvSpPr txBox="1"/>
          <p:nvPr/>
        </p:nvSpPr>
        <p:spPr>
          <a:xfrm>
            <a:off x="859535" y="289827"/>
            <a:ext cx="5485597" cy="872034"/>
          </a:xfrm>
          <a:prstGeom prst="rect">
            <a:avLst/>
          </a:prstGeom>
          <a:noFill/>
        </p:spPr>
        <p:txBody>
          <a:bodyPr wrap="square" rtlCol="0">
            <a:spAutoFit/>
          </a:bodyPr>
          <a:lstStyle/>
          <a:p>
            <a:pPr>
              <a:lnSpc>
                <a:spcPct val="150000"/>
              </a:lnSpc>
            </a:pPr>
            <a:r>
              <a:rPr lang="en-US" sz="1800" b="1" dirty="0">
                <a:latin typeface="+mn-lt"/>
                <a:cs typeface="Times New Roman" panose="02020603050405020304" pitchFamily="18" charset="0"/>
              </a:rPr>
              <a:t>Module Code: </a:t>
            </a:r>
            <a:r>
              <a:rPr lang="en-GB" sz="1800" dirty="0">
                <a:effectLst/>
                <a:latin typeface="+mn-lt"/>
                <a:ea typeface="Times New Roman" panose="02020603050405020304" pitchFamily="18" charset="0"/>
                <a:cs typeface="Times New Roman" panose="02020603050405020304" pitchFamily="18" charset="0"/>
              </a:rPr>
              <a:t>BMSW4003_BIRM</a:t>
            </a:r>
            <a:endParaRPr lang="en-US" sz="1800" dirty="0">
              <a:latin typeface="+mn-lt"/>
              <a:cs typeface="Times New Roman" panose="02020603050405020304" pitchFamily="18" charset="0"/>
            </a:endParaRPr>
          </a:p>
          <a:p>
            <a:pPr>
              <a:lnSpc>
                <a:spcPct val="150000"/>
              </a:lnSpc>
            </a:pPr>
            <a:r>
              <a:rPr lang="en-US" sz="1800" b="1" dirty="0">
                <a:latin typeface="+mn-lt"/>
                <a:cs typeface="Times New Roman" panose="02020603050405020304" pitchFamily="18" charset="0"/>
              </a:rPr>
              <a:t>Module title: </a:t>
            </a:r>
            <a:r>
              <a:rPr lang="en-GB" sz="1800" dirty="0">
                <a:effectLst/>
                <a:latin typeface="+mn-lt"/>
                <a:ea typeface="Times New Roman" panose="02020603050405020304" pitchFamily="18" charset="0"/>
                <a:cs typeface="Times New Roman" panose="02020603050405020304" pitchFamily="18" charset="0"/>
              </a:rPr>
              <a:t>Digital Skills and Research Methods</a:t>
            </a:r>
          </a:p>
        </p:txBody>
      </p:sp>
      <p:sp>
        <p:nvSpPr>
          <p:cNvPr id="14" name="TextBox 13">
            <a:extLst>
              <a:ext uri="{FF2B5EF4-FFF2-40B4-BE49-F238E27FC236}">
                <a16:creationId xmlns:a16="http://schemas.microsoft.com/office/drawing/2014/main" id="{D1674577-DE98-AF39-E9D2-6CB886665A75}"/>
              </a:ext>
            </a:extLst>
          </p:cNvPr>
          <p:cNvSpPr txBox="1"/>
          <p:nvPr/>
        </p:nvSpPr>
        <p:spPr>
          <a:xfrm>
            <a:off x="859536" y="4037768"/>
            <a:ext cx="5422392" cy="785343"/>
          </a:xfrm>
          <a:prstGeom prst="rect">
            <a:avLst/>
          </a:prstGeom>
          <a:noFill/>
        </p:spPr>
        <p:txBody>
          <a:bodyPr wrap="square" rtlCol="0">
            <a:spAutoFit/>
          </a:bodyPr>
          <a:lstStyle/>
          <a:p>
            <a:pPr>
              <a:lnSpc>
                <a:spcPct val="150000"/>
              </a:lnSpc>
            </a:pPr>
            <a:r>
              <a:rPr lang="en-US" sz="1600" b="1" dirty="0">
                <a:latin typeface="+mn-lt"/>
                <a:cs typeface="Times New Roman" panose="02020603050405020304" pitchFamily="18" charset="0"/>
              </a:rPr>
              <a:t>Student ID: 2108084</a:t>
            </a:r>
          </a:p>
          <a:p>
            <a:pPr>
              <a:lnSpc>
                <a:spcPct val="150000"/>
              </a:lnSpc>
            </a:pPr>
            <a:r>
              <a:rPr lang="en-US" sz="1600" b="1" dirty="0">
                <a:latin typeface="+mn-lt"/>
                <a:cs typeface="Times New Roman" panose="02020603050405020304" pitchFamily="18" charset="0"/>
              </a:rPr>
              <a:t>Name: Andreea </a:t>
            </a:r>
            <a:r>
              <a:rPr lang="en-US" sz="1600" b="1" dirty="0" err="1">
                <a:latin typeface="+mn-lt"/>
                <a:cs typeface="Times New Roman" panose="02020603050405020304" pitchFamily="18" charset="0"/>
              </a:rPr>
              <a:t>Oana</a:t>
            </a:r>
            <a:r>
              <a:rPr lang="en-US" sz="1600" b="1" dirty="0">
                <a:latin typeface="+mn-lt"/>
                <a:cs typeface="Times New Roman" panose="02020603050405020304" pitchFamily="18" charset="0"/>
              </a:rPr>
              <a:t> Vlasceanu </a:t>
            </a:r>
          </a:p>
        </p:txBody>
      </p:sp>
      <p:sp>
        <p:nvSpPr>
          <p:cNvPr id="4" name="Rectangle: Top Corners One Rounded and One Snipped 3">
            <a:extLst>
              <a:ext uri="{FF2B5EF4-FFF2-40B4-BE49-F238E27FC236}">
                <a16:creationId xmlns:a16="http://schemas.microsoft.com/office/drawing/2014/main" id="{7AF0893E-9F23-9EFD-BDE6-B2FB2752CB50}"/>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D34329EC-D2AC-1225-4D1C-D2ADF27BDEA9}"/>
              </a:ext>
            </a:extLst>
          </p:cNvPr>
          <p:cNvCxnSpPr>
            <a:cxnSpLocks/>
          </p:cNvCxnSpPr>
          <p:nvPr/>
        </p:nvCxnSpPr>
        <p:spPr>
          <a:xfrm>
            <a:off x="0" y="-27433"/>
            <a:ext cx="0" cy="5230369"/>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17E0B02-3C70-42D8-54BD-59DB039E6D51}"/>
              </a:ext>
            </a:extLst>
          </p:cNvPr>
          <p:cNvCxnSpPr>
            <a:cxnSpLocks/>
          </p:cNvCxnSpPr>
          <p:nvPr/>
        </p:nvCxnSpPr>
        <p:spPr>
          <a:xfrm>
            <a:off x="9144000" y="0"/>
            <a:ext cx="0" cy="5230369"/>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4058E4E-953C-4412-61D5-DE8AD39E426B}"/>
              </a:ext>
            </a:extLst>
          </p:cNvPr>
          <p:cNvCxnSpPr>
            <a:stCxn id="4" idx="2"/>
          </p:cNvCxnSpPr>
          <p:nvPr/>
        </p:nvCxnSpPr>
        <p:spPr>
          <a:xfrm>
            <a:off x="169164" y="-27432"/>
            <a:ext cx="8974836" cy="274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F1C5064-FB77-08BA-B749-A75CC79363DE}"/>
              </a:ext>
            </a:extLst>
          </p:cNvPr>
          <p:cNvCxnSpPr>
            <a:cxnSpLocks/>
          </p:cNvCxnSpPr>
          <p:nvPr/>
        </p:nvCxnSpPr>
        <p:spPr>
          <a:xfrm>
            <a:off x="-45720" y="5143500"/>
            <a:ext cx="918972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dirty="0">
                <a:highlight>
                  <a:schemeClr val="accent1"/>
                </a:highlight>
                <a:latin typeface="+mn-lt"/>
              </a:rPr>
              <a:t>Introduction</a:t>
            </a:r>
            <a:endParaRPr sz="2400" dirty="0">
              <a:highlight>
                <a:schemeClr val="accent1"/>
              </a:highlight>
              <a:latin typeface="+mn-lt"/>
            </a:endParaRPr>
          </a:p>
        </p:txBody>
      </p:sp>
      <p:sp>
        <p:nvSpPr>
          <p:cNvPr id="125" name="Google Shape;125;p17"/>
          <p:cNvSpPr txBox="1">
            <a:spLocks noGrp="1"/>
          </p:cNvSpPr>
          <p:nvPr>
            <p:ph type="body" idx="1"/>
          </p:nvPr>
        </p:nvSpPr>
        <p:spPr>
          <a:xfrm>
            <a:off x="762804" y="1421492"/>
            <a:ext cx="8143689" cy="3112200"/>
          </a:xfrm>
          <a:prstGeom prst="rect">
            <a:avLst/>
          </a:prstGeom>
        </p:spPr>
        <p:txBody>
          <a:bodyPr spcFirstLastPara="1" wrap="square" lIns="91425" tIns="91425" rIns="91425" bIns="91425" anchor="t" anchorCtr="0">
            <a:noAutofit/>
          </a:bodyPr>
          <a:lstStyle/>
          <a:p>
            <a:pPr marL="342900" indent="-342900" algn="just">
              <a:lnSpc>
                <a:spcPct val="150000"/>
              </a:lnSpc>
            </a:pPr>
            <a:r>
              <a:rPr lang="en-US" sz="1800" dirty="0">
                <a:latin typeface="+mn-lt"/>
              </a:rPr>
              <a:t>Technological advancement draws the opportunity of collaborating digitally. </a:t>
            </a:r>
          </a:p>
          <a:p>
            <a:pPr marL="342900" indent="-342900" algn="just">
              <a:lnSpc>
                <a:spcPct val="150000"/>
              </a:lnSpc>
            </a:pPr>
            <a:r>
              <a:rPr lang="en-US" sz="1800" dirty="0">
                <a:latin typeface="+mn-lt"/>
              </a:rPr>
              <a:t>University, education and working settings are now tending to the acquisition of collaboration tools. The covid pandemic also played an anchoring role. </a:t>
            </a:r>
          </a:p>
          <a:p>
            <a:pPr marL="342900" indent="-342900" algn="just">
              <a:lnSpc>
                <a:spcPct val="150000"/>
              </a:lnSpc>
            </a:pPr>
            <a:r>
              <a:rPr lang="en-US" sz="1800" dirty="0">
                <a:latin typeface="+mn-lt"/>
              </a:rPr>
              <a:t>Unaccustomedness to dealing with digital tools and the rapidly changing future of technology posted a need for training for being comfortable with technology. </a:t>
            </a:r>
          </a:p>
          <a:p>
            <a:pPr marL="0" indent="0" algn="just">
              <a:lnSpc>
                <a:spcPct val="150000"/>
              </a:lnSpc>
              <a:buNone/>
            </a:pPr>
            <a:endParaRPr sz="1800" dirty="0">
              <a:latin typeface="+mn-lt"/>
            </a:endParaRPr>
          </a:p>
        </p:txBody>
      </p:sp>
      <p:sp>
        <p:nvSpPr>
          <p:cNvPr id="131" name="Google Shape;131;p17"/>
          <p:cNvSpPr txBox="1">
            <a:spLocks noGrp="1"/>
          </p:cNvSpPr>
          <p:nvPr>
            <p:ph type="sldNum" idx="12"/>
          </p:nvPr>
        </p:nvSpPr>
        <p:spPr>
          <a:xfrm>
            <a:off x="7883269"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2</a:t>
            </a:fld>
            <a:endParaRPr/>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 name="Rectangle: Top Corners One Rounded and One Snipped 12">
            <a:extLst>
              <a:ext uri="{FF2B5EF4-FFF2-40B4-BE49-F238E27FC236}">
                <a16:creationId xmlns:a16="http://schemas.microsoft.com/office/drawing/2014/main" id="{0EBBF60E-D678-5950-53B9-03C5464B18B2}"/>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Top Corners One Rounded and One Snipped 13">
            <a:extLst>
              <a:ext uri="{FF2B5EF4-FFF2-40B4-BE49-F238E27FC236}">
                <a16:creationId xmlns:a16="http://schemas.microsoft.com/office/drawing/2014/main" id="{A13D29F6-21D3-CA50-D413-D7ADB4CD65FB}"/>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xfrm>
            <a:off x="1319088" y="1079426"/>
            <a:ext cx="6257367" cy="220613"/>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dirty="0">
                <a:highlight>
                  <a:schemeClr val="accent1"/>
                </a:highlight>
                <a:latin typeface="+mj-lt"/>
              </a:rPr>
              <a:t>Aimed question of the research project</a:t>
            </a:r>
            <a:endParaRPr sz="2400" dirty="0">
              <a:highlight>
                <a:schemeClr val="accent1"/>
              </a:highlight>
              <a:latin typeface="+mj-lt"/>
            </a:endParaRPr>
          </a:p>
        </p:txBody>
      </p:sp>
      <p:sp>
        <p:nvSpPr>
          <p:cNvPr id="125" name="Google Shape;125;p17"/>
          <p:cNvSpPr txBox="1">
            <a:spLocks noGrp="1"/>
          </p:cNvSpPr>
          <p:nvPr>
            <p:ph type="body" idx="1"/>
          </p:nvPr>
        </p:nvSpPr>
        <p:spPr>
          <a:xfrm>
            <a:off x="1024069" y="1766775"/>
            <a:ext cx="3800475" cy="2656426"/>
          </a:xfrm>
          <a:prstGeom prst="rect">
            <a:avLst/>
          </a:prstGeom>
        </p:spPr>
        <p:txBody>
          <a:bodyPr spcFirstLastPara="1" wrap="square" lIns="91425" tIns="91425" rIns="91425" bIns="91425" anchor="t" anchorCtr="0">
            <a:noAutofit/>
          </a:bodyPr>
          <a:lstStyle/>
          <a:p>
            <a:pPr marL="0" indent="0" algn="just">
              <a:lnSpc>
                <a:spcPct val="150000"/>
              </a:lnSpc>
              <a:buNone/>
            </a:pPr>
            <a:r>
              <a:rPr lang="en-GB" dirty="0">
                <a:effectLst/>
                <a:latin typeface="+mn-lt"/>
                <a:ea typeface="Times New Roman" panose="02020603050405020304" pitchFamily="18" charset="0"/>
              </a:rPr>
              <a:t>Is there a need to provide training on how to use technology to collaborate at UWTSD? </a:t>
            </a:r>
            <a:endParaRPr lang="en-US" dirty="0">
              <a:effectLst/>
              <a:latin typeface="+mn-lt"/>
              <a:ea typeface="Times New Roman" panose="02020603050405020304" pitchFamily="18" charset="0"/>
            </a:endParaRPr>
          </a:p>
          <a:p>
            <a:pPr marL="0" lvl="0" indent="0" algn="l" rtl="0">
              <a:spcBef>
                <a:spcPts val="600"/>
              </a:spcBef>
              <a:spcAft>
                <a:spcPts val="0"/>
              </a:spcAft>
              <a:buNone/>
            </a:pPr>
            <a:endParaRPr dirty="0"/>
          </a:p>
        </p:txBody>
      </p:sp>
      <p:sp>
        <p:nvSpPr>
          <p:cNvPr id="131" name="Google Shape;131;p17"/>
          <p:cNvSpPr txBox="1">
            <a:spLocks noGrp="1"/>
          </p:cNvSpPr>
          <p:nvPr>
            <p:ph type="sldNum" idx="12"/>
          </p:nvPr>
        </p:nvSpPr>
        <p:spPr>
          <a:xfrm>
            <a:off x="7756048" y="4694191"/>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3</a:t>
            </a:fld>
            <a:endParaRPr/>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050" name="Picture 2" descr="Image result for technology training for collaborations">
            <a:extLst>
              <a:ext uri="{FF2B5EF4-FFF2-40B4-BE49-F238E27FC236}">
                <a16:creationId xmlns:a16="http://schemas.microsoft.com/office/drawing/2014/main" id="{7AFC587A-9039-2D67-4B7F-8A85077CB6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2465" y="1880026"/>
            <a:ext cx="3800475" cy="254317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Top Corners One Rounded and One Snipped 10">
            <a:extLst>
              <a:ext uri="{FF2B5EF4-FFF2-40B4-BE49-F238E27FC236}">
                <a16:creationId xmlns:a16="http://schemas.microsoft.com/office/drawing/2014/main" id="{7BEAAE6E-1A9F-6774-23BE-400029ABAFB1}"/>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Top Corners One Rounded and One Snipped 11">
            <a:extLst>
              <a:ext uri="{FF2B5EF4-FFF2-40B4-BE49-F238E27FC236}">
                <a16:creationId xmlns:a16="http://schemas.microsoft.com/office/drawing/2014/main" id="{0F64A21B-D5A5-C1F5-633B-5287C6DD027E}"/>
              </a:ext>
            </a:extLst>
          </p:cNvPr>
          <p:cNvSpPr/>
          <p:nvPr/>
        </p:nvSpPr>
        <p:spPr>
          <a:xfrm rot="16200000">
            <a:off x="8528856" y="4528355"/>
            <a:ext cx="802088" cy="428201"/>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83907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dirty="0">
                <a:highlight>
                  <a:schemeClr val="accent1"/>
                </a:highlight>
              </a:rPr>
              <a:t>Literature Review</a:t>
            </a:r>
            <a:endParaRPr sz="2400" dirty="0">
              <a:highlight>
                <a:schemeClr val="accent1"/>
              </a:highlight>
            </a:endParaRPr>
          </a:p>
        </p:txBody>
      </p:sp>
      <p:sp>
        <p:nvSpPr>
          <p:cNvPr id="125" name="Google Shape;125;p17"/>
          <p:cNvSpPr txBox="1">
            <a:spLocks noGrp="1"/>
          </p:cNvSpPr>
          <p:nvPr>
            <p:ph type="body" idx="1"/>
          </p:nvPr>
        </p:nvSpPr>
        <p:spPr>
          <a:xfrm>
            <a:off x="1131083" y="1418066"/>
            <a:ext cx="7680407" cy="3112200"/>
          </a:xfrm>
          <a:prstGeom prst="rect">
            <a:avLst/>
          </a:prstGeom>
        </p:spPr>
        <p:txBody>
          <a:bodyPr spcFirstLastPara="1" wrap="square" lIns="91425" tIns="91425" rIns="91425" bIns="91425" anchor="t" anchorCtr="0">
            <a:noAutofit/>
          </a:bodyPr>
          <a:lstStyle/>
          <a:p>
            <a:pPr marL="342900" indent="-342900" algn="just">
              <a:lnSpc>
                <a:spcPct val="150000"/>
              </a:lnSpc>
            </a:pPr>
            <a:r>
              <a:rPr lang="en-US" sz="1300" dirty="0">
                <a:latin typeface="+mn-lt"/>
              </a:rPr>
              <a:t>Training for using collaboration tools confidently can be done in a group or isolated self-paced automated training manual (</a:t>
            </a:r>
            <a:r>
              <a:rPr lang="en-GB" sz="1300" b="0" i="0" dirty="0">
                <a:solidFill>
                  <a:srgbClr val="222222"/>
                </a:solidFill>
                <a:effectLst/>
                <a:latin typeface="+mn-lt"/>
              </a:rPr>
              <a:t>Lee, 2005)</a:t>
            </a:r>
            <a:r>
              <a:rPr lang="en-US" sz="1300" dirty="0">
                <a:latin typeface="+mn-lt"/>
              </a:rPr>
              <a:t>. </a:t>
            </a:r>
          </a:p>
          <a:p>
            <a:pPr marL="342900" indent="-342900" algn="just">
              <a:lnSpc>
                <a:spcPct val="150000"/>
              </a:lnSpc>
            </a:pPr>
            <a:r>
              <a:rPr lang="en-US" sz="1300" dirty="0">
                <a:latin typeface="+mn-lt"/>
              </a:rPr>
              <a:t>According to </a:t>
            </a:r>
            <a:r>
              <a:rPr lang="en-GB" sz="1300" b="0" i="0" dirty="0">
                <a:solidFill>
                  <a:srgbClr val="222222"/>
                </a:solidFill>
                <a:effectLst/>
                <a:latin typeface="+mn-lt"/>
              </a:rPr>
              <a:t>Cahill et al. </a:t>
            </a:r>
            <a:r>
              <a:rPr lang="en-GB" sz="1300" dirty="0">
                <a:solidFill>
                  <a:srgbClr val="222222"/>
                </a:solidFill>
                <a:latin typeface="+mn-lt"/>
              </a:rPr>
              <a:t>digital collaboration methods showed resilience in the time of covid pandemic and systematic training on digital collaboration tools can make students more comfortable (</a:t>
            </a:r>
            <a:r>
              <a:rPr lang="en-GB" sz="1300" b="0" i="0" dirty="0">
                <a:solidFill>
                  <a:srgbClr val="222222"/>
                </a:solidFill>
                <a:effectLst/>
                <a:latin typeface="+mn-lt"/>
              </a:rPr>
              <a:t>Cahill et al. 2021)</a:t>
            </a:r>
            <a:r>
              <a:rPr lang="en-GB" sz="1300" dirty="0">
                <a:solidFill>
                  <a:srgbClr val="222222"/>
                </a:solidFill>
                <a:latin typeface="+mn-lt"/>
              </a:rPr>
              <a:t>. </a:t>
            </a:r>
          </a:p>
          <a:p>
            <a:pPr marL="342900" indent="-342900" algn="just">
              <a:lnSpc>
                <a:spcPct val="150000"/>
              </a:lnSpc>
            </a:pPr>
            <a:r>
              <a:rPr lang="en-GB" sz="1300" dirty="0">
                <a:solidFill>
                  <a:srgbClr val="222222"/>
                </a:solidFill>
                <a:latin typeface="+mn-lt"/>
              </a:rPr>
              <a:t>From the perspective of the student, training and instruction about the troubleshooting of digital collaboration tools are a primary dependent of successful remote learning (</a:t>
            </a:r>
            <a:r>
              <a:rPr lang="en-GB" sz="1300" b="0" i="0" dirty="0" err="1">
                <a:solidFill>
                  <a:srgbClr val="222222"/>
                </a:solidFill>
                <a:effectLst/>
                <a:latin typeface="+mn-lt"/>
                <a:cs typeface="Times New Roman" panose="02020603050405020304" pitchFamily="18" charset="0"/>
              </a:rPr>
              <a:t>Stoytcheva</a:t>
            </a:r>
            <a:r>
              <a:rPr lang="en-GB" sz="1300" b="0" i="0" dirty="0">
                <a:solidFill>
                  <a:srgbClr val="222222"/>
                </a:solidFill>
                <a:effectLst/>
                <a:latin typeface="+mn-lt"/>
                <a:cs typeface="Times New Roman" panose="02020603050405020304" pitchFamily="18" charset="0"/>
              </a:rPr>
              <a:t>, 2018)</a:t>
            </a:r>
            <a:r>
              <a:rPr lang="en-GB" sz="1300" dirty="0">
                <a:solidFill>
                  <a:srgbClr val="222222"/>
                </a:solidFill>
                <a:latin typeface="+mn-lt"/>
              </a:rPr>
              <a:t>. </a:t>
            </a:r>
          </a:p>
          <a:p>
            <a:pPr marL="342900" indent="-342900" algn="just">
              <a:lnSpc>
                <a:spcPct val="150000"/>
              </a:lnSpc>
            </a:pPr>
            <a:r>
              <a:rPr lang="en-GB" sz="1300" dirty="0">
                <a:solidFill>
                  <a:srgbClr val="222222"/>
                </a:solidFill>
                <a:latin typeface="+mn-lt"/>
              </a:rPr>
              <a:t>Online collaboration competence is a determining factor in higher study settings and this competency is a transferable skill which can be enriched through training (</a:t>
            </a:r>
            <a:r>
              <a:rPr lang="en-US" sz="1300" b="0" i="0" dirty="0" err="1">
                <a:solidFill>
                  <a:srgbClr val="222222"/>
                </a:solidFill>
                <a:effectLst/>
                <a:latin typeface="+mn-lt"/>
              </a:rPr>
              <a:t>Kolm</a:t>
            </a:r>
            <a:r>
              <a:rPr lang="en-US" sz="1300" b="0" i="0" dirty="0">
                <a:solidFill>
                  <a:srgbClr val="222222"/>
                </a:solidFill>
                <a:effectLst/>
                <a:latin typeface="+mn-lt"/>
              </a:rPr>
              <a:t> et al. 2022)</a:t>
            </a:r>
            <a:r>
              <a:rPr lang="en-GB" sz="1300" dirty="0">
                <a:solidFill>
                  <a:srgbClr val="222222"/>
                </a:solidFill>
                <a:latin typeface="+mn-lt"/>
              </a:rPr>
              <a:t>. </a:t>
            </a:r>
          </a:p>
        </p:txBody>
      </p:sp>
      <p:sp>
        <p:nvSpPr>
          <p:cNvPr id="131" name="Google Shape;131;p17"/>
          <p:cNvSpPr txBox="1">
            <a:spLocks noGrp="1"/>
          </p:cNvSpPr>
          <p:nvPr>
            <p:ph type="sldNum" idx="12"/>
          </p:nvPr>
        </p:nvSpPr>
        <p:spPr>
          <a:xfrm>
            <a:off x="7700388"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4</a:t>
            </a:fld>
            <a:endParaRPr/>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0B6E5A4C-4A85-1F5D-3610-7C179F931986}"/>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Top Corners One Rounded and One Snipped 10">
            <a:extLst>
              <a:ext uri="{FF2B5EF4-FFF2-40B4-BE49-F238E27FC236}">
                <a16:creationId xmlns:a16="http://schemas.microsoft.com/office/drawing/2014/main" id="{5487F84A-D503-D28C-5484-D8BD93BBA99C}"/>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16971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Research Rationale</a:t>
            </a:r>
            <a:endParaRPr dirty="0">
              <a:highlight>
                <a:schemeClr val="accent1"/>
              </a:highlight>
            </a:endParaRPr>
          </a:p>
        </p:txBody>
      </p:sp>
      <p:sp>
        <p:nvSpPr>
          <p:cNvPr id="125" name="Google Shape;125;p17"/>
          <p:cNvSpPr txBox="1">
            <a:spLocks noGrp="1"/>
          </p:cNvSpPr>
          <p:nvPr>
            <p:ph type="body" idx="1"/>
          </p:nvPr>
        </p:nvSpPr>
        <p:spPr>
          <a:xfrm>
            <a:off x="1196517" y="1520608"/>
            <a:ext cx="7338468" cy="3112200"/>
          </a:xfrm>
          <a:prstGeom prst="rect">
            <a:avLst/>
          </a:prstGeom>
        </p:spPr>
        <p:txBody>
          <a:bodyPr spcFirstLastPara="1" wrap="square" lIns="91425" tIns="91425" rIns="91425" bIns="91425" anchor="t" anchorCtr="0">
            <a:noAutofit/>
          </a:bodyPr>
          <a:lstStyle/>
          <a:p>
            <a:pPr marL="342900" indent="-342900" algn="just">
              <a:lnSpc>
                <a:spcPct val="150000"/>
              </a:lnSpc>
            </a:pPr>
            <a:r>
              <a:rPr lang="en-US" sz="1600" dirty="0">
                <a:latin typeface="+mn-lt"/>
              </a:rPr>
              <a:t>Literature indicates the importance of training for being a confident and competent user of digital collaboration tools.</a:t>
            </a:r>
          </a:p>
          <a:p>
            <a:pPr marL="342900" indent="-342900" algn="just">
              <a:lnSpc>
                <a:spcPct val="150000"/>
              </a:lnSpc>
            </a:pPr>
            <a:r>
              <a:rPr lang="en-US" sz="1600" dirty="0">
                <a:latin typeface="+mn-lt"/>
              </a:rPr>
              <a:t>All the students of UWTSD are not from sound technological competency. </a:t>
            </a:r>
          </a:p>
          <a:p>
            <a:pPr marL="342900" indent="-342900">
              <a:lnSpc>
                <a:spcPct val="150000"/>
              </a:lnSpc>
            </a:pPr>
            <a:r>
              <a:rPr lang="en-US" sz="1600" dirty="0">
                <a:latin typeface="+mn-lt"/>
              </a:rPr>
              <a:t>The rules and functions of Digital collaboration tools are changing with time.  </a:t>
            </a:r>
          </a:p>
          <a:p>
            <a:pPr marL="342900" indent="-342900">
              <a:lnSpc>
                <a:spcPct val="150000"/>
              </a:lnSpc>
            </a:pPr>
            <a:r>
              <a:rPr lang="en-US" sz="1600" dirty="0">
                <a:latin typeface="+mn-lt"/>
              </a:rPr>
              <a:t>Covid pandemic changed the education system by including online classes, online tutorials, remote presentations, and group online work. </a:t>
            </a:r>
            <a:endParaRPr sz="1600" dirty="0">
              <a:latin typeface="+mn-lt"/>
            </a:endParaRPr>
          </a:p>
        </p:txBody>
      </p:sp>
      <p:sp>
        <p:nvSpPr>
          <p:cNvPr id="131" name="Google Shape;131;p17"/>
          <p:cNvSpPr txBox="1">
            <a:spLocks noGrp="1"/>
          </p:cNvSpPr>
          <p:nvPr>
            <p:ph type="sldNum" idx="12"/>
          </p:nvPr>
        </p:nvSpPr>
        <p:spPr>
          <a:xfrm>
            <a:off x="7803756"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AF64DD64-22BF-5D29-C65A-E9C50041B7B4}"/>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Top Corners One Rounded and One Snipped 10">
            <a:extLst>
              <a:ext uri="{FF2B5EF4-FFF2-40B4-BE49-F238E27FC236}">
                <a16:creationId xmlns:a16="http://schemas.microsoft.com/office/drawing/2014/main" id="{23B99915-3C78-33EE-9842-71D45F15BD56}"/>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98344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Proposed Methodology</a:t>
            </a:r>
            <a:endParaRPr dirty="0">
              <a:highlight>
                <a:schemeClr val="accent1"/>
              </a:highlight>
            </a:endParaRPr>
          </a:p>
        </p:txBody>
      </p:sp>
      <p:sp>
        <p:nvSpPr>
          <p:cNvPr id="125" name="Google Shape;125;p17"/>
          <p:cNvSpPr txBox="1">
            <a:spLocks noGrp="1"/>
          </p:cNvSpPr>
          <p:nvPr>
            <p:ph type="body" idx="1"/>
          </p:nvPr>
        </p:nvSpPr>
        <p:spPr>
          <a:xfrm>
            <a:off x="1425539" y="1637651"/>
            <a:ext cx="7117688" cy="3112200"/>
          </a:xfrm>
          <a:prstGeom prst="rect">
            <a:avLst/>
          </a:prstGeom>
        </p:spPr>
        <p:txBody>
          <a:bodyPr spcFirstLastPara="1" wrap="square" lIns="91425" tIns="91425" rIns="91425" bIns="91425" anchor="t" anchorCtr="0">
            <a:noAutofit/>
          </a:bodyPr>
          <a:lstStyle/>
          <a:p>
            <a:pPr marL="342900" indent="-342900" algn="just">
              <a:lnSpc>
                <a:spcPct val="150000"/>
              </a:lnSpc>
            </a:pPr>
            <a:r>
              <a:rPr lang="en-US" sz="1600" dirty="0">
                <a:latin typeface="+mn-lt"/>
              </a:rPr>
              <a:t>Research methodology: Qualitative research methodology.</a:t>
            </a:r>
          </a:p>
          <a:p>
            <a:pPr marL="342900" indent="-342900" algn="just">
              <a:lnSpc>
                <a:spcPct val="150000"/>
              </a:lnSpc>
            </a:pPr>
            <a:r>
              <a:rPr lang="en-US" sz="1600" dirty="0">
                <a:latin typeface="+mn-lt"/>
              </a:rPr>
              <a:t>Participant: From male and female students of UWTSD.</a:t>
            </a:r>
          </a:p>
          <a:p>
            <a:pPr marL="342900" indent="-342900" algn="just">
              <a:lnSpc>
                <a:spcPct val="150000"/>
              </a:lnSpc>
            </a:pPr>
            <a:r>
              <a:rPr lang="en-US" sz="1600" dirty="0">
                <a:latin typeface="+mn-lt"/>
              </a:rPr>
              <a:t>Data collection Form: Structured Questionnaire made in Google Form.</a:t>
            </a:r>
          </a:p>
          <a:p>
            <a:pPr marL="342900" indent="-342900" algn="just">
              <a:lnSpc>
                <a:spcPct val="150000"/>
              </a:lnSpc>
            </a:pPr>
            <a:r>
              <a:rPr lang="en-US" sz="1600" dirty="0">
                <a:latin typeface="+mn-lt"/>
              </a:rPr>
              <a:t>Form will be emailed to the student.</a:t>
            </a:r>
          </a:p>
          <a:p>
            <a:pPr marL="342900" indent="-342900" algn="just">
              <a:lnSpc>
                <a:spcPct val="150000"/>
              </a:lnSpc>
            </a:pPr>
            <a:r>
              <a:rPr lang="en-US" sz="1600" dirty="0">
                <a:latin typeface="+mn-lt"/>
              </a:rPr>
              <a:t>Data will be analyzed in Microsoft Excel and SPSS. </a:t>
            </a:r>
          </a:p>
          <a:p>
            <a:pPr marL="342900" indent="-342900"/>
            <a:endParaRPr lang="en-US" dirty="0"/>
          </a:p>
          <a:p>
            <a:pPr marL="342900" indent="-342900"/>
            <a:endParaRPr dirty="0"/>
          </a:p>
        </p:txBody>
      </p:sp>
      <p:sp>
        <p:nvSpPr>
          <p:cNvPr id="131" name="Google Shape;131;p17"/>
          <p:cNvSpPr txBox="1">
            <a:spLocks noGrp="1"/>
          </p:cNvSpPr>
          <p:nvPr>
            <p:ph type="sldNum" idx="12"/>
          </p:nvPr>
        </p:nvSpPr>
        <p:spPr>
          <a:xfrm>
            <a:off x="7806463" y="4728968"/>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6</a:t>
            </a:fld>
            <a:endParaRPr dirty="0"/>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75A3A566-F4C2-D991-E81D-9EFD48C782EF}"/>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Top Corners One Rounded and One Snipped 10">
            <a:extLst>
              <a:ext uri="{FF2B5EF4-FFF2-40B4-BE49-F238E27FC236}">
                <a16:creationId xmlns:a16="http://schemas.microsoft.com/office/drawing/2014/main" id="{7CC72735-5D8D-5CFB-AA5A-B5309828EDC2}"/>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58543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Research Question</a:t>
            </a:r>
            <a:endParaRPr dirty="0">
              <a:highlight>
                <a:schemeClr val="accent1"/>
              </a:highlight>
            </a:endParaRPr>
          </a:p>
        </p:txBody>
      </p:sp>
      <p:sp>
        <p:nvSpPr>
          <p:cNvPr id="125" name="Google Shape;125;p17"/>
          <p:cNvSpPr txBox="1">
            <a:spLocks noGrp="1"/>
          </p:cNvSpPr>
          <p:nvPr>
            <p:ph type="body" idx="1"/>
          </p:nvPr>
        </p:nvSpPr>
        <p:spPr>
          <a:xfrm>
            <a:off x="1167150" y="1529006"/>
            <a:ext cx="6809700" cy="3112200"/>
          </a:xfrm>
          <a:prstGeom prst="rect">
            <a:avLst/>
          </a:prstGeom>
        </p:spPr>
        <p:txBody>
          <a:bodyPr spcFirstLastPara="1" wrap="square" lIns="91425" tIns="91425" rIns="91425" bIns="91425" anchor="t" anchorCtr="0">
            <a:noAutofit/>
          </a:bodyPr>
          <a:lstStyle/>
          <a:p>
            <a:pPr marL="514350" lvl="0" indent="-514350" algn="just" rtl="0">
              <a:lnSpc>
                <a:spcPct val="150000"/>
              </a:lnSpc>
              <a:spcBef>
                <a:spcPts val="600"/>
              </a:spcBef>
              <a:spcAft>
                <a:spcPts val="0"/>
              </a:spcAft>
              <a:buFont typeface="+mj-lt"/>
              <a:buAutoNum type="romanLcPeriod"/>
            </a:pPr>
            <a:r>
              <a:rPr lang="en-US" sz="1600" dirty="0">
                <a:latin typeface="+mj-lt"/>
              </a:rPr>
              <a:t>How do a student mark himself as competent in using digital collaboration tools?</a:t>
            </a:r>
          </a:p>
          <a:p>
            <a:pPr marL="514350" lvl="0" indent="-514350" algn="just" rtl="0">
              <a:lnSpc>
                <a:spcPct val="150000"/>
              </a:lnSpc>
              <a:spcBef>
                <a:spcPts val="600"/>
              </a:spcBef>
              <a:spcAft>
                <a:spcPts val="0"/>
              </a:spcAft>
              <a:buFont typeface="+mj-lt"/>
              <a:buAutoNum type="romanLcPeriod"/>
            </a:pPr>
            <a:r>
              <a:rPr lang="en-US" sz="1600" dirty="0">
                <a:latin typeface="+mj-lt"/>
              </a:rPr>
              <a:t>What is the role of training in increasing the competence of using digital collaboration tools?</a:t>
            </a:r>
          </a:p>
          <a:p>
            <a:pPr marL="514350" lvl="0" indent="-514350" algn="just" rtl="0">
              <a:lnSpc>
                <a:spcPct val="150000"/>
              </a:lnSpc>
              <a:spcBef>
                <a:spcPts val="600"/>
              </a:spcBef>
              <a:spcAft>
                <a:spcPts val="0"/>
              </a:spcAft>
              <a:buFont typeface="+mj-lt"/>
              <a:buAutoNum type="romanLcPeriod"/>
            </a:pPr>
            <a:r>
              <a:rPr lang="en-US" sz="1600" dirty="0">
                <a:latin typeface="+mj-lt"/>
              </a:rPr>
              <a:t>How much are you comfortable with digital modules of learning and working in groups online?</a:t>
            </a:r>
          </a:p>
          <a:p>
            <a:pPr marL="514350" lvl="0" indent="-514350" algn="just" rtl="0">
              <a:lnSpc>
                <a:spcPct val="150000"/>
              </a:lnSpc>
              <a:spcBef>
                <a:spcPts val="600"/>
              </a:spcBef>
              <a:spcAft>
                <a:spcPts val="0"/>
              </a:spcAft>
              <a:buFont typeface="+mj-lt"/>
              <a:buAutoNum type="romanLcPeriod"/>
            </a:pPr>
            <a:r>
              <a:rPr lang="en-US" sz="1600" dirty="0">
                <a:latin typeface="+mj-lt"/>
              </a:rPr>
              <a:t>How do you mark online education on an efficacy scale from 1 to 5?</a:t>
            </a:r>
          </a:p>
        </p:txBody>
      </p:sp>
      <p:sp>
        <p:nvSpPr>
          <p:cNvPr id="131" name="Google Shape;131;p17"/>
          <p:cNvSpPr txBox="1">
            <a:spLocks noGrp="1"/>
          </p:cNvSpPr>
          <p:nvPr>
            <p:ph type="sldNum" idx="12"/>
          </p:nvPr>
        </p:nvSpPr>
        <p:spPr>
          <a:xfrm>
            <a:off x="7867366"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F771E99E-A9D5-0C42-5F56-B5D23D52221F}"/>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Top Corners One Rounded and One Snipped 10">
            <a:extLst>
              <a:ext uri="{FF2B5EF4-FFF2-40B4-BE49-F238E27FC236}">
                <a16:creationId xmlns:a16="http://schemas.microsoft.com/office/drawing/2014/main" id="{A371D7D5-1ABE-FB8B-750D-B99B19EB4281}"/>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51234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Ethical considerations</a:t>
            </a:r>
            <a:endParaRPr dirty="0">
              <a:highlight>
                <a:schemeClr val="accent1"/>
              </a:highlight>
            </a:endParaRPr>
          </a:p>
        </p:txBody>
      </p:sp>
      <p:sp>
        <p:nvSpPr>
          <p:cNvPr id="125" name="Google Shape;125;p17"/>
          <p:cNvSpPr txBox="1">
            <a:spLocks noGrp="1"/>
          </p:cNvSpPr>
          <p:nvPr>
            <p:ph type="body" idx="1"/>
          </p:nvPr>
        </p:nvSpPr>
        <p:spPr>
          <a:xfrm>
            <a:off x="1283246" y="1331712"/>
            <a:ext cx="7301574" cy="3811739"/>
          </a:xfrm>
          <a:prstGeom prst="rect">
            <a:avLst/>
          </a:prstGeom>
        </p:spPr>
        <p:txBody>
          <a:bodyPr spcFirstLastPara="1" wrap="square" lIns="91425" tIns="91425" rIns="91425" bIns="91425" anchor="t" anchorCtr="0">
            <a:noAutofit/>
          </a:bodyPr>
          <a:lstStyle/>
          <a:p>
            <a:pPr marL="342900" indent="-342900" algn="just">
              <a:lnSpc>
                <a:spcPct val="150000"/>
              </a:lnSpc>
            </a:pPr>
            <a:r>
              <a:rPr lang="en-US" sz="1500" dirty="0">
                <a:latin typeface="+mn-lt"/>
              </a:rPr>
              <a:t>The purpose of the research is the making welfare of the student and make study more effective.</a:t>
            </a:r>
          </a:p>
          <a:p>
            <a:pPr marL="342900" indent="-342900" algn="just">
              <a:lnSpc>
                <a:spcPct val="150000"/>
              </a:lnSpc>
            </a:pPr>
            <a:r>
              <a:rPr lang="en-US" sz="1500" dirty="0">
                <a:latin typeface="+mn-lt"/>
              </a:rPr>
              <a:t>Consent and permission of participants will be taken.</a:t>
            </a:r>
          </a:p>
          <a:p>
            <a:pPr marL="342900" indent="-342900" algn="just">
              <a:lnSpc>
                <a:spcPct val="150000"/>
              </a:lnSpc>
            </a:pPr>
            <a:r>
              <a:rPr lang="en-US" sz="1500" dirty="0">
                <a:latin typeface="+mn-lt"/>
              </a:rPr>
              <a:t>Approval of ethical consideration authority will be ensured.</a:t>
            </a:r>
          </a:p>
          <a:p>
            <a:pPr marL="342900" indent="-342900" algn="just">
              <a:lnSpc>
                <a:spcPct val="150000"/>
              </a:lnSpc>
            </a:pPr>
            <a:r>
              <a:rPr lang="en-US" sz="1500" dirty="0">
                <a:latin typeface="+mn-lt"/>
              </a:rPr>
              <a:t>There is no chance of invasiveness, radioactivity and harm to people, animals and the environment.</a:t>
            </a:r>
          </a:p>
          <a:p>
            <a:pPr marL="342900" indent="-342900" algn="just">
              <a:lnSpc>
                <a:spcPct val="150000"/>
              </a:lnSpc>
            </a:pPr>
            <a:r>
              <a:rPr lang="en-US" sz="1500" dirty="0">
                <a:latin typeface="+mn-lt"/>
              </a:rPr>
              <a:t>Anytime participant can withdraw his/her response.</a:t>
            </a:r>
          </a:p>
          <a:p>
            <a:pPr marL="342900" indent="-342900" algn="just">
              <a:lnSpc>
                <a:spcPct val="150000"/>
              </a:lnSpc>
            </a:pPr>
            <a:r>
              <a:rPr lang="en-US" sz="1500" dirty="0">
                <a:latin typeface="+mn-lt"/>
              </a:rPr>
              <a:t>The information will be only used for research and privacy will be maintained.</a:t>
            </a:r>
            <a:endParaRPr sz="1500" dirty="0">
              <a:latin typeface="+mn-lt"/>
            </a:endParaRPr>
          </a:p>
        </p:txBody>
      </p:sp>
      <p:sp>
        <p:nvSpPr>
          <p:cNvPr id="131" name="Google Shape;131;p17"/>
          <p:cNvSpPr txBox="1">
            <a:spLocks noGrp="1"/>
          </p:cNvSpPr>
          <p:nvPr>
            <p:ph type="sldNum" idx="12"/>
          </p:nvPr>
        </p:nvSpPr>
        <p:spPr>
          <a:xfrm>
            <a:off x="8036120"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8</a:t>
            </a:fld>
            <a:endParaRPr/>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3C4D724D-1263-552B-10BC-4802F68977FD}"/>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Top Corners One Rounded and One Snipped 10">
            <a:extLst>
              <a:ext uri="{FF2B5EF4-FFF2-40B4-BE49-F238E27FC236}">
                <a16:creationId xmlns:a16="http://schemas.microsoft.com/office/drawing/2014/main" id="{98CBD4E5-56A5-8DE9-3544-E99AC891DA29}"/>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67197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Research Timeline</a:t>
            </a:r>
            <a:endParaRPr dirty="0">
              <a:highlight>
                <a:schemeClr val="accent1"/>
              </a:highlight>
            </a:endParaRPr>
          </a:p>
        </p:txBody>
      </p:sp>
      <p:sp>
        <p:nvSpPr>
          <p:cNvPr id="131" name="Google Shape;131;p17"/>
          <p:cNvSpPr txBox="1">
            <a:spLocks noGrp="1"/>
          </p:cNvSpPr>
          <p:nvPr>
            <p:ph type="sldNum" idx="12"/>
          </p:nvPr>
        </p:nvSpPr>
        <p:spPr>
          <a:xfrm>
            <a:off x="8062563" y="4836395"/>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9</a:t>
            </a:fld>
            <a:endParaRPr/>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7372CF42-7ECC-8B92-C8B0-AF03FCDFAC6D}"/>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2" name="Table 11">
            <a:extLst>
              <a:ext uri="{FF2B5EF4-FFF2-40B4-BE49-F238E27FC236}">
                <a16:creationId xmlns:a16="http://schemas.microsoft.com/office/drawing/2014/main" id="{E016F4A0-0809-F8B7-CABB-51B7CE95BFCA}"/>
              </a:ext>
            </a:extLst>
          </p:cNvPr>
          <p:cNvGraphicFramePr>
            <a:graphicFrameLocks noGrp="1"/>
          </p:cNvGraphicFramePr>
          <p:nvPr>
            <p:extLst>
              <p:ext uri="{D42A27DB-BD31-4B8C-83A1-F6EECF244321}">
                <p14:modId xmlns:p14="http://schemas.microsoft.com/office/powerpoint/2010/main" val="268263004"/>
              </p:ext>
            </p:extLst>
          </p:nvPr>
        </p:nvGraphicFramePr>
        <p:xfrm>
          <a:off x="1288111" y="1418256"/>
          <a:ext cx="7323152" cy="3331595"/>
        </p:xfrm>
        <a:graphic>
          <a:graphicData uri="http://schemas.openxmlformats.org/drawingml/2006/table">
            <a:tbl>
              <a:tblPr firstRow="1" firstCol="1" bandRow="1">
                <a:tableStyleId>{DA5B2040-0373-4AB5-8C16-54180E59C3D7}</a:tableStyleId>
              </a:tblPr>
              <a:tblGrid>
                <a:gridCol w="828072">
                  <a:extLst>
                    <a:ext uri="{9D8B030D-6E8A-4147-A177-3AD203B41FA5}">
                      <a16:colId xmlns:a16="http://schemas.microsoft.com/office/drawing/2014/main" val="2757306283"/>
                    </a:ext>
                  </a:extLst>
                </a:gridCol>
                <a:gridCol w="1150666">
                  <a:extLst>
                    <a:ext uri="{9D8B030D-6E8A-4147-A177-3AD203B41FA5}">
                      <a16:colId xmlns:a16="http://schemas.microsoft.com/office/drawing/2014/main" val="1417811141"/>
                    </a:ext>
                  </a:extLst>
                </a:gridCol>
                <a:gridCol w="732657">
                  <a:extLst>
                    <a:ext uri="{9D8B030D-6E8A-4147-A177-3AD203B41FA5}">
                      <a16:colId xmlns:a16="http://schemas.microsoft.com/office/drawing/2014/main" val="1769094910"/>
                    </a:ext>
                  </a:extLst>
                </a:gridCol>
                <a:gridCol w="1246081">
                  <a:extLst>
                    <a:ext uri="{9D8B030D-6E8A-4147-A177-3AD203B41FA5}">
                      <a16:colId xmlns:a16="http://schemas.microsoft.com/office/drawing/2014/main" val="1942886249"/>
                    </a:ext>
                  </a:extLst>
                </a:gridCol>
                <a:gridCol w="989369">
                  <a:extLst>
                    <a:ext uri="{9D8B030D-6E8A-4147-A177-3AD203B41FA5}">
                      <a16:colId xmlns:a16="http://schemas.microsoft.com/office/drawing/2014/main" val="3520625173"/>
                    </a:ext>
                  </a:extLst>
                </a:gridCol>
                <a:gridCol w="989369">
                  <a:extLst>
                    <a:ext uri="{9D8B030D-6E8A-4147-A177-3AD203B41FA5}">
                      <a16:colId xmlns:a16="http://schemas.microsoft.com/office/drawing/2014/main" val="2695434412"/>
                    </a:ext>
                  </a:extLst>
                </a:gridCol>
                <a:gridCol w="1386938">
                  <a:extLst>
                    <a:ext uri="{9D8B030D-6E8A-4147-A177-3AD203B41FA5}">
                      <a16:colId xmlns:a16="http://schemas.microsoft.com/office/drawing/2014/main" val="3858073895"/>
                    </a:ext>
                  </a:extLst>
                </a:gridCol>
              </a:tblGrid>
              <a:tr h="998934">
                <a:tc>
                  <a:txBody>
                    <a:bodyPr/>
                    <a:lstStyle/>
                    <a:p>
                      <a:pPr marL="0" marR="0" algn="just">
                        <a:lnSpc>
                          <a:spcPct val="150000"/>
                        </a:lnSpc>
                        <a:spcBef>
                          <a:spcPts val="0"/>
                        </a:spcBef>
                        <a:spcAft>
                          <a:spcPts val="480"/>
                        </a:spcAft>
                      </a:pPr>
                      <a:r>
                        <a:rPr lang="en-GB" sz="1400" dirty="0">
                          <a:effectLst/>
                        </a:rPr>
                        <a:t> </a:t>
                      </a:r>
                      <a:endParaRPr lang="en-US" sz="1400"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1400" b="1" dirty="0">
                          <a:effectLst/>
                        </a:rPr>
                        <a:t>Project </a:t>
                      </a:r>
                      <a:r>
                        <a:rPr lang="en-GB" sz="1100" b="1" dirty="0">
                          <a:effectLst/>
                        </a:rPr>
                        <a:t>Documentation</a:t>
                      </a:r>
                      <a:endParaRPr lang="en-US" sz="1100" b="1"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1400" b="1" dirty="0">
                          <a:effectLst/>
                        </a:rPr>
                        <a:t>Plan for project</a:t>
                      </a:r>
                      <a:endParaRPr lang="en-US" sz="1400" b="1"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1400" b="1" dirty="0">
                          <a:effectLst/>
                        </a:rPr>
                        <a:t>Literature Review</a:t>
                      </a:r>
                      <a:endParaRPr lang="en-US" sz="1400" b="1"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1400" b="1" dirty="0">
                          <a:effectLst/>
                        </a:rPr>
                        <a:t>Data collection</a:t>
                      </a:r>
                      <a:endParaRPr lang="en-US" sz="1400" b="1"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1400" b="1" dirty="0">
                          <a:effectLst/>
                        </a:rPr>
                        <a:t>Data Analysis </a:t>
                      </a:r>
                      <a:endParaRPr lang="en-US" sz="1400" b="1"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1400" b="1" dirty="0">
                          <a:effectLst/>
                        </a:rPr>
                        <a:t>Final report writing</a:t>
                      </a:r>
                      <a:endParaRPr lang="en-US" sz="1400" b="1"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extLst>
                  <a:ext uri="{0D108BD9-81ED-4DB2-BD59-A6C34878D82A}">
                    <a16:rowId xmlns:a16="http://schemas.microsoft.com/office/drawing/2014/main" val="1920934773"/>
                  </a:ext>
                </a:extLst>
              </a:tr>
              <a:tr h="379394">
                <a:tc>
                  <a:txBody>
                    <a:bodyPr/>
                    <a:lstStyle/>
                    <a:p>
                      <a:pPr marL="0" marR="0" algn="ctr">
                        <a:lnSpc>
                          <a:spcPct val="150000"/>
                        </a:lnSpc>
                        <a:spcBef>
                          <a:spcPts val="0"/>
                        </a:spcBef>
                        <a:spcAft>
                          <a:spcPts val="480"/>
                        </a:spcAft>
                      </a:pPr>
                      <a:r>
                        <a:rPr lang="en-GB" sz="1200">
                          <a:effectLst/>
                        </a:rPr>
                        <a:t>1</a:t>
                      </a:r>
                      <a:r>
                        <a:rPr lang="en-GB" sz="1200" baseline="30000">
                          <a:effectLst/>
                        </a:rPr>
                        <a:t>st</a:t>
                      </a:r>
                      <a:r>
                        <a:rPr lang="en-GB" sz="1200">
                          <a:effectLst/>
                        </a:rPr>
                        <a:t> week </a:t>
                      </a:r>
                      <a:endParaRPr lang="en-US" sz="12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dirty="0">
                          <a:effectLst/>
                          <a:highlight>
                            <a:srgbClr val="FFFF00"/>
                          </a:highlight>
                        </a:rPr>
                        <a:t> </a:t>
                      </a:r>
                      <a:endParaRPr lang="en-US" sz="700" dirty="0">
                        <a:effectLst/>
                        <a:highlight>
                          <a:srgbClr val="FFFF00"/>
                        </a:highligh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solidFill>
                      <a:schemeClr val="accent2"/>
                    </a:solidFill>
                  </a:tcPr>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extLst>
                  <a:ext uri="{0D108BD9-81ED-4DB2-BD59-A6C34878D82A}">
                    <a16:rowId xmlns:a16="http://schemas.microsoft.com/office/drawing/2014/main" val="1508711109"/>
                  </a:ext>
                </a:extLst>
              </a:tr>
              <a:tr h="379394">
                <a:tc>
                  <a:txBody>
                    <a:bodyPr/>
                    <a:lstStyle/>
                    <a:p>
                      <a:pPr marL="0" marR="0" algn="ctr">
                        <a:lnSpc>
                          <a:spcPct val="150000"/>
                        </a:lnSpc>
                        <a:spcBef>
                          <a:spcPts val="0"/>
                        </a:spcBef>
                        <a:spcAft>
                          <a:spcPts val="480"/>
                        </a:spcAft>
                      </a:pPr>
                      <a:r>
                        <a:rPr lang="en-GB" sz="1200">
                          <a:effectLst/>
                        </a:rPr>
                        <a:t>2</a:t>
                      </a:r>
                      <a:r>
                        <a:rPr lang="en-GB" sz="1200" baseline="30000">
                          <a:effectLst/>
                        </a:rPr>
                        <a:t>nd</a:t>
                      </a:r>
                      <a:r>
                        <a:rPr lang="en-GB" sz="1200">
                          <a:effectLst/>
                        </a:rPr>
                        <a:t> week</a:t>
                      </a:r>
                      <a:endParaRPr lang="en-US" sz="12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dirty="0">
                          <a:effectLst/>
                        </a:rPr>
                        <a:t> </a:t>
                      </a:r>
                      <a:endParaRPr lang="en-US" sz="700"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solidFill>
                      <a:srgbClr val="C00000"/>
                    </a:solidFill>
                  </a:tcPr>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extLst>
                  <a:ext uri="{0D108BD9-81ED-4DB2-BD59-A6C34878D82A}">
                    <a16:rowId xmlns:a16="http://schemas.microsoft.com/office/drawing/2014/main" val="4119960353"/>
                  </a:ext>
                </a:extLst>
              </a:tr>
              <a:tr h="379394">
                <a:tc>
                  <a:txBody>
                    <a:bodyPr/>
                    <a:lstStyle/>
                    <a:p>
                      <a:pPr marL="0" marR="0" algn="ctr">
                        <a:lnSpc>
                          <a:spcPct val="150000"/>
                        </a:lnSpc>
                        <a:spcBef>
                          <a:spcPts val="0"/>
                        </a:spcBef>
                        <a:spcAft>
                          <a:spcPts val="480"/>
                        </a:spcAft>
                      </a:pPr>
                      <a:r>
                        <a:rPr lang="en-GB" sz="1200">
                          <a:effectLst/>
                        </a:rPr>
                        <a:t>3</a:t>
                      </a:r>
                      <a:r>
                        <a:rPr lang="en-GB" sz="1200" baseline="30000">
                          <a:effectLst/>
                        </a:rPr>
                        <a:t>rd</a:t>
                      </a:r>
                      <a:r>
                        <a:rPr lang="en-GB" sz="1200">
                          <a:effectLst/>
                        </a:rPr>
                        <a:t> week</a:t>
                      </a:r>
                      <a:endParaRPr lang="en-US" sz="12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a:lnSpc>
                          <a:spcPct val="150000"/>
                        </a:lnSpc>
                      </a:pPr>
                      <a:endParaRPr lang="en-US" sz="700">
                        <a:effectLst/>
                        <a:latin typeface="Calibri" panose="020F0502020204030204" pitchFamily="34"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dirty="0">
                          <a:effectLst/>
                        </a:rPr>
                        <a:t> </a:t>
                      </a:r>
                      <a:endParaRPr lang="en-US" sz="700"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solidFill>
                      <a:srgbClr val="FFFF00"/>
                    </a:solidFill>
                  </a:tcPr>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extLst>
                  <a:ext uri="{0D108BD9-81ED-4DB2-BD59-A6C34878D82A}">
                    <a16:rowId xmlns:a16="http://schemas.microsoft.com/office/drawing/2014/main" val="654339825"/>
                  </a:ext>
                </a:extLst>
              </a:tr>
              <a:tr h="435691">
                <a:tc>
                  <a:txBody>
                    <a:bodyPr/>
                    <a:lstStyle/>
                    <a:p>
                      <a:pPr marL="0" marR="0" algn="ctr">
                        <a:lnSpc>
                          <a:spcPct val="150000"/>
                        </a:lnSpc>
                        <a:spcBef>
                          <a:spcPts val="0"/>
                        </a:spcBef>
                        <a:spcAft>
                          <a:spcPts val="480"/>
                        </a:spcAft>
                      </a:pPr>
                      <a:r>
                        <a:rPr lang="en-GB" sz="1200">
                          <a:effectLst/>
                        </a:rPr>
                        <a:t>4</a:t>
                      </a:r>
                      <a:r>
                        <a:rPr lang="en-GB" sz="1200" baseline="30000">
                          <a:effectLst/>
                        </a:rPr>
                        <a:t>th</a:t>
                      </a:r>
                      <a:r>
                        <a:rPr lang="en-GB" sz="1200">
                          <a:effectLst/>
                        </a:rPr>
                        <a:t> week</a:t>
                      </a:r>
                      <a:endParaRPr lang="en-US" sz="12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dirty="0">
                          <a:effectLst/>
                        </a:rPr>
                        <a:t> </a:t>
                      </a:r>
                      <a:endParaRPr lang="en-US" sz="700"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solidFill>
                      <a:srgbClr val="00B050"/>
                    </a:solidFill>
                  </a:tcPr>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extLst>
                  <a:ext uri="{0D108BD9-81ED-4DB2-BD59-A6C34878D82A}">
                    <a16:rowId xmlns:a16="http://schemas.microsoft.com/office/drawing/2014/main" val="1552822401"/>
                  </a:ext>
                </a:extLst>
              </a:tr>
              <a:tr h="379394">
                <a:tc>
                  <a:txBody>
                    <a:bodyPr/>
                    <a:lstStyle/>
                    <a:p>
                      <a:pPr marL="0" marR="0" algn="ctr">
                        <a:lnSpc>
                          <a:spcPct val="150000"/>
                        </a:lnSpc>
                        <a:spcBef>
                          <a:spcPts val="0"/>
                        </a:spcBef>
                        <a:spcAft>
                          <a:spcPts val="480"/>
                        </a:spcAft>
                      </a:pPr>
                      <a:r>
                        <a:rPr lang="en-GB" sz="1200">
                          <a:effectLst/>
                        </a:rPr>
                        <a:t> 5</a:t>
                      </a:r>
                      <a:r>
                        <a:rPr lang="en-GB" sz="1200" baseline="30000">
                          <a:effectLst/>
                        </a:rPr>
                        <a:t>th</a:t>
                      </a:r>
                      <a:r>
                        <a:rPr lang="en-GB" sz="1200">
                          <a:effectLst/>
                        </a:rPr>
                        <a:t> week</a:t>
                      </a:r>
                      <a:endParaRPr lang="en-US" sz="12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dirty="0">
                          <a:effectLst/>
                        </a:rPr>
                        <a:t> </a:t>
                      </a:r>
                      <a:endParaRPr lang="en-US" sz="700"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solidFill>
                      <a:srgbClr val="00B0F0"/>
                    </a:solidFill>
                  </a:tcPr>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extLst>
                  <a:ext uri="{0D108BD9-81ED-4DB2-BD59-A6C34878D82A}">
                    <a16:rowId xmlns:a16="http://schemas.microsoft.com/office/drawing/2014/main" val="3301633029"/>
                  </a:ext>
                </a:extLst>
              </a:tr>
              <a:tr h="379394">
                <a:tc>
                  <a:txBody>
                    <a:bodyPr/>
                    <a:lstStyle/>
                    <a:p>
                      <a:pPr marL="0" marR="0" algn="ctr">
                        <a:lnSpc>
                          <a:spcPct val="150000"/>
                        </a:lnSpc>
                        <a:spcBef>
                          <a:spcPts val="0"/>
                        </a:spcBef>
                        <a:spcAft>
                          <a:spcPts val="480"/>
                        </a:spcAft>
                      </a:pPr>
                      <a:r>
                        <a:rPr lang="en-GB" sz="1200" dirty="0">
                          <a:effectLst/>
                        </a:rPr>
                        <a:t>6</a:t>
                      </a:r>
                      <a:r>
                        <a:rPr lang="en-GB" sz="1200" baseline="30000" dirty="0">
                          <a:effectLst/>
                        </a:rPr>
                        <a:t>th</a:t>
                      </a:r>
                      <a:r>
                        <a:rPr lang="en-GB" sz="1200" dirty="0">
                          <a:effectLst/>
                        </a:rPr>
                        <a:t> week</a:t>
                      </a:r>
                      <a:endParaRPr lang="en-US" sz="1200"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a:effectLst/>
                        </a:rPr>
                        <a:t> </a:t>
                      </a:r>
                      <a:endParaRPr lang="en-US" sz="70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tc>
                <a:tc>
                  <a:txBody>
                    <a:bodyPr/>
                    <a:lstStyle/>
                    <a:p>
                      <a:pPr marL="0" marR="0" algn="just">
                        <a:lnSpc>
                          <a:spcPct val="150000"/>
                        </a:lnSpc>
                        <a:spcBef>
                          <a:spcPts val="0"/>
                        </a:spcBef>
                        <a:spcAft>
                          <a:spcPts val="480"/>
                        </a:spcAft>
                      </a:pPr>
                      <a:r>
                        <a:rPr lang="en-GB" sz="700" dirty="0">
                          <a:effectLst/>
                        </a:rPr>
                        <a:t> </a:t>
                      </a:r>
                      <a:endParaRPr lang="en-US" sz="700" dirty="0">
                        <a:effectLst/>
                        <a:latin typeface="Calibri" panose="020F0502020204030204" pitchFamily="34" charset="0"/>
                        <a:ea typeface="Times New Roman" panose="02020603050405020304" pitchFamily="18" charset="0"/>
                        <a:cs typeface="Arial" panose="020B0604020202020204" pitchFamily="34" charset="0"/>
                      </a:endParaRPr>
                    </a:p>
                  </a:txBody>
                  <a:tcPr marL="43750" marR="43750" marT="6021" marB="0">
                    <a:solidFill>
                      <a:srgbClr val="7030A0"/>
                    </a:solidFill>
                  </a:tcPr>
                </a:tc>
                <a:extLst>
                  <a:ext uri="{0D108BD9-81ED-4DB2-BD59-A6C34878D82A}">
                    <a16:rowId xmlns:a16="http://schemas.microsoft.com/office/drawing/2014/main" val="1053288115"/>
                  </a:ext>
                </a:extLst>
              </a:tr>
            </a:tbl>
          </a:graphicData>
        </a:graphic>
      </p:graphicFrame>
      <p:sp>
        <p:nvSpPr>
          <p:cNvPr id="13" name="Rectangle: Top Corners One Rounded and One Snipped 12">
            <a:extLst>
              <a:ext uri="{FF2B5EF4-FFF2-40B4-BE49-F238E27FC236}">
                <a16:creationId xmlns:a16="http://schemas.microsoft.com/office/drawing/2014/main" id="{00919746-EEFE-8EB8-E490-00E15CA1FE19}"/>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55208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Hypothesis</a:t>
            </a:r>
            <a:endParaRPr dirty="0">
              <a:highlight>
                <a:schemeClr val="accent1"/>
              </a:highlight>
            </a:endParaRPr>
          </a:p>
        </p:txBody>
      </p:sp>
      <p:sp>
        <p:nvSpPr>
          <p:cNvPr id="125" name="Google Shape;125;p17"/>
          <p:cNvSpPr txBox="1">
            <a:spLocks noGrp="1"/>
          </p:cNvSpPr>
          <p:nvPr>
            <p:ph type="body" idx="1"/>
          </p:nvPr>
        </p:nvSpPr>
        <p:spPr>
          <a:xfrm>
            <a:off x="1381250" y="1465395"/>
            <a:ext cx="6809700" cy="31122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None/>
            </a:pPr>
            <a:r>
              <a:rPr lang="en-US" sz="2000" dirty="0">
                <a:latin typeface="+mn-lt"/>
              </a:rPr>
              <a:t>The hypothesis of the research project is students of UWTSD need the training to increase competency in using digital collaboration tools for their academic and working phenomena. It is hypothesized that undergraduate students need more training than students in other courses. </a:t>
            </a:r>
            <a:endParaRPr sz="2000" dirty="0">
              <a:latin typeface="+mn-lt"/>
            </a:endParaRPr>
          </a:p>
        </p:txBody>
      </p:sp>
      <p:sp>
        <p:nvSpPr>
          <p:cNvPr id="131" name="Google Shape;131;p17"/>
          <p:cNvSpPr txBox="1">
            <a:spLocks noGrp="1"/>
          </p:cNvSpPr>
          <p:nvPr>
            <p:ph type="sldNum" idx="12"/>
          </p:nvPr>
        </p:nvSpPr>
        <p:spPr>
          <a:xfrm>
            <a:off x="8018440"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10</a:t>
            </a:fld>
            <a:endParaRPr dirty="0"/>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976171C9-7D87-4906-8743-F10B870284DC}"/>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Top Corners One Rounded and One Snipped 10">
            <a:extLst>
              <a:ext uri="{FF2B5EF4-FFF2-40B4-BE49-F238E27FC236}">
                <a16:creationId xmlns:a16="http://schemas.microsoft.com/office/drawing/2014/main" id="{284E8CB3-FC8D-5360-2CA0-C4AB6120512D}"/>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05874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Conclusion</a:t>
            </a:r>
            <a:endParaRPr dirty="0">
              <a:highlight>
                <a:schemeClr val="accent1"/>
              </a:highlight>
            </a:endParaRPr>
          </a:p>
        </p:txBody>
      </p:sp>
      <p:sp>
        <p:nvSpPr>
          <p:cNvPr id="125" name="Google Shape;125;p17"/>
          <p:cNvSpPr txBox="1">
            <a:spLocks noGrp="1"/>
          </p:cNvSpPr>
          <p:nvPr>
            <p:ph type="body" idx="1"/>
          </p:nvPr>
        </p:nvSpPr>
        <p:spPr>
          <a:xfrm>
            <a:off x="1381250" y="1425639"/>
            <a:ext cx="7015327" cy="31122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None/>
            </a:pPr>
            <a:r>
              <a:rPr lang="en-US" sz="2000" dirty="0">
                <a:latin typeface="+mn-lt"/>
              </a:rPr>
              <a:t>UWTSD is going through the process of technological incorporation for an effective education system. This phenomenon leads the students towards using digital collaboration tools for performing academic assignments and tasks. This research project is aimed at assessing the need for training to be a more competent student of UWTSD. </a:t>
            </a:r>
            <a:endParaRPr sz="2000" dirty="0">
              <a:latin typeface="+mn-lt"/>
            </a:endParaRPr>
          </a:p>
        </p:txBody>
      </p:sp>
      <p:sp>
        <p:nvSpPr>
          <p:cNvPr id="131" name="Google Shape;131;p17"/>
          <p:cNvSpPr txBox="1">
            <a:spLocks noGrp="1"/>
          </p:cNvSpPr>
          <p:nvPr>
            <p:ph type="sldNum" idx="12"/>
          </p:nvPr>
        </p:nvSpPr>
        <p:spPr>
          <a:xfrm>
            <a:off x="7907123"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11</a:t>
            </a:fld>
            <a:endParaRPr dirty="0"/>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67E7FB85-EEA5-B2C9-5CA3-A113BCB1B1C1}"/>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Top Corners One Rounded and One Snipped 10">
            <a:extLst>
              <a:ext uri="{FF2B5EF4-FFF2-40B4-BE49-F238E27FC236}">
                <a16:creationId xmlns:a16="http://schemas.microsoft.com/office/drawing/2014/main" id="{458B11F9-7357-8A6E-965B-73A10E58C15B}"/>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46468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highlight>
                  <a:schemeClr val="accent1"/>
                </a:highlight>
              </a:rPr>
              <a:t>Reference List</a:t>
            </a:r>
            <a:endParaRPr dirty="0">
              <a:highlight>
                <a:schemeClr val="accent1"/>
              </a:highlight>
            </a:endParaRPr>
          </a:p>
        </p:txBody>
      </p:sp>
      <p:sp>
        <p:nvSpPr>
          <p:cNvPr id="125" name="Google Shape;125;p17"/>
          <p:cNvSpPr txBox="1">
            <a:spLocks noGrp="1"/>
          </p:cNvSpPr>
          <p:nvPr>
            <p:ph type="body" idx="1"/>
          </p:nvPr>
        </p:nvSpPr>
        <p:spPr>
          <a:xfrm>
            <a:off x="502158" y="1331712"/>
            <a:ext cx="8213641" cy="3540734"/>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400" dirty="0">
                <a:effectLst/>
                <a:latin typeface="+mj-lt"/>
                <a:ea typeface="Calibri" panose="020F0502020204030204" pitchFamily="34" charset="0"/>
                <a:cs typeface="Times New Roman" panose="02020603050405020304" pitchFamily="18" charset="0"/>
              </a:rPr>
              <a:t>Cahill, J.L., </a:t>
            </a:r>
            <a:r>
              <a:rPr lang="en-GB" sz="1400" dirty="0" err="1">
                <a:effectLst/>
                <a:latin typeface="+mj-lt"/>
                <a:ea typeface="Calibri" panose="020F0502020204030204" pitchFamily="34" charset="0"/>
                <a:cs typeface="Times New Roman" panose="02020603050405020304" pitchFamily="18" charset="0"/>
              </a:rPr>
              <a:t>Kripchak</a:t>
            </a:r>
            <a:r>
              <a:rPr lang="en-GB" sz="1400" dirty="0">
                <a:effectLst/>
                <a:latin typeface="+mj-lt"/>
                <a:ea typeface="Calibri" panose="020F0502020204030204" pitchFamily="34" charset="0"/>
                <a:cs typeface="Times New Roman" panose="02020603050405020304" pitchFamily="18" charset="0"/>
              </a:rPr>
              <a:t>, K.J. and McAlpine, G.L., (2021). Residence to Online: Collaboration during the Pandemic. </a:t>
            </a:r>
            <a:r>
              <a:rPr lang="en-GB" sz="1400" i="1" dirty="0">
                <a:effectLst/>
                <a:latin typeface="+mj-lt"/>
                <a:ea typeface="Calibri" panose="020F0502020204030204" pitchFamily="34" charset="0"/>
                <a:cs typeface="Times New Roman" panose="02020603050405020304" pitchFamily="18" charset="0"/>
              </a:rPr>
              <a:t>Journal of Teaching and Learning with Technology</a:t>
            </a:r>
            <a:r>
              <a:rPr lang="en-GB" sz="1400" dirty="0">
                <a:effectLst/>
                <a:latin typeface="+mj-lt"/>
                <a:ea typeface="Calibri" panose="020F0502020204030204" pitchFamily="34" charset="0"/>
                <a:cs typeface="Times New Roman" panose="02020603050405020304" pitchFamily="18" charset="0"/>
              </a:rPr>
              <a:t>, </a:t>
            </a:r>
            <a:r>
              <a:rPr lang="en-GB" sz="1400" i="1" dirty="0">
                <a:effectLst/>
                <a:latin typeface="+mj-lt"/>
                <a:ea typeface="Calibri" panose="020F0502020204030204" pitchFamily="34" charset="0"/>
                <a:cs typeface="Times New Roman" panose="02020603050405020304" pitchFamily="18" charset="0"/>
              </a:rPr>
              <a:t>10</a:t>
            </a:r>
            <a:r>
              <a:rPr lang="en-GB" sz="1400" dirty="0">
                <a:effectLst/>
                <a:latin typeface="+mj-lt"/>
                <a:ea typeface="Calibri" panose="020F0502020204030204" pitchFamily="34" charset="0"/>
                <a:cs typeface="Times New Roman" panose="02020603050405020304" pitchFamily="18" charset="0"/>
              </a:rPr>
              <a:t>, pp.80-87.</a:t>
            </a:r>
            <a:endParaRPr lang="en-US" sz="1400" dirty="0">
              <a:effectLst/>
              <a:latin typeface="+mj-lt"/>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US" sz="1400" dirty="0" err="1">
                <a:effectLst/>
                <a:latin typeface="+mj-lt"/>
                <a:ea typeface="Calibri" panose="020F0502020204030204" pitchFamily="34" charset="0"/>
                <a:cs typeface="Times New Roman" panose="02020603050405020304" pitchFamily="18" charset="0"/>
              </a:rPr>
              <a:t>Kolm</a:t>
            </a:r>
            <a:r>
              <a:rPr lang="en-US" sz="1400" dirty="0">
                <a:effectLst/>
                <a:latin typeface="+mj-lt"/>
                <a:ea typeface="Calibri" panose="020F0502020204030204" pitchFamily="34" charset="0"/>
                <a:cs typeface="Times New Roman" panose="02020603050405020304" pitchFamily="18" charset="0"/>
              </a:rPr>
              <a:t>, A., de </a:t>
            </a:r>
            <a:r>
              <a:rPr lang="en-US" sz="1400" dirty="0" err="1">
                <a:effectLst/>
                <a:latin typeface="+mj-lt"/>
                <a:ea typeface="Calibri" panose="020F0502020204030204" pitchFamily="34" charset="0"/>
                <a:cs typeface="Times New Roman" panose="02020603050405020304" pitchFamily="18" charset="0"/>
              </a:rPr>
              <a:t>Nooijer</a:t>
            </a:r>
            <a:r>
              <a:rPr lang="en-US" sz="1400" dirty="0">
                <a:effectLst/>
                <a:latin typeface="+mj-lt"/>
                <a:ea typeface="Calibri" panose="020F0502020204030204" pitchFamily="34" charset="0"/>
                <a:cs typeface="Times New Roman" panose="02020603050405020304" pitchFamily="18" charset="0"/>
              </a:rPr>
              <a:t>, J., </a:t>
            </a:r>
            <a:r>
              <a:rPr lang="en-US" sz="1400" dirty="0" err="1">
                <a:effectLst/>
                <a:latin typeface="+mj-lt"/>
                <a:ea typeface="Calibri" panose="020F0502020204030204" pitchFamily="34" charset="0"/>
                <a:cs typeface="Times New Roman" panose="02020603050405020304" pitchFamily="18" charset="0"/>
              </a:rPr>
              <a:t>Vanherle</a:t>
            </a:r>
            <a:r>
              <a:rPr lang="en-US" sz="1400" dirty="0">
                <a:effectLst/>
                <a:latin typeface="+mj-lt"/>
                <a:ea typeface="Calibri" panose="020F0502020204030204" pitchFamily="34" charset="0"/>
                <a:cs typeface="Times New Roman" panose="02020603050405020304" pitchFamily="18" charset="0"/>
              </a:rPr>
              <a:t>, K., </a:t>
            </a:r>
            <a:r>
              <a:rPr lang="en-US" sz="1400" dirty="0" err="1">
                <a:effectLst/>
                <a:latin typeface="+mj-lt"/>
                <a:ea typeface="Calibri" panose="020F0502020204030204" pitchFamily="34" charset="0"/>
                <a:cs typeface="Times New Roman" panose="02020603050405020304" pitchFamily="18" charset="0"/>
              </a:rPr>
              <a:t>Werkman</a:t>
            </a:r>
            <a:r>
              <a:rPr lang="en-US" sz="1400" dirty="0">
                <a:effectLst/>
                <a:latin typeface="+mj-lt"/>
                <a:ea typeface="Calibri" panose="020F0502020204030204" pitchFamily="34" charset="0"/>
                <a:cs typeface="Times New Roman" panose="02020603050405020304" pitchFamily="18" charset="0"/>
              </a:rPr>
              <a:t>, A., </a:t>
            </a:r>
            <a:r>
              <a:rPr lang="en-US" sz="1400" dirty="0" err="1">
                <a:effectLst/>
                <a:latin typeface="+mj-lt"/>
                <a:ea typeface="Calibri" panose="020F0502020204030204" pitchFamily="34" charset="0"/>
                <a:cs typeface="Times New Roman" panose="02020603050405020304" pitchFamily="18" charset="0"/>
              </a:rPr>
              <a:t>Wewerka-Kreimel</a:t>
            </a:r>
            <a:r>
              <a:rPr lang="en-US" sz="1400" dirty="0">
                <a:effectLst/>
                <a:latin typeface="+mj-lt"/>
                <a:ea typeface="Calibri" panose="020F0502020204030204" pitchFamily="34" charset="0"/>
                <a:cs typeface="Times New Roman" panose="02020603050405020304" pitchFamily="18" charset="0"/>
              </a:rPr>
              <a:t>, D., </a:t>
            </a:r>
            <a:r>
              <a:rPr lang="en-US" sz="1400" dirty="0" err="1">
                <a:effectLst/>
                <a:latin typeface="+mj-lt"/>
                <a:ea typeface="Calibri" panose="020F0502020204030204" pitchFamily="34" charset="0"/>
                <a:cs typeface="Times New Roman" panose="02020603050405020304" pitchFamily="18" charset="0"/>
              </a:rPr>
              <a:t>Rachman-Elbaum</a:t>
            </a:r>
            <a:r>
              <a:rPr lang="en-US" sz="1400" dirty="0">
                <a:effectLst/>
                <a:latin typeface="+mj-lt"/>
                <a:ea typeface="Calibri" panose="020F0502020204030204" pitchFamily="34" charset="0"/>
                <a:cs typeface="Times New Roman" panose="02020603050405020304" pitchFamily="18" charset="0"/>
              </a:rPr>
              <a:t>, S. and van </a:t>
            </a:r>
            <a:r>
              <a:rPr lang="en-US" sz="1400" dirty="0" err="1">
                <a:effectLst/>
                <a:latin typeface="+mj-lt"/>
                <a:ea typeface="Calibri" panose="020F0502020204030204" pitchFamily="34" charset="0"/>
                <a:cs typeface="Times New Roman" panose="02020603050405020304" pitchFamily="18" charset="0"/>
              </a:rPr>
              <a:t>Merriënboer</a:t>
            </a:r>
            <a:r>
              <a:rPr lang="en-US" sz="1400" dirty="0">
                <a:effectLst/>
                <a:latin typeface="+mj-lt"/>
                <a:ea typeface="Calibri" panose="020F0502020204030204" pitchFamily="34" charset="0"/>
                <a:cs typeface="Times New Roman" panose="02020603050405020304" pitchFamily="18" charset="0"/>
              </a:rPr>
              <a:t>, J.J., (2022). International online collaboration competencies in higher education students: A systematic review. </a:t>
            </a:r>
            <a:r>
              <a:rPr lang="en-US" sz="1400" i="1" dirty="0">
                <a:effectLst/>
                <a:latin typeface="+mj-lt"/>
                <a:ea typeface="Calibri" panose="020F0502020204030204" pitchFamily="34" charset="0"/>
                <a:cs typeface="Times New Roman" panose="02020603050405020304" pitchFamily="18" charset="0"/>
              </a:rPr>
              <a:t>Journal of Studies in International Education</a:t>
            </a:r>
            <a:r>
              <a:rPr lang="en-US" sz="1400" dirty="0">
                <a:effectLst/>
                <a:latin typeface="+mj-lt"/>
                <a:ea typeface="Calibri" panose="020F0502020204030204" pitchFamily="34" charset="0"/>
                <a:cs typeface="Times New Roman" panose="02020603050405020304" pitchFamily="18" charset="0"/>
              </a:rPr>
              <a:t>, </a:t>
            </a:r>
            <a:r>
              <a:rPr lang="en-US" sz="1400" i="1" dirty="0">
                <a:effectLst/>
                <a:latin typeface="+mj-lt"/>
                <a:ea typeface="Calibri" panose="020F0502020204030204" pitchFamily="34" charset="0"/>
                <a:cs typeface="Times New Roman" panose="02020603050405020304" pitchFamily="18" charset="0"/>
              </a:rPr>
              <a:t>26</a:t>
            </a:r>
            <a:r>
              <a:rPr lang="en-US" sz="1400" dirty="0">
                <a:effectLst/>
                <a:latin typeface="+mj-lt"/>
                <a:ea typeface="Calibri" panose="020F0502020204030204" pitchFamily="34" charset="0"/>
                <a:cs typeface="Times New Roman" panose="02020603050405020304" pitchFamily="18" charset="0"/>
              </a:rPr>
              <a:t>(2), pp.183-201.</a:t>
            </a:r>
          </a:p>
          <a:p>
            <a:pPr marL="0" marR="0" indent="0" algn="just">
              <a:lnSpc>
                <a:spcPct val="150000"/>
              </a:lnSpc>
              <a:spcBef>
                <a:spcPts val="0"/>
              </a:spcBef>
              <a:spcAft>
                <a:spcPts val="800"/>
              </a:spcAft>
              <a:buNone/>
            </a:pPr>
            <a:r>
              <a:rPr lang="en-GB" sz="1400" dirty="0">
                <a:effectLst/>
                <a:latin typeface="+mj-lt"/>
                <a:ea typeface="Calibri" panose="020F0502020204030204" pitchFamily="34" charset="0"/>
                <a:cs typeface="Times New Roman" panose="02020603050405020304" pitchFamily="18" charset="0"/>
              </a:rPr>
              <a:t>Lee, M.J., (2005). New tools for online collaboration: Blogs, wikis, RSS and podcasting. </a:t>
            </a:r>
            <a:r>
              <a:rPr lang="en-GB" sz="1400" i="1" dirty="0">
                <a:effectLst/>
                <a:latin typeface="+mj-lt"/>
                <a:ea typeface="Calibri" panose="020F0502020204030204" pitchFamily="34" charset="0"/>
                <a:cs typeface="Times New Roman" panose="02020603050405020304" pitchFamily="18" charset="0"/>
              </a:rPr>
              <a:t>Training and Development in Australia</a:t>
            </a:r>
            <a:r>
              <a:rPr lang="en-GB" sz="1400" dirty="0">
                <a:effectLst/>
                <a:latin typeface="+mj-lt"/>
                <a:ea typeface="Calibri" panose="020F0502020204030204" pitchFamily="34" charset="0"/>
                <a:cs typeface="Times New Roman" panose="02020603050405020304" pitchFamily="18" charset="0"/>
              </a:rPr>
              <a:t>, </a:t>
            </a:r>
            <a:r>
              <a:rPr lang="en-GB" sz="1400" i="1" dirty="0">
                <a:effectLst/>
                <a:latin typeface="+mj-lt"/>
                <a:ea typeface="Calibri" panose="020F0502020204030204" pitchFamily="34" charset="0"/>
                <a:cs typeface="Times New Roman" panose="02020603050405020304" pitchFamily="18" charset="0"/>
              </a:rPr>
              <a:t>32</a:t>
            </a:r>
            <a:r>
              <a:rPr lang="en-GB" sz="1400" dirty="0">
                <a:effectLst/>
                <a:latin typeface="+mj-lt"/>
                <a:ea typeface="Calibri" panose="020F0502020204030204" pitchFamily="34" charset="0"/>
                <a:cs typeface="Times New Roman" panose="02020603050405020304" pitchFamily="18" charset="0"/>
              </a:rPr>
              <a:t>(5), pp.17-20.</a:t>
            </a:r>
            <a:endParaRPr lang="en-US" sz="1400" dirty="0">
              <a:effectLst/>
              <a:latin typeface="+mj-lt"/>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800"/>
              </a:spcAft>
              <a:buNone/>
            </a:pPr>
            <a:r>
              <a:rPr lang="en-GB" sz="1400" dirty="0" err="1">
                <a:effectLst/>
                <a:latin typeface="+mj-lt"/>
                <a:ea typeface="Calibri" panose="020F0502020204030204" pitchFamily="34" charset="0"/>
                <a:cs typeface="Times New Roman" panose="02020603050405020304" pitchFamily="18" charset="0"/>
              </a:rPr>
              <a:t>Stoytcheva</a:t>
            </a:r>
            <a:r>
              <a:rPr lang="en-GB" sz="1400" dirty="0">
                <a:effectLst/>
                <a:latin typeface="+mj-lt"/>
                <a:ea typeface="Calibri" panose="020F0502020204030204" pitchFamily="34" charset="0"/>
                <a:cs typeface="Times New Roman" panose="02020603050405020304" pitchFamily="18" charset="0"/>
              </a:rPr>
              <a:t>, M., (2018), December. Students’ perceptions of online collaboration in a distance learning French language course. In </a:t>
            </a:r>
            <a:r>
              <a:rPr lang="en-GB" sz="1400" i="1" dirty="0">
                <a:effectLst/>
                <a:latin typeface="+mj-lt"/>
                <a:ea typeface="Calibri" panose="020F0502020204030204" pitchFamily="34" charset="0"/>
                <a:cs typeface="Times New Roman" panose="02020603050405020304" pitchFamily="18" charset="0"/>
              </a:rPr>
              <a:t>AIP Conference Proceedings</a:t>
            </a:r>
            <a:r>
              <a:rPr lang="en-GB" sz="1400" dirty="0">
                <a:effectLst/>
                <a:latin typeface="+mj-lt"/>
                <a:ea typeface="Calibri" panose="020F0502020204030204" pitchFamily="34" charset="0"/>
                <a:cs typeface="Times New Roman" panose="02020603050405020304" pitchFamily="18" charset="0"/>
              </a:rPr>
              <a:t> (Vol. 2048, No. 1, p. 020030). AIP Publishing LLC.</a:t>
            </a:r>
            <a:endParaRPr lang="en-US" sz="1400" dirty="0">
              <a:effectLst/>
              <a:latin typeface="+mj-lt"/>
              <a:ea typeface="Calibri" panose="020F0502020204030204" pitchFamily="34" charset="0"/>
              <a:cs typeface="Times New Roman" panose="02020603050405020304" pitchFamily="18" charset="0"/>
            </a:endParaRPr>
          </a:p>
        </p:txBody>
      </p:sp>
      <p:sp>
        <p:nvSpPr>
          <p:cNvPr id="131" name="Google Shape;131;p17"/>
          <p:cNvSpPr txBox="1">
            <a:spLocks noGrp="1"/>
          </p:cNvSpPr>
          <p:nvPr>
            <p:ph type="sldNum" idx="12"/>
          </p:nvPr>
        </p:nvSpPr>
        <p:spPr>
          <a:xfrm>
            <a:off x="7819659" y="4749900"/>
            <a:ext cx="548700" cy="3936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12</a:t>
            </a:fld>
            <a:endParaRPr dirty="0"/>
          </a:p>
        </p:txBody>
      </p:sp>
      <p:grpSp>
        <p:nvGrpSpPr>
          <p:cNvPr id="126" name="Google Shape;126;p17"/>
          <p:cNvGrpSpPr/>
          <p:nvPr/>
        </p:nvGrpSpPr>
        <p:grpSpPr>
          <a:xfrm>
            <a:off x="916458" y="1019750"/>
            <a:ext cx="214625" cy="214625"/>
            <a:chOff x="2594050" y="1631825"/>
            <a:chExt cx="439625" cy="439625"/>
          </a:xfrm>
        </p:grpSpPr>
        <p:sp>
          <p:nvSpPr>
            <p:cNvPr id="127" name="Google Shape;127;p17"/>
            <p:cNvSpPr/>
            <p:nvPr/>
          </p:nvSpPr>
          <p:spPr>
            <a:xfrm>
              <a:off x="2594050" y="1883300"/>
              <a:ext cx="188175" cy="188150"/>
            </a:xfrm>
            <a:custGeom>
              <a:avLst/>
              <a:gdLst/>
              <a:ahLst/>
              <a:cxnLst/>
              <a:rect l="l" t="t" r="r" b="b"/>
              <a:pathLst>
                <a:path w="7527" h="7526" fill="none" extrusionOk="0">
                  <a:moveTo>
                    <a:pt x="5992" y="0"/>
                  </a:moveTo>
                  <a:lnTo>
                    <a:pt x="537" y="6430"/>
                  </a:lnTo>
                  <a:lnTo>
                    <a:pt x="1" y="7526"/>
                  </a:lnTo>
                  <a:lnTo>
                    <a:pt x="1097" y="6990"/>
                  </a:lnTo>
                  <a:lnTo>
                    <a:pt x="7526" y="1534"/>
                  </a:lnTo>
                  <a:lnTo>
                    <a:pt x="5992" y="0"/>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7"/>
            <p:cNvSpPr/>
            <p:nvPr/>
          </p:nvSpPr>
          <p:spPr>
            <a:xfrm>
              <a:off x="2857700" y="1631825"/>
              <a:ext cx="175975" cy="176000"/>
            </a:xfrm>
            <a:custGeom>
              <a:avLst/>
              <a:gdLst/>
              <a:ahLst/>
              <a:cxnLst/>
              <a:rect l="l" t="t" r="r" b="b"/>
              <a:pathLst>
                <a:path w="7039" h="7040" fill="none" extrusionOk="0">
                  <a:moveTo>
                    <a:pt x="268" y="2704"/>
                  </a:moveTo>
                  <a:lnTo>
                    <a:pt x="4336" y="6771"/>
                  </a:lnTo>
                  <a:lnTo>
                    <a:pt x="4336" y="6771"/>
                  </a:lnTo>
                  <a:lnTo>
                    <a:pt x="4336" y="6771"/>
                  </a:lnTo>
                  <a:lnTo>
                    <a:pt x="4652" y="6917"/>
                  </a:lnTo>
                  <a:lnTo>
                    <a:pt x="4993" y="7015"/>
                  </a:lnTo>
                  <a:lnTo>
                    <a:pt x="5310" y="7039"/>
                  </a:lnTo>
                  <a:lnTo>
                    <a:pt x="5651" y="7039"/>
                  </a:lnTo>
                  <a:lnTo>
                    <a:pt x="5992" y="6966"/>
                  </a:lnTo>
                  <a:lnTo>
                    <a:pt x="6308" y="6844"/>
                  </a:lnTo>
                  <a:lnTo>
                    <a:pt x="6454" y="6747"/>
                  </a:lnTo>
                  <a:lnTo>
                    <a:pt x="6601" y="6674"/>
                  </a:lnTo>
                  <a:lnTo>
                    <a:pt x="6747" y="6552"/>
                  </a:lnTo>
                  <a:lnTo>
                    <a:pt x="6893" y="6430"/>
                  </a:lnTo>
                  <a:lnTo>
                    <a:pt x="6893" y="6430"/>
                  </a:lnTo>
                  <a:lnTo>
                    <a:pt x="6942" y="6357"/>
                  </a:lnTo>
                  <a:lnTo>
                    <a:pt x="7015" y="6260"/>
                  </a:lnTo>
                  <a:lnTo>
                    <a:pt x="7039" y="6138"/>
                  </a:lnTo>
                  <a:lnTo>
                    <a:pt x="7039" y="6041"/>
                  </a:lnTo>
                  <a:lnTo>
                    <a:pt x="7039" y="6041"/>
                  </a:lnTo>
                  <a:lnTo>
                    <a:pt x="7039" y="5943"/>
                  </a:lnTo>
                  <a:lnTo>
                    <a:pt x="7015" y="5846"/>
                  </a:lnTo>
                  <a:lnTo>
                    <a:pt x="6942" y="5748"/>
                  </a:lnTo>
                  <a:lnTo>
                    <a:pt x="6893" y="5651"/>
                  </a:lnTo>
                  <a:lnTo>
                    <a:pt x="1389" y="147"/>
                  </a:lnTo>
                  <a:lnTo>
                    <a:pt x="1389" y="147"/>
                  </a:lnTo>
                  <a:lnTo>
                    <a:pt x="1291" y="98"/>
                  </a:lnTo>
                  <a:lnTo>
                    <a:pt x="1194" y="25"/>
                  </a:lnTo>
                  <a:lnTo>
                    <a:pt x="1096" y="0"/>
                  </a:lnTo>
                  <a:lnTo>
                    <a:pt x="999" y="0"/>
                  </a:lnTo>
                  <a:lnTo>
                    <a:pt x="999" y="0"/>
                  </a:lnTo>
                  <a:lnTo>
                    <a:pt x="902" y="0"/>
                  </a:lnTo>
                  <a:lnTo>
                    <a:pt x="780" y="25"/>
                  </a:lnTo>
                  <a:lnTo>
                    <a:pt x="682" y="98"/>
                  </a:lnTo>
                  <a:lnTo>
                    <a:pt x="609" y="147"/>
                  </a:lnTo>
                  <a:lnTo>
                    <a:pt x="609" y="147"/>
                  </a:lnTo>
                  <a:lnTo>
                    <a:pt x="487" y="293"/>
                  </a:lnTo>
                  <a:lnTo>
                    <a:pt x="366" y="439"/>
                  </a:lnTo>
                  <a:lnTo>
                    <a:pt x="293" y="585"/>
                  </a:lnTo>
                  <a:lnTo>
                    <a:pt x="195" y="731"/>
                  </a:lnTo>
                  <a:lnTo>
                    <a:pt x="73" y="1048"/>
                  </a:lnTo>
                  <a:lnTo>
                    <a:pt x="0" y="1389"/>
                  </a:lnTo>
                  <a:lnTo>
                    <a:pt x="0" y="1730"/>
                  </a:lnTo>
                  <a:lnTo>
                    <a:pt x="25" y="2046"/>
                  </a:lnTo>
                  <a:lnTo>
                    <a:pt x="122" y="2387"/>
                  </a:lnTo>
                  <a:lnTo>
                    <a:pt x="268" y="2704"/>
                  </a:lnTo>
                  <a:lnTo>
                    <a:pt x="268" y="2704"/>
                  </a:lnTo>
                  <a:close/>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7"/>
            <p:cNvSpPr/>
            <p:nvPr/>
          </p:nvSpPr>
          <p:spPr>
            <a:xfrm>
              <a:off x="2662850" y="1699400"/>
              <a:ext cx="303250" cy="303250"/>
            </a:xfrm>
            <a:custGeom>
              <a:avLst/>
              <a:gdLst/>
              <a:ahLst/>
              <a:cxnLst/>
              <a:rect l="l" t="t" r="r" b="b"/>
              <a:pathLst>
                <a:path w="12130" h="12130" fill="none" extrusionOk="0">
                  <a:moveTo>
                    <a:pt x="8038" y="1"/>
                  </a:moveTo>
                  <a:lnTo>
                    <a:pt x="4872" y="3191"/>
                  </a:lnTo>
                  <a:lnTo>
                    <a:pt x="4872" y="3191"/>
                  </a:lnTo>
                  <a:lnTo>
                    <a:pt x="4628" y="3094"/>
                  </a:lnTo>
                  <a:lnTo>
                    <a:pt x="4385" y="2997"/>
                  </a:lnTo>
                  <a:lnTo>
                    <a:pt x="4092" y="2899"/>
                  </a:lnTo>
                  <a:lnTo>
                    <a:pt x="3800" y="2850"/>
                  </a:lnTo>
                  <a:lnTo>
                    <a:pt x="3484" y="2777"/>
                  </a:lnTo>
                  <a:lnTo>
                    <a:pt x="3167" y="2729"/>
                  </a:lnTo>
                  <a:lnTo>
                    <a:pt x="2850" y="2704"/>
                  </a:lnTo>
                  <a:lnTo>
                    <a:pt x="2534" y="2704"/>
                  </a:lnTo>
                  <a:lnTo>
                    <a:pt x="2534" y="2704"/>
                  </a:lnTo>
                  <a:lnTo>
                    <a:pt x="2241" y="2704"/>
                  </a:lnTo>
                  <a:lnTo>
                    <a:pt x="1949" y="2729"/>
                  </a:lnTo>
                  <a:lnTo>
                    <a:pt x="1633" y="2777"/>
                  </a:lnTo>
                  <a:lnTo>
                    <a:pt x="1316" y="2850"/>
                  </a:lnTo>
                  <a:lnTo>
                    <a:pt x="999" y="2972"/>
                  </a:lnTo>
                  <a:lnTo>
                    <a:pt x="707" y="3094"/>
                  </a:lnTo>
                  <a:lnTo>
                    <a:pt x="415" y="3289"/>
                  </a:lnTo>
                  <a:lnTo>
                    <a:pt x="147" y="3508"/>
                  </a:lnTo>
                  <a:lnTo>
                    <a:pt x="147" y="3508"/>
                  </a:lnTo>
                  <a:lnTo>
                    <a:pt x="74" y="3581"/>
                  </a:lnTo>
                  <a:lnTo>
                    <a:pt x="25" y="3678"/>
                  </a:lnTo>
                  <a:lnTo>
                    <a:pt x="1" y="3776"/>
                  </a:lnTo>
                  <a:lnTo>
                    <a:pt x="1" y="3898"/>
                  </a:lnTo>
                  <a:lnTo>
                    <a:pt x="1" y="3898"/>
                  </a:lnTo>
                  <a:lnTo>
                    <a:pt x="1" y="3995"/>
                  </a:lnTo>
                  <a:lnTo>
                    <a:pt x="25" y="4093"/>
                  </a:lnTo>
                  <a:lnTo>
                    <a:pt x="74" y="4190"/>
                  </a:lnTo>
                  <a:lnTo>
                    <a:pt x="147" y="4287"/>
                  </a:lnTo>
                  <a:lnTo>
                    <a:pt x="7843" y="11984"/>
                  </a:lnTo>
                  <a:lnTo>
                    <a:pt x="7843" y="11984"/>
                  </a:lnTo>
                  <a:lnTo>
                    <a:pt x="7941" y="12057"/>
                  </a:lnTo>
                  <a:lnTo>
                    <a:pt x="8038" y="12105"/>
                  </a:lnTo>
                  <a:lnTo>
                    <a:pt x="8135" y="12130"/>
                  </a:lnTo>
                  <a:lnTo>
                    <a:pt x="8233" y="12130"/>
                  </a:lnTo>
                  <a:lnTo>
                    <a:pt x="8233" y="12130"/>
                  </a:lnTo>
                  <a:lnTo>
                    <a:pt x="8355" y="12130"/>
                  </a:lnTo>
                  <a:lnTo>
                    <a:pt x="8452" y="12105"/>
                  </a:lnTo>
                  <a:lnTo>
                    <a:pt x="8549" y="12057"/>
                  </a:lnTo>
                  <a:lnTo>
                    <a:pt x="8622" y="11984"/>
                  </a:lnTo>
                  <a:lnTo>
                    <a:pt x="8622" y="11984"/>
                  </a:lnTo>
                  <a:lnTo>
                    <a:pt x="8842" y="11716"/>
                  </a:lnTo>
                  <a:lnTo>
                    <a:pt x="9036" y="11423"/>
                  </a:lnTo>
                  <a:lnTo>
                    <a:pt x="9158" y="11131"/>
                  </a:lnTo>
                  <a:lnTo>
                    <a:pt x="9280" y="10814"/>
                  </a:lnTo>
                  <a:lnTo>
                    <a:pt x="9353" y="10498"/>
                  </a:lnTo>
                  <a:lnTo>
                    <a:pt x="9402" y="10181"/>
                  </a:lnTo>
                  <a:lnTo>
                    <a:pt x="9426" y="9889"/>
                  </a:lnTo>
                  <a:lnTo>
                    <a:pt x="9426" y="9597"/>
                  </a:lnTo>
                  <a:lnTo>
                    <a:pt x="9426" y="9597"/>
                  </a:lnTo>
                  <a:lnTo>
                    <a:pt x="9426" y="9280"/>
                  </a:lnTo>
                  <a:lnTo>
                    <a:pt x="9402" y="8964"/>
                  </a:lnTo>
                  <a:lnTo>
                    <a:pt x="9353" y="8647"/>
                  </a:lnTo>
                  <a:lnTo>
                    <a:pt x="9280" y="8330"/>
                  </a:lnTo>
                  <a:lnTo>
                    <a:pt x="9231" y="8038"/>
                  </a:lnTo>
                  <a:lnTo>
                    <a:pt x="9134" y="7746"/>
                  </a:lnTo>
                  <a:lnTo>
                    <a:pt x="9036" y="7502"/>
                  </a:lnTo>
                  <a:lnTo>
                    <a:pt x="8939" y="7259"/>
                  </a:lnTo>
                  <a:lnTo>
                    <a:pt x="12130" y="4093"/>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7"/>
            <p:cNvSpPr/>
            <p:nvPr/>
          </p:nvSpPr>
          <p:spPr>
            <a:xfrm>
              <a:off x="2814912" y="1754062"/>
              <a:ext cx="49950" cy="49950"/>
            </a:xfrm>
            <a:custGeom>
              <a:avLst/>
              <a:gdLst/>
              <a:ahLst/>
              <a:cxnLst/>
              <a:rect l="l" t="t" r="r" b="b"/>
              <a:pathLst>
                <a:path w="1998" h="1998" fill="none" extrusionOk="0">
                  <a:moveTo>
                    <a:pt x="1" y="1997"/>
                  </a:moveTo>
                  <a:lnTo>
                    <a:pt x="1998" y="0"/>
                  </a:lnTo>
                </a:path>
              </a:pathLst>
            </a:custGeom>
            <a:noFill/>
            <a:ln w="95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Rectangle: Top Corners One Rounded and One Snipped 9">
            <a:extLst>
              <a:ext uri="{FF2B5EF4-FFF2-40B4-BE49-F238E27FC236}">
                <a16:creationId xmlns:a16="http://schemas.microsoft.com/office/drawing/2014/main" id="{52BBB101-3170-81E9-5E16-CCAAF1E6081A}"/>
              </a:ext>
            </a:extLst>
          </p:cNvPr>
          <p:cNvSpPr/>
          <p:nvPr/>
        </p:nvSpPr>
        <p:spPr>
          <a:xfrm rot="5400000">
            <a:off x="-260604" y="187452"/>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Top Corners One Rounded and One Snipped 11">
            <a:extLst>
              <a:ext uri="{FF2B5EF4-FFF2-40B4-BE49-F238E27FC236}">
                <a16:creationId xmlns:a16="http://schemas.microsoft.com/office/drawing/2014/main" id="{8AA50B87-582F-1459-AD72-D2071356F11C}"/>
              </a:ext>
            </a:extLst>
          </p:cNvPr>
          <p:cNvSpPr/>
          <p:nvPr/>
        </p:nvSpPr>
        <p:spPr>
          <a:xfrm rot="16200000">
            <a:off x="8500915" y="4498848"/>
            <a:ext cx="859536" cy="429768"/>
          </a:xfrm>
          <a:prstGeom prst="snipRoundRect">
            <a:avLst>
              <a:gd name="adj1" fmla="val 16667"/>
              <a:gd name="adj2" fmla="val 50000"/>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998232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696</TotalTime>
  <Words>1991</Words>
  <Application>Microsoft Office PowerPoint</Application>
  <PresentationFormat>On-screen Show (16:9)</PresentationFormat>
  <Paragraphs>129</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Lora</vt:lpstr>
      <vt:lpstr>Quattrocento Sans</vt:lpstr>
      <vt:lpstr>Times New Roman</vt:lpstr>
      <vt:lpstr>Trebuchet MS</vt:lpstr>
      <vt:lpstr>Wingdings 3</vt:lpstr>
      <vt:lpstr>Facet</vt:lpstr>
      <vt:lpstr>Research Proposal: How do we Collaborate digitally at UWTSD?</vt:lpstr>
      <vt:lpstr>Introduction</vt:lpstr>
      <vt:lpstr>Aimed question of the research project</vt:lpstr>
      <vt:lpstr>Literature Review</vt:lpstr>
      <vt:lpstr>Research Rationale</vt:lpstr>
      <vt:lpstr>Proposed Methodology</vt:lpstr>
      <vt:lpstr>Research Question</vt:lpstr>
      <vt:lpstr>Ethical considerations</vt:lpstr>
      <vt:lpstr>Research Timeline</vt:lpstr>
      <vt:lpstr>Hypothesis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How do we Collaborate digitally at UWTSD?</dc:title>
  <dc:creator/>
  <cp:lastModifiedBy>andreea vlasceanu</cp:lastModifiedBy>
  <cp:revision>44</cp:revision>
  <dcterms:modified xsi:type="dcterms:W3CDTF">2022-07-21T22:11:26Z</dcterms:modified>
</cp:coreProperties>
</file>