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rawings/drawing2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71" r:id="rId3"/>
    <p:sldId id="272" r:id="rId4"/>
    <p:sldId id="273" r:id="rId5"/>
    <p:sldId id="274" r:id="rId6"/>
    <p:sldId id="275" r:id="rId7"/>
    <p:sldId id="277" r:id="rId8"/>
    <p:sldId id="278" r:id="rId9"/>
    <p:sldId id="280" r:id="rId10"/>
    <p:sldId id="279" r:id="rId11"/>
    <p:sldId id="281" r:id="rId12"/>
    <p:sldId id="282" r:id="rId13"/>
    <p:sldId id="283" r:id="rId14"/>
    <p:sldId id="284" r:id="rId15"/>
    <p:sldId id="287" r:id="rId16"/>
    <p:sldId id="286" r:id="rId17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21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chartUserShapes" Target="../drawings/drawing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spc="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400" b="1" dirty="0">
                <a:solidFill>
                  <a:schemeClr val="tx2"/>
                </a:solidFill>
              </a:rPr>
              <a:t>CO</a:t>
            </a:r>
            <a:r>
              <a:rPr lang="en-GB" sz="2400" b="1" baseline="-25000" dirty="0">
                <a:solidFill>
                  <a:schemeClr val="tx2"/>
                </a:solidFill>
              </a:rPr>
              <a:t>2</a:t>
            </a:r>
            <a:r>
              <a:rPr lang="en-GB" sz="2400" b="1" dirty="0">
                <a:solidFill>
                  <a:schemeClr val="tx2"/>
                </a:solidFill>
              </a:rPr>
              <a:t> EMISSIONS PRODUCED </a:t>
            </a:r>
            <a:r>
              <a:rPr lang="en-GB" sz="2400" b="1" dirty="0" smtClean="0">
                <a:solidFill>
                  <a:schemeClr val="tx2"/>
                </a:solidFill>
              </a:rPr>
              <a:t>DUE TO TRANSPORT (2014)</a:t>
            </a:r>
            <a:endParaRPr lang="en-GB" sz="2400" b="1" dirty="0">
              <a:solidFill>
                <a:schemeClr val="tx2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844865710279366"/>
          <c:y val="0.16507482769526446"/>
          <c:w val="0.85956881674037322"/>
          <c:h val="0.6811936210514566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'Final results'!$A$5</c:f>
              <c:strCache>
                <c:ptCount val="1"/>
                <c:pt idx="0">
                  <c:v>Sawn wood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results'!$B$5:$F$5</c:f>
              <c:numCache>
                <c:formatCode>0.00</c:formatCode>
                <c:ptCount val="2"/>
                <c:pt idx="0">
                  <c:v>0.72745993624678451</c:v>
                </c:pt>
                <c:pt idx="1">
                  <c:v>0.46889346813659616</c:v>
                </c:pt>
              </c:numCache>
            </c:numRef>
          </c:val>
        </c:ser>
        <c:ser>
          <c:idx val="1"/>
          <c:order val="1"/>
          <c:tx>
            <c:strRef>
              <c:f>'Final results'!$A$6</c:f>
              <c:strCache>
                <c:ptCount val="1"/>
                <c:pt idx="0">
                  <c:v>Plywood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results'!$B$6:$F$6</c:f>
              <c:numCache>
                <c:formatCode>0.00</c:formatCode>
                <c:ptCount val="2"/>
                <c:pt idx="0">
                  <c:v>2.2693322275008225</c:v>
                </c:pt>
                <c:pt idx="1">
                  <c:v>2.3906594776157011</c:v>
                </c:pt>
              </c:numCache>
            </c:numRef>
          </c:val>
        </c:ser>
        <c:ser>
          <c:idx val="2"/>
          <c:order val="2"/>
          <c:tx>
            <c:strRef>
              <c:f>'Final results'!$A$7</c:f>
              <c:strCache>
                <c:ptCount val="1"/>
                <c:pt idx="0">
                  <c:v>Densified wood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results'!$B$7:$F$7</c:f>
              <c:numCache>
                <c:formatCode>0.00</c:formatCode>
                <c:ptCount val="2"/>
                <c:pt idx="0">
                  <c:v>1.842105984927632</c:v>
                </c:pt>
                <c:pt idx="1">
                  <c:v>0.93220038117744752</c:v>
                </c:pt>
              </c:numCache>
            </c:numRef>
          </c:val>
        </c:ser>
        <c:ser>
          <c:idx val="3"/>
          <c:order val="3"/>
          <c:tx>
            <c:strRef>
              <c:f>'Final results'!$A$8</c:f>
              <c:strCache>
                <c:ptCount val="1"/>
                <c:pt idx="0">
                  <c:v>Wood fibreboard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results'!$B$8:$F$8</c:f>
              <c:numCache>
                <c:formatCode>0.00</c:formatCode>
                <c:ptCount val="2"/>
                <c:pt idx="0">
                  <c:v>0.40002830011395119</c:v>
                </c:pt>
                <c:pt idx="1">
                  <c:v>0.43745784866262499</c:v>
                </c:pt>
              </c:numCache>
            </c:numRef>
          </c:val>
        </c:ser>
        <c:ser>
          <c:idx val="4"/>
          <c:order val="4"/>
          <c:tx>
            <c:strRef>
              <c:f>'Final results'!$A$9</c:f>
              <c:strCache>
                <c:ptCount val="1"/>
                <c:pt idx="0">
                  <c:v>Particleboard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results'!$B$9:$F$9</c:f>
              <c:numCache>
                <c:formatCode>0.00</c:formatCode>
                <c:ptCount val="2"/>
                <c:pt idx="0">
                  <c:v>0.30541754256789511</c:v>
                </c:pt>
                <c:pt idx="1">
                  <c:v>9.7146767840485954E-2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64457288"/>
        <c:axId val="364458464"/>
      </c:barChart>
      <c:catAx>
        <c:axId val="364457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4458464"/>
        <c:crosses val="autoZero"/>
        <c:auto val="1"/>
        <c:lblAlgn val="ctr"/>
        <c:lblOffset val="100"/>
        <c:noMultiLvlLbl val="0"/>
      </c:catAx>
      <c:valAx>
        <c:axId val="364458464"/>
        <c:scaling>
          <c:orientation val="minMax"/>
          <c:max val="2.5"/>
        </c:scaling>
        <c:delete val="0"/>
        <c:axPos val="l"/>
        <c:majorGridlines>
          <c:spPr>
            <a:ln w="9525" cap="flat" cmpd="sng" algn="ctr">
              <a:solidFill>
                <a:schemeClr val="tx2"/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445728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05"/>
          <c:y val="0.93538728469958854"/>
          <c:w val="0.9"/>
          <c:h val="6.461271530041147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1" i="0" u="none" strike="noStrike" kern="1200" spc="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000" b="1">
                <a:solidFill>
                  <a:schemeClr val="tx2"/>
                </a:solidFill>
              </a:rPr>
              <a:t>UK SAWNWOOD IMPORTS</a:t>
            </a:r>
            <a:r>
              <a:rPr lang="en-GB" sz="2000" b="1" baseline="0">
                <a:solidFill>
                  <a:schemeClr val="tx2"/>
                </a:solidFill>
              </a:rPr>
              <a:t> PERCENTAGE PER CONTINENT (2014)</a:t>
            </a:r>
            <a:endParaRPr lang="en-GB" sz="2000" b="1">
              <a:solidFill>
                <a:schemeClr val="tx2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1598727349802924"/>
          <c:y val="0.25498879835110067"/>
          <c:w val="0.59947371269312988"/>
          <c:h val="0.46031946385838496"/>
        </c:manualLayout>
      </c:layout>
      <c:pieChart>
        <c:varyColors val="1"/>
        <c:ser>
          <c:idx val="0"/>
          <c:order val="0"/>
          <c:spPr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Lbls>
            <c:dLbl>
              <c:idx val="0"/>
              <c:layout>
                <c:manualLayout>
                  <c:x val="6.7394679775990562E-2"/>
                  <c:y val="-9.3988613742122806E-3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4.412527895911407E-2"/>
                  <c:y val="2.3513002903622553E-3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6602681516414728E-2"/>
                  <c:y val="8.9953973144661272E-3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6.2208496498098169E-2"/>
                  <c:y val="-8.3127290248139276E-4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2"/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'Sawn wood'!$O$7:$O$12</c:f>
              <c:strCache>
                <c:ptCount val="6"/>
                <c:pt idx="0">
                  <c:v>Europe</c:v>
                </c:pt>
                <c:pt idx="1">
                  <c:v>North America</c:v>
                </c:pt>
                <c:pt idx="2">
                  <c:v>Africa</c:v>
                </c:pt>
                <c:pt idx="3">
                  <c:v>South America</c:v>
                </c:pt>
                <c:pt idx="4">
                  <c:v>Asia</c:v>
                </c:pt>
                <c:pt idx="5">
                  <c:v>Oceania</c:v>
                </c:pt>
              </c:strCache>
            </c:strRef>
          </c:cat>
          <c:val>
            <c:numRef>
              <c:f>'Sawn wood'!$P$7:$P$12</c:f>
              <c:numCache>
                <c:formatCode>0%</c:formatCode>
                <c:ptCount val="6"/>
                <c:pt idx="0">
                  <c:v>0.87273192867162219</c:v>
                </c:pt>
                <c:pt idx="1">
                  <c:v>8.1502380960121898E-2</c:v>
                </c:pt>
                <c:pt idx="2">
                  <c:v>2.5610042009080958E-2</c:v>
                </c:pt>
                <c:pt idx="3">
                  <c:v>5.3781891987279874E-3</c:v>
                </c:pt>
                <c:pt idx="4">
                  <c:v>1.41364314353205E-2</c:v>
                </c:pt>
                <c:pt idx="5">
                  <c:v>6.4102772512644463E-4</c:v>
                </c:pt>
              </c:numCache>
            </c:numRef>
          </c:val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6037286576291386E-2"/>
          <c:y val="0.66491322206656434"/>
          <c:w val="0.39092429020142971"/>
          <c:h val="0.312487652560674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1" i="0" u="none" strike="noStrike" kern="1200" spc="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000" b="1">
                <a:solidFill>
                  <a:schemeClr val="tx2"/>
                </a:solidFill>
              </a:rPr>
              <a:t>CO</a:t>
            </a:r>
            <a:r>
              <a:rPr lang="en-GB" sz="2000" b="1" baseline="-25000">
                <a:solidFill>
                  <a:schemeClr val="tx2"/>
                </a:solidFill>
              </a:rPr>
              <a:t>2</a:t>
            </a:r>
            <a:r>
              <a:rPr lang="en-GB" sz="2000" b="1" baseline="0">
                <a:solidFill>
                  <a:schemeClr val="tx2"/>
                </a:solidFill>
              </a:rPr>
              <a:t> EMISSIONS/TON OF UK SAWNWOOD IMPORTS PER CONTINENT</a:t>
            </a:r>
            <a:endParaRPr lang="en-GB" sz="2000" b="1">
              <a:solidFill>
                <a:schemeClr val="tx2"/>
              </a:solidFill>
            </a:endParaRPr>
          </a:p>
        </c:rich>
      </c:tx>
      <c:layout>
        <c:manualLayout>
          <c:xMode val="edge"/>
          <c:yMode val="edge"/>
          <c:x val="0.15210868665415894"/>
          <c:y val="1.236346107074987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3848744363886806"/>
          <c:y val="0.19490426966054067"/>
          <c:w val="0.83706798280582595"/>
          <c:h val="0.53385059960555137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'Sawn wood'!$P$36:$P$41</c:f>
              <c:strCache>
                <c:ptCount val="6"/>
                <c:pt idx="0">
                  <c:v>Europe</c:v>
                </c:pt>
                <c:pt idx="1">
                  <c:v>North America</c:v>
                </c:pt>
                <c:pt idx="2">
                  <c:v>Africa</c:v>
                </c:pt>
                <c:pt idx="3">
                  <c:v>South America</c:v>
                </c:pt>
                <c:pt idx="4">
                  <c:v>Asia</c:v>
                </c:pt>
                <c:pt idx="5">
                  <c:v>Oceania</c:v>
                </c:pt>
              </c:strCache>
            </c:strRef>
          </c:cat>
          <c:val>
            <c:numRef>
              <c:f>'Sawn wood'!$Q$36:$Q$41</c:f>
              <c:numCache>
                <c:formatCode>General</c:formatCode>
                <c:ptCount val="6"/>
                <c:pt idx="0">
                  <c:v>0.50247909942737978</c:v>
                </c:pt>
                <c:pt idx="1">
                  <c:v>1.9987365331025313</c:v>
                </c:pt>
                <c:pt idx="2">
                  <c:v>1.9728182969698502</c:v>
                </c:pt>
                <c:pt idx="3">
                  <c:v>3.610162643867656</c:v>
                </c:pt>
                <c:pt idx="4">
                  <c:v>3.6629065339873663</c:v>
                </c:pt>
                <c:pt idx="5">
                  <c:v>6.7205705578189345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3"/>
        <c:overlap val="-27"/>
        <c:axId val="368408208"/>
        <c:axId val="368408600"/>
      </c:barChart>
      <c:catAx>
        <c:axId val="3684082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8408600"/>
        <c:crosses val="autoZero"/>
        <c:auto val="1"/>
        <c:lblAlgn val="ctr"/>
        <c:lblOffset val="100"/>
        <c:noMultiLvlLbl val="0"/>
      </c:catAx>
      <c:valAx>
        <c:axId val="368408600"/>
        <c:scaling>
          <c:orientation val="minMax"/>
          <c:max val="7"/>
        </c:scaling>
        <c:delete val="0"/>
        <c:axPos val="l"/>
        <c:majorGridlines>
          <c:spPr>
            <a:ln w="9525" cap="flat" cmpd="sng" algn="ctr">
              <a:solidFill>
                <a:schemeClr val="tx2"/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6840820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0.22473</cdr:y>
    </cdr:from>
    <cdr:to>
      <cdr:x>0.04916</cdr:x>
      <cdr:y>0.77728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0" y="1119076"/>
          <a:ext cx="399703" cy="27515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/>
        <a:lstStyle xmlns:a="http://schemas.openxmlformats.org/drawingml/2006/main"/>
        <a:p xmlns:a="http://schemas.openxmlformats.org/drawingml/2006/main">
          <a:r>
            <a:rPr lang="en-GB" sz="1600" b="1" dirty="0">
              <a:solidFill>
                <a:schemeClr val="tx2"/>
              </a:solidFill>
            </a:rPr>
            <a:t>Tons</a:t>
          </a:r>
          <a:r>
            <a:rPr lang="en-GB" sz="1600" b="1" baseline="0" dirty="0">
              <a:solidFill>
                <a:schemeClr val="tx2"/>
              </a:solidFill>
            </a:rPr>
            <a:t> of CO</a:t>
          </a:r>
          <a:r>
            <a:rPr lang="en-GB" sz="1600" b="1" baseline="-25000" dirty="0">
              <a:solidFill>
                <a:schemeClr val="tx2"/>
              </a:solidFill>
            </a:rPr>
            <a:t>2</a:t>
          </a:r>
          <a:r>
            <a:rPr lang="en-GB" sz="1600" b="1" baseline="0" dirty="0">
              <a:solidFill>
                <a:schemeClr val="tx2"/>
              </a:solidFill>
            </a:rPr>
            <a:t> per ton of timber</a:t>
          </a:r>
          <a:endParaRPr lang="en-GB" sz="1600" b="1" dirty="0">
            <a:solidFill>
              <a:schemeClr val="tx2"/>
            </a:solidFill>
          </a:endParaRP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</cdr:x>
      <cdr:y>0.14411</cdr:y>
    </cdr:from>
    <cdr:to>
      <cdr:x>0.06933</cdr:x>
      <cdr:y>0.81728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-3491880" y="504056"/>
          <a:ext cx="383091" cy="23544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/>
        <a:lstStyle xmlns:a="http://schemas.openxmlformats.org/drawingml/2006/main"/>
        <a:p xmlns:a="http://schemas.openxmlformats.org/drawingml/2006/main">
          <a:pPr algn="ctr"/>
          <a:r>
            <a:rPr lang="en-GB" sz="1600" b="1" dirty="0">
              <a:solidFill>
                <a:schemeClr val="tx2"/>
              </a:solidFill>
            </a:rPr>
            <a:t>tons of CO</a:t>
          </a:r>
          <a:r>
            <a:rPr lang="en-GB" sz="1600" b="1" baseline="-25000" dirty="0">
              <a:solidFill>
                <a:schemeClr val="tx2"/>
              </a:solidFill>
            </a:rPr>
            <a:t>2</a:t>
          </a:r>
          <a:r>
            <a:rPr lang="en-GB" sz="1600" b="1" dirty="0">
              <a:solidFill>
                <a:schemeClr val="tx2"/>
              </a:solidFill>
            </a:rPr>
            <a:t> </a:t>
          </a:r>
          <a:r>
            <a:rPr lang="en-GB" sz="1600" b="1" dirty="0" smtClean="0">
              <a:solidFill>
                <a:schemeClr val="tx2"/>
              </a:solidFill>
            </a:rPr>
            <a:t>/ton</a:t>
          </a:r>
          <a:endParaRPr lang="en-GB" sz="1600" b="1" dirty="0">
            <a:solidFill>
              <a:schemeClr val="tx2"/>
            </a:solidFill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038E9D-7055-48AE-A88A-37E2D3311320}" type="datetimeFigureOut">
              <a:rPr lang="es-ES" smtClean="0"/>
              <a:pPr/>
              <a:t>11/10/2016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D6B638-8A45-4514-827B-90BAA10DC287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9457518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D98FF-F781-4839-A69A-202497649A66}" type="datetimeFigureOut">
              <a:rPr lang="es-ES" smtClean="0"/>
              <a:t>11/10/2016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08EB3-38FD-4C4C-AEF1-3926B17D433B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96849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07421-77F7-4D2A-A422-DAB8F6CB5F04}" type="datetime1">
              <a:rPr lang="es-ES" smtClean="0"/>
              <a:t>11/10/2016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0C7CD-A0EF-45A4-9821-F666432368B4}" type="datetime1">
              <a:rPr lang="es-ES" smtClean="0"/>
              <a:t>11/10/2016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67C4B-D712-4B6D-AF8E-E144F296F3A8}" type="datetime1">
              <a:rPr lang="es-ES" smtClean="0"/>
              <a:t>11/10/2016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A2229-6A00-4314-B12C-A147BA9E9EF0}" type="datetime1">
              <a:rPr lang="es-ES" smtClean="0"/>
              <a:t>11/10/2016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A27B-929E-43C6-AE8B-EB3E7CD984ED}" type="datetime1">
              <a:rPr lang="es-ES" smtClean="0"/>
              <a:t>11/10/2016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F482B-BA1A-4AD7-A785-4A8A3A80F9EC}" type="datetime1">
              <a:rPr lang="es-ES" smtClean="0"/>
              <a:t>11/10/2016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89C9-E5DA-41FB-B6D6-7F1965A5CE66}" type="datetime1">
              <a:rPr lang="es-ES" smtClean="0"/>
              <a:t>11/10/2016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FCB7-FA38-4E8B-A8B2-6A319D84452A}" type="datetime1">
              <a:rPr lang="es-ES" smtClean="0"/>
              <a:t>11/10/2016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034D8-2803-46C9-B3D8-9CF41F524213}" type="datetime1">
              <a:rPr lang="es-ES" smtClean="0"/>
              <a:t>11/10/2016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13D86-1253-40D7-AE6E-CE2F8A6613C1}" type="datetime1">
              <a:rPr lang="es-ES" smtClean="0"/>
              <a:t>11/10/2016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7D2A-5FD9-448E-BF26-D1D5520E8455}" type="datetime1">
              <a:rPr lang="es-ES" smtClean="0"/>
              <a:t>11/10/2016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3C8FC-CC61-45F3-ADB6-2DFF8FA913EB}" type="datetime1">
              <a:rPr lang="es-ES" smtClean="0"/>
              <a:t>11/10/2016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juan.ferriz-papi@uwtsd.ac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talib.butt@uwtsd.ac.uk" TargetMode="External"/><Relationship Id="rId4" Type="http://schemas.openxmlformats.org/officeDocument/2006/relationships/hyperlink" Target="mailto:alan.nantel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Rectángulo redondeado"/>
          <p:cNvSpPr/>
          <p:nvPr/>
        </p:nvSpPr>
        <p:spPr>
          <a:xfrm>
            <a:off x="5940152" y="5445224"/>
            <a:ext cx="3024336" cy="122413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4 CuadroTexto"/>
          <p:cNvSpPr txBox="1"/>
          <p:nvPr/>
        </p:nvSpPr>
        <p:spPr>
          <a:xfrm>
            <a:off x="195888" y="1645640"/>
            <a:ext cx="8496944" cy="212365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prstMaterial="metal"/>
        </p:spPr>
        <p:txBody>
          <a:bodyPr wrap="square" rtlCol="0">
            <a:spAutoFit/>
          </a:bodyPr>
          <a:lstStyle/>
          <a:p>
            <a:pPr algn="ctr"/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Climate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Change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Impact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Due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Timber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Product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Imports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in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UK</a:t>
            </a:r>
            <a:endParaRPr lang="es-ES" sz="4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094112" y="4490701"/>
            <a:ext cx="28803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>
                <a:solidFill>
                  <a:srgbClr val="C00000"/>
                </a:solidFill>
              </a:rPr>
              <a:t>Juan A.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Ferriz</a:t>
            </a:r>
            <a:r>
              <a:rPr lang="es-ES_tradnl" sz="2000" b="1" dirty="0" smtClean="0">
                <a:solidFill>
                  <a:srgbClr val="C00000"/>
                </a:solidFill>
              </a:rPr>
              <a:t>-Papi</a:t>
            </a:r>
          </a:p>
          <a:p>
            <a:pPr algn="ctr"/>
            <a:r>
              <a:rPr lang="es-ES_tradnl" sz="2400" b="1" dirty="0" smtClean="0">
                <a:solidFill>
                  <a:srgbClr val="C00000"/>
                </a:solidFill>
              </a:rPr>
              <a:t>Allan</a:t>
            </a:r>
            <a:r>
              <a:rPr lang="es-ES_tradnl" sz="2000" b="1" dirty="0" smtClean="0">
                <a:solidFill>
                  <a:srgbClr val="C00000"/>
                </a:solidFill>
              </a:rPr>
              <a:t> L.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Nantel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pPr algn="ctr"/>
            <a:r>
              <a:rPr lang="es-ES_tradnl" sz="2000" b="1" dirty="0" err="1" smtClean="0">
                <a:solidFill>
                  <a:srgbClr val="C00000"/>
                </a:solidFill>
              </a:rPr>
              <a:t>Talib</a:t>
            </a:r>
            <a:r>
              <a:rPr lang="es-ES_tradnl" sz="2000" b="1" dirty="0" smtClean="0">
                <a:solidFill>
                  <a:srgbClr val="C00000"/>
                </a:solidFill>
              </a:rPr>
              <a:t> E.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Butt</a:t>
            </a:r>
            <a:endParaRPr lang="es-ES_tradnl" sz="2000" b="1" dirty="0" smtClean="0">
              <a:solidFill>
                <a:srgbClr val="C00000"/>
              </a:solidFill>
            </a:endParaRPr>
          </a:p>
        </p:txBody>
      </p:sp>
      <p:sp>
        <p:nvSpPr>
          <p:cNvPr id="10" name="9 CuadroTexto"/>
          <p:cNvSpPr txBox="1"/>
          <p:nvPr/>
        </p:nvSpPr>
        <p:spPr>
          <a:xfrm>
            <a:off x="611560" y="609329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17th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October</a:t>
            </a:r>
            <a:r>
              <a:rPr lang="es-ES_tradnl" sz="2000" b="1" dirty="0" smtClean="0">
                <a:solidFill>
                  <a:schemeClr val="tx2"/>
                </a:solidFill>
              </a:rPr>
              <a:t>  2016</a:t>
            </a:r>
            <a:endParaRPr lang="es-ES" sz="2000" b="1" dirty="0">
              <a:solidFill>
                <a:schemeClr val="tx2"/>
              </a:solidFill>
            </a:endParaRPr>
          </a:p>
        </p:txBody>
      </p:sp>
      <p:pic>
        <p:nvPicPr>
          <p:cNvPr id="11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603641"/>
            <a:ext cx="2448272" cy="97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43508" y="544199"/>
            <a:ext cx="381642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ICABE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36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London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903712" y="137026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18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International Conference on Architecture and Built Environment</a:t>
            </a:r>
            <a:endParaRPr lang="en-GB" sz="24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83568" y="2892970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building</a:t>
            </a:r>
            <a:r>
              <a:rPr lang="es-ES_tradnl" sz="2400" b="1" dirty="0" smtClean="0">
                <a:solidFill>
                  <a:schemeClr val="tx2"/>
                </a:solidFill>
              </a:rPr>
              <a:t> sector has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most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potential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for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delivering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significant</a:t>
            </a:r>
            <a:r>
              <a:rPr lang="es-ES_tradnl" sz="2400" b="1" dirty="0" smtClean="0">
                <a:solidFill>
                  <a:schemeClr val="tx2"/>
                </a:solidFill>
              </a:rPr>
              <a:t> and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cost-effective</a:t>
            </a:r>
            <a:r>
              <a:rPr lang="es-ES_tradnl" sz="2400" b="1" dirty="0" smtClean="0">
                <a:solidFill>
                  <a:schemeClr val="tx2"/>
                </a:solidFill>
              </a:rPr>
              <a:t> GHG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emission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reductions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dirty="0" smtClean="0">
                <a:solidFill>
                  <a:schemeClr val="tx2"/>
                </a:solidFill>
              </a:rPr>
              <a:t>(UNEP SBCI)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683568" y="1398193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Buildings</a:t>
            </a:r>
            <a:r>
              <a:rPr lang="es-ES_tradnl" sz="2400" b="1" dirty="0" smtClean="0">
                <a:solidFill>
                  <a:schemeClr val="tx2"/>
                </a:solidFill>
              </a:rPr>
              <a:t> consume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between</a:t>
            </a:r>
            <a:r>
              <a:rPr lang="es-ES_tradnl" sz="2400" b="1" dirty="0" smtClean="0">
                <a:solidFill>
                  <a:schemeClr val="tx2"/>
                </a:solidFill>
              </a:rPr>
              <a:t> 40-50%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energy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world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authors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refering</a:t>
            </a:r>
            <a:r>
              <a:rPr lang="es-ES_tradnl" sz="2400" dirty="0" smtClean="0">
                <a:solidFill>
                  <a:schemeClr val="tx2"/>
                </a:solidFill>
              </a:rPr>
              <a:t> to </a:t>
            </a:r>
            <a:r>
              <a:rPr lang="es-ES_tradnl" sz="2400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countries</a:t>
            </a:r>
            <a:r>
              <a:rPr lang="es-ES_tradnl" sz="2400" dirty="0" smtClean="0">
                <a:solidFill>
                  <a:schemeClr val="tx2"/>
                </a:solidFill>
              </a:rPr>
              <a:t> and </a:t>
            </a:r>
            <a:r>
              <a:rPr lang="es-ES_tradnl" sz="2400" dirty="0" err="1" smtClean="0">
                <a:solidFill>
                  <a:schemeClr val="tx2"/>
                </a:solidFill>
              </a:rPr>
              <a:t>regions</a:t>
            </a:r>
            <a:r>
              <a:rPr lang="es-ES_tradnl" sz="2400" dirty="0" smtClean="0">
                <a:solidFill>
                  <a:schemeClr val="tx2"/>
                </a:solidFill>
              </a:rPr>
              <a:t>) 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2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691930" y="442552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energy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consumption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assessment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should</a:t>
            </a:r>
            <a:r>
              <a:rPr lang="es-ES_tradnl" sz="2400" b="1" dirty="0" smtClean="0">
                <a:solidFill>
                  <a:schemeClr val="tx2"/>
                </a:solidFill>
              </a:rPr>
              <a:t> be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made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through</a:t>
            </a:r>
            <a:r>
              <a:rPr lang="es-ES_tradnl" sz="2400" b="1" dirty="0" smtClean="0">
                <a:solidFill>
                  <a:schemeClr val="tx2"/>
                </a:solidFill>
              </a:rPr>
              <a:t> a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life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cycle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approach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(UNEP SBCI)</a:t>
            </a:r>
            <a:endParaRPr lang="es-ES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1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3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lasalina.es/turismo/emociones/emociones9/imagenes/noticia6/fot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413" y="1757443"/>
            <a:ext cx="1876319" cy="1410202"/>
          </a:xfrm>
          <a:prstGeom prst="rect">
            <a:avLst/>
          </a:prstGeom>
          <a:noFill/>
        </p:spPr>
      </p:pic>
      <p:pic>
        <p:nvPicPr>
          <p:cNvPr id="16" name="Picture 4" descr="http://www.hoy.es/prensa/noticias/200712/26/fotos/035D3PLSP1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5987" y="1360625"/>
            <a:ext cx="1497245" cy="1807020"/>
          </a:xfrm>
          <a:prstGeom prst="rect">
            <a:avLst/>
          </a:prstGeom>
          <a:noFill/>
        </p:spPr>
      </p:pic>
      <p:pic>
        <p:nvPicPr>
          <p:cNvPr id="25" name="Picture 8" descr="http://segurosyresponsabilidadcivil.com/files/2011/12/construccion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7419" y="3289231"/>
            <a:ext cx="2055061" cy="1438543"/>
          </a:xfrm>
          <a:prstGeom prst="rect">
            <a:avLst/>
          </a:prstGeom>
          <a:noFill/>
        </p:spPr>
      </p:pic>
      <p:pic>
        <p:nvPicPr>
          <p:cNvPr id="26" name="Picture 10" descr="http://www.diariosur.es/prensa/noticias/200909/27/fotos/210196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87011" y="5174628"/>
            <a:ext cx="2139805" cy="1519262"/>
          </a:xfrm>
          <a:prstGeom prst="rect">
            <a:avLst/>
          </a:prstGeom>
          <a:noFill/>
        </p:spPr>
      </p:pic>
      <p:pic>
        <p:nvPicPr>
          <p:cNvPr id="27" name="Picture 12" descr="http://www.oinaurre.com/imgnews/172775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9385" y="5165036"/>
            <a:ext cx="2072480" cy="1538446"/>
          </a:xfrm>
          <a:prstGeom prst="rect">
            <a:avLst/>
          </a:prstGeom>
          <a:noFill/>
        </p:spPr>
      </p:pic>
      <p:pic>
        <p:nvPicPr>
          <p:cNvPr id="28" name="Picture 14" descr="http://www.hoy.es/Media/200612/21/escombrera-plasenci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3508" y="5088313"/>
            <a:ext cx="1837305" cy="1633161"/>
          </a:xfrm>
          <a:prstGeom prst="rect">
            <a:avLst/>
          </a:prstGeom>
          <a:noFill/>
        </p:spPr>
      </p:pic>
      <p:sp>
        <p:nvSpPr>
          <p:cNvPr id="29" name="18 CuadroTexto"/>
          <p:cNvSpPr txBox="1"/>
          <p:nvPr/>
        </p:nvSpPr>
        <p:spPr>
          <a:xfrm>
            <a:off x="376728" y="472777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DUMPING</a:t>
            </a:r>
            <a:endParaRPr lang="es-ES" b="1" dirty="0"/>
          </a:p>
        </p:txBody>
      </p:sp>
      <p:sp>
        <p:nvSpPr>
          <p:cNvPr id="30" name="19 CuadroTexto"/>
          <p:cNvSpPr txBox="1"/>
          <p:nvPr/>
        </p:nvSpPr>
        <p:spPr>
          <a:xfrm>
            <a:off x="403052" y="1388111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EXTRACTION</a:t>
            </a:r>
            <a:endParaRPr lang="es-ES" b="1" dirty="0"/>
          </a:p>
        </p:txBody>
      </p:sp>
      <p:sp>
        <p:nvSpPr>
          <p:cNvPr id="31" name="20 CuadroTexto"/>
          <p:cNvSpPr txBox="1"/>
          <p:nvPr/>
        </p:nvSpPr>
        <p:spPr>
          <a:xfrm>
            <a:off x="2704509" y="100058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PRODUCTION</a:t>
            </a:r>
            <a:endParaRPr lang="es-ES" b="1" dirty="0"/>
          </a:p>
        </p:txBody>
      </p:sp>
      <p:sp>
        <p:nvSpPr>
          <p:cNvPr id="32" name="21 CuadroTexto"/>
          <p:cNvSpPr txBox="1"/>
          <p:nvPr/>
        </p:nvSpPr>
        <p:spPr>
          <a:xfrm>
            <a:off x="6676817" y="29142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CONSTRUCTION</a:t>
            </a:r>
            <a:endParaRPr lang="es-ES" b="1" dirty="0"/>
          </a:p>
        </p:txBody>
      </p:sp>
      <p:sp>
        <p:nvSpPr>
          <p:cNvPr id="33" name="22 CuadroTexto"/>
          <p:cNvSpPr txBox="1"/>
          <p:nvPr/>
        </p:nvSpPr>
        <p:spPr>
          <a:xfrm>
            <a:off x="5152331" y="483305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USE</a:t>
            </a:r>
            <a:endParaRPr lang="es-ES" b="1" dirty="0"/>
          </a:p>
        </p:txBody>
      </p:sp>
      <p:sp>
        <p:nvSpPr>
          <p:cNvPr id="34" name="23 CuadroTexto"/>
          <p:cNvSpPr txBox="1"/>
          <p:nvPr/>
        </p:nvSpPr>
        <p:spPr>
          <a:xfrm>
            <a:off x="2482676" y="479570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DEMOLITION</a:t>
            </a:r>
            <a:endParaRPr lang="es-ES" b="1" dirty="0"/>
          </a:p>
        </p:txBody>
      </p:sp>
      <p:sp>
        <p:nvSpPr>
          <p:cNvPr id="35" name="24 Flecha derecha"/>
          <p:cNvSpPr/>
          <p:nvPr/>
        </p:nvSpPr>
        <p:spPr>
          <a:xfrm>
            <a:off x="2276477" y="1904252"/>
            <a:ext cx="45079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6" name="25 Flecha derecha"/>
          <p:cNvSpPr/>
          <p:nvPr/>
        </p:nvSpPr>
        <p:spPr>
          <a:xfrm>
            <a:off x="4458446" y="1904252"/>
            <a:ext cx="396755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8" name="27 Flecha izquierda"/>
          <p:cNvSpPr/>
          <p:nvPr/>
        </p:nvSpPr>
        <p:spPr>
          <a:xfrm>
            <a:off x="4763081" y="5658344"/>
            <a:ext cx="360040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9" name="28 Flecha izquierda"/>
          <p:cNvSpPr/>
          <p:nvPr/>
        </p:nvSpPr>
        <p:spPr>
          <a:xfrm>
            <a:off x="2048629" y="5649188"/>
            <a:ext cx="396044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" name="Bent Arrow 1"/>
          <p:cNvSpPr/>
          <p:nvPr/>
        </p:nvSpPr>
        <p:spPr>
          <a:xfrm>
            <a:off x="2296434" y="2652022"/>
            <a:ext cx="410879" cy="225534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Bent Arrow 2"/>
          <p:cNvSpPr/>
          <p:nvPr/>
        </p:nvSpPr>
        <p:spPr>
          <a:xfrm>
            <a:off x="7561440" y="4833054"/>
            <a:ext cx="792088" cy="1262083"/>
          </a:xfrm>
          <a:prstGeom prst="bentArrow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1" name="20 CuadroTexto"/>
          <p:cNvSpPr txBox="1"/>
          <p:nvPr/>
        </p:nvSpPr>
        <p:spPr>
          <a:xfrm>
            <a:off x="5072301" y="102665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TRANSPORT</a:t>
            </a:r>
            <a:endParaRPr lang="es-ES" b="1" dirty="0"/>
          </a:p>
        </p:txBody>
      </p:sp>
      <p:sp>
        <p:nvSpPr>
          <p:cNvPr id="4" name="Bent Arrow 3"/>
          <p:cNvSpPr/>
          <p:nvPr/>
        </p:nvSpPr>
        <p:spPr>
          <a:xfrm>
            <a:off x="7539334" y="1916650"/>
            <a:ext cx="926712" cy="795599"/>
          </a:xfrm>
          <a:prstGeom prst="bentArrow">
            <a:avLst>
              <a:gd name="adj1" fmla="val 23712"/>
              <a:gd name="adj2" fmla="val 22626"/>
              <a:gd name="adj3" fmla="val 25000"/>
              <a:gd name="adj4" fmla="val 41449"/>
            </a:avLst>
          </a:prstGeom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28" name="Picture 4" descr="Resultado de imagen de timber transpo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415" y="1369917"/>
            <a:ext cx="2435092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091802" y="3131339"/>
            <a:ext cx="314682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BUILDING</a:t>
            </a:r>
          </a:p>
          <a:p>
            <a:pPr algn="ctr"/>
            <a:r>
              <a:rPr lang="en-US" sz="54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LIFE CYCLE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0641560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1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1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1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2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2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2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3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3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3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4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4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4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5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55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060"/>
                            </p:stCondLst>
                            <p:childTnLst>
                              <p:par>
                                <p:cTn id="8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56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  <p:bldP spid="35" grpId="0" animBg="1"/>
      <p:bldP spid="36" grpId="0" animBg="1"/>
      <p:bldP spid="38" grpId="0" animBg="1"/>
      <p:bldP spid="39" grpId="0" animBg="1"/>
      <p:bldP spid="2" grpId="0" animBg="1"/>
      <p:bldP spid="3" grpId="0" animBg="1"/>
      <p:bldP spid="41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91930" y="2110047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Between</a:t>
            </a:r>
            <a:r>
              <a:rPr lang="es-ES_tradnl" sz="2400" b="1" dirty="0" smtClean="0">
                <a:solidFill>
                  <a:schemeClr val="tx2"/>
                </a:solidFill>
              </a:rPr>
              <a:t> 2002 and 2014,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has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regularly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consumed</a:t>
            </a:r>
            <a:r>
              <a:rPr lang="es-ES_tradnl" sz="2400" b="1" dirty="0" smtClean="0">
                <a:solidFill>
                  <a:schemeClr val="tx2"/>
                </a:solidFill>
              </a:rPr>
              <a:t> 60%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or</a:t>
            </a:r>
            <a:r>
              <a:rPr lang="es-ES_tradnl" sz="2400" b="1" dirty="0" smtClean="0">
                <a:solidFill>
                  <a:schemeClr val="tx2"/>
                </a:solidFill>
              </a:rPr>
              <a:t> more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all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sawn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softwood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used</a:t>
            </a:r>
            <a:r>
              <a:rPr lang="es-ES_tradnl" sz="2400" b="1" dirty="0" smtClean="0">
                <a:solidFill>
                  <a:schemeClr val="tx2"/>
                </a:solidFill>
              </a:rPr>
              <a:t>. 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Forestry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Commission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683568" y="1398193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TIMBER INDUSTRY IN THE UK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4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683568" y="3542207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one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world’s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largest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importers</a:t>
            </a:r>
            <a:r>
              <a:rPr lang="es-ES_tradnl" sz="2400" b="1" dirty="0" smtClean="0">
                <a:solidFill>
                  <a:schemeClr val="tx2"/>
                </a:solidFill>
              </a:rPr>
              <a:t> of Wood and Wood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products</a:t>
            </a:r>
            <a:r>
              <a:rPr lang="es-ES_tradnl" sz="2400" b="1" dirty="0" smtClean="0">
                <a:solidFill>
                  <a:schemeClr val="tx2"/>
                </a:solidFill>
              </a:rPr>
              <a:t>. </a:t>
            </a:r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Nearly</a:t>
            </a:r>
            <a:r>
              <a:rPr lang="es-ES_tradnl" sz="2400" b="1" dirty="0" smtClean="0">
                <a:solidFill>
                  <a:schemeClr val="tx2"/>
                </a:solidFill>
              </a:rPr>
              <a:t> 80%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sawn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softwood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used</a:t>
            </a:r>
            <a:r>
              <a:rPr lang="es-ES_tradnl" sz="2400" b="1" dirty="0" smtClean="0">
                <a:solidFill>
                  <a:schemeClr val="tx2"/>
                </a:solidFill>
              </a:rPr>
              <a:t> in UK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imported</a:t>
            </a:r>
            <a:r>
              <a:rPr lang="es-ES_tradnl" sz="24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The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Structural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Engineer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14" name="18 CuadroTexto"/>
          <p:cNvSpPr txBox="1"/>
          <p:nvPr/>
        </p:nvSpPr>
        <p:spPr>
          <a:xfrm>
            <a:off x="691930" y="556941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Sawn</a:t>
            </a:r>
            <a:r>
              <a:rPr lang="es-ES_tradnl" sz="2400" b="1" dirty="0" smtClean="0">
                <a:solidFill>
                  <a:schemeClr val="tx2"/>
                </a:solidFill>
              </a:rPr>
              <a:t> Wood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one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top-5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imported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National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Statistics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  <a:endParaRPr lang="es-E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829370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AIM AND OBJECTIVES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5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20 CuadroTexto"/>
          <p:cNvSpPr txBox="1"/>
          <p:nvPr/>
        </p:nvSpPr>
        <p:spPr>
          <a:xfrm>
            <a:off x="6871728" y="305037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TRANSPORT</a:t>
            </a:r>
            <a:endParaRPr lang="es-ES" b="1" dirty="0"/>
          </a:p>
        </p:txBody>
      </p:sp>
      <p:pic>
        <p:nvPicPr>
          <p:cNvPr id="25" name="Picture 4" descr="Resultado de imagen de timber transpo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770" y="3419704"/>
            <a:ext cx="2353158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sultado de imagen de uk ma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57" y="1126502"/>
            <a:ext cx="3664329" cy="559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sultado de imagen de timber roo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891"/>
          <a:stretch/>
        </p:blipFill>
        <p:spPr bwMode="auto">
          <a:xfrm>
            <a:off x="4260377" y="1549174"/>
            <a:ext cx="2159623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20 CuadroTexto"/>
          <p:cNvSpPr txBox="1"/>
          <p:nvPr/>
        </p:nvSpPr>
        <p:spPr>
          <a:xfrm>
            <a:off x="4371569" y="119929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TIMBER</a:t>
            </a:r>
            <a:endParaRPr lang="es-ES" b="1" dirty="0"/>
          </a:p>
        </p:txBody>
      </p:sp>
      <p:pic>
        <p:nvPicPr>
          <p:cNvPr id="2054" name="Picture 6" descr="Resultado de imagen de timber roo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83"/>
          <a:stretch/>
        </p:blipFill>
        <p:spPr bwMode="auto">
          <a:xfrm>
            <a:off x="6480827" y="1557186"/>
            <a:ext cx="2205973" cy="132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20 CuadroTexto"/>
          <p:cNvSpPr txBox="1"/>
          <p:nvPr/>
        </p:nvSpPr>
        <p:spPr>
          <a:xfrm>
            <a:off x="6719900" y="119929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CONSTRUCTION</a:t>
            </a:r>
            <a:endParaRPr lang="es-ES" b="1" dirty="0"/>
          </a:p>
        </p:txBody>
      </p:sp>
      <p:pic>
        <p:nvPicPr>
          <p:cNvPr id="2058" name="Picture 10" descr="Resultado de imagen de WORLD MA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505" y="3419704"/>
            <a:ext cx="2073265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20 CuadroTexto"/>
          <p:cNvSpPr txBox="1"/>
          <p:nvPr/>
        </p:nvSpPr>
        <p:spPr>
          <a:xfrm>
            <a:off x="4072842" y="489158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CO</a:t>
            </a:r>
            <a:r>
              <a:rPr lang="es-ES_tradnl" b="1" baseline="-25000" dirty="0" smtClean="0"/>
              <a:t>2</a:t>
            </a:r>
            <a:r>
              <a:rPr lang="es-ES_tradnl" b="1" dirty="0" smtClean="0"/>
              <a:t> EMISSIONS</a:t>
            </a:r>
            <a:endParaRPr lang="es-ES" b="1" dirty="0"/>
          </a:p>
        </p:txBody>
      </p:sp>
      <p:sp>
        <p:nvSpPr>
          <p:cNvPr id="29" name="20 CuadroTexto"/>
          <p:cNvSpPr txBox="1"/>
          <p:nvPr/>
        </p:nvSpPr>
        <p:spPr>
          <a:xfrm>
            <a:off x="4297616" y="30756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IMPORTS</a:t>
            </a:r>
            <a:endParaRPr lang="es-ES" b="1" dirty="0"/>
          </a:p>
        </p:txBody>
      </p:sp>
      <p:pic>
        <p:nvPicPr>
          <p:cNvPr id="2060" name="Picture 12" descr="Resultado de imagen de CO2 EMISSIONS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71"/>
          <a:stretch/>
        </p:blipFill>
        <p:spPr bwMode="auto">
          <a:xfrm>
            <a:off x="4242321" y="5262185"/>
            <a:ext cx="1558308" cy="133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Resultado de imagen de climate chang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629" y="5260914"/>
            <a:ext cx="2864727" cy="133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20 CuadroTexto"/>
          <p:cNvSpPr txBox="1"/>
          <p:nvPr/>
        </p:nvSpPr>
        <p:spPr>
          <a:xfrm>
            <a:off x="6235270" y="4891582"/>
            <a:ext cx="1937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CLIMATE CHANGE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262601301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6" grpId="0"/>
      <p:bldP spid="27" grpId="0"/>
      <p:bldP spid="28" grpId="0"/>
      <p:bldP spid="29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91930" y="2110047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Analyze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climate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change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impact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due</a:t>
            </a:r>
            <a:r>
              <a:rPr lang="es-ES_tradnl" sz="2400" b="1" dirty="0" smtClean="0">
                <a:solidFill>
                  <a:schemeClr val="tx2"/>
                </a:solidFill>
              </a:rPr>
              <a:t> to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transport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timber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consumed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UK.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AIM AND OBJECTIVES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683568" y="1398193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AIM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6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683568" y="3449132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OBJECTIVES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14" name="18 CuadroTexto"/>
          <p:cNvSpPr txBox="1"/>
          <p:nvPr/>
        </p:nvSpPr>
        <p:spPr>
          <a:xfrm>
            <a:off x="691930" y="4168059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Estimation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carbon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footprint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timber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smtClean="0">
                <a:solidFill>
                  <a:schemeClr val="tx2"/>
                </a:solidFill>
              </a:rPr>
              <a:t>Establishment of </a:t>
            </a:r>
            <a:r>
              <a:rPr lang="es-ES_tradnl" sz="2400" dirty="0" err="1" smtClean="0">
                <a:solidFill>
                  <a:schemeClr val="tx2"/>
                </a:solidFill>
              </a:rPr>
              <a:t>methodology</a:t>
            </a:r>
            <a:endParaRPr lang="es-ES_tradnl" sz="24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>
                <a:solidFill>
                  <a:schemeClr val="tx2"/>
                </a:solidFill>
              </a:rPr>
              <a:t>Consideration</a:t>
            </a:r>
            <a:r>
              <a:rPr lang="es-ES_tradnl" sz="2400" dirty="0" smtClean="0">
                <a:solidFill>
                  <a:schemeClr val="tx2"/>
                </a:solidFill>
              </a:rPr>
              <a:t> of </a:t>
            </a:r>
            <a:r>
              <a:rPr lang="es-ES_tradnl" sz="2400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timber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products</a:t>
            </a:r>
            <a:endParaRPr lang="es-ES_tradnl" sz="24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>
                <a:solidFill>
                  <a:schemeClr val="tx2"/>
                </a:solidFill>
              </a:rPr>
              <a:t>Calculation</a:t>
            </a:r>
            <a:r>
              <a:rPr lang="es-ES_tradnl" sz="2400" dirty="0" smtClean="0">
                <a:solidFill>
                  <a:schemeClr val="tx2"/>
                </a:solidFill>
              </a:rPr>
              <a:t> of carbón factor </a:t>
            </a:r>
            <a:r>
              <a:rPr lang="es-ES_tradnl" sz="2400" dirty="0" err="1" smtClean="0">
                <a:solidFill>
                  <a:schemeClr val="tx2"/>
                </a:solidFill>
              </a:rPr>
              <a:t>due</a:t>
            </a:r>
            <a:r>
              <a:rPr lang="es-ES_tradnl" sz="2400" dirty="0" smtClean="0">
                <a:solidFill>
                  <a:schemeClr val="tx2"/>
                </a:solidFill>
              </a:rPr>
              <a:t> to </a:t>
            </a:r>
            <a:r>
              <a:rPr lang="es-ES_tradnl" sz="2400" dirty="0" err="1" smtClean="0">
                <a:solidFill>
                  <a:schemeClr val="tx2"/>
                </a:solidFill>
              </a:rPr>
              <a:t>transport</a:t>
            </a:r>
            <a:endParaRPr lang="es-ES_tradnl" sz="2400" dirty="0" smtClean="0">
              <a:solidFill>
                <a:schemeClr val="tx2"/>
              </a:solidFill>
            </a:endParaRPr>
          </a:p>
          <a:p>
            <a:endParaRPr lang="es-E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69266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METHODOLOGY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7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ounded Rectangle 2"/>
          <p:cNvSpPr/>
          <p:nvPr/>
        </p:nvSpPr>
        <p:spPr>
          <a:xfrm>
            <a:off x="467544" y="1484784"/>
            <a:ext cx="187220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TYPE OF TIMBER</a:t>
            </a:r>
            <a:endParaRPr lang="en-GB" sz="20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467544" y="2780928"/>
            <a:ext cx="1872208" cy="7596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IMPORTS PER COUNTRY</a:t>
            </a:r>
            <a:endParaRPr lang="en-GB" sz="2000" b="1" dirty="0"/>
          </a:p>
        </p:txBody>
      </p:sp>
      <p:sp>
        <p:nvSpPr>
          <p:cNvPr id="14" name="Rounded Rectangle 13"/>
          <p:cNvSpPr/>
          <p:nvPr/>
        </p:nvSpPr>
        <p:spPr>
          <a:xfrm>
            <a:off x="3677056" y="2780928"/>
            <a:ext cx="2335104" cy="7596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CALCULATION OF m</a:t>
            </a:r>
            <a:r>
              <a:rPr lang="en-GB" sz="2000" b="1" baseline="30000" dirty="0" smtClean="0"/>
              <a:t>3</a:t>
            </a:r>
            <a:r>
              <a:rPr lang="en-GB" sz="2000" b="1" dirty="0" smtClean="0"/>
              <a:t> AND TONS</a:t>
            </a:r>
            <a:endParaRPr lang="en-GB" sz="2000" b="1" dirty="0"/>
          </a:p>
        </p:txBody>
      </p:sp>
      <p:sp>
        <p:nvSpPr>
          <p:cNvPr id="5" name="Rounded Rectangle 4"/>
          <p:cNvSpPr/>
          <p:nvPr/>
        </p:nvSpPr>
        <p:spPr>
          <a:xfrm>
            <a:off x="3677056" y="4620695"/>
            <a:ext cx="233510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DISTANCE BETWEEN CAPITALS</a:t>
            </a:r>
            <a:endParaRPr lang="en-GB" sz="2000" b="1" dirty="0"/>
          </a:p>
        </p:txBody>
      </p:sp>
      <p:sp>
        <p:nvSpPr>
          <p:cNvPr id="16" name="Rounded Rectangle 15"/>
          <p:cNvSpPr/>
          <p:nvPr/>
        </p:nvSpPr>
        <p:spPr>
          <a:xfrm>
            <a:off x="6452448" y="3670895"/>
            <a:ext cx="233510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CO</a:t>
            </a:r>
            <a:r>
              <a:rPr lang="en-GB" sz="2000" b="1" baseline="-25000" dirty="0" smtClean="0"/>
              <a:t>2</a:t>
            </a:r>
            <a:r>
              <a:rPr lang="en-GB" sz="2000" b="1" dirty="0" smtClean="0"/>
              <a:t> EMISSIONS PER TON</a:t>
            </a:r>
            <a:endParaRPr lang="en-GB" sz="2000" b="1" dirty="0"/>
          </a:p>
        </p:txBody>
      </p:sp>
      <p:sp>
        <p:nvSpPr>
          <p:cNvPr id="6" name="Rounded Rectangle 5"/>
          <p:cNvSpPr/>
          <p:nvPr/>
        </p:nvSpPr>
        <p:spPr>
          <a:xfrm>
            <a:off x="2668944" y="1457752"/>
            <a:ext cx="2016224" cy="759647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AVERAGE DENSITY</a:t>
            </a:r>
            <a:endParaRPr lang="en-GB" sz="2000" b="1" dirty="0"/>
          </a:p>
        </p:txBody>
      </p:sp>
      <p:sp>
        <p:nvSpPr>
          <p:cNvPr id="24" name="Rounded Rectangle 23"/>
          <p:cNvSpPr/>
          <p:nvPr/>
        </p:nvSpPr>
        <p:spPr>
          <a:xfrm>
            <a:off x="6611888" y="5229200"/>
            <a:ext cx="2016224" cy="759647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CO</a:t>
            </a:r>
            <a:r>
              <a:rPr lang="en-GB" sz="2000" b="1" baseline="-25000" dirty="0" smtClean="0"/>
              <a:t>2</a:t>
            </a:r>
            <a:r>
              <a:rPr lang="en-GB" sz="2000" b="1" dirty="0" smtClean="0"/>
              <a:t> EMISSION FACTOR</a:t>
            </a:r>
            <a:endParaRPr lang="en-GB" sz="2000" b="1" dirty="0"/>
          </a:p>
        </p:txBody>
      </p:sp>
      <p:sp>
        <p:nvSpPr>
          <p:cNvPr id="7" name="Down Arrow 6"/>
          <p:cNvSpPr/>
          <p:nvPr/>
        </p:nvSpPr>
        <p:spPr>
          <a:xfrm>
            <a:off x="1259632" y="2348880"/>
            <a:ext cx="360040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2484924" y="3160751"/>
            <a:ext cx="107780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Bent Arrow 9"/>
          <p:cNvSpPr/>
          <p:nvPr/>
        </p:nvSpPr>
        <p:spPr>
          <a:xfrm flipH="1">
            <a:off x="2843808" y="2347744"/>
            <a:ext cx="715500" cy="755880"/>
          </a:xfrm>
          <a:prstGeom prst="bentArrow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flipH="1">
            <a:off x="1391112" y="3679688"/>
            <a:ext cx="2219664" cy="1549512"/>
          </a:xfrm>
          <a:prstGeom prst="bentArrow">
            <a:avLst>
              <a:gd name="adj1" fmla="val 11946"/>
              <a:gd name="adj2" fmla="val 14975"/>
              <a:gd name="adj3" fmla="val 12970"/>
              <a:gd name="adj4" fmla="val 43750"/>
            </a:avLst>
          </a:prstGeom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Bent Arrow 11"/>
          <p:cNvSpPr/>
          <p:nvPr/>
        </p:nvSpPr>
        <p:spPr>
          <a:xfrm>
            <a:off x="4782264" y="4134992"/>
            <a:ext cx="1512168" cy="396044"/>
          </a:xfrm>
          <a:prstGeom prst="bentArrow">
            <a:avLst>
              <a:gd name="adj1" fmla="val 41162"/>
              <a:gd name="adj2" fmla="val 45780"/>
              <a:gd name="adj3" fmla="val 41162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Bent Arrow 27"/>
          <p:cNvSpPr/>
          <p:nvPr/>
        </p:nvSpPr>
        <p:spPr>
          <a:xfrm flipV="1">
            <a:off x="4782264" y="3630234"/>
            <a:ext cx="1512168" cy="389322"/>
          </a:xfrm>
          <a:prstGeom prst="bentArrow">
            <a:avLst>
              <a:gd name="adj1" fmla="val 41162"/>
              <a:gd name="adj2" fmla="val 45780"/>
              <a:gd name="adj3" fmla="val 41162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Up Arrow 28"/>
          <p:cNvSpPr/>
          <p:nvPr/>
        </p:nvSpPr>
        <p:spPr>
          <a:xfrm>
            <a:off x="7439980" y="4569017"/>
            <a:ext cx="360040" cy="5541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5224099" y="1274827"/>
            <a:ext cx="34958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sz="2000" b="1" dirty="0">
                <a:solidFill>
                  <a:schemeClr val="tx2"/>
                </a:solidFill>
              </a:rPr>
              <a:t>Data </a:t>
            </a:r>
            <a:r>
              <a:rPr lang="es-ES_tradnl" sz="2000" b="1" dirty="0" err="1">
                <a:solidFill>
                  <a:schemeClr val="tx2"/>
                </a:solidFill>
              </a:rPr>
              <a:t>sources</a:t>
            </a:r>
            <a:r>
              <a:rPr lang="es-ES_tradnl" sz="2000" b="1" dirty="0">
                <a:solidFill>
                  <a:schemeClr val="tx2"/>
                </a:solidFill>
              </a:rPr>
              <a:t> </a:t>
            </a:r>
            <a:r>
              <a:rPr lang="es-ES_tradnl" sz="2000" b="1" dirty="0" err="1">
                <a:solidFill>
                  <a:schemeClr val="tx2"/>
                </a:solidFill>
              </a:rPr>
              <a:t>available</a:t>
            </a:r>
            <a:r>
              <a:rPr lang="es-ES_tradnl" sz="2000" b="1" dirty="0">
                <a:solidFill>
                  <a:schemeClr val="tx2"/>
                </a:solidFill>
              </a:rPr>
              <a:t> </a:t>
            </a:r>
            <a:r>
              <a:rPr lang="es-ES_tradnl" sz="2000" b="1" dirty="0" err="1">
                <a:solidFill>
                  <a:schemeClr val="tx2"/>
                </a:solidFill>
              </a:rPr>
              <a:t>for</a:t>
            </a:r>
            <a:r>
              <a:rPr lang="es-ES_tradnl" sz="2000" b="1" dirty="0">
                <a:solidFill>
                  <a:schemeClr val="tx2"/>
                </a:solidFill>
              </a:rPr>
              <a:t> 2014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228080" y="1698290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Timber Trade Federation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Forestry Commission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Observatory of Economic Complexity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2" name="18 CuadroTexto"/>
          <p:cNvSpPr txBox="1"/>
          <p:nvPr/>
        </p:nvSpPr>
        <p:spPr>
          <a:xfrm>
            <a:off x="262846" y="5124487"/>
            <a:ext cx="39727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chemeClr val="tx2"/>
                </a:solidFill>
              </a:rPr>
              <a:t>Types</a:t>
            </a:r>
            <a:r>
              <a:rPr lang="es-ES_tradnl" b="1" dirty="0" smtClean="0">
                <a:solidFill>
                  <a:schemeClr val="tx2"/>
                </a:solidFill>
              </a:rPr>
              <a:t> of </a:t>
            </a:r>
            <a:r>
              <a:rPr lang="es-ES_tradnl" b="1" dirty="0" err="1" smtClean="0">
                <a:solidFill>
                  <a:schemeClr val="tx2"/>
                </a:solidFill>
              </a:rPr>
              <a:t>timber</a:t>
            </a:r>
            <a:r>
              <a:rPr lang="es-ES_tradnl" b="1" dirty="0" smtClean="0">
                <a:solidFill>
                  <a:schemeClr val="tx2"/>
                </a:solidFill>
              </a:rPr>
              <a:t> </a:t>
            </a:r>
            <a:r>
              <a:rPr lang="es-ES_tradnl" b="1" dirty="0" err="1" smtClean="0">
                <a:solidFill>
                  <a:schemeClr val="tx2"/>
                </a:solidFill>
              </a:rPr>
              <a:t>considered</a:t>
            </a:r>
            <a:r>
              <a:rPr lang="es-ES_tradnl" b="1" dirty="0" smtClean="0">
                <a:solidFill>
                  <a:schemeClr val="tx2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Sawn</a:t>
            </a:r>
            <a:r>
              <a:rPr lang="es-ES_tradnl" dirty="0" smtClean="0">
                <a:solidFill>
                  <a:schemeClr val="tx2"/>
                </a:solidFill>
              </a:rPr>
              <a:t> Wood (</a:t>
            </a:r>
            <a:r>
              <a:rPr lang="es-ES_tradnl" dirty="0" err="1" smtClean="0">
                <a:solidFill>
                  <a:schemeClr val="tx2"/>
                </a:solidFill>
              </a:rPr>
              <a:t>soft</a:t>
            </a:r>
            <a:r>
              <a:rPr lang="es-ES_tradnl" dirty="0" smtClean="0">
                <a:solidFill>
                  <a:schemeClr val="tx2"/>
                </a:solidFill>
              </a:rPr>
              <a:t> and </a:t>
            </a:r>
            <a:r>
              <a:rPr lang="es-ES_tradnl" dirty="0" err="1" smtClean="0">
                <a:solidFill>
                  <a:schemeClr val="tx2"/>
                </a:solidFill>
              </a:rPr>
              <a:t>hard</a:t>
            </a:r>
            <a:r>
              <a:rPr lang="es-ES_tradnl" dirty="0" smtClean="0">
                <a:solidFill>
                  <a:schemeClr val="tx2"/>
                </a:solidFill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Plywood</a:t>
            </a:r>
            <a:endParaRPr lang="es-ES_tradnl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Particleboard</a:t>
            </a:r>
            <a:r>
              <a:rPr lang="es-ES_tradnl" dirty="0" smtClean="0">
                <a:solidFill>
                  <a:schemeClr val="tx2"/>
                </a:solidFill>
              </a:rPr>
              <a:t>/OSB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smtClean="0">
                <a:solidFill>
                  <a:schemeClr val="tx2"/>
                </a:solidFill>
              </a:rPr>
              <a:t>MDF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Fibreboard</a:t>
            </a:r>
            <a:endParaRPr lang="es-ES_tradnl" dirty="0" smtClean="0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851920" y="6123307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Criteria established to obtain conservative results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461852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1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2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3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3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4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4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6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6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6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5" grpId="0" animBg="1"/>
      <p:bldP spid="16" grpId="0" animBg="1"/>
      <p:bldP spid="6" grpId="0" animBg="1"/>
      <p:bldP spid="24" grpId="0" animBg="1"/>
      <p:bldP spid="7" grpId="0" animBg="1"/>
      <p:bldP spid="8" grpId="0" animBg="1"/>
      <p:bldP spid="10" grpId="0" animBg="1"/>
      <p:bldP spid="11" grpId="0" animBg="1"/>
      <p:bldP spid="12" grpId="0" animBg="1"/>
      <p:bldP spid="28" grpId="0" animBg="1"/>
      <p:bldP spid="29" grpId="0" animBg="1"/>
      <p:bldP spid="30" grpId="0"/>
      <p:bldP spid="31" grpId="0"/>
      <p:bldP spid="32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91930" y="1928463"/>
            <a:ext cx="82725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Consideration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densities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each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type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pPr algn="r"/>
            <a:r>
              <a:rPr lang="es-ES_tradnl" sz="2400" dirty="0" smtClean="0">
                <a:solidFill>
                  <a:schemeClr val="tx2"/>
                </a:solidFill>
              </a:rPr>
              <a:t>(TRADA, TFF)</a:t>
            </a:r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Calculation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average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density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METHODOLOGY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467544" y="1274381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>
                <a:solidFill>
                  <a:schemeClr val="tx2"/>
                </a:solidFill>
              </a:rPr>
              <a:t>AVERAGE DENSITY</a:t>
            </a:r>
            <a:endParaRPr lang="es-ES" sz="28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8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467544" y="3773000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800" b="1" dirty="0" smtClean="0">
                <a:solidFill>
                  <a:schemeClr val="tx2"/>
                </a:solidFill>
              </a:rPr>
              <a:t>CO</a:t>
            </a:r>
            <a:r>
              <a:rPr lang="es-ES" sz="2800" b="1" baseline="-25000" dirty="0" smtClean="0">
                <a:solidFill>
                  <a:schemeClr val="tx2"/>
                </a:solidFill>
              </a:rPr>
              <a:t>2</a:t>
            </a:r>
            <a:r>
              <a:rPr lang="es-ES" sz="2800" b="1" dirty="0" smtClean="0">
                <a:solidFill>
                  <a:schemeClr val="tx2"/>
                </a:solidFill>
              </a:rPr>
              <a:t> EMISSION FACTOR</a:t>
            </a:r>
            <a:endParaRPr lang="es-ES" sz="2800" b="1" dirty="0">
              <a:solidFill>
                <a:schemeClr val="tx2"/>
              </a:solidFill>
            </a:endParaRPr>
          </a:p>
        </p:txBody>
      </p:sp>
      <p:sp>
        <p:nvSpPr>
          <p:cNvPr id="14" name="18 CuadroTexto"/>
          <p:cNvSpPr txBox="1"/>
          <p:nvPr/>
        </p:nvSpPr>
        <p:spPr>
          <a:xfrm>
            <a:off x="691930" y="4508574"/>
            <a:ext cx="82725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Consideration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means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transport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Weighting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according</a:t>
            </a:r>
            <a:r>
              <a:rPr lang="es-ES_tradnl" sz="2400" b="1" dirty="0" smtClean="0">
                <a:solidFill>
                  <a:schemeClr val="tx2"/>
                </a:solidFill>
              </a:rPr>
              <a:t> to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volume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goods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transported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</a:p>
          <a:p>
            <a:pPr algn="r"/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Eurostat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</a:p>
          <a:p>
            <a:r>
              <a:rPr lang="es-ES_tradnl" sz="2400" b="1" dirty="0" smtClean="0">
                <a:solidFill>
                  <a:schemeClr val="tx2"/>
                </a:solidFill>
              </a:rPr>
              <a:t>Use of CO</a:t>
            </a:r>
            <a:r>
              <a:rPr lang="es-ES_tradnl" sz="2400" b="1" baseline="-25000" dirty="0" smtClean="0">
                <a:solidFill>
                  <a:schemeClr val="tx2"/>
                </a:solidFill>
              </a:rPr>
              <a:t>2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emissions</a:t>
            </a:r>
            <a:r>
              <a:rPr lang="es-ES_tradnl" sz="2400" b="1" dirty="0" smtClean="0">
                <a:solidFill>
                  <a:schemeClr val="tx2"/>
                </a:solidFill>
              </a:rPr>
              <a:t> per ton kilometre </a:t>
            </a:r>
          </a:p>
          <a:p>
            <a:pPr algn="r"/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European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Forest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Institute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95151149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9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746850"/>
              </p:ext>
            </p:extLst>
          </p:nvPr>
        </p:nvGraphicFramePr>
        <p:xfrm>
          <a:off x="107504" y="2348880"/>
          <a:ext cx="8784974" cy="2514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37550"/>
                <a:gridCol w="1637550"/>
                <a:gridCol w="1637550"/>
                <a:gridCol w="1637550"/>
                <a:gridCol w="1117387"/>
                <a:gridCol w="1117387"/>
              </a:tblGrid>
              <a:tr h="105412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TYPE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CONSUMPTION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IMPORTS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PERCENTAGE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</a:t>
                      </a:r>
                      <a:r>
                        <a:rPr lang="en-GB" sz="1800" b="1" u="none" strike="noStrike" baseline="-2500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 Emissions per ton imported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</a:t>
                      </a:r>
                      <a:r>
                        <a:rPr lang="en-GB" sz="1800" b="1" u="none" strike="noStrike" baseline="-2500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 Emissions per ton consumed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Sawn 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9,968,000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6,425,000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64%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0.73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0.47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Plywood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1,328,000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1,399,000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105%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2.27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2.39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 err="1">
                          <a:solidFill>
                            <a:schemeClr val="tx2"/>
                          </a:solidFill>
                          <a:effectLst/>
                        </a:rPr>
                        <a:t>Densified</a:t>
                      </a:r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 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1,322,000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669,000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51%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1.84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0.93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Wood fibreboard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171,000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187,000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109%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0.40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0.44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Particleboard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3,081,000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980,000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32%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0.31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0.10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274504" y="1268760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tx2"/>
                </a:solidFill>
              </a:rPr>
              <a:t>CO</a:t>
            </a:r>
            <a:r>
              <a:rPr lang="en-GB" sz="2400" b="1" baseline="-25000" dirty="0" smtClean="0">
                <a:solidFill>
                  <a:schemeClr val="tx2"/>
                </a:solidFill>
              </a:rPr>
              <a:t>2</a:t>
            </a:r>
            <a:r>
              <a:rPr lang="en-GB" sz="2400" b="1" dirty="0" smtClean="0">
                <a:solidFill>
                  <a:schemeClr val="tx2"/>
                </a:solidFill>
              </a:rPr>
              <a:t> EMISSIONS PRODUCED DUE TO TRANSPORT (2014)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26030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10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5" name="Chart 2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38079466"/>
              </p:ext>
            </p:extLst>
          </p:nvPr>
        </p:nvGraphicFramePr>
        <p:xfrm>
          <a:off x="251520" y="1196752"/>
          <a:ext cx="8568952" cy="52677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666814632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11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Chart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8009474"/>
              </p:ext>
            </p:extLst>
          </p:nvPr>
        </p:nvGraphicFramePr>
        <p:xfrm>
          <a:off x="-6856" y="1082510"/>
          <a:ext cx="4434840" cy="57754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Chart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1210257"/>
              </p:ext>
            </p:extLst>
          </p:nvPr>
        </p:nvGraphicFramePr>
        <p:xfrm>
          <a:off x="4427984" y="1124744"/>
          <a:ext cx="4716016" cy="52316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25540966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12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47192" y="126876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COMPARING TO OTHER STAGES IN THE LIFE CYCLE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709427"/>
              </p:ext>
            </p:extLst>
          </p:nvPr>
        </p:nvGraphicFramePr>
        <p:xfrm>
          <a:off x="1072061" y="2276872"/>
          <a:ext cx="7059136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6523"/>
                <a:gridCol w="1176523"/>
                <a:gridCol w="2353045"/>
                <a:gridCol w="2353045"/>
              </a:tblGrid>
              <a:tr h="395551">
                <a:tc gridSpan="2"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TYPE</a:t>
                      </a:r>
                      <a:endParaRPr lang="en-GB" sz="2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CRADLE</a:t>
                      </a:r>
                      <a:r>
                        <a:rPr lang="en-GB" sz="2400" baseline="0" dirty="0" smtClean="0"/>
                        <a:t> TO GATE </a:t>
                      </a:r>
                      <a:r>
                        <a:rPr lang="en-GB" baseline="0" dirty="0" smtClean="0"/>
                        <a:t>(ICE – SERT – University of Bath)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TRANSPORT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pPr algn="ctr"/>
                      <a:r>
                        <a:rPr lang="en-GB" baseline="0" dirty="0" smtClean="0"/>
                        <a:t>(per kg imported)</a:t>
                      </a:r>
                      <a:endParaRPr lang="en-GB" dirty="0"/>
                    </a:p>
                  </a:txBody>
                  <a:tcPr anchor="ctr"/>
                </a:tc>
              </a:tr>
              <a:tr h="182880">
                <a:tc row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Sawn 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i="0" u="none" strike="noStrike" dirty="0" smtClean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Hardwood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0.24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+0.63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0.47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8288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i="0" u="none" strike="noStrike" dirty="0" smtClean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Softwood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0.20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+0.39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4383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Plywood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0.45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+0.65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2.39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4383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Densified </a:t>
                      </a:r>
                      <a:r>
                        <a:rPr lang="en-GB" sz="1800" b="1" u="none" strike="noStrike" dirty="0" smtClean="0">
                          <a:solidFill>
                            <a:schemeClr val="tx2"/>
                          </a:solidFill>
                          <a:effectLst/>
                        </a:rPr>
                        <a:t>wood (HB)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0.58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+0.51</a:t>
                      </a:r>
                      <a:r>
                        <a:rPr lang="en-GB" b="1" baseline="-25000" dirty="0" smtClean="0"/>
                        <a:t>bio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0.93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4383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Wood </a:t>
                      </a:r>
                      <a:r>
                        <a:rPr lang="en-GB" sz="1800" b="1" u="none" strike="noStrike" dirty="0" smtClean="0">
                          <a:solidFill>
                            <a:schemeClr val="tx2"/>
                          </a:solidFill>
                          <a:effectLst/>
                        </a:rPr>
                        <a:t>fibreboard (MDF)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0.39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+0.35</a:t>
                      </a:r>
                      <a:r>
                        <a:rPr lang="en-GB" b="1" baseline="-25000" dirty="0" smtClean="0"/>
                        <a:t>bio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0.44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82880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Particleboard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0.54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+0.32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0.10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82880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i="0" u="none" strike="noStrike" dirty="0" smtClean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Oriented Strand 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0.45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+0.54</a:t>
                      </a:r>
                      <a:r>
                        <a:rPr lang="en-GB" b="1" baseline="-25000" dirty="0" smtClean="0"/>
                        <a:t>bio</a:t>
                      </a:r>
                    </a:p>
                  </a:txBody>
                  <a:tcPr anchor="ctr"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283263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CONCLUSSIONS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13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55016" y="2991007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Timber transport in the UK has much higher impact in climate change than production.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Very high volume of imports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5016" y="4552789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Accountings for this impact have not still been considered in the life cycle of timber properly.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Not reflected in databases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5016" y="1394508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Timber is a good environment material due to its low carbon footprint.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Low manufacturing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Carbon storage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Importance of sustainable production</a:t>
            </a:r>
          </a:p>
        </p:txBody>
      </p:sp>
    </p:spTree>
    <p:extLst>
      <p:ext uri="{BB962C8B-B14F-4D97-AF65-F5344CB8AC3E}">
        <p14:creationId xmlns:p14="http://schemas.microsoft.com/office/powerpoint/2010/main" val="380985621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CONCLUSSIONS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14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3568" y="1556792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This impact must be considered and reduced if we want to fight against climate change. Some recommendations can be as follows: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Reducing volume of imports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Improving local timber production and timber industry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Sustainable production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Recycling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Innovation (new products)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2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83568" y="436509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A first approach  has been developed for this carbon accountings in timber imports.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Basis for further research </a:t>
            </a:r>
            <a:endParaRPr lang="en-GB" sz="2000" dirty="0">
              <a:solidFill>
                <a:schemeClr val="tx2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To go deeper in the methodology applied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To analyse this impact and reduce it</a:t>
            </a:r>
          </a:p>
        </p:txBody>
      </p:sp>
    </p:spTree>
    <p:extLst>
      <p:ext uri="{BB962C8B-B14F-4D97-AF65-F5344CB8AC3E}">
        <p14:creationId xmlns:p14="http://schemas.microsoft.com/office/powerpoint/2010/main" val="41784225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REFERENCES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15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5512" y="1383813"/>
            <a:ext cx="856895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BM TRADA (2014) </a:t>
            </a:r>
            <a:r>
              <a:rPr lang="en-GB" sz="1600" i="1" dirty="0" err="1" smtClean="0">
                <a:solidFill>
                  <a:schemeClr val="tx2"/>
                </a:solidFill>
              </a:rPr>
              <a:t>PanelGuide</a:t>
            </a:r>
            <a:r>
              <a:rPr lang="en-GB" sz="1600" i="1" dirty="0" smtClean="0">
                <a:solidFill>
                  <a:schemeClr val="tx2"/>
                </a:solidFill>
              </a:rPr>
              <a:t> Version 4</a:t>
            </a:r>
            <a:r>
              <a:rPr lang="en-GB" sz="1600" dirty="0" smtClean="0">
                <a:solidFill>
                  <a:schemeClr val="tx2"/>
                </a:solidFill>
              </a:rPr>
              <a:t>, Wood Panel Industries Federation, Bucks.</a:t>
            </a:r>
          </a:p>
          <a:p>
            <a:pPr>
              <a:spcBef>
                <a:spcPts val="600"/>
              </a:spcBef>
            </a:pPr>
            <a:r>
              <a:rPr lang="en-GB" sz="1600" dirty="0" err="1">
                <a:solidFill>
                  <a:schemeClr val="tx2"/>
                </a:solidFill>
              </a:rPr>
              <a:t>Dodoo</a:t>
            </a:r>
            <a:r>
              <a:rPr lang="en-GB" sz="1600" dirty="0">
                <a:solidFill>
                  <a:schemeClr val="tx2"/>
                </a:solidFill>
              </a:rPr>
              <a:t>, A. et al (2014) “Lifecycle carbon implications of conventional and low-energy multi-storey timber building systems”, </a:t>
            </a:r>
            <a:r>
              <a:rPr lang="en-GB" sz="1600" i="1" dirty="0">
                <a:solidFill>
                  <a:schemeClr val="tx2"/>
                </a:solidFill>
              </a:rPr>
              <a:t>Energy and Buildings</a:t>
            </a:r>
            <a:r>
              <a:rPr lang="en-GB" sz="1600" dirty="0">
                <a:solidFill>
                  <a:schemeClr val="tx2"/>
                </a:solidFill>
              </a:rPr>
              <a:t>, 82, pp 194-210.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Forestry </a:t>
            </a:r>
            <a:r>
              <a:rPr lang="en-GB" sz="1600" dirty="0">
                <a:solidFill>
                  <a:schemeClr val="tx2"/>
                </a:solidFill>
              </a:rPr>
              <a:t>Commission (2015) </a:t>
            </a:r>
            <a:r>
              <a:rPr lang="en-GB" sz="1600" i="1" dirty="0">
                <a:solidFill>
                  <a:schemeClr val="tx2"/>
                </a:solidFill>
              </a:rPr>
              <a:t>UK Wood Production and Trade, 2014 Provisional Figures</a:t>
            </a:r>
            <a:r>
              <a:rPr lang="en-GB" sz="1600" dirty="0">
                <a:solidFill>
                  <a:schemeClr val="tx2"/>
                </a:solidFill>
              </a:rPr>
              <a:t>, Economics &amp; </a:t>
            </a:r>
            <a:r>
              <a:rPr lang="en-GB" sz="1600" dirty="0" err="1">
                <a:solidFill>
                  <a:schemeClr val="tx2"/>
                </a:solidFill>
              </a:rPr>
              <a:t>Statistics,Forestry</a:t>
            </a:r>
            <a:r>
              <a:rPr lang="en-GB" sz="1600" dirty="0">
                <a:solidFill>
                  <a:schemeClr val="tx2"/>
                </a:solidFill>
              </a:rPr>
              <a:t> Commission, Edinburgh.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schemeClr val="tx2"/>
                </a:solidFill>
              </a:rPr>
              <a:t>Le Net, E. et al (2011) </a:t>
            </a:r>
            <a:r>
              <a:rPr lang="en-GB" sz="1600" i="1" dirty="0">
                <a:solidFill>
                  <a:schemeClr val="tx2"/>
                </a:solidFill>
              </a:rPr>
              <a:t>Identification of existing transport methods and alternative methods or new approaches with data about costs, labour input and energy consumption</a:t>
            </a:r>
            <a:r>
              <a:rPr lang="en-GB" sz="1600" dirty="0">
                <a:solidFill>
                  <a:schemeClr val="tx2"/>
                </a:solidFill>
              </a:rPr>
              <a:t>, EFI Technical Report 76, </a:t>
            </a:r>
            <a:r>
              <a:rPr lang="en-GB" sz="1600" dirty="0" err="1">
                <a:solidFill>
                  <a:schemeClr val="tx2"/>
                </a:solidFill>
              </a:rPr>
              <a:t>Joensuu</a:t>
            </a:r>
            <a:r>
              <a:rPr lang="en-GB" sz="1600" dirty="0">
                <a:solidFill>
                  <a:schemeClr val="tx2"/>
                </a:solidFill>
              </a:rPr>
              <a:t> (Finland).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schemeClr val="tx2"/>
                </a:solidFill>
              </a:rPr>
              <a:t>Martinez-Alonso, C. (2015) “Carbon footprint of sawn timber products of </a:t>
            </a:r>
            <a:r>
              <a:rPr lang="en-GB" sz="1600" dirty="0" err="1">
                <a:solidFill>
                  <a:schemeClr val="tx2"/>
                </a:solidFill>
              </a:rPr>
              <a:t>Castanea</a:t>
            </a:r>
            <a:r>
              <a:rPr lang="en-GB" sz="1600" dirty="0">
                <a:solidFill>
                  <a:schemeClr val="tx2"/>
                </a:solidFill>
              </a:rPr>
              <a:t> </a:t>
            </a:r>
            <a:r>
              <a:rPr lang="en-GB" sz="1600" dirty="0" err="1">
                <a:solidFill>
                  <a:schemeClr val="tx2"/>
                </a:solidFill>
              </a:rPr>
              <a:t>sativa</a:t>
            </a:r>
            <a:r>
              <a:rPr lang="en-GB" sz="1600" dirty="0">
                <a:solidFill>
                  <a:schemeClr val="tx2"/>
                </a:solidFill>
              </a:rPr>
              <a:t> Mill. In the north of Spain”, </a:t>
            </a:r>
            <a:r>
              <a:rPr lang="en-GB" sz="1600" i="1" dirty="0">
                <a:solidFill>
                  <a:schemeClr val="tx2"/>
                </a:solidFill>
              </a:rPr>
              <a:t>Journal of Cleaner Production</a:t>
            </a:r>
            <a:r>
              <a:rPr lang="en-GB" sz="1600" dirty="0">
                <a:solidFill>
                  <a:schemeClr val="tx2"/>
                </a:solidFill>
              </a:rPr>
              <a:t>, 102, pp 127-135.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Moore, N. (2015) </a:t>
            </a:r>
            <a:r>
              <a:rPr lang="en-GB" sz="1600" i="1" dirty="0" smtClean="0">
                <a:solidFill>
                  <a:schemeClr val="tx2"/>
                </a:solidFill>
              </a:rPr>
              <a:t>Timber Utilisation Statistics 2015 for Forestry Commission</a:t>
            </a:r>
            <a:r>
              <a:rPr lang="en-GB" sz="1600" dirty="0" smtClean="0">
                <a:solidFill>
                  <a:schemeClr val="tx2"/>
                </a:solidFill>
              </a:rPr>
              <a:t>, </a:t>
            </a:r>
            <a:r>
              <a:rPr lang="en-GB" sz="1600" dirty="0" err="1" smtClean="0">
                <a:solidFill>
                  <a:schemeClr val="tx2"/>
                </a:solidFill>
              </a:rPr>
              <a:t>Timbertrends</a:t>
            </a:r>
            <a:r>
              <a:rPr lang="en-GB" sz="1600" dirty="0" smtClean="0">
                <a:solidFill>
                  <a:schemeClr val="tx2"/>
                </a:solidFill>
              </a:rPr>
              <a:t>, </a:t>
            </a:r>
            <a:r>
              <a:rPr lang="en-GB" sz="1600" dirty="0" err="1" smtClean="0">
                <a:solidFill>
                  <a:schemeClr val="tx2"/>
                </a:solidFill>
              </a:rPr>
              <a:t>Pilar</a:t>
            </a:r>
            <a:r>
              <a:rPr lang="en-GB" sz="1600" dirty="0" smtClean="0">
                <a:solidFill>
                  <a:schemeClr val="tx2"/>
                </a:solidFill>
              </a:rPr>
              <a:t> de la </a:t>
            </a:r>
            <a:r>
              <a:rPr lang="en-GB" sz="1600" dirty="0" err="1" smtClean="0">
                <a:solidFill>
                  <a:schemeClr val="tx2"/>
                </a:solidFill>
              </a:rPr>
              <a:t>Horadada</a:t>
            </a:r>
            <a:r>
              <a:rPr lang="en-GB" sz="1600" dirty="0" smtClean="0">
                <a:solidFill>
                  <a:schemeClr val="tx2"/>
                </a:solidFill>
              </a:rPr>
              <a:t> (Spain).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Smith, S (2013) “Grown in Britain – a review of the use of timber in UK construction”, </a:t>
            </a:r>
            <a:r>
              <a:rPr lang="en-GB" sz="1600" i="1" dirty="0" smtClean="0">
                <a:solidFill>
                  <a:schemeClr val="tx2"/>
                </a:solidFill>
              </a:rPr>
              <a:t>The Structural Engineer</a:t>
            </a:r>
            <a:r>
              <a:rPr lang="en-GB" sz="1600" dirty="0" smtClean="0">
                <a:solidFill>
                  <a:schemeClr val="tx2"/>
                </a:solidFill>
              </a:rPr>
              <a:t>, December, pp 54-56.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Timber Trade Federation (2015), </a:t>
            </a:r>
            <a:r>
              <a:rPr lang="en-GB" sz="1600" i="1" dirty="0" smtClean="0">
                <a:solidFill>
                  <a:schemeClr val="tx2"/>
                </a:solidFill>
              </a:rPr>
              <a:t>Statistical Review 2015. Industry Facts and Figures for the Year 2014</a:t>
            </a:r>
            <a:r>
              <a:rPr lang="en-GB" sz="1600" dirty="0" smtClean="0">
                <a:solidFill>
                  <a:schemeClr val="tx2"/>
                </a:solidFill>
              </a:rPr>
              <a:t>, TTF.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UNEP SBCI (2009) </a:t>
            </a:r>
            <a:r>
              <a:rPr lang="en-GB" sz="1600" i="1" dirty="0" smtClean="0">
                <a:solidFill>
                  <a:schemeClr val="tx2"/>
                </a:solidFill>
              </a:rPr>
              <a:t>Buildings and Climate Change. Summary for Decision-Makers</a:t>
            </a:r>
            <a:r>
              <a:rPr lang="en-GB" sz="1600" dirty="0" smtClean="0">
                <a:solidFill>
                  <a:schemeClr val="tx2"/>
                </a:solidFill>
              </a:rPr>
              <a:t>, United Nations Environment Programme, Paris (France).</a:t>
            </a:r>
          </a:p>
        </p:txBody>
      </p:sp>
    </p:spTree>
    <p:extLst>
      <p:ext uri="{BB962C8B-B14F-4D97-AF65-F5344CB8AC3E}">
        <p14:creationId xmlns:p14="http://schemas.microsoft.com/office/powerpoint/2010/main" val="187064495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Rectángulo redondeado"/>
          <p:cNvSpPr/>
          <p:nvPr/>
        </p:nvSpPr>
        <p:spPr>
          <a:xfrm>
            <a:off x="5940152" y="5445224"/>
            <a:ext cx="3024336" cy="122413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CuadroTexto"/>
          <p:cNvSpPr txBox="1"/>
          <p:nvPr/>
        </p:nvSpPr>
        <p:spPr>
          <a:xfrm>
            <a:off x="611560" y="609329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17th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October</a:t>
            </a:r>
            <a:r>
              <a:rPr lang="es-ES_tradnl" sz="2000" b="1" dirty="0" smtClean="0">
                <a:solidFill>
                  <a:schemeClr val="tx2"/>
                </a:solidFill>
              </a:rPr>
              <a:t>  2016</a:t>
            </a:r>
            <a:endParaRPr lang="es-ES" sz="2000" b="1" dirty="0">
              <a:solidFill>
                <a:schemeClr val="tx2"/>
              </a:solidFill>
            </a:endParaRPr>
          </a:p>
        </p:txBody>
      </p:sp>
      <p:pic>
        <p:nvPicPr>
          <p:cNvPr id="11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603641"/>
            <a:ext cx="2448272" cy="97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43508" y="544199"/>
            <a:ext cx="381642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ICABE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36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London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903712" y="137026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18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International Conference on Architecture and Built Environment</a:t>
            </a:r>
            <a:endParaRPr lang="en-GB" sz="2400" b="1" dirty="0"/>
          </a:p>
        </p:txBody>
      </p:sp>
      <p:sp>
        <p:nvSpPr>
          <p:cNvPr id="13" name="Rectangle 12"/>
          <p:cNvSpPr/>
          <p:nvPr/>
        </p:nvSpPr>
        <p:spPr>
          <a:xfrm>
            <a:off x="899592" y="1484784"/>
            <a:ext cx="7143687" cy="2308324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Thank you</a:t>
            </a:r>
          </a:p>
          <a:p>
            <a:pPr algn="ctr"/>
            <a:r>
              <a:rPr lang="en-US" sz="7200" b="1" dirty="0" smtClean="0">
                <a:ln w="1270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For your attention</a:t>
            </a:r>
            <a:endParaRPr lang="en-US" sz="7200" b="1" cap="none" spc="0" dirty="0">
              <a:ln w="12700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483103" y="4373653"/>
            <a:ext cx="65601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Juan A. </a:t>
            </a:r>
            <a:r>
              <a:rPr lang="en-GB" sz="2000" b="1" dirty="0" err="1" smtClean="0"/>
              <a:t>Ferriz-Papi</a:t>
            </a:r>
            <a:r>
              <a:rPr lang="en-GB" sz="2000" dirty="0" smtClean="0"/>
              <a:t>	</a:t>
            </a:r>
            <a:r>
              <a:rPr lang="en-GB" sz="2000" dirty="0" smtClean="0">
                <a:hlinkClick r:id="rId3"/>
              </a:rPr>
              <a:t>juan.ferriz-papi@uwtsd.ac.uk</a:t>
            </a:r>
            <a:endParaRPr lang="en-GB" sz="2000" dirty="0" smtClean="0"/>
          </a:p>
          <a:p>
            <a:r>
              <a:rPr lang="en-GB" sz="2000" b="1" dirty="0" smtClean="0"/>
              <a:t>Allan L. </a:t>
            </a:r>
            <a:r>
              <a:rPr lang="en-GB" sz="2000" b="1" dirty="0" err="1" smtClean="0"/>
              <a:t>Nantel</a:t>
            </a:r>
            <a:r>
              <a:rPr lang="en-GB" sz="2000" dirty="0" smtClean="0"/>
              <a:t>		</a:t>
            </a:r>
            <a:r>
              <a:rPr lang="en-GB" sz="2000" dirty="0" smtClean="0">
                <a:hlinkClick r:id="rId4"/>
              </a:rPr>
              <a:t>alan.nantel@uwtsd.ac.uk</a:t>
            </a:r>
            <a:endParaRPr lang="en-GB" sz="2000" dirty="0" smtClean="0"/>
          </a:p>
          <a:p>
            <a:r>
              <a:rPr lang="en-GB" sz="2000" b="1" dirty="0" err="1" smtClean="0"/>
              <a:t>Talib</a:t>
            </a:r>
            <a:r>
              <a:rPr lang="en-GB" sz="2000" b="1" dirty="0" smtClean="0"/>
              <a:t> E. Butt</a:t>
            </a:r>
            <a:r>
              <a:rPr lang="en-GB" sz="2000" dirty="0" smtClean="0"/>
              <a:t>		</a:t>
            </a:r>
            <a:r>
              <a:rPr lang="en-GB" sz="2000" dirty="0" smtClean="0">
                <a:hlinkClick r:id="rId5"/>
              </a:rPr>
              <a:t>talib.butt@uwtsd.ac.uk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52013203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2310</TotalTime>
  <Words>1147</Words>
  <Application>Microsoft Office PowerPoint</Application>
  <PresentationFormat>On-screen Show (4:3)</PresentationFormat>
  <Paragraphs>243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35</cp:revision>
  <dcterms:created xsi:type="dcterms:W3CDTF">2013-09-09T17:01:18Z</dcterms:created>
  <dcterms:modified xsi:type="dcterms:W3CDTF">2016-10-11T15:12:06Z</dcterms:modified>
</cp:coreProperties>
</file>