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openxmlformats.org/officedocument/2006/relationships/metadata/core-properties" Target="docProps/core0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71" r:id="rId2"/>
  </p:sldMasterIdLst>
  <p:notesMasterIdLst>
    <p:notesMasterId r:id="rId30"/>
  </p:notesMasterIdLst>
  <p:sldIdLst>
    <p:sldId id="256" r:id="rId3"/>
    <p:sldId id="257" r:id="rId4"/>
    <p:sldId id="291" r:id="rId5"/>
    <p:sldId id="259" r:id="rId6"/>
    <p:sldId id="282" r:id="rId7"/>
    <p:sldId id="260" r:id="rId8"/>
    <p:sldId id="261" r:id="rId9"/>
    <p:sldId id="263" r:id="rId10"/>
    <p:sldId id="264" r:id="rId11"/>
    <p:sldId id="265" r:id="rId12"/>
    <p:sldId id="283" r:id="rId13"/>
    <p:sldId id="266" r:id="rId14"/>
    <p:sldId id="271" r:id="rId15"/>
    <p:sldId id="272" r:id="rId16"/>
    <p:sldId id="273" r:id="rId17"/>
    <p:sldId id="284" r:id="rId18"/>
    <p:sldId id="274" r:id="rId19"/>
    <p:sldId id="275" r:id="rId20"/>
    <p:sldId id="276" r:id="rId21"/>
    <p:sldId id="277" r:id="rId22"/>
    <p:sldId id="278" r:id="rId23"/>
    <p:sldId id="286" r:id="rId24"/>
    <p:sldId id="287" r:id="rId25"/>
    <p:sldId id="288" r:id="rId26"/>
    <p:sldId id="289" r:id="rId27"/>
    <p:sldId id="267" r:id="rId28"/>
    <p:sldId id="290" r:id="rId29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03"/>
    <p:restoredTop sz="94830"/>
  </p:normalViewPr>
  <p:slideViewPr>
    <p:cSldViewPr snapToGrid="0">
      <p:cViewPr varScale="1">
        <p:scale>
          <a:sx n="135" d="100"/>
          <a:sy n="135" d="100"/>
        </p:scale>
        <p:origin x="752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F460E0-A772-4CFD-94CA-EB27BB161EF1}" type="doc">
      <dgm:prSet loTypeId="urn:microsoft.com/office/officeart/2005/8/layout/vProcess5" loCatId="process" qsTypeId="urn:microsoft.com/office/officeart/2005/8/quickstyle/simple1#46" qsCatId="simple" csTypeId="urn:microsoft.com/office/officeart/2005/8/colors/accent1_2#14" csCatId="accent1" phldr="1"/>
      <dgm:spPr/>
      <dgm:t>
        <a:bodyPr/>
        <a:lstStyle/>
        <a:p>
          <a:endParaRPr lang="en-US"/>
        </a:p>
      </dgm:t>
    </dgm:pt>
    <dgm:pt modelId="{A259D191-2BC0-4717-921D-82B40E86B306}">
      <dgm:prSet/>
      <dgm:spPr/>
      <dgm:t>
        <a:bodyPr/>
        <a:lstStyle/>
        <a:p>
          <a:r>
            <a:rPr lang="en-GB"/>
            <a:t>AMR is termed a "silent pandemic" because it is steadily growing but lacks the immediate visibility of pandemics such as COVID-19. </a:t>
          </a:r>
          <a:endParaRPr lang="en-US"/>
        </a:p>
      </dgm:t>
    </dgm:pt>
    <dgm:pt modelId="{2000C9A8-503B-45BA-95B1-AFAFE6B06D4B}" type="parTrans" cxnId="{E54B5608-4327-4D6F-8E0C-385B989A03B6}">
      <dgm:prSet/>
      <dgm:spPr/>
      <dgm:t>
        <a:bodyPr/>
        <a:lstStyle/>
        <a:p>
          <a:endParaRPr lang="en-US"/>
        </a:p>
      </dgm:t>
    </dgm:pt>
    <dgm:pt modelId="{A0B9F331-63E7-4539-9089-1145564DE380}" type="sibTrans" cxnId="{E54B5608-4327-4D6F-8E0C-385B989A03B6}">
      <dgm:prSet/>
      <dgm:spPr/>
      <dgm:t>
        <a:bodyPr/>
        <a:lstStyle/>
        <a:p>
          <a:endParaRPr lang="en-US"/>
        </a:p>
      </dgm:t>
    </dgm:pt>
    <dgm:pt modelId="{EB8CD529-A7F1-4F06-9839-A5150D679ED4}">
      <dgm:prSet/>
      <dgm:spPr/>
      <dgm:t>
        <a:bodyPr/>
        <a:lstStyle/>
        <a:p>
          <a:r>
            <a:rPr lang="en-GB"/>
            <a:t>Many infections are now untreatable, but public awareness and policy response lag behind the scale of the threat. </a:t>
          </a:r>
          <a:endParaRPr lang="en-US"/>
        </a:p>
      </dgm:t>
    </dgm:pt>
    <dgm:pt modelId="{2B5B88B8-A4E2-4D6F-AB9F-058E0EAFFA2D}" type="parTrans" cxnId="{777DB3C8-1BCC-4DA8-9750-63B1BCD6C468}">
      <dgm:prSet/>
      <dgm:spPr/>
      <dgm:t>
        <a:bodyPr/>
        <a:lstStyle/>
        <a:p>
          <a:endParaRPr lang="en-US"/>
        </a:p>
      </dgm:t>
    </dgm:pt>
    <dgm:pt modelId="{E0D2326E-4BA5-4F05-B8AF-F19D46077C89}" type="sibTrans" cxnId="{777DB3C8-1BCC-4DA8-9750-63B1BCD6C468}">
      <dgm:prSet/>
      <dgm:spPr/>
      <dgm:t>
        <a:bodyPr/>
        <a:lstStyle/>
        <a:p>
          <a:endParaRPr lang="en-US"/>
        </a:p>
      </dgm:t>
    </dgm:pt>
    <dgm:pt modelId="{9431BF30-B4A7-4E2F-ADBE-754F2BA02A53}">
      <dgm:prSet/>
      <dgm:spPr/>
      <dgm:t>
        <a:bodyPr/>
        <a:lstStyle/>
        <a:p>
          <a:r>
            <a:rPr lang="en-GB"/>
            <a:t>Governments struggle due to complexity (human, animal, and environment sectors), global spread, slow drug development, and the need for both behaviour change and large-scale investment.</a:t>
          </a:r>
          <a:endParaRPr lang="en-US"/>
        </a:p>
      </dgm:t>
    </dgm:pt>
    <dgm:pt modelId="{02BF7C9E-47AE-4DD7-87CC-1309DABB5D72}" type="parTrans" cxnId="{95F699ED-F5F2-444C-BB04-3D630DF69208}">
      <dgm:prSet/>
      <dgm:spPr/>
      <dgm:t>
        <a:bodyPr/>
        <a:lstStyle/>
        <a:p>
          <a:endParaRPr lang="en-US"/>
        </a:p>
      </dgm:t>
    </dgm:pt>
    <dgm:pt modelId="{F4B09CB5-0E5A-4300-9D32-D768C0890BBB}" type="sibTrans" cxnId="{95F699ED-F5F2-444C-BB04-3D630DF69208}">
      <dgm:prSet/>
      <dgm:spPr/>
      <dgm:t>
        <a:bodyPr/>
        <a:lstStyle/>
        <a:p>
          <a:endParaRPr lang="en-US"/>
        </a:p>
      </dgm:t>
    </dgm:pt>
    <dgm:pt modelId="{1DC9E1A1-1A8C-DB4B-901A-71ECE19C9CAA}" type="pres">
      <dgm:prSet presAssocID="{8AF460E0-A772-4CFD-94CA-EB27BB161EF1}" presName="outerComposite" presStyleCnt="0">
        <dgm:presLayoutVars>
          <dgm:chMax val="5"/>
          <dgm:dir/>
          <dgm:resizeHandles val="exact"/>
        </dgm:presLayoutVars>
      </dgm:prSet>
      <dgm:spPr/>
    </dgm:pt>
    <dgm:pt modelId="{3BC469E1-FEDF-0347-ABFB-4AE0749CE997}" type="pres">
      <dgm:prSet presAssocID="{8AF460E0-A772-4CFD-94CA-EB27BB161EF1}" presName="dummyMaxCanvas" presStyleCnt="0">
        <dgm:presLayoutVars/>
      </dgm:prSet>
      <dgm:spPr/>
    </dgm:pt>
    <dgm:pt modelId="{35905408-704F-6A48-85EB-17F8E8E16446}" type="pres">
      <dgm:prSet presAssocID="{8AF460E0-A772-4CFD-94CA-EB27BB161EF1}" presName="ThreeNodes_1" presStyleLbl="node1" presStyleIdx="0" presStyleCnt="3" custScaleX="117647">
        <dgm:presLayoutVars>
          <dgm:bulletEnabled val="1"/>
        </dgm:presLayoutVars>
      </dgm:prSet>
      <dgm:spPr/>
    </dgm:pt>
    <dgm:pt modelId="{5D54491B-013B-7848-BEB7-BBD22591C70B}" type="pres">
      <dgm:prSet presAssocID="{8AF460E0-A772-4CFD-94CA-EB27BB161EF1}" presName="ThreeNodes_2" presStyleLbl="node1" presStyleIdx="1" presStyleCnt="3" custScaleX="117647">
        <dgm:presLayoutVars>
          <dgm:bulletEnabled val="1"/>
        </dgm:presLayoutVars>
      </dgm:prSet>
      <dgm:spPr/>
    </dgm:pt>
    <dgm:pt modelId="{9D4AE738-687A-494A-9B2B-0FB280F785A9}" type="pres">
      <dgm:prSet presAssocID="{8AF460E0-A772-4CFD-94CA-EB27BB161EF1}" presName="ThreeNodes_3" presStyleLbl="node1" presStyleIdx="2" presStyleCnt="3">
        <dgm:presLayoutVars>
          <dgm:bulletEnabled val="1"/>
        </dgm:presLayoutVars>
      </dgm:prSet>
      <dgm:spPr/>
    </dgm:pt>
    <dgm:pt modelId="{2194A902-7FE4-CA4A-9243-CC10781810CF}" type="pres">
      <dgm:prSet presAssocID="{8AF460E0-A772-4CFD-94CA-EB27BB161EF1}" presName="ThreeConn_1-2" presStyleLbl="fgAccFollowNode1" presStyleIdx="0" presStyleCnt="2">
        <dgm:presLayoutVars>
          <dgm:bulletEnabled val="1"/>
        </dgm:presLayoutVars>
      </dgm:prSet>
      <dgm:spPr/>
    </dgm:pt>
    <dgm:pt modelId="{95DFE6A6-94CA-4B47-967E-E91B4E3C2DD0}" type="pres">
      <dgm:prSet presAssocID="{8AF460E0-A772-4CFD-94CA-EB27BB161EF1}" presName="ThreeConn_2-3" presStyleLbl="fgAccFollowNode1" presStyleIdx="1" presStyleCnt="2">
        <dgm:presLayoutVars>
          <dgm:bulletEnabled val="1"/>
        </dgm:presLayoutVars>
      </dgm:prSet>
      <dgm:spPr/>
    </dgm:pt>
    <dgm:pt modelId="{749A3053-3E60-474B-B1B2-51F433413D4F}" type="pres">
      <dgm:prSet presAssocID="{8AF460E0-A772-4CFD-94CA-EB27BB161EF1}" presName="ThreeNodes_1_text" presStyleLbl="node1" presStyleIdx="2" presStyleCnt="3">
        <dgm:presLayoutVars>
          <dgm:bulletEnabled val="1"/>
        </dgm:presLayoutVars>
      </dgm:prSet>
      <dgm:spPr/>
    </dgm:pt>
    <dgm:pt modelId="{EA9AF0C7-C73F-384B-9A4F-5A51E96D0590}" type="pres">
      <dgm:prSet presAssocID="{8AF460E0-A772-4CFD-94CA-EB27BB161EF1}" presName="ThreeNodes_2_text" presStyleLbl="node1" presStyleIdx="2" presStyleCnt="3">
        <dgm:presLayoutVars>
          <dgm:bulletEnabled val="1"/>
        </dgm:presLayoutVars>
      </dgm:prSet>
      <dgm:spPr/>
    </dgm:pt>
    <dgm:pt modelId="{B822E7DE-DB4E-584B-A9A5-72418F6F548E}" type="pres">
      <dgm:prSet presAssocID="{8AF460E0-A772-4CFD-94CA-EB27BB161EF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54B5608-4327-4D6F-8E0C-385B989A03B6}" srcId="{8AF460E0-A772-4CFD-94CA-EB27BB161EF1}" destId="{A259D191-2BC0-4717-921D-82B40E86B306}" srcOrd="0" destOrd="0" parTransId="{2000C9A8-503B-45BA-95B1-AFAFE6B06D4B}" sibTransId="{A0B9F331-63E7-4539-9089-1145564DE380}"/>
    <dgm:cxn modelId="{C91BB825-3FAC-D343-98DC-68DACC857D9D}" type="presOf" srcId="{9431BF30-B4A7-4E2F-ADBE-754F2BA02A53}" destId="{B822E7DE-DB4E-584B-A9A5-72418F6F548E}" srcOrd="1" destOrd="0" presId="urn:microsoft.com/office/officeart/2005/8/layout/vProcess5"/>
    <dgm:cxn modelId="{985DB33E-9962-7F49-8D1D-2A3FDB4FB86F}" type="presOf" srcId="{EB8CD529-A7F1-4F06-9839-A5150D679ED4}" destId="{5D54491B-013B-7848-BEB7-BBD22591C70B}" srcOrd="0" destOrd="0" presId="urn:microsoft.com/office/officeart/2005/8/layout/vProcess5"/>
    <dgm:cxn modelId="{FEDA8870-A9EB-1246-A291-F8E551557E09}" type="presOf" srcId="{A259D191-2BC0-4717-921D-82B40E86B306}" destId="{749A3053-3E60-474B-B1B2-51F433413D4F}" srcOrd="1" destOrd="0" presId="urn:microsoft.com/office/officeart/2005/8/layout/vProcess5"/>
    <dgm:cxn modelId="{01A61284-0DC7-C948-8D86-1430EAC2C75E}" type="presOf" srcId="{9431BF30-B4A7-4E2F-ADBE-754F2BA02A53}" destId="{9D4AE738-687A-494A-9B2B-0FB280F785A9}" srcOrd="0" destOrd="0" presId="urn:microsoft.com/office/officeart/2005/8/layout/vProcess5"/>
    <dgm:cxn modelId="{9006BEB3-49C6-944B-ACE8-8369F74C6B0F}" type="presOf" srcId="{E0D2326E-4BA5-4F05-B8AF-F19D46077C89}" destId="{95DFE6A6-94CA-4B47-967E-E91B4E3C2DD0}" srcOrd="0" destOrd="0" presId="urn:microsoft.com/office/officeart/2005/8/layout/vProcess5"/>
    <dgm:cxn modelId="{FD3B0DBA-41CD-BF44-A570-36931CB882F1}" type="presOf" srcId="{A259D191-2BC0-4717-921D-82B40E86B306}" destId="{35905408-704F-6A48-85EB-17F8E8E16446}" srcOrd="0" destOrd="0" presId="urn:microsoft.com/office/officeart/2005/8/layout/vProcess5"/>
    <dgm:cxn modelId="{777DB3C8-1BCC-4DA8-9750-63B1BCD6C468}" srcId="{8AF460E0-A772-4CFD-94CA-EB27BB161EF1}" destId="{EB8CD529-A7F1-4F06-9839-A5150D679ED4}" srcOrd="1" destOrd="0" parTransId="{2B5B88B8-A4E2-4D6F-AB9F-058E0EAFFA2D}" sibTransId="{E0D2326E-4BA5-4F05-B8AF-F19D46077C89}"/>
    <dgm:cxn modelId="{FE263FCB-8C69-EE49-8D9F-0E0FC70269EC}" type="presOf" srcId="{EB8CD529-A7F1-4F06-9839-A5150D679ED4}" destId="{EA9AF0C7-C73F-384B-9A4F-5A51E96D0590}" srcOrd="1" destOrd="0" presId="urn:microsoft.com/office/officeart/2005/8/layout/vProcess5"/>
    <dgm:cxn modelId="{84345BD5-6828-4344-B626-7D26FDA4B1D2}" type="presOf" srcId="{8AF460E0-A772-4CFD-94CA-EB27BB161EF1}" destId="{1DC9E1A1-1A8C-DB4B-901A-71ECE19C9CAA}" srcOrd="0" destOrd="0" presId="urn:microsoft.com/office/officeart/2005/8/layout/vProcess5"/>
    <dgm:cxn modelId="{95F699ED-F5F2-444C-BB04-3D630DF69208}" srcId="{8AF460E0-A772-4CFD-94CA-EB27BB161EF1}" destId="{9431BF30-B4A7-4E2F-ADBE-754F2BA02A53}" srcOrd="2" destOrd="0" parTransId="{02BF7C9E-47AE-4DD7-87CC-1309DABB5D72}" sibTransId="{F4B09CB5-0E5A-4300-9D32-D768C0890BBB}"/>
    <dgm:cxn modelId="{506742F0-2E32-6B49-A5B5-3A8DFFBF9EB9}" type="presOf" srcId="{A0B9F331-63E7-4539-9089-1145564DE380}" destId="{2194A902-7FE4-CA4A-9243-CC10781810CF}" srcOrd="0" destOrd="0" presId="urn:microsoft.com/office/officeart/2005/8/layout/vProcess5"/>
    <dgm:cxn modelId="{52BBF914-B09D-1745-AC66-F987F969A7C6}" type="presParOf" srcId="{1DC9E1A1-1A8C-DB4B-901A-71ECE19C9CAA}" destId="{3BC469E1-FEDF-0347-ABFB-4AE0749CE997}" srcOrd="0" destOrd="0" presId="urn:microsoft.com/office/officeart/2005/8/layout/vProcess5"/>
    <dgm:cxn modelId="{5078D560-8C2D-FE4C-8A41-74EC17F5A46A}" type="presParOf" srcId="{1DC9E1A1-1A8C-DB4B-901A-71ECE19C9CAA}" destId="{35905408-704F-6A48-85EB-17F8E8E16446}" srcOrd="1" destOrd="0" presId="urn:microsoft.com/office/officeart/2005/8/layout/vProcess5"/>
    <dgm:cxn modelId="{432B873D-6012-AA4F-8F89-9E103F9B0879}" type="presParOf" srcId="{1DC9E1A1-1A8C-DB4B-901A-71ECE19C9CAA}" destId="{5D54491B-013B-7848-BEB7-BBD22591C70B}" srcOrd="2" destOrd="0" presId="urn:microsoft.com/office/officeart/2005/8/layout/vProcess5"/>
    <dgm:cxn modelId="{94DCBBB6-57A9-7744-A7A9-27A1CD21BCAB}" type="presParOf" srcId="{1DC9E1A1-1A8C-DB4B-901A-71ECE19C9CAA}" destId="{9D4AE738-687A-494A-9B2B-0FB280F785A9}" srcOrd="3" destOrd="0" presId="urn:microsoft.com/office/officeart/2005/8/layout/vProcess5"/>
    <dgm:cxn modelId="{76FDA45B-9489-5B4C-8E1B-9E45A995B145}" type="presParOf" srcId="{1DC9E1A1-1A8C-DB4B-901A-71ECE19C9CAA}" destId="{2194A902-7FE4-CA4A-9243-CC10781810CF}" srcOrd="4" destOrd="0" presId="urn:microsoft.com/office/officeart/2005/8/layout/vProcess5"/>
    <dgm:cxn modelId="{3C0BAEA4-7886-B345-AC15-87352E1B2C16}" type="presParOf" srcId="{1DC9E1A1-1A8C-DB4B-901A-71ECE19C9CAA}" destId="{95DFE6A6-94CA-4B47-967E-E91B4E3C2DD0}" srcOrd="5" destOrd="0" presId="urn:microsoft.com/office/officeart/2005/8/layout/vProcess5"/>
    <dgm:cxn modelId="{B4A14D3F-5235-0D4E-8233-E4F5E2B9702F}" type="presParOf" srcId="{1DC9E1A1-1A8C-DB4B-901A-71ECE19C9CAA}" destId="{749A3053-3E60-474B-B1B2-51F433413D4F}" srcOrd="6" destOrd="0" presId="urn:microsoft.com/office/officeart/2005/8/layout/vProcess5"/>
    <dgm:cxn modelId="{594763F7-AA28-B34B-9809-BB2C9E4727A5}" type="presParOf" srcId="{1DC9E1A1-1A8C-DB4B-901A-71ECE19C9CAA}" destId="{EA9AF0C7-C73F-384B-9A4F-5A51E96D0590}" srcOrd="7" destOrd="0" presId="urn:microsoft.com/office/officeart/2005/8/layout/vProcess5"/>
    <dgm:cxn modelId="{5B973513-EA01-6F42-86AB-C8266D5ED436}" type="presParOf" srcId="{1DC9E1A1-1A8C-DB4B-901A-71ECE19C9CAA}" destId="{B822E7DE-DB4E-584B-A9A5-72418F6F548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905408-704F-6A48-85EB-17F8E8E16446}">
      <dsp:nvSpPr>
        <dsp:cNvPr id="0" name=""/>
        <dsp:cNvSpPr/>
      </dsp:nvSpPr>
      <dsp:spPr>
        <a:xfrm>
          <a:off x="-295750" y="0"/>
          <a:ext cx="7886696" cy="9793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AMR is termed a "silent pandemic" because it is steadily growing but lacks the immediate visibility of pandemics such as COVID-19. </a:t>
          </a:r>
          <a:endParaRPr lang="en-US" sz="1500" kern="1200"/>
        </a:p>
      </dsp:txBody>
      <dsp:txXfrm>
        <a:off x="-267067" y="28683"/>
        <a:ext cx="6653567" cy="921956"/>
      </dsp:txXfrm>
    </dsp:sp>
    <dsp:sp modelId="{5D54491B-013B-7848-BEB7-BBD22591C70B}">
      <dsp:nvSpPr>
        <dsp:cNvPr id="0" name=""/>
        <dsp:cNvSpPr/>
      </dsp:nvSpPr>
      <dsp:spPr>
        <a:xfrm>
          <a:off x="295752" y="1142542"/>
          <a:ext cx="7886696" cy="9793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Many infections are now untreatable, but public awareness and policy response lag behind the scale of the threat. </a:t>
          </a:r>
          <a:endParaRPr lang="en-US" sz="1500" kern="1200"/>
        </a:p>
      </dsp:txBody>
      <dsp:txXfrm>
        <a:off x="324435" y="1171225"/>
        <a:ext cx="6384551" cy="921956"/>
      </dsp:txXfrm>
    </dsp:sp>
    <dsp:sp modelId="{9D4AE738-687A-494A-9B2B-0FB280F785A9}">
      <dsp:nvSpPr>
        <dsp:cNvPr id="0" name=""/>
        <dsp:cNvSpPr/>
      </dsp:nvSpPr>
      <dsp:spPr>
        <a:xfrm>
          <a:off x="1478755" y="2285085"/>
          <a:ext cx="6703695" cy="9793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Governments struggle due to complexity (human, animal, and environment sectors), global spread, slow drug development, and the need for both behaviour change and large-scale investment.</a:t>
          </a:r>
          <a:endParaRPr lang="en-US" sz="1500" kern="1200"/>
        </a:p>
      </dsp:txBody>
      <dsp:txXfrm>
        <a:off x="1507438" y="2313768"/>
        <a:ext cx="5418266" cy="921956"/>
      </dsp:txXfrm>
    </dsp:sp>
    <dsp:sp modelId="{2194A902-7FE4-CA4A-9243-CC10781810CF}">
      <dsp:nvSpPr>
        <dsp:cNvPr id="0" name=""/>
        <dsp:cNvSpPr/>
      </dsp:nvSpPr>
      <dsp:spPr>
        <a:xfrm>
          <a:off x="6362885" y="742652"/>
          <a:ext cx="636559" cy="63655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6506111" y="742652"/>
        <a:ext cx="350107" cy="479011"/>
      </dsp:txXfrm>
    </dsp:sp>
    <dsp:sp modelId="{95DFE6A6-94CA-4B47-967E-E91B4E3C2DD0}">
      <dsp:nvSpPr>
        <dsp:cNvPr id="0" name=""/>
        <dsp:cNvSpPr/>
      </dsp:nvSpPr>
      <dsp:spPr>
        <a:xfrm>
          <a:off x="6954388" y="1878666"/>
          <a:ext cx="636559" cy="63655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7097614" y="1878666"/>
        <a:ext cx="350107" cy="4790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4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4C0EA2-F0A9-934A-8734-DD71F386D053}" type="datetimeFigureOut">
              <a:rPr lang="en-US" smtClean="0"/>
              <a:t>9/8/26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7A47A5-AA71-A645-85F5-ED910D76CF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364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7A47A5-AA71-A645-85F5-ED910D76CF3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614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7A47A5-AA71-A645-85F5-ED910D76CF3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5838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7A47A5-AA71-A645-85F5-ED910D76CF3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6268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7A47A5-AA71-A645-85F5-ED910D76CF35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1003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7A47A5-AA71-A645-85F5-ED910D76CF35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019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3A1uf1Q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oogle Shape;9;p2"/>
          <p:cNvPicPr/>
          <p:nvPr/>
        </p:nvPicPr>
        <p:blipFill>
          <a:blip r:embed="rId2"/>
          <a:srcRect l="827" t="827" r="827" b="827"/>
          <a:stretch/>
        </p:blipFill>
        <p:spPr>
          <a:xfrm>
            <a:off x="0" y="0"/>
            <a:ext cx="9143640" cy="5142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228600" y="1102320"/>
            <a:ext cx="8686440" cy="16466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Autofit/>
          </a:bodyPr>
          <a:lstStyle/>
          <a:p>
            <a:pPr indent="0">
              <a:buNone/>
            </a:pPr>
            <a:r>
              <a:rPr lang="fr-FR" sz="45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2" name="PlaceHolder 2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IG_NUMBER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oogle Shape;47;p11"/>
          <p:cNvPicPr/>
          <p:nvPr/>
        </p:nvPicPr>
        <p:blipFill>
          <a:blip r:embed="rId2"/>
          <a:srcRect l="827" t="827" r="827" b="827"/>
          <a:stretch/>
        </p:blipFill>
        <p:spPr>
          <a:xfrm>
            <a:off x="0" y="0"/>
            <a:ext cx="9143640" cy="5142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1284120" y="1953000"/>
            <a:ext cx="6575760" cy="79920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Autofit/>
          </a:bodyPr>
          <a:lstStyle/>
          <a:p>
            <a:pPr indent="0" algn="ctr">
              <a:lnSpc>
                <a:spcPct val="100000"/>
              </a:lnSpc>
              <a:buNone/>
            </a:pPr>
            <a:r>
              <a:rPr lang="fr-FR" sz="6000" b="0" u="none" strike="noStrike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60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1_1_1_1_2_1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oogle Shape;52;p13"/>
          <p:cNvPicPr/>
          <p:nvPr/>
        </p:nvPicPr>
        <p:blipFill>
          <a:blip r:embed="rId2"/>
          <a:srcRect l="961" t="922" r="950" b="932"/>
          <a:stretch/>
        </p:blipFill>
        <p:spPr>
          <a:xfrm flipH="1">
            <a:off x="5400" y="0"/>
            <a:ext cx="9138600" cy="51433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8686440" cy="822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Autofit/>
          </a:bodyPr>
          <a:lstStyle/>
          <a:p>
            <a:pPr indent="0">
              <a:buNone/>
            </a:pPr>
            <a:r>
              <a:rPr lang="fr-FR" sz="25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7" name="PlaceHolder 2"/>
          <p:cNvSpPr>
            <a:spLocks noGrp="1"/>
          </p:cNvSpPr>
          <p:nvPr>
            <p:ph type="title"/>
          </p:nvPr>
        </p:nvSpPr>
        <p:spPr>
          <a:xfrm>
            <a:off x="7034760" y="2030040"/>
            <a:ext cx="625320" cy="48888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20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20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title"/>
          </p:nvPr>
        </p:nvSpPr>
        <p:spPr>
          <a:xfrm>
            <a:off x="2498400" y="2030040"/>
            <a:ext cx="625320" cy="48888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20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20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" name="PlaceHolder 4"/>
          <p:cNvSpPr>
            <a:spLocks noGrp="1"/>
          </p:cNvSpPr>
          <p:nvPr>
            <p:ph type="title"/>
          </p:nvPr>
        </p:nvSpPr>
        <p:spPr>
          <a:xfrm>
            <a:off x="231120" y="2030040"/>
            <a:ext cx="624240" cy="48888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20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20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0" name="PlaceHolder 5"/>
          <p:cNvSpPr>
            <a:spLocks noGrp="1"/>
          </p:cNvSpPr>
          <p:nvPr>
            <p:ph type="title"/>
          </p:nvPr>
        </p:nvSpPr>
        <p:spPr>
          <a:xfrm>
            <a:off x="4766400" y="2030040"/>
            <a:ext cx="625320" cy="48888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20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20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1" name="PlaceHolder 6"/>
          <p:cNvSpPr>
            <a:spLocks noGrp="1"/>
          </p:cNvSpPr>
          <p:nvPr>
            <p:ph type="title"/>
          </p:nvPr>
        </p:nvSpPr>
        <p:spPr>
          <a:xfrm>
            <a:off x="2499840" y="3377160"/>
            <a:ext cx="624240" cy="48888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20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20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2" name="PlaceHolder 7"/>
          <p:cNvSpPr>
            <a:spLocks noGrp="1"/>
          </p:cNvSpPr>
          <p:nvPr>
            <p:ph type="title"/>
          </p:nvPr>
        </p:nvSpPr>
        <p:spPr>
          <a:xfrm>
            <a:off x="4767480" y="3377160"/>
            <a:ext cx="624240" cy="48888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20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20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3" name="PlaceHolder 8"/>
          <p:cNvSpPr>
            <a:spLocks noGrp="1"/>
          </p:cNvSpPr>
          <p:nvPr>
            <p:ph type="title"/>
          </p:nvPr>
        </p:nvSpPr>
        <p:spPr>
          <a:xfrm>
            <a:off x="7034760" y="3377160"/>
            <a:ext cx="624240" cy="48888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20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20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4" name="PlaceHolder 9"/>
          <p:cNvSpPr>
            <a:spLocks noGrp="1"/>
          </p:cNvSpPr>
          <p:nvPr>
            <p:ph type="title"/>
          </p:nvPr>
        </p:nvSpPr>
        <p:spPr>
          <a:xfrm>
            <a:off x="232200" y="3377160"/>
            <a:ext cx="624240" cy="48888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20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20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USTOM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oogle Shape;71;p14"/>
          <p:cNvPicPr/>
          <p:nvPr/>
        </p:nvPicPr>
        <p:blipFill>
          <a:blip r:embed="rId2"/>
          <a:srcRect t="417" r="832" b="417"/>
          <a:stretch/>
        </p:blipFill>
        <p:spPr>
          <a:xfrm>
            <a:off x="0" y="0"/>
            <a:ext cx="9143640" cy="51433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6" name="PlaceHolder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8686440" cy="10515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Autofit/>
          </a:bodyPr>
          <a:lstStyle/>
          <a:p>
            <a:pPr indent="0">
              <a:buNone/>
            </a:pPr>
            <a:r>
              <a:rPr lang="fr-FR" sz="35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17" name="PlaceHolder 2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ONE_COLUMN_TEXT_1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oogle Shape;75;p15"/>
          <p:cNvPicPr/>
          <p:nvPr/>
        </p:nvPicPr>
        <p:blipFill>
          <a:blip r:embed="rId2"/>
          <a:srcRect l="513" r="513" b="1854"/>
          <a:stretch/>
        </p:blipFill>
        <p:spPr>
          <a:xfrm>
            <a:off x="0" y="0"/>
            <a:ext cx="9143640" cy="51433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233640" y="228600"/>
            <a:ext cx="8686440" cy="822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Autofit/>
          </a:bodyPr>
          <a:lstStyle/>
          <a:p>
            <a:pPr indent="0">
              <a:buNone/>
            </a:pPr>
            <a:r>
              <a:rPr lang="fr-FR" sz="25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228600" y="1370160"/>
            <a:ext cx="3697560" cy="35445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4572360" y="1524960"/>
            <a:ext cx="4236840" cy="3125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_ONLY_1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oogle Shape;80;p16"/>
          <p:cNvPicPr/>
          <p:nvPr/>
        </p:nvPicPr>
        <p:blipFill>
          <a:blip r:embed="rId2"/>
          <a:srcRect l="1755" t="932" r="98" b="922"/>
          <a:stretch/>
        </p:blipFill>
        <p:spPr>
          <a:xfrm flipH="1">
            <a:off x="360" y="0"/>
            <a:ext cx="9143640" cy="51433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8686440" cy="822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Autofit/>
          </a:bodyPr>
          <a:lstStyle/>
          <a:p>
            <a:pPr indent="0">
              <a:buNone/>
            </a:pPr>
            <a:r>
              <a:rPr lang="fr-FR" sz="25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1_1_1_2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Google Shape;83;p17"/>
          <p:cNvPicPr/>
          <p:nvPr/>
        </p:nvPicPr>
        <p:blipFill>
          <a:blip r:embed="rId2"/>
          <a:srcRect t="417" r="832" b="417"/>
          <a:stretch/>
        </p:blipFill>
        <p:spPr>
          <a:xfrm>
            <a:off x="0" y="0"/>
            <a:ext cx="9143640" cy="51433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5" name="PlaceHolder 1"/>
          <p:cNvSpPr>
            <a:spLocks noGrp="1"/>
          </p:cNvSpPr>
          <p:nvPr>
            <p:ph type="title"/>
          </p:nvPr>
        </p:nvSpPr>
        <p:spPr>
          <a:xfrm>
            <a:off x="228600" y="3336480"/>
            <a:ext cx="1634760" cy="119232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16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16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6" name="PlaceHolder 2"/>
          <p:cNvSpPr>
            <a:spLocks noGrp="1"/>
          </p:cNvSpPr>
          <p:nvPr>
            <p:ph type="title"/>
          </p:nvPr>
        </p:nvSpPr>
        <p:spPr>
          <a:xfrm>
            <a:off x="4882680" y="2006280"/>
            <a:ext cx="1634760" cy="119232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16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16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7" name="PlaceHolder 3"/>
          <p:cNvSpPr>
            <a:spLocks noGrp="1"/>
          </p:cNvSpPr>
          <p:nvPr>
            <p:ph type="title"/>
          </p:nvPr>
        </p:nvSpPr>
        <p:spPr>
          <a:xfrm>
            <a:off x="4882680" y="3336480"/>
            <a:ext cx="1634760" cy="119232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16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16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8" name="PlaceHolder 4"/>
          <p:cNvSpPr>
            <a:spLocks noGrp="1"/>
          </p:cNvSpPr>
          <p:nvPr>
            <p:ph type="title"/>
          </p:nvPr>
        </p:nvSpPr>
        <p:spPr>
          <a:xfrm>
            <a:off x="228600" y="462240"/>
            <a:ext cx="8686440" cy="58860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Autofit/>
          </a:bodyPr>
          <a:lstStyle/>
          <a:p>
            <a:pPr indent="0">
              <a:buNone/>
            </a:pPr>
            <a:r>
              <a:rPr lang="fr-FR" sz="25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1_1_1_1_1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oogle Shape;93;p18"/>
          <p:cNvPicPr/>
          <p:nvPr/>
        </p:nvPicPr>
        <p:blipFill>
          <a:blip r:embed="rId2"/>
          <a:srcRect l="1755" t="942" r="98" b="922"/>
          <a:stretch/>
        </p:blipFill>
        <p:spPr>
          <a:xfrm flipH="1">
            <a:off x="360" y="0"/>
            <a:ext cx="9143640" cy="51433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4572000" y="3398760"/>
            <a:ext cx="590760" cy="73692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20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20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1" name="PlaceHolder 2"/>
          <p:cNvSpPr>
            <a:spLocks noGrp="1"/>
          </p:cNvSpPr>
          <p:nvPr>
            <p:ph type="title"/>
          </p:nvPr>
        </p:nvSpPr>
        <p:spPr>
          <a:xfrm>
            <a:off x="228600" y="3398760"/>
            <a:ext cx="590760" cy="73692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20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20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2" name="PlaceHolder 3"/>
          <p:cNvSpPr>
            <a:spLocks noGrp="1"/>
          </p:cNvSpPr>
          <p:nvPr>
            <p:ph type="title"/>
          </p:nvPr>
        </p:nvSpPr>
        <p:spPr>
          <a:xfrm>
            <a:off x="228600" y="2512800"/>
            <a:ext cx="589680" cy="73692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20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20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" name="PlaceHolder 4"/>
          <p:cNvSpPr>
            <a:spLocks noGrp="1"/>
          </p:cNvSpPr>
          <p:nvPr>
            <p:ph type="title"/>
          </p:nvPr>
        </p:nvSpPr>
        <p:spPr>
          <a:xfrm>
            <a:off x="4572000" y="2512800"/>
            <a:ext cx="590760" cy="73692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20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20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4" name="PlaceHolder 5"/>
          <p:cNvSpPr>
            <a:spLocks noGrp="1"/>
          </p:cNvSpPr>
          <p:nvPr>
            <p:ph type="title"/>
          </p:nvPr>
        </p:nvSpPr>
        <p:spPr>
          <a:xfrm>
            <a:off x="228600" y="1626840"/>
            <a:ext cx="590760" cy="73692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20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20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5" name="PlaceHolder 6"/>
          <p:cNvSpPr>
            <a:spLocks noGrp="1"/>
          </p:cNvSpPr>
          <p:nvPr>
            <p:ph type="title"/>
          </p:nvPr>
        </p:nvSpPr>
        <p:spPr>
          <a:xfrm>
            <a:off x="4572000" y="1626840"/>
            <a:ext cx="590760" cy="73692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2000" b="0" u="none" strike="noStrike">
                <a:solidFill>
                  <a:schemeClr val="dk2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20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6" name="PlaceHolder 7"/>
          <p:cNvSpPr>
            <a:spLocks noGrp="1"/>
          </p:cNvSpPr>
          <p:nvPr>
            <p:ph type="title"/>
          </p:nvPr>
        </p:nvSpPr>
        <p:spPr>
          <a:xfrm>
            <a:off x="228600" y="462240"/>
            <a:ext cx="8686440" cy="58860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Autofit/>
          </a:bodyPr>
          <a:lstStyle/>
          <a:p>
            <a:pPr indent="0">
              <a:buNone/>
            </a:pPr>
            <a:r>
              <a:rPr lang="fr-FR" sz="25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1_1_1_1_1_1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Google Shape;108;p19"/>
          <p:cNvPicPr/>
          <p:nvPr/>
        </p:nvPicPr>
        <p:blipFill>
          <a:blip r:embed="rId2"/>
          <a:srcRect l="827" t="827" r="827" b="827"/>
          <a:stretch/>
        </p:blipFill>
        <p:spPr>
          <a:xfrm>
            <a:off x="0" y="0"/>
            <a:ext cx="9143640" cy="5142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635400" y="3071520"/>
            <a:ext cx="3877920" cy="8985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fr-FR" sz="4500" b="0" u="none" strike="noStrike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45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title"/>
          </p:nvPr>
        </p:nvSpPr>
        <p:spPr>
          <a:xfrm>
            <a:off x="4630320" y="1858680"/>
            <a:ext cx="3877920" cy="8985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 algn="r">
              <a:lnSpc>
                <a:spcPct val="100000"/>
              </a:lnSpc>
              <a:buNone/>
            </a:pPr>
            <a:r>
              <a:rPr lang="fr-FR" sz="4500" b="0" u="none" strike="noStrike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45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USTOM_3_1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Google Shape;114;p20"/>
          <p:cNvPicPr/>
          <p:nvPr/>
        </p:nvPicPr>
        <p:blipFill>
          <a:blip r:embed="rId2"/>
          <a:srcRect l="827" t="827" r="827" b="827"/>
          <a:stretch/>
        </p:blipFill>
        <p:spPr>
          <a:xfrm>
            <a:off x="0" y="0"/>
            <a:ext cx="9143640" cy="51433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4767840" y="1742400"/>
            <a:ext cx="3737520" cy="110448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Autofit/>
          </a:bodyPr>
          <a:lstStyle/>
          <a:p>
            <a:pPr indent="0">
              <a:buNone/>
            </a:pPr>
            <a:r>
              <a:rPr lang="fr-FR" sz="45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42" name="Google Shape;117;p20"/>
          <p:cNvSpPr/>
          <p:nvPr/>
        </p:nvSpPr>
        <p:spPr>
          <a:xfrm>
            <a:off x="5591520" y="2936520"/>
            <a:ext cx="2913840" cy="739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tIns="91440" bIns="91440" anchor="t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" sz="1000" b="1" u="none" strike="noStrike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CREDITS:</a:t>
            </a:r>
            <a:r>
              <a:rPr lang="en" sz="1000" b="0" u="none" strike="noStrike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 This presentation template was created by </a:t>
            </a:r>
            <a:r>
              <a:rPr lang="en" sz="1000" b="1" u="sng" strike="noStrike">
                <a:solidFill>
                  <a:schemeClr val="dk1"/>
                </a:solidFill>
                <a:effectLst/>
                <a:uFillTx/>
                <a:latin typeface="Karla"/>
                <a:ea typeface="Karla"/>
                <a:hlinkClick r:id="rId3"/>
              </a:rPr>
              <a:t>Slidesgo</a:t>
            </a:r>
            <a:r>
              <a:rPr lang="en" sz="1000" b="0" u="none" strike="noStrike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, and includes icons, infographics &amp; images by </a:t>
            </a:r>
            <a:r>
              <a:rPr lang="en" sz="1000" b="1" u="sng" strike="noStrike">
                <a:solidFill>
                  <a:schemeClr val="dk1"/>
                </a:solidFill>
                <a:effectLst/>
                <a:uFillTx/>
                <a:latin typeface="Karla"/>
                <a:ea typeface="Karla"/>
                <a:hlinkClick r:id="rId4"/>
              </a:rPr>
              <a:t>Freepik</a:t>
            </a:r>
            <a:r>
              <a:rPr lang="en" sz="1000" b="0" u="none" strike="noStrike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 </a:t>
            </a:r>
            <a:endParaRPr lang="en-US" sz="1000" b="0" u="none" strike="noStrike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ECTION_HEADER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13;p3"/>
          <p:cNvPicPr/>
          <p:nvPr/>
        </p:nvPicPr>
        <p:blipFill>
          <a:blip r:embed="rId2"/>
          <a:srcRect l="827" t="827" r="827" b="827"/>
          <a:stretch/>
        </p:blipFill>
        <p:spPr>
          <a:xfrm>
            <a:off x="0" y="0"/>
            <a:ext cx="9143640" cy="5142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873720" y="3070440"/>
            <a:ext cx="3350520" cy="187920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indent="0">
              <a:buNone/>
            </a:pPr>
            <a:r>
              <a:rPr lang="fr-FR" sz="35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45" name="PlaceHolder 2"/>
          <p:cNvSpPr>
            <a:spLocks noGrp="1"/>
          </p:cNvSpPr>
          <p:nvPr>
            <p:ph type="title"/>
          </p:nvPr>
        </p:nvSpPr>
        <p:spPr>
          <a:xfrm>
            <a:off x="7007040" y="1610280"/>
            <a:ext cx="1267920" cy="12693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 algn="ctr">
              <a:lnSpc>
                <a:spcPct val="100000"/>
              </a:lnSpc>
              <a:buNone/>
            </a:pPr>
            <a:r>
              <a:rPr lang="fr-FR" sz="6000" b="0" u="none" strike="noStrike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xx%</a:t>
            </a:r>
            <a:endParaRPr lang="fr-FR" sz="60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1_1_1_1_1_1_1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Google Shape;119;p21"/>
          <p:cNvPicPr/>
          <p:nvPr/>
        </p:nvPicPr>
        <p:blipFill>
          <a:blip r:embed="rId2"/>
          <a:srcRect l="1755" t="932" r="98" b="922"/>
          <a:stretch/>
        </p:blipFill>
        <p:spPr>
          <a:xfrm flipH="1">
            <a:off x="360" y="0"/>
            <a:ext cx="9143640" cy="5143320"/>
          </a:xfrm>
          <a:prstGeom prst="rect">
            <a:avLst/>
          </a:prstGeom>
          <a:noFill/>
          <a:ln w="0">
            <a:noFill/>
          </a:ln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1_1_1_1_1_1_1_1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Google Shape;121;p22"/>
          <p:cNvPicPr/>
          <p:nvPr/>
        </p:nvPicPr>
        <p:blipFill>
          <a:blip r:embed="rId2"/>
          <a:srcRect l="827" t="827" r="827" b="827"/>
          <a:stretch/>
        </p:blipFill>
        <p:spPr>
          <a:xfrm flipH="1">
            <a:off x="360" y="0"/>
            <a:ext cx="9143640" cy="5143320"/>
          </a:xfrm>
          <a:prstGeom prst="rect">
            <a:avLst/>
          </a:prstGeom>
          <a:noFill/>
          <a:ln w="0">
            <a:noFill/>
          </a:ln>
        </p:spPr>
      </p:pic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1_1_1_1_1_1_1_1_1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Google Shape;123;p23"/>
          <p:cNvPicPr/>
          <p:nvPr/>
        </p:nvPicPr>
        <p:blipFill>
          <a:blip r:embed="rId2"/>
          <a:srcRect t="417" r="832" b="417"/>
          <a:stretch/>
        </p:blipFill>
        <p:spPr>
          <a:xfrm>
            <a:off x="0" y="0"/>
            <a:ext cx="9143640" cy="5143320"/>
          </a:xfrm>
          <a:prstGeom prst="rect">
            <a:avLst/>
          </a:prstGeom>
          <a:noFill/>
          <a:ln w="0">
            <a:noFill/>
          </a:ln>
        </p:spPr>
      </p:pic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_AND_BODY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Google Shape;17;p4"/>
          <p:cNvPicPr/>
          <p:nvPr/>
        </p:nvPicPr>
        <p:blipFill>
          <a:blip r:embed="rId2"/>
          <a:srcRect t="417" r="832" b="417"/>
          <a:stretch/>
        </p:blipFill>
        <p:spPr>
          <a:xfrm>
            <a:off x="0" y="0"/>
            <a:ext cx="9143640" cy="51433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51" name="PlaceHolder 1"/>
          <p:cNvSpPr>
            <a:spLocks noGrp="1"/>
          </p:cNvSpPr>
          <p:nvPr>
            <p:ph type="body"/>
          </p:nvPr>
        </p:nvSpPr>
        <p:spPr>
          <a:xfrm>
            <a:off x="5576400" y="3472920"/>
            <a:ext cx="2530080" cy="44352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  <p:sp>
        <p:nvSpPr>
          <p:cNvPr id="52" name="PlaceHolder 2"/>
          <p:cNvSpPr>
            <a:spLocks noGrp="1"/>
          </p:cNvSpPr>
          <p:nvPr>
            <p:ph type="title"/>
          </p:nvPr>
        </p:nvSpPr>
        <p:spPr>
          <a:xfrm>
            <a:off x="228600" y="228600"/>
            <a:ext cx="8686440" cy="822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Autofit/>
          </a:bodyPr>
          <a:lstStyle/>
          <a:p>
            <a:pPr indent="0">
              <a:buNone/>
            </a:pPr>
            <a:r>
              <a:rPr lang="fr-FR" sz="25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_AND_TWO_COLUMNS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Google Shape;21;p5"/>
          <p:cNvPicPr/>
          <p:nvPr/>
        </p:nvPicPr>
        <p:blipFill>
          <a:blip r:embed="rId2"/>
          <a:srcRect l="1755" t="932" r="98" b="932"/>
          <a:stretch/>
        </p:blipFill>
        <p:spPr>
          <a:xfrm flipH="1">
            <a:off x="360" y="0"/>
            <a:ext cx="9143640" cy="5142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54" name="PlaceHolder 1"/>
          <p:cNvSpPr>
            <a:spLocks noGrp="1"/>
          </p:cNvSpPr>
          <p:nvPr>
            <p:ph type="title"/>
          </p:nvPr>
        </p:nvSpPr>
        <p:spPr>
          <a:xfrm>
            <a:off x="231120" y="228600"/>
            <a:ext cx="8686440" cy="822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Autofit/>
          </a:bodyPr>
          <a:lstStyle/>
          <a:p>
            <a:pPr indent="0">
              <a:buNone/>
            </a:pPr>
            <a:r>
              <a:rPr lang="fr-FR" sz="25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_ONLY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Google Shape;28;p6"/>
          <p:cNvPicPr/>
          <p:nvPr/>
        </p:nvPicPr>
        <p:blipFill>
          <a:blip r:embed="rId2"/>
          <a:srcRect t="417" b="417"/>
          <a:stretch/>
        </p:blipFill>
        <p:spPr>
          <a:xfrm>
            <a:off x="0" y="0"/>
            <a:ext cx="9220320" cy="5142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56" name="PlaceHolder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8686440" cy="822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Autofit/>
          </a:bodyPr>
          <a:lstStyle/>
          <a:p>
            <a:pPr indent="0">
              <a:buNone/>
            </a:pPr>
            <a:r>
              <a:rPr lang="fr-FR" sz="25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ONE_COLUMN_TEXT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Google Shape;31;p7"/>
          <p:cNvPicPr/>
          <p:nvPr/>
        </p:nvPicPr>
        <p:blipFill>
          <a:blip r:embed="rId2"/>
          <a:srcRect l="827" t="827" r="827" b="827"/>
          <a:stretch/>
        </p:blipFill>
        <p:spPr>
          <a:xfrm>
            <a:off x="0" y="0"/>
            <a:ext cx="9143640" cy="5142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58" name="PlaceHolder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3998160" cy="144540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indent="0">
              <a:buNone/>
            </a:pPr>
            <a:r>
              <a:rPr lang="fr-FR" sz="26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59" name="PlaceHolder 2"/>
          <p:cNvSpPr>
            <a:spLocks noGrp="1"/>
          </p:cNvSpPr>
          <p:nvPr>
            <p:ph type="body"/>
          </p:nvPr>
        </p:nvSpPr>
        <p:spPr>
          <a:xfrm>
            <a:off x="1609560" y="2066040"/>
            <a:ext cx="3823920" cy="2532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4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  <p:sp>
        <p:nvSpPr>
          <p:cNvPr id="60" name="PlaceHolder 3"/>
          <p:cNvSpPr>
            <a:spLocks noGrp="1"/>
          </p:cNvSpPr>
          <p:nvPr>
            <p:ph type="body"/>
          </p:nvPr>
        </p:nvSpPr>
        <p:spPr>
          <a:xfrm>
            <a:off x="5715720" y="0"/>
            <a:ext cx="3427920" cy="5143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rmAutofit lnSpcReduction="9999"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MAIN_POINT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Google Shape;36;p8"/>
          <p:cNvPicPr/>
          <p:nvPr/>
        </p:nvPicPr>
        <p:blipFill>
          <a:blip r:embed="rId2"/>
          <a:srcRect l="827" t="827" r="827" b="827"/>
          <a:stretch/>
        </p:blipFill>
        <p:spPr>
          <a:xfrm>
            <a:off x="0" y="0"/>
            <a:ext cx="9143640" cy="5142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62" name="PlaceHolder 1"/>
          <p:cNvSpPr>
            <a:spLocks noGrp="1"/>
          </p:cNvSpPr>
          <p:nvPr>
            <p:ph type="title"/>
          </p:nvPr>
        </p:nvSpPr>
        <p:spPr>
          <a:xfrm>
            <a:off x="1388160" y="1307160"/>
            <a:ext cx="6367320" cy="252900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ctr">
            <a:noAutofit/>
          </a:bodyPr>
          <a:lstStyle/>
          <a:p>
            <a:pPr indent="0">
              <a:buNone/>
            </a:pPr>
            <a:r>
              <a:rPr lang="fr-FR" sz="45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ECTION_TITLE_AND_DESCRIPTION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Google Shape;39;p9"/>
          <p:cNvPicPr/>
          <p:nvPr/>
        </p:nvPicPr>
        <p:blipFill>
          <a:blip r:embed="rId2"/>
          <a:srcRect t="417" r="832" b="417"/>
          <a:stretch/>
        </p:blipFill>
        <p:spPr>
          <a:xfrm>
            <a:off x="0" y="0"/>
            <a:ext cx="9143640" cy="51433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228600" y="462240"/>
            <a:ext cx="8686440" cy="58860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Autofit/>
          </a:bodyPr>
          <a:lstStyle/>
          <a:p>
            <a:pPr indent="0">
              <a:buNone/>
            </a:pPr>
            <a:r>
              <a:rPr lang="fr-FR" sz="25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APTION_ONLY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PlaceHolder 1"/>
          <p:cNvSpPr>
            <a:spLocks noGrp="1"/>
          </p:cNvSpPr>
          <p:nvPr>
            <p:ph type="body"/>
          </p:nvPr>
        </p:nvSpPr>
        <p:spPr>
          <a:xfrm>
            <a:off x="0" y="0"/>
            <a:ext cx="9143640" cy="514332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fr-FR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  <p:sp>
        <p:nvSpPr>
          <p:cNvPr id="66" name="PlaceHolder 2"/>
          <p:cNvSpPr>
            <a:spLocks noGrp="1"/>
          </p:cNvSpPr>
          <p:nvPr>
            <p:ph type="title"/>
          </p:nvPr>
        </p:nvSpPr>
        <p:spPr>
          <a:xfrm>
            <a:off x="228600" y="4549680"/>
            <a:ext cx="3658320" cy="3650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indent="0">
              <a:buNone/>
            </a:pPr>
            <a:r>
              <a:rPr lang="fr-FR" sz="12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imple-light-2">
    <p:bg>
      <p:bgPr>
        <a:solidFill>
          <a:schemeClr val="dk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USTOM_2_1">
    <p:bg>
      <p:bgPr>
        <a:solidFill>
          <a:schemeClr val="dk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129;p26"/>
          <p:cNvSpPr/>
          <p:nvPr/>
        </p:nvSpPr>
        <p:spPr>
          <a:xfrm>
            <a:off x="0" y="-10440"/>
            <a:ext cx="9143640" cy="1180440"/>
          </a:xfrm>
          <a:prstGeom prst="rect">
            <a:avLst/>
          </a:prstGeom>
          <a:solidFill>
            <a:schemeClr val="accent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tIns="91440" bIns="9144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sp>
        <p:nvSpPr>
          <p:cNvPr id="68" name="PlaceHolder 1"/>
          <p:cNvSpPr>
            <a:spLocks noGrp="1"/>
          </p:cNvSpPr>
          <p:nvPr>
            <p:ph type="title"/>
          </p:nvPr>
        </p:nvSpPr>
        <p:spPr>
          <a:xfrm>
            <a:off x="713160" y="539640"/>
            <a:ext cx="7717320" cy="4820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indent="0">
              <a:buNone/>
            </a:pPr>
            <a:r>
              <a:rPr lang="fr-FR" sz="22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USTOM_2_1_1">
    <p:bg>
      <p:bgPr>
        <a:solidFill>
          <a:schemeClr val="dk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132;p27"/>
          <p:cNvSpPr/>
          <p:nvPr/>
        </p:nvSpPr>
        <p:spPr>
          <a:xfrm>
            <a:off x="0" y="-10440"/>
            <a:ext cx="9143640" cy="1180440"/>
          </a:xfrm>
          <a:prstGeom prst="rect">
            <a:avLst/>
          </a:prstGeom>
          <a:solidFill>
            <a:schemeClr val="accent2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tIns="91440" bIns="9144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728640" y="539640"/>
            <a:ext cx="3347280" cy="4820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indent="0">
              <a:buNone/>
            </a:pPr>
            <a:r>
              <a:rPr lang="fr-FR" sz="22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71" name="PlaceHolder 2"/>
          <p:cNvSpPr>
            <a:spLocks noGrp="1"/>
          </p:cNvSpPr>
          <p:nvPr>
            <p:ph type="title"/>
          </p:nvPr>
        </p:nvSpPr>
        <p:spPr>
          <a:xfrm>
            <a:off x="4977720" y="539640"/>
            <a:ext cx="3458160" cy="4820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Autofit/>
          </a:bodyPr>
          <a:lstStyle/>
          <a:p>
            <a:pPr indent="0">
              <a:buNone/>
            </a:pPr>
            <a:r>
              <a:rPr lang="fr-FR" sz="22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bmj.r2165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36/bmj.q256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57phDG4mKU" TargetMode="External"/><Relationship Id="rId2" Type="http://schemas.openxmlformats.org/officeDocument/2006/relationships/hyperlink" Target="https://doi.org/10.3389/fmicb.2018.02928" TargetMode="Externa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rabi.2024.1448796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publications/i/item/9789240116337" TargetMode="Externa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Ph9Tk2exJg" TargetMode="Externa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JPh9Tk2exJg?feature=oembed" TargetMode="External"/><Relationship Id="rId4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wHapgrF99A" TargetMode="Externa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ZwHapgrF99A?feature=oembed" TargetMode="External"/><Relationship Id="rId4" Type="http://schemas.openxmlformats.org/officeDocument/2006/relationships/image" Target="../media/image8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LLTlcxzBEQ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ure.com/articles/d41586-025-03218-x" TargetMode="External"/><Relationship Id="rId2" Type="http://schemas.openxmlformats.org/officeDocument/2006/relationships/hyperlink" Target="https://www.who.int/publications/i/item/9789240116337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youtube.com/watch?v=NLLTlcxzBEQ" TargetMode="External"/><Relationship Id="rId4" Type="http://schemas.openxmlformats.org/officeDocument/2006/relationships/hyperlink" Target="https://www.open.edu/openlearncreate/course/section.php?id=20258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228600" y="1104840"/>
            <a:ext cx="8686440" cy="16473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/>
          </a:bodyPr>
          <a:lstStyle/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4500" b="0" u="none" strike="noStrike" dirty="0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AMR Silent Pandemic</a:t>
            </a:r>
            <a:endParaRPr lang="fr-FR" sz="4500" b="0" u="none" strike="noStrike" dirty="0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/>
          </p:nvPr>
        </p:nvSpPr>
        <p:spPr>
          <a:xfrm>
            <a:off x="228600" y="3171960"/>
            <a:ext cx="2943000" cy="17427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rmAutofit/>
          </a:bodyPr>
          <a:lstStyle/>
          <a:p>
            <a:pPr indent="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6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Understanding the Urgency of Antimicrobial Resistance…</a:t>
            </a:r>
          </a:p>
          <a:p>
            <a:pPr indent="0">
              <a:lnSpc>
                <a:spcPct val="100000"/>
              </a:lnSpc>
              <a:buNone/>
              <a:tabLst>
                <a:tab pos="0" algn="l"/>
              </a:tabLst>
            </a:pPr>
            <a:endParaRPr lang="en-US" sz="1600" dirty="0">
              <a:solidFill>
                <a:schemeClr val="dk1"/>
              </a:solidFill>
              <a:latin typeface="Karla"/>
            </a:endParaRPr>
          </a:p>
          <a:p>
            <a:pPr indent="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600" b="0" u="none" strike="noStrike" dirty="0">
                <a:solidFill>
                  <a:schemeClr val="dk1"/>
                </a:solidFill>
                <a:effectLst/>
                <a:uFillTx/>
                <a:latin typeface="Karla"/>
              </a:rPr>
              <a:t>BMPE6006</a:t>
            </a:r>
          </a:p>
          <a:p>
            <a:pPr indent="0">
              <a:lnSpc>
                <a:spcPct val="100000"/>
              </a:lnSpc>
              <a:buNone/>
              <a:tabLst>
                <a:tab pos="0" algn="l"/>
              </a:tabLst>
            </a:pP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cxnSp>
        <p:nvCxnSpPr>
          <p:cNvPr id="74" name="Google Shape;141;p28"/>
          <p:cNvCxnSpPr/>
          <p:nvPr/>
        </p:nvCxnSpPr>
        <p:spPr>
          <a:xfrm>
            <a:off x="-76320" y="294300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108858" y="3742865"/>
            <a:ext cx="8686440" cy="1047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/>
          </a:bodyPr>
          <a:lstStyle/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500" b="0" u="none" strike="noStrike" dirty="0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Introduction</a:t>
            </a:r>
            <a:endParaRPr lang="fr-FR" sz="3500" b="0" u="none" strike="noStrike" dirty="0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/>
          </p:nvPr>
        </p:nvSpPr>
        <p:spPr>
          <a:xfrm>
            <a:off x="228600" y="353394"/>
            <a:ext cx="6372000" cy="4436711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rmAutofit/>
          </a:bodyPr>
          <a:lstStyle/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400" b="0" i="1" u="none" strike="noStrike" dirty="0">
                <a:solidFill>
                  <a:schemeClr val="dk1"/>
                </a:solidFill>
                <a:effectLst/>
                <a:uFillTx/>
                <a:latin typeface="+mn-lt"/>
                <a:ea typeface="Karla"/>
              </a:rPr>
              <a:t>Antimicrobial Resistance (AMR)</a:t>
            </a:r>
            <a:r>
              <a:rPr lang="en-US" sz="1400" b="0" u="none" strike="noStrike" dirty="0">
                <a:solidFill>
                  <a:schemeClr val="dk1"/>
                </a:solidFill>
                <a:effectLst/>
                <a:uFillTx/>
                <a:latin typeface="+mn-lt"/>
                <a:ea typeface="Karla"/>
              </a:rPr>
              <a:t> is a global health threat where microbes evolve to survive drugs. </a:t>
            </a: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+mn-lt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400" b="0" u="none" strike="noStrike" dirty="0">
                <a:solidFill>
                  <a:schemeClr val="dk1"/>
                </a:solidFill>
                <a:effectLst/>
                <a:uFillTx/>
                <a:latin typeface="+mn-lt"/>
                <a:ea typeface="Karla"/>
              </a:rPr>
              <a:t>This presentation covers AMR mechanisms, socio-behavioral responses, and multidimensional solutions to this silent pandemic.</a:t>
            </a: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400" dirty="0">
              <a:latin typeface="+mn-lt"/>
            </a:endParaRPr>
          </a:p>
          <a:p>
            <a:pPr lvl="0"/>
            <a:r>
              <a:rPr lang="en-US" sz="1600" b="1" dirty="0">
                <a:latin typeface="+mn-lt"/>
              </a:rPr>
              <a:t>Learning Outcomes:</a:t>
            </a:r>
            <a:endParaRPr lang="en-GB" sz="1600" dirty="0">
              <a:latin typeface="+mn-lt"/>
            </a:endParaRP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+mn-lt"/>
              </a:rPr>
              <a:t>Explain mechanisms and drivers of AMR</a:t>
            </a:r>
            <a:endParaRPr lang="en-GB" sz="1600" dirty="0">
              <a:solidFill>
                <a:schemeClr val="tx1"/>
              </a:solidFill>
              <a:latin typeface="+mn-lt"/>
            </a:endParaRP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+mn-lt"/>
              </a:rPr>
              <a:t>Critically evaluate socio-behavioral and policy-level responses</a:t>
            </a:r>
            <a:endParaRPr lang="en-GB" sz="1600" dirty="0">
              <a:solidFill>
                <a:schemeClr val="tx1"/>
              </a:solidFill>
              <a:latin typeface="+mn-lt"/>
            </a:endParaRP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+mn-lt"/>
              </a:rPr>
              <a:t>Propose multidimensional solutions</a:t>
            </a:r>
          </a:p>
          <a:p>
            <a:pPr lvl="1"/>
            <a:endParaRPr lang="en-US" sz="1600" dirty="0">
              <a:solidFill>
                <a:schemeClr val="tx1"/>
              </a:solidFill>
              <a:latin typeface="+mn-lt"/>
            </a:endParaRPr>
          </a:p>
          <a:p>
            <a:pPr lvl="1"/>
            <a:endParaRPr lang="en-US" sz="1600" dirty="0">
              <a:solidFill>
                <a:schemeClr val="tx1"/>
              </a:solidFill>
              <a:latin typeface="+mn-lt"/>
            </a:endParaRPr>
          </a:p>
          <a:p>
            <a:pPr lvl="1"/>
            <a:endParaRPr lang="en-US" sz="1600" dirty="0">
              <a:solidFill>
                <a:schemeClr val="tx1"/>
              </a:solidFill>
              <a:latin typeface="+mn-lt"/>
            </a:endParaRPr>
          </a:p>
          <a:p>
            <a:pPr lvl="1"/>
            <a:r>
              <a:rPr lang="en-US" sz="1600" b="1" dirty="0">
                <a:solidFill>
                  <a:schemeClr val="tx1"/>
                </a:solidFill>
                <a:latin typeface="+mn-lt"/>
              </a:rPr>
              <a:t>Question: </a:t>
            </a:r>
            <a:r>
              <a:rPr lang="en-US" sz="1600" dirty="0">
                <a:solidFill>
                  <a:schemeClr val="tx1"/>
                </a:solidFill>
                <a:latin typeface="+mn-lt"/>
              </a:rPr>
              <a:t>Why is the term </a:t>
            </a:r>
            <a:r>
              <a:rPr lang="en-US" sz="1600" i="1" dirty="0">
                <a:solidFill>
                  <a:schemeClr val="tx1"/>
                </a:solidFill>
                <a:latin typeface="+mn-lt"/>
              </a:rPr>
              <a:t>‘silent pandemic’ </a:t>
            </a:r>
            <a:r>
              <a:rPr lang="en-US" sz="1600" dirty="0">
                <a:solidFill>
                  <a:schemeClr val="tx1"/>
                </a:solidFill>
                <a:latin typeface="+mn-lt"/>
              </a:rPr>
              <a:t>used, and what does the term ‘</a:t>
            </a:r>
            <a:r>
              <a:rPr lang="en-US" sz="1600" i="1" dirty="0">
                <a:solidFill>
                  <a:schemeClr val="tx1"/>
                </a:solidFill>
                <a:latin typeface="+mn-lt"/>
              </a:rPr>
              <a:t>silent pandemic’</a:t>
            </a:r>
            <a:r>
              <a:rPr lang="en-US" sz="1600" dirty="0">
                <a:solidFill>
                  <a:schemeClr val="tx1"/>
                </a:solidFill>
                <a:latin typeface="+mn-lt"/>
              </a:rPr>
              <a:t> suggest about the visibility and urgency of AMR?</a:t>
            </a:r>
            <a:endParaRPr lang="en-GB" sz="1600" dirty="0">
              <a:solidFill>
                <a:schemeClr val="tx1"/>
              </a:solidFill>
              <a:latin typeface="+mn-lt"/>
            </a:endParaRPr>
          </a:p>
          <a:p>
            <a:pPr lvl="1"/>
            <a:endParaRPr lang="en-GB" sz="1800" dirty="0">
              <a:solidFill>
                <a:schemeClr val="tx1"/>
              </a:solidFill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2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cxnSp>
        <p:nvCxnSpPr>
          <p:cNvPr id="77" name="Google Shape;227;p33"/>
          <p:cNvCxnSpPr/>
          <p:nvPr/>
        </p:nvCxnSpPr>
        <p:spPr>
          <a:xfrm>
            <a:off x="-76320" y="149472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0FA99-5A6E-D822-2E82-85C06F4F1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274320"/>
            <a:ext cx="7886700" cy="994410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dk1"/>
                </a:solidFill>
              </a:rPr>
              <a:t>Question: What does the term </a:t>
            </a:r>
            <a:r>
              <a:rPr lang="en-US" sz="1800" i="1">
                <a:solidFill>
                  <a:schemeClr val="dk1"/>
                </a:solidFill>
              </a:rPr>
              <a:t>silent pandemic</a:t>
            </a:r>
            <a:r>
              <a:rPr lang="en-US" sz="1800">
                <a:solidFill>
                  <a:schemeClr val="dk1"/>
                </a:solidFill>
              </a:rPr>
              <a:t> suggest about the visibility and urgency of AMR?</a:t>
            </a:r>
            <a:br>
              <a:rPr lang="en-GB" sz="1800">
                <a:solidFill>
                  <a:schemeClr val="dk1"/>
                </a:solidFill>
              </a:rPr>
            </a:br>
            <a:endParaRPr lang="en-US" sz="1800">
              <a:solidFill>
                <a:schemeClr val="dk1"/>
              </a:solidFill>
            </a:endParaRP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C25BC382-F956-82B7-BB5C-16335088B4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01157420"/>
              </p:ext>
            </p:extLst>
          </p:nvPr>
        </p:nvGraphicFramePr>
        <p:xfrm>
          <a:off x="630936" y="1459230"/>
          <a:ext cx="7886700" cy="3264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4782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210;p31" title="dreamy-atmosphere-pastel-colored-scene-travel-content.jpg"/>
          <p:cNvSpPr/>
          <p:nvPr/>
        </p:nvSpPr>
        <p:spPr>
          <a:xfrm flipH="1">
            <a:off x="6293224" y="1524960"/>
            <a:ext cx="2514896" cy="1402899"/>
          </a:xfrm>
          <a:prstGeom prst="roundRect">
            <a:avLst>
              <a:gd name="adj" fmla="val 4001"/>
            </a:avLst>
          </a:prstGeom>
          <a:blipFill rotWithShape="0">
            <a:blip r:embed="rId2"/>
            <a:srcRect/>
            <a:stretch/>
          </a:blip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6221504" y="3070478"/>
            <a:ext cx="2837365" cy="8186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 fontScale="90000"/>
          </a:bodyPr>
          <a:lstStyle/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2500" b="1" u="none" strike="noStrike" dirty="0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Definition and Scope of AMR</a:t>
            </a:r>
            <a:endParaRPr lang="fr-FR" sz="2500" b="1" u="none" strike="noStrike" dirty="0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/>
          </p:nvPr>
        </p:nvSpPr>
        <p:spPr>
          <a:xfrm>
            <a:off x="220030" y="1524960"/>
            <a:ext cx="5867005" cy="354312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 fontScale="25000" lnSpcReduction="20000"/>
          </a:bodyPr>
          <a:lstStyle/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5600" b="0" u="none" strike="noStrike" dirty="0">
                <a:solidFill>
                  <a:schemeClr val="dk1"/>
                </a:solidFill>
                <a:effectLst/>
                <a:uFillTx/>
                <a:latin typeface="+mn-lt"/>
                <a:ea typeface="Karla"/>
              </a:rPr>
              <a:t>AMR occurs when microorganisms such as bacteria, fungi, viruses, and parasites evolve to survive antimicrobial drugs. </a:t>
            </a: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5600" dirty="0">
              <a:solidFill>
                <a:schemeClr val="dk1"/>
              </a:solidFill>
              <a:latin typeface="+mn-lt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fr-FR" sz="5600" b="0" u="none" strike="noStrike" dirty="0">
              <a:solidFill>
                <a:srgbClr val="000000"/>
              </a:solidFill>
              <a:effectLst/>
              <a:uFillTx/>
              <a:latin typeface="+mn-lt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5600" b="0" u="none" strike="noStrike" dirty="0">
              <a:solidFill>
                <a:schemeClr val="dk1"/>
              </a:solidFill>
              <a:effectLst/>
              <a:uFillTx/>
              <a:latin typeface="+mn-lt"/>
              <a:ea typeface="Karla"/>
            </a:endParaRPr>
          </a:p>
          <a:p>
            <a:pPr fontAlgn="base"/>
            <a:r>
              <a:rPr lang="en-GB" sz="5600" dirty="0">
                <a:latin typeface="+mn-lt"/>
              </a:rPr>
              <a:t>The World Health Organization (WHO) has warned of a sharp rise in antimicrobial resistance (AMR), with one in six bacterial infections worldwide now resistant to antibiotic treatments.</a:t>
            </a:r>
          </a:p>
          <a:p>
            <a:pPr fontAlgn="base"/>
            <a:endParaRPr lang="en-GB" sz="5600" dirty="0">
              <a:latin typeface="+mn-lt"/>
            </a:endParaRPr>
          </a:p>
          <a:p>
            <a:pPr fontAlgn="base"/>
            <a:r>
              <a:rPr lang="en-GB" sz="5600" dirty="0">
                <a:latin typeface="+mn-lt"/>
              </a:rPr>
              <a:t>WHO’s latest global surveillance report found that antibiotic resistance rose in over 40% of the pathogen-antibiotic combinations monitored from 2018 to 2023, with an average annual increase of 5-15% depending on the combination.</a:t>
            </a:r>
          </a:p>
          <a:p>
            <a:pPr fontAlgn="base"/>
            <a:endParaRPr lang="en-GB" sz="5600" dirty="0">
              <a:latin typeface="+mn-lt"/>
            </a:endParaRPr>
          </a:p>
          <a:p>
            <a:pPr fontAlgn="base"/>
            <a:r>
              <a:rPr lang="en-GB" sz="5600" dirty="0">
                <a:latin typeface="+mn-lt"/>
              </a:rPr>
              <a:t>The problem was most severe in low and middle income countries and in those with weaker healthcare systems, with resistance present in a third of all infections in some regions.</a:t>
            </a:r>
          </a:p>
          <a:p>
            <a:pPr fontAlgn="base"/>
            <a:endParaRPr lang="en-GB" sz="5600" dirty="0">
              <a:latin typeface="+mn-lt"/>
            </a:endParaRPr>
          </a:p>
          <a:p>
            <a:pPr fontAlgn="base"/>
            <a:r>
              <a:rPr lang="en-GB" sz="5600" dirty="0">
                <a:latin typeface="+mn-lt"/>
              </a:rPr>
              <a:t>In 2019 WHO estimated that 1.27 million deaths worldwide were caused by antibiotic resistant infections. </a:t>
            </a:r>
          </a:p>
          <a:p>
            <a:pPr fontAlgn="base"/>
            <a:endParaRPr lang="en-GB" sz="6400" dirty="0">
              <a:latin typeface="+mn-lt"/>
            </a:endParaRPr>
          </a:p>
          <a:p>
            <a:pPr fontAlgn="base"/>
            <a:r>
              <a:rPr lang="en-GB" sz="6400" dirty="0"/>
              <a:t>If nothing is done to fight AMR, this figure will rise to 10 million by 2050</a:t>
            </a:r>
            <a:endParaRPr lang="en-GB" sz="6400" dirty="0">
              <a:latin typeface="+mn-lt"/>
            </a:endParaRPr>
          </a:p>
          <a:p>
            <a:pPr fontAlgn="base"/>
            <a:endParaRPr lang="en-GB" sz="5600" dirty="0">
              <a:latin typeface="+mn-lt"/>
            </a:endParaRPr>
          </a:p>
          <a:p>
            <a:pPr fontAlgn="base"/>
            <a:r>
              <a:rPr lang="en-GB" i="1" dirty="0"/>
              <a:t>BMJ</a:t>
            </a:r>
            <a:r>
              <a:rPr lang="en-GB" dirty="0"/>
              <a:t> 2025; 391 </a:t>
            </a:r>
            <a:r>
              <a:rPr lang="en-GB" dirty="0" err="1"/>
              <a:t>doi</a:t>
            </a:r>
            <a:r>
              <a:rPr lang="en-GB" dirty="0"/>
              <a:t>: </a:t>
            </a:r>
            <a:r>
              <a:rPr lang="en-GB" dirty="0">
                <a:hlinkClick r:id="rId3"/>
              </a:rPr>
              <a:t>https://doi.org/10.1136/bmj.r2165</a:t>
            </a:r>
            <a:endParaRPr lang="en-GB" dirty="0"/>
          </a:p>
          <a:p>
            <a:pPr fontAlgn="base"/>
            <a:endParaRPr lang="en-GB" sz="5600" dirty="0">
              <a:latin typeface="+mn-lt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5600" b="0" u="none" strike="noStrike" dirty="0">
              <a:solidFill>
                <a:schemeClr val="dk1"/>
              </a:solidFill>
              <a:effectLst/>
              <a:uFillTx/>
              <a:latin typeface="+mn-lt"/>
              <a:ea typeface="Karla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fr-FR" sz="14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cxnSp>
        <p:nvCxnSpPr>
          <p:cNvPr id="84" name="Google Shape;213;p31"/>
          <p:cNvCxnSpPr/>
          <p:nvPr/>
        </p:nvCxnSpPr>
        <p:spPr>
          <a:xfrm>
            <a:off x="-76320" y="112644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118C7-0C7A-FE0F-AADA-D2C89B4A2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274320"/>
            <a:ext cx="7886700" cy="994410"/>
          </a:xfrm>
        </p:spPr>
        <p:txBody>
          <a:bodyPr anchor="ctr">
            <a:normAutofit/>
          </a:bodyPr>
          <a:lstStyle/>
          <a:p>
            <a:pPr algn="ctr" fontAlgn="base"/>
            <a:r>
              <a:rPr lang="en-GB" sz="2900" b="1">
                <a:solidFill>
                  <a:schemeClr val="dk1"/>
                </a:solidFill>
              </a:rPr>
              <a:t>Antibiotic resistant infections in England surpass pre-pandemic levels</a:t>
            </a:r>
            <a:endParaRPr lang="en-US" sz="2900">
              <a:solidFill>
                <a:schemeClr val="dk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323C9F-3BDC-F5BA-12FD-9DB5CDE3499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57200" y="1454491"/>
            <a:ext cx="8229240" cy="3313452"/>
          </a:xfrm>
          <a:prstGeom prst="rect">
            <a:avLst/>
          </a:prstGeom>
        </p:spPr>
        <p:txBody>
          <a:bodyPr>
            <a:normAutofit/>
          </a:bodyPr>
          <a:lstStyle/>
          <a:p>
            <a:pPr fontAlgn="base"/>
            <a:r>
              <a:rPr lang="en-GB" sz="1700"/>
              <a:t>The number of serious antibiotic resistant infections in England rose to an estimated 66 730 in 2023</a:t>
            </a:r>
          </a:p>
          <a:p>
            <a:pPr fontAlgn="base"/>
            <a:r>
              <a:rPr lang="en-GB" sz="1700"/>
              <a:t>Up 7% from 62 314 in 2019 </a:t>
            </a:r>
          </a:p>
          <a:p>
            <a:pPr fontAlgn="base"/>
            <a:r>
              <a:rPr lang="en-GB" sz="1700"/>
              <a:t>An increase of 14.6% from the 58 224 identified in 2022, figures from the UK Health Security Agency (UKHSA).</a:t>
            </a:r>
          </a:p>
          <a:p>
            <a:pPr fontAlgn="base"/>
            <a:r>
              <a:rPr lang="en-GB" sz="1700"/>
              <a:t>The figures signal a return to levels of activity in antibiotic resistant bacterial infections seen before the covid pandemic, after a dip to 55 792 in 2021</a:t>
            </a:r>
          </a:p>
          <a:p>
            <a:pPr fontAlgn="base"/>
            <a:endParaRPr lang="en-GB" sz="1700"/>
          </a:p>
          <a:p>
            <a:pPr fontAlgn="base"/>
            <a:r>
              <a:rPr lang="en-GB" sz="1700" i="1" dirty="0"/>
              <a:t>BMJ</a:t>
            </a:r>
            <a:r>
              <a:rPr lang="en-GB" sz="1700" dirty="0"/>
              <a:t> 2024; 387 </a:t>
            </a:r>
            <a:r>
              <a:rPr lang="en-GB" sz="1700" dirty="0" err="1"/>
              <a:t>doi</a:t>
            </a:r>
            <a:r>
              <a:rPr lang="en-GB" sz="1700" dirty="0"/>
              <a:t>: </a:t>
            </a:r>
            <a:r>
              <a:rPr lang="en-GB" sz="1700" dirty="0">
                <a:hlinkClick r:id="rId2"/>
              </a:rPr>
              <a:t>https://doi.org/10.1136/bmj.q2560</a:t>
            </a:r>
            <a:endParaRPr lang="en-GB" sz="1700" dirty="0"/>
          </a:p>
          <a:p>
            <a:pPr fontAlgn="base"/>
            <a:endParaRPr lang="en-GB" sz="1700" dirty="0"/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772091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8686440" cy="1047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/>
          </a:bodyPr>
          <a:lstStyle/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500" b="0" u="none" strike="noStrike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Mechanisms of Resistance</a:t>
            </a:r>
            <a:endParaRPr lang="fr-FR" sz="35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subTitle"/>
          </p:nvPr>
        </p:nvSpPr>
        <p:spPr>
          <a:xfrm>
            <a:off x="228599" y="1494720"/>
            <a:ext cx="8686440" cy="34196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rmAutofit fontScale="25000" lnSpcReduction="20000"/>
          </a:bodyPr>
          <a:lstStyle/>
          <a:p>
            <a:pPr>
              <a:lnSpc>
                <a:spcPct val="120000"/>
              </a:lnSpc>
              <a:tabLst>
                <a:tab pos="0" algn="l"/>
              </a:tabLst>
            </a:pPr>
            <a:r>
              <a:rPr lang="en-US" sz="72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Microbes develop resistance via mutation and horizontal gene transfer (share genes)</a:t>
            </a:r>
            <a:r>
              <a:rPr lang="en-GB" sz="7200" dirty="0"/>
              <a:t> which helps them become resistant to drugs</a:t>
            </a:r>
            <a:r>
              <a:rPr lang="en-US" sz="72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. </a:t>
            </a: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72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>
              <a:lnSpc>
                <a:spcPct val="120000"/>
              </a:lnSpc>
              <a:tabLst>
                <a:tab pos="0" algn="l"/>
              </a:tabLst>
            </a:pPr>
            <a:r>
              <a:rPr lang="en-US" sz="72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Key mechanisms include </a:t>
            </a:r>
            <a:r>
              <a:rPr lang="en-US" sz="7200" b="1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efflux pumps </a:t>
            </a:r>
            <a:r>
              <a:rPr lang="en-US" sz="720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(</a:t>
            </a:r>
            <a:r>
              <a:rPr lang="en-GB" sz="7200" dirty="0"/>
              <a:t>by pushing drugs out)</a:t>
            </a:r>
            <a:r>
              <a:rPr lang="en-US" sz="72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, enzymatic drug degradation, and target modification (</a:t>
            </a:r>
            <a:r>
              <a:rPr lang="en-GB" sz="7200" dirty="0"/>
              <a:t>changing themselves so the drugs don't work as well)</a:t>
            </a:r>
            <a:r>
              <a:rPr lang="en-US" sz="72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, which complicate treatment. </a:t>
            </a:r>
            <a:endParaRPr lang="en-US" sz="72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72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72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These biological strategies make overcoming resistance a significant pharmaceutical challenge.</a:t>
            </a: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200" dirty="0">
              <a:solidFill>
                <a:schemeClr val="dk1"/>
              </a:solidFill>
              <a:latin typeface="Karla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200" dirty="0">
              <a:solidFill>
                <a:schemeClr val="dk1"/>
              </a:solidFill>
              <a:latin typeface="Karla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200" dirty="0">
              <a:solidFill>
                <a:schemeClr val="dk1"/>
              </a:solidFill>
              <a:latin typeface="Karla"/>
            </a:endParaRPr>
          </a:p>
          <a:p>
            <a:pPr>
              <a:lnSpc>
                <a:spcPct val="120000"/>
              </a:lnSpc>
              <a:tabLst>
                <a:tab pos="0" algn="l"/>
              </a:tabLst>
            </a:pPr>
            <a:r>
              <a:rPr lang="en-GB" sz="4900" b="1" dirty="0">
                <a:latin typeface="+mn-lt"/>
              </a:rPr>
              <a:t>For explanation:</a:t>
            </a:r>
            <a:r>
              <a:rPr lang="en-GB" sz="4900" dirty="0"/>
              <a:t> </a:t>
            </a:r>
            <a:r>
              <a:rPr lang="en-GB" sz="3500" dirty="0">
                <a:latin typeface="+mn-lt"/>
              </a:rPr>
              <a:t>Peterson, E., &amp; Kaur, P. (2018). Antibiotic Resistance Mechanisms in Bacteria: Relationships Between Resistance Determinants of Antibiotic Producers, Environmental Bacteria, and Clinical Pathogens. </a:t>
            </a:r>
            <a:r>
              <a:rPr lang="en-GB" sz="3500" i="1" dirty="0">
                <a:latin typeface="+mn-lt"/>
              </a:rPr>
              <a:t>Frontiers in microbiology</a:t>
            </a:r>
            <a:r>
              <a:rPr lang="en-GB" sz="3500" dirty="0">
                <a:latin typeface="+mn-lt"/>
              </a:rPr>
              <a:t>, </a:t>
            </a:r>
            <a:r>
              <a:rPr lang="en-GB" sz="3500" i="1" dirty="0">
                <a:latin typeface="+mn-lt"/>
              </a:rPr>
              <a:t>9</a:t>
            </a:r>
            <a:r>
              <a:rPr lang="en-GB" sz="3500" dirty="0">
                <a:latin typeface="+mn-lt"/>
              </a:rPr>
              <a:t>, 2928. </a:t>
            </a:r>
            <a:r>
              <a:rPr lang="en-GB" sz="3500" dirty="0">
                <a:latin typeface="+mn-lt"/>
                <a:hlinkClick r:id="rId2"/>
              </a:rPr>
              <a:t>https://doi.org/10.3389/fmicb.2018.02928</a:t>
            </a:r>
            <a:endParaRPr lang="en-GB" sz="3500" dirty="0">
              <a:latin typeface="+mn-lt"/>
            </a:endParaRPr>
          </a:p>
          <a:p>
            <a:pPr>
              <a:lnSpc>
                <a:spcPct val="120000"/>
              </a:lnSpc>
              <a:tabLst>
                <a:tab pos="0" algn="l"/>
              </a:tabLst>
            </a:pPr>
            <a:endParaRPr lang="en-US" sz="3500" b="0" u="none" strike="noStrike" dirty="0">
              <a:solidFill>
                <a:srgbClr val="000000"/>
              </a:solidFill>
              <a:effectLst/>
              <a:uFillTx/>
              <a:latin typeface="+mn-lt"/>
            </a:endParaRPr>
          </a:p>
          <a:p>
            <a:pPr>
              <a:lnSpc>
                <a:spcPct val="120000"/>
              </a:lnSpc>
              <a:tabLst>
                <a:tab pos="0" algn="l"/>
              </a:tabLst>
            </a:pPr>
            <a:endParaRPr lang="en-US" sz="3500" b="0" u="none" strike="noStrike" dirty="0">
              <a:solidFill>
                <a:srgbClr val="000000"/>
              </a:solidFill>
              <a:effectLst/>
              <a:uFillTx/>
              <a:latin typeface="+mn-lt"/>
            </a:endParaRPr>
          </a:p>
          <a:p>
            <a:pPr>
              <a:lnSpc>
                <a:spcPct val="120000"/>
              </a:lnSpc>
              <a:tabLst>
                <a:tab pos="0" algn="l"/>
              </a:tabLst>
            </a:pPr>
            <a:r>
              <a:rPr lang="en-US" sz="3500" dirty="0">
                <a:solidFill>
                  <a:srgbClr val="000000"/>
                </a:solidFill>
                <a:latin typeface="+mn-lt"/>
              </a:rPr>
              <a:t>Video: </a:t>
            </a:r>
            <a:r>
              <a:rPr lang="en-GB" b="1" dirty="0"/>
              <a:t>Microbiology - Bacteria Antibiotic Resistance</a:t>
            </a:r>
            <a:endParaRPr lang="en-US" sz="3500" dirty="0">
              <a:solidFill>
                <a:srgbClr val="000000"/>
              </a:solidFill>
              <a:latin typeface="+mn-lt"/>
            </a:endParaRPr>
          </a:p>
          <a:p>
            <a:pPr>
              <a:lnSpc>
                <a:spcPct val="120000"/>
              </a:lnSpc>
              <a:tabLst>
                <a:tab pos="0" algn="l"/>
              </a:tabLst>
            </a:pPr>
            <a:r>
              <a:rPr lang="en-US" sz="3500" b="0" u="none" strike="noStrike" dirty="0">
                <a:solidFill>
                  <a:srgbClr val="000000"/>
                </a:solidFill>
                <a:effectLst/>
                <a:uFillTx/>
                <a:latin typeface="+mn-lt"/>
                <a:hlinkClick r:id="rId3"/>
              </a:rPr>
              <a:t>https://www.youtube.com/watch?v=057phDG4mKU</a:t>
            </a:r>
            <a:endParaRPr lang="en-US" sz="3500" b="0" u="none" strike="noStrike" dirty="0">
              <a:solidFill>
                <a:srgbClr val="000000"/>
              </a:solidFill>
              <a:effectLst/>
              <a:uFillTx/>
              <a:latin typeface="+mn-lt"/>
            </a:endParaRPr>
          </a:p>
          <a:p>
            <a:pPr>
              <a:lnSpc>
                <a:spcPct val="120000"/>
              </a:lnSpc>
              <a:tabLst>
                <a:tab pos="0" algn="l"/>
              </a:tabLst>
            </a:pPr>
            <a:endParaRPr lang="en-US" sz="3500" b="0" u="none" strike="noStrike" dirty="0">
              <a:solidFill>
                <a:srgbClr val="000000"/>
              </a:solidFill>
              <a:effectLst/>
              <a:uFillTx/>
              <a:latin typeface="+mn-lt"/>
            </a:endParaRPr>
          </a:p>
        </p:txBody>
      </p:sp>
      <p:cxnSp>
        <p:nvCxnSpPr>
          <p:cNvPr id="87" name="Google Shape;227;p33"/>
          <p:cNvCxnSpPr/>
          <p:nvPr/>
        </p:nvCxnSpPr>
        <p:spPr>
          <a:xfrm>
            <a:off x="-76320" y="149472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8686440" cy="1047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/>
          </a:bodyPr>
          <a:lstStyle/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500" b="0" u="none" strike="noStrike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Case Study: Salmonella Outbreak</a:t>
            </a:r>
            <a:endParaRPr lang="fr-FR" sz="35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subTitle"/>
          </p:nvPr>
        </p:nvSpPr>
        <p:spPr>
          <a:xfrm>
            <a:off x="228599" y="1494720"/>
            <a:ext cx="8436429" cy="3500742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rmAutofit fontScale="85000" lnSpcReduction="20000"/>
          </a:bodyPr>
          <a:lstStyle/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A multidrug-resistant </a:t>
            </a:r>
            <a:r>
              <a:rPr lang="en-US" sz="1800" b="0" i="1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Salmonella</a:t>
            </a: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 strain showed resistance to six antibiotics due to gene transfer methods like conjugation. 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This highlights how bacteria can rapidly acquire multiple resistances without extensive mutation, complicating treatment and outbreak control efforts.</a:t>
            </a: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/>
              </a:solidFill>
              <a:effectLst/>
              <a:uFillTx/>
              <a:latin typeface="Karla"/>
              <a:ea typeface="Karla"/>
            </a:endParaRPr>
          </a:p>
          <a:p>
            <a:pPr>
              <a:lnSpc>
                <a:spcPct val="120000"/>
              </a:lnSpc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Such cases underline the complexity of treating bacterial infections and highlight the urgent need for innovative approaches in combating microbial resistance.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chemeClr val="dk1"/>
              </a:solidFill>
              <a:effectLst/>
              <a:uFillTx/>
              <a:latin typeface="Karla"/>
              <a:ea typeface="Karla"/>
            </a:endParaRPr>
          </a:p>
          <a:p>
            <a:endParaRPr lang="en-GB" sz="1500" b="1" dirty="0"/>
          </a:p>
          <a:p>
            <a:endParaRPr lang="en-GB" sz="1500" b="1" dirty="0"/>
          </a:p>
          <a:p>
            <a:r>
              <a:rPr lang="en-GB" sz="1700" dirty="0" err="1">
                <a:latin typeface="+mn-lt"/>
              </a:rPr>
              <a:t>Defense</a:t>
            </a:r>
            <a:r>
              <a:rPr lang="en-GB" sz="1700" dirty="0">
                <a:latin typeface="+mn-lt"/>
              </a:rPr>
              <a:t> mechanisms of </a:t>
            </a:r>
            <a:r>
              <a:rPr lang="en-GB" sz="1700" i="1" dirty="0">
                <a:latin typeface="+mn-lt"/>
              </a:rPr>
              <a:t>Salmonella</a:t>
            </a:r>
            <a:r>
              <a:rPr lang="en-GB" sz="1700" dirty="0">
                <a:latin typeface="+mn-lt"/>
              </a:rPr>
              <a:t> against antibiotics: a review.</a:t>
            </a:r>
          </a:p>
          <a:p>
            <a:r>
              <a:rPr lang="en-GB" sz="1700" dirty="0">
                <a:latin typeface="+mn-lt"/>
              </a:rPr>
              <a:t>Front. </a:t>
            </a:r>
            <a:r>
              <a:rPr lang="en-GB" sz="1700" dirty="0" err="1">
                <a:latin typeface="+mn-lt"/>
              </a:rPr>
              <a:t>Antibiot</a:t>
            </a:r>
            <a:r>
              <a:rPr lang="en-GB" sz="1700" dirty="0">
                <a:latin typeface="+mn-lt"/>
              </a:rPr>
              <a:t>., 17 September 2024</a:t>
            </a:r>
          </a:p>
          <a:p>
            <a:r>
              <a:rPr lang="en-GB" sz="1700" dirty="0">
                <a:latin typeface="+mn-lt"/>
              </a:rPr>
              <a:t>Sec. Antibiotic Resistance</a:t>
            </a:r>
          </a:p>
          <a:p>
            <a:r>
              <a:rPr lang="en-GB" sz="1700" dirty="0">
                <a:latin typeface="+mn-lt"/>
              </a:rPr>
              <a:t>Volume 3 - 2024 | </a:t>
            </a:r>
            <a:r>
              <a:rPr lang="en-GB" sz="1700" dirty="0">
                <a:latin typeface="+mn-lt"/>
                <a:hlinkClick r:id="rId3"/>
              </a:rPr>
              <a:t>https://doi.org/10.3389/frabi.2024.1448796</a:t>
            </a:r>
            <a:endParaRPr lang="en-GB" sz="1700" dirty="0">
              <a:latin typeface="+mn-lt"/>
            </a:endParaRPr>
          </a:p>
          <a:p>
            <a:br>
              <a:rPr lang="en-GB" sz="1700" dirty="0">
                <a:latin typeface="+mn-lt"/>
              </a:rPr>
            </a:br>
            <a:endParaRPr lang="en-GB" sz="1700" dirty="0">
              <a:latin typeface="+mn-lt"/>
            </a:endParaRPr>
          </a:p>
          <a:p>
            <a:pPr>
              <a:lnSpc>
                <a:spcPct val="120000"/>
              </a:lnSpc>
              <a:tabLst>
                <a:tab pos="0" algn="l"/>
              </a:tabLst>
            </a:pPr>
            <a:endParaRPr lang="en-GB" sz="1500" b="1" dirty="0"/>
          </a:p>
          <a:p>
            <a:pPr>
              <a:lnSpc>
                <a:spcPct val="120000"/>
              </a:lnSpc>
              <a:tabLst>
                <a:tab pos="0" algn="l"/>
              </a:tabLst>
            </a:pPr>
            <a:endParaRPr lang="en-GB" sz="1500" b="1" dirty="0"/>
          </a:p>
          <a:p>
            <a:pPr>
              <a:lnSpc>
                <a:spcPct val="120000"/>
              </a:lnSpc>
              <a:tabLst>
                <a:tab pos="0" algn="l"/>
              </a:tabLst>
            </a:pPr>
            <a:endParaRPr lang="en-US" sz="12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cxnSp>
        <p:nvCxnSpPr>
          <p:cNvPr id="90" name="Google Shape;227;p33"/>
          <p:cNvCxnSpPr/>
          <p:nvPr/>
        </p:nvCxnSpPr>
        <p:spPr>
          <a:xfrm>
            <a:off x="-76320" y="149472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/>
          <p:cNvSpPr>
            <a:spLocks noGrp="1"/>
          </p:cNvSpPr>
          <p:nvPr>
            <p:ph type="title"/>
          </p:nvPr>
        </p:nvSpPr>
        <p:spPr>
          <a:xfrm>
            <a:off x="876240" y="3067200"/>
            <a:ext cx="3352320" cy="18759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rmAutofit/>
          </a:bodyPr>
          <a:lstStyle/>
          <a:p>
            <a:pPr indent="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500" b="0" u="none" strike="noStrike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Responses and Surveillance</a:t>
            </a:r>
            <a:endParaRPr lang="fr-FR" sz="35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cxnSp>
        <p:nvCxnSpPr>
          <p:cNvPr id="96" name="Google Shape;220;p32"/>
          <p:cNvCxnSpPr/>
          <p:nvPr/>
        </p:nvCxnSpPr>
        <p:spPr>
          <a:xfrm>
            <a:off x="-76320" y="294300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  <p:sp>
        <p:nvSpPr>
          <p:cNvPr id="3" name="Title 2">
            <a:extLst>
              <a:ext uri="{FF2B5EF4-FFF2-40B4-BE49-F238E27FC236}">
                <a16:creationId xmlns:a16="http://schemas.microsoft.com/office/drawing/2014/main" id="{80F71061-9B35-A59F-F018-2DCCD4C9F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8686440" cy="1047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/>
          </a:bodyPr>
          <a:lstStyle/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500" b="0" u="none" strike="noStrike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Socio-behavioral and Policy-level Interventions</a:t>
            </a:r>
            <a:endParaRPr lang="fr-FR" sz="35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8" name="PlaceHolder 2"/>
          <p:cNvSpPr>
            <a:spLocks noGrp="1"/>
          </p:cNvSpPr>
          <p:nvPr>
            <p:ph type="subTitle"/>
          </p:nvPr>
        </p:nvSpPr>
        <p:spPr>
          <a:xfrm>
            <a:off x="228600" y="1733400"/>
            <a:ext cx="8077200" cy="31809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rmAutofit/>
          </a:bodyPr>
          <a:lstStyle/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Addressing AMR requires integrated socio-behavioral strategies and robust policy frameworks. 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Public awareness campaigns, antimicrobial stewardship, and regulated antibiotic use are essential. 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Policies must promote responsible prescribing and discourage overuse in humans and agriculture to slow resistance development and preserve drug effectiveness.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cxnSp>
        <p:nvCxnSpPr>
          <p:cNvPr id="99" name="Google Shape;227;p33"/>
          <p:cNvCxnSpPr/>
          <p:nvPr/>
        </p:nvCxnSpPr>
        <p:spPr>
          <a:xfrm>
            <a:off x="-76320" y="149472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8686440" cy="1047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/>
          </a:bodyPr>
          <a:lstStyle/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500" b="0" u="none" strike="noStrike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Global Surveillance and Data Trends</a:t>
            </a:r>
            <a:endParaRPr lang="fr-FR" sz="35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01" name="PlaceHolder 2"/>
          <p:cNvSpPr>
            <a:spLocks noGrp="1"/>
          </p:cNvSpPr>
          <p:nvPr>
            <p:ph type="subTitle"/>
          </p:nvPr>
        </p:nvSpPr>
        <p:spPr>
          <a:xfrm>
            <a:off x="228599" y="1733400"/>
            <a:ext cx="7714129" cy="31809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rmAutofit fontScale="55000" lnSpcReduction="20000"/>
          </a:bodyPr>
          <a:lstStyle/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25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The WHO Global AMR Surveillance Report reveals the highest resistance rates in Southeast Asia and the Eastern Mediterranean. </a:t>
            </a:r>
            <a:endParaRPr lang="en-US" sz="25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25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25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Monitoring these trends since 2015 enables targeted responses. </a:t>
            </a:r>
            <a:endParaRPr lang="en-US" sz="25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25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25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Data visualization underscores the urgency of continued global cooperation to track resistance patterns and inform public health strategies.</a:t>
            </a: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2500" dirty="0">
              <a:solidFill>
                <a:schemeClr val="dk1"/>
              </a:solidFill>
              <a:latin typeface="Karla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2500" b="0" u="none" strike="noStrike" dirty="0">
              <a:solidFill>
                <a:schemeClr val="dk1"/>
              </a:solidFill>
              <a:effectLst/>
              <a:uFillTx/>
              <a:latin typeface="Karla"/>
            </a:endParaRPr>
          </a:p>
          <a:p>
            <a:pPr>
              <a:lnSpc>
                <a:spcPct val="120000"/>
              </a:lnSpc>
              <a:tabLst>
                <a:tab pos="0" algn="l"/>
              </a:tabLst>
            </a:pPr>
            <a:r>
              <a:rPr lang="en-US" sz="2500" b="1" dirty="0"/>
              <a:t>Question: </a:t>
            </a:r>
            <a:r>
              <a:rPr lang="en-US" sz="2500" dirty="0"/>
              <a:t>Why might lower-income regions sustain higher resistance rates despite lower antibiotic access?</a:t>
            </a:r>
          </a:p>
          <a:p>
            <a:pPr>
              <a:lnSpc>
                <a:spcPct val="120000"/>
              </a:lnSpc>
              <a:tabLst>
                <a:tab pos="0" algn="l"/>
              </a:tabLst>
            </a:pPr>
            <a:endParaRPr lang="en-US" sz="2500" dirty="0"/>
          </a:p>
          <a:p>
            <a:pPr>
              <a:lnSpc>
                <a:spcPct val="120000"/>
              </a:lnSpc>
              <a:tabLst>
                <a:tab pos="0" algn="l"/>
              </a:tabLst>
            </a:pPr>
            <a:r>
              <a:rPr lang="en-GB" sz="2500" b="1" dirty="0"/>
              <a:t>Global antibiotic resistance surveillance report 2025</a:t>
            </a:r>
            <a:r>
              <a:rPr lang="en-US" sz="2500" b="1" dirty="0"/>
              <a:t>. </a:t>
            </a:r>
            <a:r>
              <a:rPr lang="en-US" sz="2500" dirty="0">
                <a:hlinkClick r:id="rId2"/>
              </a:rPr>
              <a:t>https://www.who.int/publications/i/item/9789240116337</a:t>
            </a:r>
            <a:r>
              <a:rPr lang="en-US" sz="2500" dirty="0"/>
              <a:t>     </a:t>
            </a:r>
            <a:endParaRPr lang="en-GB" sz="2500" dirty="0"/>
          </a:p>
          <a:p>
            <a:pPr>
              <a:lnSpc>
                <a:spcPct val="120000"/>
              </a:lnSpc>
              <a:tabLst>
                <a:tab pos="0" algn="l"/>
              </a:tabLst>
            </a:pPr>
            <a:endParaRPr lang="en-GB" dirty="0"/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2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cxnSp>
        <p:nvCxnSpPr>
          <p:cNvPr id="102" name="Google Shape;227;p33"/>
          <p:cNvCxnSpPr/>
          <p:nvPr/>
        </p:nvCxnSpPr>
        <p:spPr>
          <a:xfrm>
            <a:off x="-76320" y="149472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07491-649A-9C2F-22D8-AA179336B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28600"/>
            <a:ext cx="3998160" cy="1445400"/>
          </a:xfrm>
        </p:spPr>
        <p:txBody>
          <a:bodyPr anchor="t">
            <a:normAutofit/>
          </a:bodyPr>
          <a:lstStyle/>
          <a:p>
            <a:r>
              <a:rPr lang="en-US" sz="2200" b="1">
                <a:solidFill>
                  <a:schemeClr val="dk1"/>
                </a:solidFill>
              </a:rPr>
              <a:t>Question: </a:t>
            </a:r>
            <a:r>
              <a:rPr lang="en-US" sz="2200">
                <a:solidFill>
                  <a:schemeClr val="dk1"/>
                </a:solidFill>
              </a:rPr>
              <a:t>Why might lower-income regions sustain higher resistance rates despite lower antibiotic access?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7B47163B-BEF9-AAEA-2D1D-3579EEF29092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1609560" y="2066040"/>
            <a:ext cx="3823920" cy="253224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36C0FB-F968-4802-A965-ACDFA1ADE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0857" y="0"/>
            <a:ext cx="4462783" cy="5143320"/>
          </a:xfrm>
        </p:spPr>
        <p:txBody>
          <a:bodyPr anchor="t">
            <a:normAutofit/>
          </a:bodyPr>
          <a:lstStyle/>
          <a:p>
            <a:endParaRPr lang="en-US" sz="1800" dirty="0">
              <a:solidFill>
                <a:srgbClr val="000000"/>
              </a:solidFill>
            </a:endParaRPr>
          </a:p>
          <a:p>
            <a:r>
              <a:rPr lang="en-GB" sz="1800" b="1" dirty="0">
                <a:solidFill>
                  <a:srgbClr val="000000"/>
                </a:solidFill>
              </a:rPr>
              <a:t>In high-income countries, major drivers include: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</a:rPr>
              <a:t>over-prescribing in humans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</a:rPr>
              <a:t>unnecessary antibiotic use in agriculture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</a:rPr>
              <a:t>inadequate infection control in healthcare</a:t>
            </a: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</a:endParaRPr>
          </a:p>
          <a:p>
            <a:r>
              <a:rPr lang="en-GB" sz="1800" b="1" dirty="0">
                <a:solidFill>
                  <a:srgbClr val="000000"/>
                </a:solidFill>
              </a:rPr>
              <a:t>In low/mid-income countries, drivers often include: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</a:rPr>
              <a:t>poor regulation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</a:rPr>
              <a:t>over-the-counter sales,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</a:rPr>
              <a:t>low awareness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</a:rPr>
              <a:t>insufficient diagnostics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</a:rPr>
              <a:t>sanitation challenges</a:t>
            </a:r>
            <a:endParaRPr lang="en-US" sz="1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707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210;p31" title="dreamy-atmosphere-pastel-colored-scene-travel-content.jpg"/>
          <p:cNvSpPr/>
          <p:nvPr/>
        </p:nvSpPr>
        <p:spPr>
          <a:xfrm flipH="1">
            <a:off x="6517339" y="1524960"/>
            <a:ext cx="2290779" cy="1979160"/>
          </a:xfrm>
          <a:prstGeom prst="roundRect">
            <a:avLst>
              <a:gd name="adj" fmla="val 4001"/>
            </a:avLst>
          </a:prstGeom>
          <a:blipFill rotWithShape="0">
            <a:blip r:embed="rId2"/>
            <a:srcRect/>
            <a:stretch/>
          </a:blip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237960" y="228600"/>
            <a:ext cx="8686440" cy="8186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/>
          </a:bodyPr>
          <a:lstStyle/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2500" b="0" u="none" strike="noStrike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Challenges in High-Resistance Regions</a:t>
            </a:r>
            <a:endParaRPr lang="fr-FR" sz="25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/>
          </p:nvPr>
        </p:nvSpPr>
        <p:spPr>
          <a:xfrm>
            <a:off x="335882" y="228600"/>
            <a:ext cx="5974581" cy="44181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/>
          </a:bodyPr>
          <a:lstStyle/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Lower-income regions face disproportionately high AMR rates despite limited antibiotic access. </a:t>
            </a:r>
            <a:endParaRPr lang="fr-FR" sz="18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fr-FR" sz="18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Factors include inadequate healthcare infrastructure, unregulated drug sales, and poor sanitation. </a:t>
            </a:r>
            <a:endParaRPr lang="fr-FR" sz="18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fr-FR" sz="18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These challenges complicate containment efforts and demand tailored interventions addressing socio-economic disparities.</a:t>
            </a:r>
            <a:endParaRPr lang="fr-FR" sz="18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cxnSp>
        <p:nvCxnSpPr>
          <p:cNvPr id="106" name="Google Shape;213;p31"/>
          <p:cNvCxnSpPr/>
          <p:nvPr/>
        </p:nvCxnSpPr>
        <p:spPr>
          <a:xfrm>
            <a:off x="-76320" y="112644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876240" y="3067200"/>
            <a:ext cx="3352320" cy="18759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rmAutofit/>
          </a:bodyPr>
          <a:lstStyle/>
          <a:p>
            <a:pPr indent="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500" b="0" u="none" strike="noStrike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Drivers of Antimicrobial Resistance (AMR)</a:t>
            </a:r>
            <a:endParaRPr lang="fr-FR" sz="35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cxnSp>
        <p:nvCxnSpPr>
          <p:cNvPr id="80" name="Google Shape;220;p32"/>
          <p:cNvCxnSpPr/>
          <p:nvPr/>
        </p:nvCxnSpPr>
        <p:spPr>
          <a:xfrm>
            <a:off x="-76320" y="294300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  <p:sp>
        <p:nvSpPr>
          <p:cNvPr id="3" name="Title 2">
            <a:extLst>
              <a:ext uri="{FF2B5EF4-FFF2-40B4-BE49-F238E27FC236}">
                <a16:creationId xmlns:a16="http://schemas.microsoft.com/office/drawing/2014/main" id="{3AEFD4A0-456F-0673-2C4E-BDCF493F6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210;p31" title="dreamy-atmosphere-pastel-colored-scene-travel-content.jpg"/>
          <p:cNvSpPr/>
          <p:nvPr/>
        </p:nvSpPr>
        <p:spPr>
          <a:xfrm flipH="1">
            <a:off x="4571280" y="1524960"/>
            <a:ext cx="4236840" cy="3125160"/>
          </a:xfrm>
          <a:prstGeom prst="roundRect">
            <a:avLst>
              <a:gd name="adj" fmla="val 4001"/>
            </a:avLst>
          </a:prstGeom>
          <a:blipFill rotWithShape="0">
            <a:blip r:embed="rId3"/>
            <a:srcRect/>
            <a:stretch/>
          </a:blip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237960" y="228600"/>
            <a:ext cx="8686440" cy="8186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/>
          </a:bodyPr>
          <a:lstStyle/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2500" b="0" u="none" strike="noStrike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Overuse in human and veterinary medicine</a:t>
            </a:r>
            <a:endParaRPr lang="fr-FR" sz="25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/>
          </p:nvPr>
        </p:nvSpPr>
        <p:spPr>
          <a:xfrm>
            <a:off x="228599" y="152760"/>
            <a:ext cx="4071257" cy="47619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Autofit/>
          </a:bodyPr>
          <a:lstStyle/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The excessive use of antibiotics in both humans and animals accelerates AMR development. </a:t>
            </a:r>
            <a:endParaRPr lang="fr-FR" sz="18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fr-FR" sz="18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Inappropriate prescriptions and widespread use in livestock contribute significantly to resistance, undermining treatment efficacy and increasing infection risks across populations.</a:t>
            </a:r>
            <a:endParaRPr lang="fr-FR" sz="18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cxnSp>
        <p:nvCxnSpPr>
          <p:cNvPr id="84" name="Google Shape;213;p31"/>
          <p:cNvCxnSpPr/>
          <p:nvPr/>
        </p:nvCxnSpPr>
        <p:spPr>
          <a:xfrm>
            <a:off x="-76320" y="112644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8686440" cy="1047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 fontScale="90000"/>
          </a:bodyPr>
          <a:lstStyle/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500" b="0" u="none" strike="noStrike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Pharmaceutical waste and agricultural application</a:t>
            </a:r>
            <a:endParaRPr lang="fr-FR" sz="35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subTitle"/>
          </p:nvPr>
        </p:nvSpPr>
        <p:spPr>
          <a:xfrm>
            <a:off x="228600" y="1733400"/>
            <a:ext cx="3366247" cy="31809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rmAutofit/>
          </a:bodyPr>
          <a:lstStyle/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2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Pharmaceutical residues and antibiotic application in agriculture result in environmental contamination. </a:t>
            </a: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200" dirty="0">
              <a:solidFill>
                <a:schemeClr val="dk1"/>
              </a:solidFill>
              <a:latin typeface="Karla"/>
            </a:endParaRPr>
          </a:p>
          <a:p>
            <a:pPr>
              <a:lnSpc>
                <a:spcPct val="120000"/>
              </a:lnSpc>
              <a:tabLst>
                <a:tab pos="0" algn="l"/>
              </a:tabLst>
            </a:pPr>
            <a:r>
              <a:rPr lang="en-US" sz="1200" b="0" u="none" strike="noStrike" dirty="0">
                <a:solidFill>
                  <a:srgbClr val="000000"/>
                </a:solidFill>
                <a:effectLst/>
                <a:uFillTx/>
                <a:latin typeface="OpenSymbol"/>
                <a:hlinkClick r:id="rId3"/>
              </a:rPr>
              <a:t>https://www.youtube.com/watch?v=JPh9Tk2exJg</a:t>
            </a:r>
            <a:endParaRPr lang="en-US" sz="12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>
              <a:lnSpc>
                <a:spcPct val="120000"/>
              </a:lnSpc>
              <a:tabLst>
                <a:tab pos="0" algn="l"/>
              </a:tabLst>
            </a:pPr>
            <a:endParaRPr lang="en-US" sz="12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2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This promotes resistance in environmental microbes, which can transfer resistance genes to pathogens, amplifying the AMR threat beyond clinical settings.</a:t>
            </a: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200" dirty="0">
              <a:solidFill>
                <a:schemeClr val="dk1"/>
              </a:solidFill>
              <a:latin typeface="Karla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200" b="0" u="none" strike="noStrike" dirty="0">
              <a:solidFill>
                <a:schemeClr val="dk1"/>
              </a:solidFill>
              <a:effectLst/>
              <a:uFillTx/>
              <a:latin typeface="Karla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2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cxnSp>
        <p:nvCxnSpPr>
          <p:cNvPr id="87" name="Google Shape;227;p33"/>
          <p:cNvCxnSpPr/>
          <p:nvPr/>
        </p:nvCxnSpPr>
        <p:spPr>
          <a:xfrm>
            <a:off x="-76320" y="149472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  <p:pic>
        <p:nvPicPr>
          <p:cNvPr id="2" name="Online Media 1" descr="Change farming and save our antibiotics | Cóilin Nunan | TEDxExeter">
            <a:hlinkClick r:id="" action="ppaction://media"/>
            <a:extLst>
              <a:ext uri="{FF2B5EF4-FFF2-40B4-BE49-F238E27FC236}">
                <a16:creationId xmlns:a16="http://schemas.microsoft.com/office/drawing/2014/main" id="{BF6AB5D7-9AA8-255E-7BA7-D8771D0B0D0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872753" y="1733400"/>
            <a:ext cx="4918635" cy="30862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B07A0-EEE8-36AE-782F-7724FBEB3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3DAE3F-89C4-3797-8238-FDD78CC20B55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457200" y="1839975"/>
            <a:ext cx="8229240" cy="2982960"/>
          </a:xfrm>
        </p:spPr>
        <p:txBody>
          <a:bodyPr>
            <a:normAutofit fontScale="62500" lnSpcReduction="20000"/>
          </a:bodyPr>
          <a:lstStyle/>
          <a:p>
            <a:endParaRPr lang="en-US" dirty="0">
              <a:hlinkClick r:id="rId3"/>
            </a:endParaRPr>
          </a:p>
          <a:p>
            <a:endParaRPr lang="en-US" dirty="0">
              <a:hlinkClick r:id="rId3"/>
            </a:endParaRPr>
          </a:p>
          <a:p>
            <a:endParaRPr lang="en-US" dirty="0">
              <a:hlinkClick r:id="rId3"/>
            </a:endParaRPr>
          </a:p>
          <a:p>
            <a:endParaRPr lang="en-US" dirty="0">
              <a:hlinkClick r:id="rId3"/>
            </a:endParaRPr>
          </a:p>
          <a:p>
            <a:endParaRPr lang="en-US" dirty="0">
              <a:hlinkClick r:id="rId3"/>
            </a:endParaRPr>
          </a:p>
          <a:p>
            <a:endParaRPr lang="en-US" dirty="0">
              <a:hlinkClick r:id="rId3"/>
            </a:endParaRPr>
          </a:p>
          <a:p>
            <a:endParaRPr lang="en-US" dirty="0">
              <a:hlinkClick r:id="rId3"/>
            </a:endParaRPr>
          </a:p>
          <a:p>
            <a:endParaRPr lang="en-US" dirty="0">
              <a:hlinkClick r:id="rId3"/>
            </a:endParaRPr>
          </a:p>
          <a:p>
            <a:r>
              <a:rPr lang="en-GB" b="1" dirty="0"/>
              <a:t>Factory farms, antibiotics and superbugs: Lance Price</a:t>
            </a:r>
            <a:endParaRPr lang="en-US" sz="1400" dirty="0">
              <a:hlinkClick r:id="rId3"/>
            </a:endParaRPr>
          </a:p>
          <a:p>
            <a:r>
              <a:rPr lang="en-US" sz="1400" dirty="0">
                <a:hlinkClick r:id="rId3"/>
              </a:rPr>
              <a:t>https://www.youtube.com/watch?v=ZwHapgrF99A</a:t>
            </a:r>
            <a:endParaRPr lang="en-US" sz="1400" dirty="0"/>
          </a:p>
          <a:p>
            <a:endParaRPr lang="en-US" dirty="0"/>
          </a:p>
        </p:txBody>
      </p:sp>
      <p:pic>
        <p:nvPicPr>
          <p:cNvPr id="4" name="Online Media 3" descr="Factory farms, antibiotics and superbugs: Lance Price at TEDxManhattan">
            <a:hlinkClick r:id="" action="ppaction://media"/>
            <a:extLst>
              <a:ext uri="{FF2B5EF4-FFF2-40B4-BE49-F238E27FC236}">
                <a16:creationId xmlns:a16="http://schemas.microsoft.com/office/drawing/2014/main" id="{AA3D1F3D-B400-AA88-3B3B-3AA4E228B1B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149311" y="121024"/>
            <a:ext cx="5147960" cy="3414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435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8686440" cy="1047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 fontScale="92500"/>
          </a:bodyPr>
          <a:lstStyle/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500" b="0" u="none" strike="noStrike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Behavioral factors and infection control challenges</a:t>
            </a:r>
            <a:endParaRPr lang="fr-FR" sz="35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subTitle"/>
          </p:nvPr>
        </p:nvSpPr>
        <p:spPr>
          <a:xfrm>
            <a:off x="228599" y="1733400"/>
            <a:ext cx="8131629" cy="31809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rmAutofit/>
          </a:bodyPr>
          <a:lstStyle/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2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Behavioral factors such as self-medication, noncompliance, and misuse of antibiotics contribute heavily to AMR. </a:t>
            </a:r>
            <a:endParaRPr lang="en-US" sz="12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4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2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Inadequate infection control practices and limited diagnostic capabilities further exacerbate the issue, making it critical to integrate behavioral science approaches in tackling antimicrobial resistance.</a:t>
            </a: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200" dirty="0">
              <a:solidFill>
                <a:schemeClr val="dk1"/>
              </a:solidFill>
              <a:latin typeface="Karla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200" b="0" u="none" strike="noStrike" dirty="0">
              <a:solidFill>
                <a:schemeClr val="dk1"/>
              </a:solidFill>
              <a:effectLst/>
              <a:uFillTx/>
              <a:latin typeface="Karla"/>
            </a:endParaRPr>
          </a:p>
          <a:p>
            <a:pPr>
              <a:lnSpc>
                <a:spcPct val="120000"/>
              </a:lnSpc>
              <a:tabLst>
                <a:tab pos="0" algn="l"/>
              </a:tabLst>
            </a:pPr>
            <a:r>
              <a:rPr lang="en-US" sz="1800" dirty="0"/>
              <a:t>“Antimicrobial resistance is primarily a failure of human behavior, not biology.” Do you agree or disagree?</a:t>
            </a:r>
            <a:endParaRPr lang="en-GB" sz="1800" dirty="0"/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2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cxnSp>
        <p:nvCxnSpPr>
          <p:cNvPr id="90" name="Google Shape;227;p33"/>
          <p:cNvCxnSpPr/>
          <p:nvPr/>
        </p:nvCxnSpPr>
        <p:spPr>
          <a:xfrm>
            <a:off x="-76320" y="149472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876240" y="3067200"/>
            <a:ext cx="3352320" cy="18759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rmAutofit/>
          </a:bodyPr>
          <a:lstStyle/>
          <a:p>
            <a:pPr indent="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500" b="0" u="none" strike="noStrike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Addressing AMR: Strategies and Future Directions</a:t>
            </a:r>
            <a:endParaRPr lang="fr-FR" sz="35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cxnSp>
        <p:nvCxnSpPr>
          <p:cNvPr id="93" name="Google Shape;220;p32"/>
          <p:cNvCxnSpPr/>
          <p:nvPr/>
        </p:nvCxnSpPr>
        <p:spPr>
          <a:xfrm>
            <a:off x="-76320" y="294300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  <p:sp>
        <p:nvSpPr>
          <p:cNvPr id="3" name="Title 2">
            <a:extLst>
              <a:ext uri="{FF2B5EF4-FFF2-40B4-BE49-F238E27FC236}">
                <a16:creationId xmlns:a16="http://schemas.microsoft.com/office/drawing/2014/main" id="{59A7425F-1356-9015-CF6C-C49E293D3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210;p31" title="dreamy-atmosphere-pastel-colored-scene-travel-content.jpg"/>
          <p:cNvSpPr/>
          <p:nvPr/>
        </p:nvSpPr>
        <p:spPr>
          <a:xfrm flipH="1">
            <a:off x="4571280" y="1524960"/>
            <a:ext cx="4236840" cy="3125160"/>
          </a:xfrm>
          <a:prstGeom prst="roundRect">
            <a:avLst>
              <a:gd name="adj" fmla="val 4001"/>
            </a:avLst>
          </a:prstGeom>
          <a:blipFill rotWithShape="0">
            <a:blip r:embed="rId2"/>
            <a:srcRect/>
            <a:stretch/>
          </a:blip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237960" y="228600"/>
            <a:ext cx="8686440" cy="8186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/>
          </a:bodyPr>
          <a:lstStyle/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2500" b="0" u="none" strike="noStrike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Antimicrobial stewardship and ethical considerations</a:t>
            </a:r>
            <a:endParaRPr lang="fr-FR" sz="25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6" name="PlaceHolder 2"/>
          <p:cNvSpPr>
            <a:spLocks noGrp="1"/>
          </p:cNvSpPr>
          <p:nvPr>
            <p:ph/>
          </p:nvPr>
        </p:nvSpPr>
        <p:spPr>
          <a:xfrm>
            <a:off x="237960" y="1600380"/>
            <a:ext cx="3695400" cy="354312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 fontScale="77500" lnSpcReduction="20000"/>
          </a:bodyPr>
          <a:lstStyle/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9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Antimicrobial stewardship programs promote the rational use of antibiotics to reduce resistance. </a:t>
            </a:r>
            <a:endParaRPr lang="fr-FR" sz="19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fr-FR" sz="19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9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Clinicians face ethical tensions balancing patient demands with stewardship principles, striving to optimize outcomes while preventing unnecessary antibiotic exposure.</a:t>
            </a: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900" dirty="0">
              <a:solidFill>
                <a:schemeClr val="dk1"/>
              </a:solidFill>
              <a:latin typeface="Karla"/>
            </a:endParaRPr>
          </a:p>
          <a:p>
            <a:pPr>
              <a:lnSpc>
                <a:spcPct val="120000"/>
              </a:lnSpc>
              <a:tabLst>
                <a:tab pos="0" algn="l"/>
              </a:tabLst>
            </a:pPr>
            <a:r>
              <a:rPr lang="en-GB" sz="1900" dirty="0"/>
              <a:t>UKHSA Presents: Antimicrobial Resistance (AMR). </a:t>
            </a:r>
            <a:r>
              <a:rPr lang="en-GB" sz="1900" dirty="0">
                <a:hlinkClick r:id="rId3"/>
              </a:rPr>
              <a:t>https://www.youtube.com/watch?v=NLLTlcxzBEQ</a:t>
            </a:r>
            <a:endParaRPr lang="en-GB" sz="1900" dirty="0"/>
          </a:p>
          <a:p>
            <a:pPr>
              <a:lnSpc>
                <a:spcPct val="120000"/>
              </a:lnSpc>
              <a:tabLst>
                <a:tab pos="0" algn="l"/>
              </a:tabLst>
            </a:pPr>
            <a:endParaRPr lang="en-GB" b="1" dirty="0"/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fr-FR" sz="14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cxnSp>
        <p:nvCxnSpPr>
          <p:cNvPr id="97" name="Google Shape;213;p31"/>
          <p:cNvCxnSpPr/>
          <p:nvPr/>
        </p:nvCxnSpPr>
        <p:spPr>
          <a:xfrm>
            <a:off x="-76320" y="112644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PlaceHolder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8686440" cy="1047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 fontScale="90000"/>
          </a:bodyPr>
          <a:lstStyle/>
          <a:p>
            <a:pPr indent="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500" b="0" u="none" strike="noStrike" dirty="0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One </a:t>
            </a:r>
            <a:r>
              <a:rPr lang="en-US" sz="3500" dirty="0">
                <a:solidFill>
                  <a:schemeClr val="dk1"/>
                </a:solidFill>
                <a:latin typeface="Figtree"/>
                <a:ea typeface="Figtree"/>
              </a:rPr>
              <a:t>H</a:t>
            </a:r>
            <a:r>
              <a:rPr lang="en-US" sz="3500" b="0" u="none" strike="noStrike" dirty="0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ealth approach and cross-sector collaboration</a:t>
            </a:r>
            <a:endParaRPr lang="fr-FR" sz="3500" b="0" u="none" strike="noStrike" dirty="0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9" name="PlaceHolder 2"/>
          <p:cNvSpPr>
            <a:spLocks noGrp="1"/>
          </p:cNvSpPr>
          <p:nvPr>
            <p:ph type="subTitle"/>
          </p:nvPr>
        </p:nvSpPr>
        <p:spPr>
          <a:xfrm>
            <a:off x="228599" y="1733400"/>
            <a:ext cx="8338457" cy="31809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rmAutofit/>
          </a:bodyPr>
          <a:lstStyle/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The One Health perspective </a:t>
            </a:r>
            <a:r>
              <a:rPr lang="en-US" sz="1800" b="0" u="none" strike="noStrike" dirty="0" err="1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recognises</a:t>
            </a: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 the interconnectedness of human, animal, and environmental health. 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Effective AMR management requires coordinated policies and collaborative efforts across sectors and countries to mitigate resistance on a global scale.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cxnSp>
        <p:nvCxnSpPr>
          <p:cNvPr id="100" name="Google Shape;227;p33"/>
          <p:cNvCxnSpPr/>
          <p:nvPr/>
        </p:nvCxnSpPr>
        <p:spPr>
          <a:xfrm>
            <a:off x="-76320" y="149472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PlaceHolder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8686440" cy="1047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 fontScale="90000"/>
          </a:bodyPr>
          <a:lstStyle/>
          <a:p>
            <a:pPr indent="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500" b="0" u="none" strike="noStrike" dirty="0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Innovations and policy for sustainable AMR management</a:t>
            </a:r>
            <a:endParaRPr lang="fr-FR" sz="3500" b="0" u="none" strike="noStrike" dirty="0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02" name="PlaceHolder 2"/>
          <p:cNvSpPr>
            <a:spLocks noGrp="1"/>
          </p:cNvSpPr>
          <p:nvPr>
            <p:ph type="subTitle"/>
          </p:nvPr>
        </p:nvSpPr>
        <p:spPr>
          <a:xfrm>
            <a:off x="228599" y="1733400"/>
            <a:ext cx="8262257" cy="31809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rmAutofit lnSpcReduction="10000"/>
          </a:bodyPr>
          <a:lstStyle/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+mn-lt"/>
                <a:ea typeface="Karla"/>
              </a:rPr>
              <a:t>Emerging solutions include novel antimicrobials, phage therapy, gene editing, and AI-assisted drug design. 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+mn-lt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+mn-lt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+mn-lt"/>
                <a:ea typeface="Karla"/>
              </a:rPr>
              <a:t>Coupled with global policies and awareness campaigns, these innovations hold promise for long-term sustainability in combating AMR.</a:t>
            </a: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800" dirty="0">
              <a:solidFill>
                <a:schemeClr val="dk1"/>
              </a:solidFill>
              <a:latin typeface="+mn-lt"/>
            </a:endParaRPr>
          </a:p>
          <a:p>
            <a:pPr indent="0">
              <a:lnSpc>
                <a:spcPct val="120000"/>
              </a:lnSpc>
              <a:buNone/>
              <a:tabLst>
                <a:tab pos="0" algn="l"/>
              </a:tabLst>
            </a:pPr>
            <a:endParaRPr lang="en-US" sz="1400" dirty="0">
              <a:solidFill>
                <a:schemeClr val="dk1"/>
              </a:solidFill>
              <a:latin typeface="Karla"/>
            </a:endParaRPr>
          </a:p>
          <a:p>
            <a:pPr>
              <a:lnSpc>
                <a:spcPct val="120000"/>
              </a:lnSpc>
              <a:tabLst>
                <a:tab pos="0" algn="l"/>
              </a:tabLst>
            </a:pPr>
            <a:r>
              <a:rPr lang="en-US" sz="2000" b="1" dirty="0"/>
              <a:t>Question: </a:t>
            </a:r>
            <a:r>
              <a:rPr lang="en-GB" sz="2000" dirty="0"/>
              <a:t>What roles can patients, prescribers, policymakers, and the pharmaceutical sector play in reducing AMR?</a:t>
            </a:r>
            <a:br>
              <a:rPr lang="en-GB" sz="1200" dirty="0"/>
            </a:br>
            <a:endParaRPr lang="en-US" sz="12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cxnSp>
        <p:nvCxnSpPr>
          <p:cNvPr id="103" name="Google Shape;227;p33"/>
          <p:cNvCxnSpPr/>
          <p:nvPr/>
        </p:nvCxnSpPr>
        <p:spPr>
          <a:xfrm>
            <a:off x="-76320" y="149472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9B621-EE46-2E13-7B77-B1E4B04C7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b="1" dirty="0"/>
              <a:t>Question: </a:t>
            </a:r>
            <a:r>
              <a:rPr lang="en-GB" sz="1800" dirty="0"/>
              <a:t>What roles can patients, prescribers, policymakers, and the pharmaceutical sector play in reducing AMR?</a:t>
            </a:r>
            <a:br>
              <a:rPr lang="en-GB" sz="1800" dirty="0"/>
            </a:br>
            <a:endParaRPr lang="en-US" sz="18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5DC2A7-B1EE-297B-8D91-507EA83C9D81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457200" y="1203479"/>
            <a:ext cx="8229240" cy="3401177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2000" dirty="0"/>
              <a:t>Patients: Responsible use (finish courses, only use when prescribed)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Prescribers: Implement stewardship, avoid unnecessary prescriptions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Policy: Enforce regulations, support surveillance, fund research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Pharma: Invest in new antibiotic and diagnostic development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8952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542C3-7559-A72F-F5B4-273DA6D4E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Local level task: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AE275D-F8FC-D551-7DEC-3255342B7506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228600" y="3791932"/>
            <a:ext cx="8686440" cy="1051560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What university or community level intervention ideas can you think of that could reduce AMR transmission?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1478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C0F6-8330-C50E-7F54-141B4BDDB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Ideas: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FD0AF6-209C-30F2-B74D-EAEE13C88ACB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3711420"/>
          </a:xfrm>
        </p:spPr>
        <p:txBody>
          <a:bodyPr>
            <a:normAutofit fontScale="70000" lnSpcReduction="2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3600" b="1" dirty="0"/>
              <a:t>Educational Workshops: </a:t>
            </a:r>
            <a:r>
              <a:rPr lang="en-GB" sz="3600" dirty="0"/>
              <a:t>Run interactive sessions for students, families, and community members explaining what AMR is, how unnecessary antibiotic usage increases resistance, and safer healthcare practices. Use real-world case studies and demonstrations.​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3600" b="1" dirty="0"/>
              <a:t>Antibiotic Guardian Pledge Drive: </a:t>
            </a:r>
            <a:r>
              <a:rPr lang="en-GB" sz="3600" dirty="0"/>
              <a:t>Encourage people to take a pledge such as only using antibiotics prescribed by a doctor, finishing the prescribed course, and never sharing medication to highlight personal responsibility in combating resistance.​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3840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B2AFC-B96A-EC94-3217-424045810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3ECA5B-2023-ABD7-510F-8730E79D3064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351148" y="320510"/>
            <a:ext cx="8563892" cy="4594389"/>
          </a:xfrm>
        </p:spPr>
        <p:txBody>
          <a:bodyPr>
            <a:normAutofit fontScale="55000" lnSpcReduction="2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b="1" dirty="0"/>
              <a:t>School and University Curriculum: </a:t>
            </a:r>
            <a:r>
              <a:rPr lang="en-GB" dirty="0"/>
              <a:t>Develop lesson materials or projects for local schools and universities to embed AMR education and run awareness days or poster competitions.​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b="1" dirty="0"/>
              <a:t>Partnership With Pharmacies/Clinics: </a:t>
            </a:r>
            <a:r>
              <a:rPr lang="en-GB" dirty="0"/>
              <a:t>Distribute information leaflets, host Q&amp;A events, and encourage pharmacists to counsel patients on antibiotics.​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b="1" dirty="0"/>
              <a:t>Community Dialogue Approach: </a:t>
            </a:r>
            <a:r>
              <a:rPr lang="en-GB" dirty="0"/>
              <a:t>Train local volunteers to host regular discussions about antibiotic use and resistance, identify barriers, and co-develop solutions tailored to the area (e.g., improving access to healthcare or proper disposal of medicines).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5157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PlaceHolder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8686440" cy="104724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b">
            <a:normAutofit/>
          </a:bodyPr>
          <a:lstStyle/>
          <a:p>
            <a:pPr indent="0" algn="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3500" b="0" u="none" strike="noStrike" dirty="0">
                <a:solidFill>
                  <a:schemeClr val="dk1"/>
                </a:solidFill>
                <a:effectLst/>
                <a:uFillTx/>
                <a:latin typeface="Figtree"/>
                <a:ea typeface="Figtree"/>
              </a:rPr>
              <a:t>Conclusions</a:t>
            </a:r>
            <a:endParaRPr lang="fr-FR" sz="3500" b="0" u="none" strike="noStrike" dirty="0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 type="subTitle"/>
          </p:nvPr>
        </p:nvSpPr>
        <p:spPr>
          <a:xfrm>
            <a:off x="228600" y="1733400"/>
            <a:ext cx="8392886" cy="3180960"/>
          </a:xfrm>
          <a:prstGeom prst="rect">
            <a:avLst/>
          </a:prstGeom>
          <a:noFill/>
          <a:ln w="0">
            <a:noFill/>
          </a:ln>
        </p:spPr>
        <p:txBody>
          <a:bodyPr lIns="91440" tIns="91440" rIns="91440" bIns="91440" anchor="t">
            <a:normAutofit fontScale="77500" lnSpcReduction="20000"/>
          </a:bodyPr>
          <a:lstStyle/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Antimicrobial Resistance is a critical global health threat exacerbated by complex microbial mechanisms and socio-economic factors. 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endParaRPr lang="en-US" sz="1800" b="0" u="none" strike="noStrike" dirty="0">
              <a:solidFill>
                <a:schemeClr val="dk1"/>
              </a:solidFill>
              <a:effectLst/>
              <a:uFillTx/>
              <a:latin typeface="Karla"/>
              <a:ea typeface="Karla"/>
            </a:endParaRP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Combating antimicrobial resistance demands a multifaceted approach integrating biology, </a:t>
            </a:r>
            <a:r>
              <a:rPr lang="en-US" sz="1800" b="0" u="none" strike="noStrike" dirty="0" err="1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behaviour</a:t>
            </a: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, policy, and cross-sector collaboration. 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Sustainable progress relies on stewardship, innovation, and coordinated global efforts to safeguard health and preserve antibiotic efficacy for future generations.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Effective responses require multidisciplinary solutions combining surveillance, policy, and behavioral change. 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US" sz="1800" b="0" u="none" strike="noStrike" dirty="0">
                <a:solidFill>
                  <a:schemeClr val="dk1"/>
                </a:solidFill>
                <a:effectLst/>
                <a:uFillTx/>
                <a:latin typeface="Karla"/>
                <a:ea typeface="Karla"/>
              </a:rPr>
              <a:t>Only through coordinated global action can we mitigate this silent pandemic and safeguard future antimicrobial effectiveness.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OpenSymbol"/>
            </a:endParaRPr>
          </a:p>
        </p:txBody>
      </p:sp>
      <p:cxnSp>
        <p:nvCxnSpPr>
          <p:cNvPr id="109" name="Google Shape;227;p33"/>
          <p:cNvCxnSpPr/>
          <p:nvPr/>
        </p:nvCxnSpPr>
        <p:spPr>
          <a:xfrm>
            <a:off x="-76320" y="1494720"/>
            <a:ext cx="9302040" cy="360"/>
          </a:xfrm>
          <a:prstGeom prst="straightConnector1">
            <a:avLst/>
          </a:prstGeom>
          <a:ln w="9525">
            <a:solidFill>
              <a:srgbClr val="083C77"/>
            </a:solidFill>
            <a:round/>
          </a:ln>
        </p:spPr>
      </p:cxn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B708A-8427-6849-7058-1D177E687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088BB2-752B-8508-8C59-2452DDBCE3F1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325225" y="1394830"/>
            <a:ext cx="8229240" cy="4425043"/>
          </a:xfrm>
        </p:spPr>
        <p:txBody>
          <a:bodyPr>
            <a:normAutofit fontScale="85000" lnSpcReduction="20000"/>
          </a:bodyPr>
          <a:lstStyle/>
          <a:p>
            <a:r>
              <a:rPr lang="en-US" sz="4200" b="1" u="sng" dirty="0"/>
              <a:t>Additional Resource Links: </a:t>
            </a:r>
          </a:p>
          <a:p>
            <a:endParaRPr lang="en-US" sz="2900" b="1" u="sng" dirty="0">
              <a:hlinkClick r:id="rId2"/>
            </a:endParaRPr>
          </a:p>
          <a:p>
            <a:r>
              <a:rPr lang="en-US" sz="2900" b="1" u="sng" dirty="0">
                <a:hlinkClick r:id="rId2"/>
              </a:rPr>
              <a:t>WHO Global AMR Report 2025</a:t>
            </a:r>
            <a:r>
              <a:rPr lang="en-US" sz="2900" b="1" u="sng" dirty="0"/>
              <a:t>. </a:t>
            </a:r>
          </a:p>
          <a:p>
            <a:pPr marL="0" indent="0">
              <a:buNone/>
            </a:pPr>
            <a:r>
              <a:rPr lang="en-US" sz="2900" u="sng" dirty="0">
                <a:hlinkClick r:id="rId2"/>
              </a:rPr>
              <a:t>https://www.who.int/publications/i/item/9789240116337</a:t>
            </a:r>
            <a:r>
              <a:rPr lang="en-US" sz="2900" u="sng" dirty="0"/>
              <a:t>     </a:t>
            </a:r>
            <a:endParaRPr lang="en-GB" sz="2900" u="sng" dirty="0"/>
          </a:p>
          <a:p>
            <a:pPr marL="0" lvl="0" indent="0">
              <a:buNone/>
            </a:pPr>
            <a:endParaRPr lang="en-GB" u="sng" dirty="0"/>
          </a:p>
          <a:p>
            <a:pPr lvl="0"/>
            <a:r>
              <a:rPr lang="en-US" sz="2900" b="1" u="sng" dirty="0">
                <a:hlinkClick r:id="rId3"/>
              </a:rPr>
              <a:t>Nature: The rise of nightmare bacteria, Oct 2025</a:t>
            </a:r>
            <a:endParaRPr lang="en-US" sz="2900" b="1" u="sng" dirty="0"/>
          </a:p>
          <a:p>
            <a:pPr marL="0" indent="0">
              <a:buNone/>
            </a:pPr>
            <a:r>
              <a:rPr lang="en-US" sz="2900" u="sng" dirty="0">
                <a:hlinkClick r:id="rId3"/>
              </a:rPr>
              <a:t>https://www.nature.com/articles/d41586-025-03218-x</a:t>
            </a:r>
            <a:r>
              <a:rPr lang="en-US" sz="2900" u="sng" dirty="0"/>
              <a:t>    </a:t>
            </a:r>
            <a:endParaRPr lang="en-GB" sz="2900" u="sng" dirty="0"/>
          </a:p>
          <a:p>
            <a:pPr lvl="0"/>
            <a:endParaRPr lang="en-GB" sz="2900" u="sng" dirty="0"/>
          </a:p>
          <a:p>
            <a:r>
              <a:rPr lang="en-US" sz="2900" b="1" u="sng" dirty="0">
                <a:hlinkClick r:id="rId4"/>
              </a:rPr>
              <a:t>OpenLearn AMR module 2025</a:t>
            </a:r>
            <a:r>
              <a:rPr lang="en-US" sz="2900" b="1" u="sng" dirty="0"/>
              <a:t>. </a:t>
            </a:r>
          </a:p>
          <a:p>
            <a:pPr marL="0" indent="0">
              <a:buNone/>
            </a:pPr>
            <a:r>
              <a:rPr lang="en-US" sz="2900" u="sng" dirty="0">
                <a:hlinkClick r:id="rId4"/>
              </a:rPr>
              <a:t>https://www.open.edu/openlearncreate/course/section.php?id=202583</a:t>
            </a:r>
            <a:r>
              <a:rPr lang="en-US" sz="2900" u="sng" dirty="0"/>
              <a:t>     </a:t>
            </a:r>
            <a:endParaRPr lang="en-US" sz="2900" u="sng" baseline="30000" dirty="0"/>
          </a:p>
          <a:p>
            <a:pPr lvl="0"/>
            <a:endParaRPr lang="en-GB" sz="2900" u="sng" dirty="0"/>
          </a:p>
          <a:p>
            <a:pPr lvl="0"/>
            <a:r>
              <a:rPr lang="en-US" sz="2900" b="1" u="sng" dirty="0">
                <a:hlinkClick r:id="rId5"/>
              </a:rPr>
              <a:t>YouTube – UKHSA AMR Presentation, 2025</a:t>
            </a:r>
            <a:endParaRPr lang="en-US" sz="2900" b="1" u="sng" dirty="0"/>
          </a:p>
          <a:p>
            <a:pPr marL="0" indent="0">
              <a:buNone/>
            </a:pPr>
            <a:r>
              <a:rPr lang="en-US" sz="2900" u="sng" dirty="0">
                <a:hlinkClick r:id="rId5"/>
              </a:rPr>
              <a:t>https://www.youtube.com/watch?v=NLLTlcxzBEQ</a:t>
            </a:r>
            <a:r>
              <a:rPr lang="en-US" sz="2900" u="sng" dirty="0"/>
              <a:t>    </a:t>
            </a:r>
            <a:endParaRPr lang="en-GB" sz="2900" u="sng" dirty="0"/>
          </a:p>
          <a:p>
            <a:pPr lvl="0"/>
            <a:endParaRPr lang="en-US" baseline="30000" dirty="0"/>
          </a:p>
          <a:p>
            <a:pPr lvl="0"/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329663"/>
      </p:ext>
    </p:extLst>
  </p:cSld>
  <p:clrMapOvr>
    <a:masterClrMapping/>
  </p:clrMapOvr>
</p:sld>
</file>

<file path=ppt/theme/theme1.xml><?xml version="1.0" encoding="utf-8"?>
<a:theme xmlns:a="http://schemas.openxmlformats.org/drawingml/2006/main" name="Blue Gradient by Slidesgo">
  <a:themeElements>
    <a:clrScheme name="Simple Light">
      <a:dk1>
        <a:srgbClr val="083C77"/>
      </a:dk1>
      <a:lt1>
        <a:srgbClr val="EBFCFF"/>
      </a:lt1>
      <a:dk2>
        <a:srgbClr val="083C77"/>
      </a:dk2>
      <a:lt2>
        <a:srgbClr val="9CE3E9"/>
      </a:lt2>
      <a:accent1>
        <a:srgbClr val="93C4E0"/>
      </a:accent1>
      <a:accent2>
        <a:srgbClr val="829EEB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83C77"/>
      </a:hlink>
      <a:folHlink>
        <a:srgbClr val="0097A7"/>
      </a:folHlink>
    </a:clrScheme>
    <a:fontScheme name="Offic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lidesgo Final Pages">
  <a:themeElements>
    <a:clrScheme name="Simple Light">
      <a:dk1>
        <a:srgbClr val="FFFFFF"/>
      </a:dk1>
      <a:lt1>
        <a:srgbClr val="22244E"/>
      </a:lt1>
      <a:dk2>
        <a:srgbClr val="503259"/>
      </a:dk2>
      <a:lt2>
        <a:srgbClr val="765186"/>
      </a:lt2>
      <a:accent1>
        <a:srgbClr val="B07CC6"/>
      </a:accent1>
      <a:accent2>
        <a:srgbClr val="FAF6E7"/>
      </a:accent2>
      <a:accent3>
        <a:srgbClr val="E3DFD2"/>
      </a:accent3>
      <a:accent4>
        <a:srgbClr val="FFFFFF"/>
      </a:accent4>
      <a:accent5>
        <a:srgbClr val="FFFFFF"/>
      </a:accent5>
      <a:accent6>
        <a:srgbClr val="FFFFFF"/>
      </a:accent6>
      <a:hlink>
        <a:srgbClr val="765186"/>
      </a:hlink>
      <a:folHlink>
        <a:srgbClr val="0097A7"/>
      </a:folHlink>
    </a:clrScheme>
    <a:fontScheme name="Offic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3070</TotalTime>
  <Words>1760</Words>
  <Application>Microsoft Macintosh PowerPoint</Application>
  <PresentationFormat>On-screen Show (16:9)</PresentationFormat>
  <Paragraphs>205</Paragraphs>
  <Slides>27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Aptos</vt:lpstr>
      <vt:lpstr>Arial</vt:lpstr>
      <vt:lpstr>Figtree</vt:lpstr>
      <vt:lpstr>Karla</vt:lpstr>
      <vt:lpstr>OpenSymbol</vt:lpstr>
      <vt:lpstr>Symbol</vt:lpstr>
      <vt:lpstr>Wingdings</vt:lpstr>
      <vt:lpstr>Blue Gradient by Slidesgo</vt:lpstr>
      <vt:lpstr>Slidesgo Final Pages</vt:lpstr>
      <vt:lpstr>AMR Silent Pandemic</vt:lpstr>
      <vt:lpstr>Introduction</vt:lpstr>
      <vt:lpstr>Question: What does the term silent pandemic suggest about the visibility and urgency of AMR? </vt:lpstr>
      <vt:lpstr>Definition and Scope of AMR</vt:lpstr>
      <vt:lpstr>Antibiotic resistant infections in England surpass pre-pandemic levels</vt:lpstr>
      <vt:lpstr>Mechanisms of Resistance</vt:lpstr>
      <vt:lpstr>Case Study: Salmonella Outbreak</vt:lpstr>
      <vt:lpstr>Responses and Surveillance</vt:lpstr>
      <vt:lpstr>Socio-behavioral and Policy-level Interventions</vt:lpstr>
      <vt:lpstr>Global Surveillance and Data Trends</vt:lpstr>
      <vt:lpstr>Question: Why might lower-income regions sustain higher resistance rates despite lower antibiotic access?</vt:lpstr>
      <vt:lpstr>Challenges in High-Resistance Regions</vt:lpstr>
      <vt:lpstr>Drivers of Antimicrobial Resistance (AMR)</vt:lpstr>
      <vt:lpstr>Overuse in human and veterinary medicine</vt:lpstr>
      <vt:lpstr>Pharmaceutical waste and agricultural application</vt:lpstr>
      <vt:lpstr>PowerPoint Presentation</vt:lpstr>
      <vt:lpstr>Behavioral factors and infection control challenges</vt:lpstr>
      <vt:lpstr>Addressing AMR: Strategies and Future Directions</vt:lpstr>
      <vt:lpstr>Antimicrobial stewardship and ethical considerations</vt:lpstr>
      <vt:lpstr>One Health approach and cross-sector collaboration</vt:lpstr>
      <vt:lpstr>Innovations and policy for sustainable AMR management</vt:lpstr>
      <vt:lpstr>Question: What roles can patients, prescribers, policymakers, and the pharmaceutical sector play in reducing AMR? </vt:lpstr>
      <vt:lpstr>Local level task:</vt:lpstr>
      <vt:lpstr>Ideas: </vt:lpstr>
      <vt:lpstr>PowerPoint Presentation</vt:lpstr>
      <vt:lpstr>Conclusions</vt:lpstr>
      <vt:lpstr>PowerPoint Presentation</vt:lpstr>
    </vt:vector>
  </TitlesOfParts>
  <Company>Microsoft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Alison Connaughton</cp:lastModifiedBy>
  <cp:revision>9</cp:revision>
  <dcterms:modified xsi:type="dcterms:W3CDTF">2026-09-08T14:56:26Z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2025-10-15T13:09:50Z</dcterms:created>
  <dc:creator>Unknown Creator</dc:creator>
  <dc:description/>
  <dc:language>en-US</dc:language>
  <cp:lastModifiedBy>Unknown Creator</cp:lastModifiedBy>
  <dcterms:modified xsi:type="dcterms:W3CDTF">2025-10-15T13:09:50Z</dcterms:modified>
  <cp:revision>0</cp:revision>
  <dc:subject/>
  <dc:title>Untitled Presentation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lides">
    <vt:r8>13</vt:r8>
  </property>
</Properties>
</file>