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71" r:id="rId3"/>
    <p:sldId id="472" r:id="rId4"/>
    <p:sldId id="486" r:id="rId5"/>
    <p:sldId id="487" r:id="rId6"/>
    <p:sldId id="475" r:id="rId7"/>
    <p:sldId id="476" r:id="rId8"/>
    <p:sldId id="483" r:id="rId9"/>
    <p:sldId id="488" r:id="rId10"/>
    <p:sldId id="489" r:id="rId11"/>
    <p:sldId id="490" r:id="rId12"/>
    <p:sldId id="480" r:id="rId13"/>
    <p:sldId id="48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1A93B28B-8726-474B-BF05-7E8B1465F8C5}">
          <p14:sldIdLst>
            <p14:sldId id="277"/>
            <p14:sldId id="471"/>
          </p14:sldIdLst>
        </p14:section>
        <p14:section name="Untitled Section" id="{EEC15A0F-E19E-4E56-9771-81E887DD4EFF}">
          <p14:sldIdLst/>
        </p14:section>
        <p14:section name="Untitled Section" id="{A60021DE-2C69-4410-A199-DFD210003D7D}">
          <p14:sldIdLst>
            <p14:sldId id="472"/>
            <p14:sldId id="486"/>
            <p14:sldId id="487"/>
            <p14:sldId id="475"/>
            <p14:sldId id="476"/>
            <p14:sldId id="483"/>
            <p14:sldId id="488"/>
            <p14:sldId id="489"/>
            <p14:sldId id="490"/>
            <p14:sldId id="480"/>
            <p14:sldId id="48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F5F5F"/>
    <a:srgbClr val="C0C0C0"/>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F309A4-F4E6-41B3-A994-ADF3FA98E547}" v="317" dt="2026-08-14T10:49:07.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56" autoAdjust="0"/>
    <p:restoredTop sz="94576" autoAdjust="0"/>
  </p:normalViewPr>
  <p:slideViewPr>
    <p:cSldViewPr>
      <p:cViewPr varScale="1">
        <p:scale>
          <a:sx n="111" d="100"/>
          <a:sy n="111" d="100"/>
        </p:scale>
        <p:origin x="1398" y="96"/>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14/08/2026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14/08/2026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14/08/2026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14/08/2026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14/08/2026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14/08/2026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14/08/2026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14/08/2026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14/08/2026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14/08/2026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14/08/2026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14/08/2026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7.jpg"/><Relationship Id="rId4" Type="http://schemas.openxmlformats.org/officeDocument/2006/relationships/hyperlink" Target="https://www.nice.org.uk/guidance/NG28/chapter/education"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hyperlink" Target="https://my.clevelandclinic.org/health/body/21202-nervous-system" TargetMode="External"/><Relationship Id="rId3" Type="http://schemas.openxmlformats.org/officeDocument/2006/relationships/slideLayout" Target="../slideLayouts/slideLayout2.xml"/><Relationship Id="rId7" Type="http://schemas.openxmlformats.org/officeDocument/2006/relationships/hyperlink" Target="https://www.bhf.org.uk/informationsupport/heart-matters-magazine/medical/tests/bmi-chart" TargetMode="External"/><Relationship Id="rId12"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bhf.org.uk/informationsupport/heart-matters-magazine/nutrition/high-cholesterol-foods-to-avoid" TargetMode="External"/><Relationship Id="rId11" Type="http://schemas.openxmlformats.org/officeDocument/2006/relationships/hyperlink" Target="https://www.legislation.gov.uk/ukpga/2005/9/section" TargetMode="External"/><Relationship Id="rId5" Type="http://schemas.openxmlformats.org/officeDocument/2006/relationships/hyperlink" Target="https://masalamonk.com/low-glycemic-index-gi-foods-list-pdf-for-free-download/" TargetMode="External"/><Relationship Id="rId10" Type="http://schemas.openxmlformats.org/officeDocument/2006/relationships/hyperlink" Target="https://www.fcneurology.net/understanding-stroke-causes-symptoms-and-advanced-treatments" TargetMode="External"/><Relationship Id="rId4" Type="http://schemas.openxmlformats.org/officeDocument/2006/relationships/hyperlink" Target="https://commonslibrary.parliament.uk/research-briefings/sn07103/" TargetMode="External"/><Relationship Id="rId9" Type="http://schemas.openxmlformats.org/officeDocument/2006/relationships/hyperlink" Target="https://learning.eupati.eu/mod/book/view.php?id=215"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nice.org.uk/guidance/" TargetMode="External"/><Relationship Id="rId3" Type="http://schemas.openxmlformats.org/officeDocument/2006/relationships/slideLayout" Target="../slideLayouts/slideLayout2.xml"/><Relationship Id="rId7" Type="http://schemas.openxmlformats.org/officeDocument/2006/relationships/hyperlink" Target="https://www.nhs.uk/live-well/alcohol-advice/calculating-alcohol-units/"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mayoclinic.org/diseases-conditions/high-blood-pressure/in-depth/blood-pressure/art-20050982" TargetMode="External"/><Relationship Id="rId5" Type="http://schemas.openxmlformats.org/officeDocument/2006/relationships/hyperlink" Target="https://www.allsportsphysio.com.au/2025/01/what-exactly-does-a-physiotherapist-do/" TargetMode="External"/><Relationship Id="rId10" Type="http://schemas.openxmlformats.org/officeDocument/2006/relationships/image" Target="../media/image3.png"/><Relationship Id="rId4" Type="http://schemas.openxmlformats.org/officeDocument/2006/relationships/hyperlink" Target="https://www.legislation.gov.uk/ukpga/2005/9/section" TargetMode="External"/><Relationship Id="rId9" Type="http://schemas.openxmlformats.org/officeDocument/2006/relationships/hyperlink" Target="https://www.diabetes.co.uk/diabetes_care/blood-sugar-level-ran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2442754</a:t>
            </a:r>
          </a:p>
          <a:p>
            <a:pPr algn="l" eaLnBrk="1" hangingPunct="1"/>
            <a:r>
              <a:rPr lang="en-GB" altLang="en-US" sz="2800" b="1" dirty="0">
                <a:solidFill>
                  <a:schemeClr val="bg1"/>
                </a:solidFill>
              </a:rPr>
              <a:t>Student name: Bibiche Muamba</a:t>
            </a:r>
          </a:p>
          <a:p>
            <a:pPr algn="l" eaLnBrk="1" hangingPunct="1"/>
            <a:r>
              <a:rPr lang="en-GB" altLang="en-US" sz="2800" b="1" dirty="0">
                <a:solidFill>
                  <a:schemeClr val="bg1"/>
                </a:solidFill>
              </a:rPr>
              <a:t>Lecturer Name: Dr Sheila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3">
            <a:hlinkClick r:id="" action="ppaction://media"/>
            <a:extLst>
              <a:ext uri="{FF2B5EF4-FFF2-40B4-BE49-F238E27FC236}">
                <a16:creationId xmlns:a16="http://schemas.microsoft.com/office/drawing/2014/main" id="{1FF16851-5D3E-468D-F48E-346236914B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3226"/>
    </mc:Choice>
    <mc:Fallback xmlns="">
      <p:transition spd="slow" advTm="13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948537"/>
          </a:xfrm>
        </p:spPr>
        <p:txBody>
          <a:bodyPr wrap="square" anchor="ctr">
            <a:normAutofit/>
          </a:bodyPr>
          <a:lstStyle/>
          <a:p>
            <a:r>
              <a:rPr lang="en-GB" sz="11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half" idx="1"/>
          </p:nvPr>
        </p:nvSpPr>
        <p:spPr>
          <a:xfrm>
            <a:off x="457200" y="836712"/>
            <a:ext cx="4038600" cy="4364323"/>
          </a:xfrm>
        </p:spPr>
        <p:txBody>
          <a:bodyPr wrap="square" anchor="t" anchorCtr="0">
            <a:normAutofit/>
          </a:bodyPr>
          <a:lstStyle/>
          <a:p>
            <a:pPr marL="0" indent="0" algn="just">
              <a:lnSpc>
                <a:spcPct val="90000"/>
              </a:lnSpc>
              <a:spcBef>
                <a:spcPts val="1200"/>
              </a:spcBef>
              <a:buNone/>
            </a:pPr>
            <a:r>
              <a:rPr lang="en-GB" sz="1100" dirty="0">
                <a:latin typeface="Arial" panose="020B0604020202020204" pitchFamily="34" charset="0"/>
                <a:cs typeface="Arial" panose="020B0604020202020204" pitchFamily="34" charset="0"/>
              </a:rPr>
              <a:t> Stroke Patient Case Study</a:t>
            </a:r>
          </a:p>
          <a:p>
            <a:pPr algn="just">
              <a:lnSpc>
                <a:spcPct val="90000"/>
              </a:lnSpc>
              <a:spcBef>
                <a:spcPts val="12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Patient Name: Mr John Terry</a:t>
            </a:r>
          </a:p>
          <a:p>
            <a:pPr algn="just">
              <a:lnSpc>
                <a:spcPct val="90000"/>
              </a:lnSpc>
              <a:spcBef>
                <a:spcPts val="12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Age: 56 years old</a:t>
            </a:r>
          </a:p>
          <a:p>
            <a:pPr algn="just">
              <a:lnSpc>
                <a:spcPct val="90000"/>
              </a:lnSpc>
              <a:spcBef>
                <a:spcPts val="12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Health Conditions: Stroke, Diabetes and Hypertension</a:t>
            </a:r>
          </a:p>
          <a:p>
            <a:pPr algn="just">
              <a:lnSpc>
                <a:spcPct val="90000"/>
              </a:lnSpc>
              <a:spcBef>
                <a:spcPts val="12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Background: former teacher, , lives with his wife and  two young children in a  three- bedrooms home in North London. Has a history of hypertension,  high cholesterol, type 2 diabetes. Recently  suffered stroke resulting in paralysis of his left side.</a:t>
            </a:r>
          </a:p>
          <a:p>
            <a:pPr algn="just">
              <a:lnSpc>
                <a:spcPct val="90000"/>
              </a:lnSpc>
              <a:spcBef>
                <a:spcPts val="1200"/>
              </a:spcBef>
              <a:buFont typeface="Wingdings" panose="05000000000000000000" pitchFamily="2" charset="2"/>
              <a:buChar char="Ø"/>
            </a:pPr>
            <a:r>
              <a:rPr lang="en-GB" sz="1100" dirty="0">
                <a:latin typeface="Arial" panose="020B0604020202020204" pitchFamily="34" charset="0"/>
                <a:cs typeface="Arial" panose="020B0604020202020204" pitchFamily="34" charset="0"/>
              </a:rPr>
              <a:t>Stroke is a critical priority  in health and social care because it:</a:t>
            </a:r>
          </a:p>
          <a:p>
            <a:pPr algn="just">
              <a:lnSpc>
                <a:spcPct val="90000"/>
              </a:lnSpc>
              <a:spcBef>
                <a:spcPts val="12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Is a leading cause of disability and mortality across the UK</a:t>
            </a:r>
          </a:p>
          <a:p>
            <a:pPr algn="just">
              <a:lnSpc>
                <a:spcPct val="90000"/>
              </a:lnSpc>
              <a:spcBef>
                <a:spcPts val="12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Places heavy demand on health services, social care and rehabilitation resources</a:t>
            </a:r>
          </a:p>
          <a:p>
            <a:pPr algn="just">
              <a:lnSpc>
                <a:spcPct val="90000"/>
              </a:lnSpc>
              <a:spcBef>
                <a:spcPts val="12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 Cases are rising due to  an ageing population. And increasing prevalence of risk factors such as diabetes, obesity and hypertension.</a:t>
            </a:r>
            <a:r>
              <a:rPr lang="en-GB" dirty="0"/>
              <a:t> </a:t>
            </a:r>
            <a:r>
              <a:rPr lang="en-GB" sz="1100" dirty="0"/>
              <a:t>(Gou et al., 2025).</a:t>
            </a:r>
            <a:endParaRPr lang="en-GB" sz="1100" dirty="0">
              <a:latin typeface="Arial" panose="020B0604020202020204" pitchFamily="34" charset="0"/>
              <a:cs typeface="Arial" panose="020B0604020202020204" pitchFamily="34" charset="0"/>
            </a:endParaRPr>
          </a:p>
          <a:p>
            <a:pPr algn="just">
              <a:lnSpc>
                <a:spcPct val="90000"/>
              </a:lnSpc>
              <a:spcBef>
                <a:spcPts val="1200"/>
              </a:spcBef>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p:txBody>
      </p:sp>
      <p:pic>
        <p:nvPicPr>
          <p:cNvPr id="10" name="Picture 9" descr="Types of Stroke image">
            <a:extLst>
              <a:ext uri="{FF2B5EF4-FFF2-40B4-BE49-F238E27FC236}">
                <a16:creationId xmlns:a16="http://schemas.microsoft.com/office/drawing/2014/main" id="{48B763B1-C2CC-EE87-E742-94B2ABBB8F5B}"/>
              </a:ext>
            </a:extLst>
          </p:cNvPr>
          <p:cNvPicPr>
            <a:picLocks noChangeAspect="1"/>
          </p:cNvPicPr>
          <p:nvPr/>
        </p:nvPicPr>
        <p:blipFill>
          <a:blip r:embed="rId4"/>
          <a:stretch>
            <a:fillRect/>
          </a:stretch>
        </p:blipFill>
        <p:spPr>
          <a:xfrm>
            <a:off x="4672980" y="1484785"/>
            <a:ext cx="3931468" cy="3454639"/>
          </a:xfrm>
          <a:prstGeom prst="rect">
            <a:avLst/>
          </a:prstGeom>
          <a:noFill/>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14/08/2026</a:t>
            </a:fld>
            <a:endParaRPr lang="en-GB" altLang="en-US" sz="900"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
        <p:nvSpPr>
          <p:cNvPr id="12" name="TextBox 11">
            <a:extLst>
              <a:ext uri="{FF2B5EF4-FFF2-40B4-BE49-F238E27FC236}">
                <a16:creationId xmlns:a16="http://schemas.microsoft.com/office/drawing/2014/main" id="{22D4B7ED-3074-3C4B-B471-87A869DF55E9}"/>
              </a:ext>
            </a:extLst>
          </p:cNvPr>
          <p:cNvSpPr txBox="1"/>
          <p:nvPr/>
        </p:nvSpPr>
        <p:spPr>
          <a:xfrm>
            <a:off x="5148064" y="4939424"/>
            <a:ext cx="4572000" cy="261610"/>
          </a:xfrm>
          <a:prstGeom prst="rect">
            <a:avLst/>
          </a:prstGeom>
          <a:noFill/>
        </p:spPr>
        <p:txBody>
          <a:bodyPr wrap="square">
            <a:spAutoFit/>
          </a:bodyPr>
          <a:lstStyle/>
          <a:p>
            <a:r>
              <a:rPr lang="en-GB" sz="1100" dirty="0">
                <a:effectLst/>
                <a:latin typeface="Times New Roman" panose="02020603050405020304" pitchFamily="18" charset="0"/>
              </a:rPr>
              <a:t>(First Choice Neurology, 2024)</a:t>
            </a:r>
            <a:endParaRPr lang="en-GB" sz="1100" dirty="0"/>
          </a:p>
        </p:txBody>
      </p:sp>
      <p:pic>
        <p:nvPicPr>
          <p:cNvPr id="8" name="Audio 7">
            <a:hlinkClick r:id="" action="ppaction://media"/>
            <a:extLst>
              <a:ext uri="{FF2B5EF4-FFF2-40B4-BE49-F238E27FC236}">
                <a16:creationId xmlns:a16="http://schemas.microsoft.com/office/drawing/2014/main" id="{7220E167-A63A-B6AB-99BA-BDFD2EBA2FB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xmlns:p14="http://schemas.microsoft.com/office/powerpoint/2010/main">
    <mc:Choice Requires="p14">
      <p:transition spd="slow" p14:dur="2000" advTm="93831"/>
    </mc:Choice>
    <mc:Fallback xmlns="">
      <p:transition spd="slow" advTm="93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395536" y="634678"/>
            <a:ext cx="6696744" cy="778098"/>
          </a:xfrm>
        </p:spPr>
        <p:txBody>
          <a:bodyPr/>
          <a:lstStyle/>
          <a:p>
            <a:r>
              <a:rPr lang="en-GB" sz="1100" b="1" dirty="0">
                <a:latin typeface="Arial" panose="020B0604020202020204" pitchFamily="34" charset="0"/>
                <a:cs typeface="Arial" panose="020B0604020202020204" pitchFamily="34" charset="0"/>
              </a:rPr>
              <a:t>Demographic information                                                                         Key Health Measurements</a:t>
            </a:r>
            <a:br>
              <a:rPr lang="en-GB" sz="1100" b="1" dirty="0">
                <a:latin typeface="Arial" panose="020B0604020202020204" pitchFamily="34" charset="0"/>
                <a:cs typeface="Arial" panose="020B0604020202020204" pitchFamily="34" charset="0"/>
              </a:rPr>
            </a:br>
            <a:endParaRPr lang="en-GB" sz="1100" b="1" dirty="0">
              <a:latin typeface="Arial" panose="020B0604020202020204" pitchFamily="34" charset="0"/>
              <a:cs typeface="Arial" panose="020B0604020202020204" pitchFamily="34" charset="0"/>
            </a:endParaRPr>
          </a:p>
        </p:txBody>
      </p:sp>
      <p:graphicFrame>
        <p:nvGraphicFramePr>
          <p:cNvPr id="19" name="Content Placeholder 18">
            <a:extLst>
              <a:ext uri="{FF2B5EF4-FFF2-40B4-BE49-F238E27FC236}">
                <a16:creationId xmlns:a16="http://schemas.microsoft.com/office/drawing/2014/main" id="{A30888EF-51CE-943F-B179-7ADF1772B749}"/>
              </a:ext>
            </a:extLst>
          </p:cNvPr>
          <p:cNvGraphicFramePr>
            <a:graphicFrameLocks noGrp="1"/>
          </p:cNvGraphicFramePr>
          <p:nvPr>
            <p:ph idx="1"/>
            <p:extLst>
              <p:ext uri="{D42A27DB-BD31-4B8C-83A1-F6EECF244321}">
                <p14:modId xmlns:p14="http://schemas.microsoft.com/office/powerpoint/2010/main" val="3537708999"/>
              </p:ext>
            </p:extLst>
          </p:nvPr>
        </p:nvGraphicFramePr>
        <p:xfrm>
          <a:off x="179512" y="1124744"/>
          <a:ext cx="2880320" cy="3255636"/>
        </p:xfrm>
        <a:graphic>
          <a:graphicData uri="http://schemas.openxmlformats.org/drawingml/2006/table">
            <a:tbl>
              <a:tblPr firstRow="1" lastRow="1" bandRow="1">
                <a:tableStyleId>{9D7B26C5-4107-4FEC-AEDC-1716B250A1EF}</a:tableStyleId>
              </a:tblPr>
              <a:tblGrid>
                <a:gridCol w="1061657">
                  <a:extLst>
                    <a:ext uri="{9D8B030D-6E8A-4147-A177-3AD203B41FA5}">
                      <a16:colId xmlns:a16="http://schemas.microsoft.com/office/drawing/2014/main" val="3689807817"/>
                    </a:ext>
                  </a:extLst>
                </a:gridCol>
                <a:gridCol w="1818663">
                  <a:extLst>
                    <a:ext uri="{9D8B030D-6E8A-4147-A177-3AD203B41FA5}">
                      <a16:colId xmlns:a16="http://schemas.microsoft.com/office/drawing/2014/main" val="3886901504"/>
                    </a:ext>
                  </a:extLst>
                </a:gridCol>
              </a:tblGrid>
              <a:tr h="448149">
                <a:tc>
                  <a:txBody>
                    <a:bodyPr/>
                    <a:lstStyle/>
                    <a:p>
                      <a:r>
                        <a:rPr lang="en-GB" sz="1100" dirty="0">
                          <a:latin typeface="Arial" panose="020B0604020202020204" pitchFamily="34" charset="0"/>
                          <a:cs typeface="Arial" panose="020B0604020202020204" pitchFamily="34" charset="0"/>
                        </a:rPr>
                        <a:t>Details</a:t>
                      </a:r>
                    </a:p>
                  </a:txBody>
                  <a:tcPr/>
                </a:tc>
                <a:tc>
                  <a:txBody>
                    <a:bodyPr/>
                    <a:lstStyle/>
                    <a:p>
                      <a:r>
                        <a:rPr lang="en-GB" sz="1100" dirty="0">
                          <a:latin typeface="Arial" panose="020B0604020202020204" pitchFamily="34" charset="0"/>
                          <a:cs typeface="Arial" panose="020B0604020202020204" pitchFamily="34" charset="0"/>
                        </a:rPr>
                        <a:t>Information</a:t>
                      </a:r>
                    </a:p>
                  </a:txBody>
                  <a:tcPr/>
                </a:tc>
                <a:extLst>
                  <a:ext uri="{0D108BD9-81ED-4DB2-BD59-A6C34878D82A}">
                    <a16:rowId xmlns:a16="http://schemas.microsoft.com/office/drawing/2014/main" val="4284223323"/>
                  </a:ext>
                </a:extLst>
              </a:tr>
              <a:tr h="448149">
                <a:tc>
                  <a:txBody>
                    <a:bodyPr/>
                    <a:lstStyle/>
                    <a:p>
                      <a:r>
                        <a:rPr lang="en-GB" sz="1100" dirty="0">
                          <a:latin typeface="Arial" panose="020B0604020202020204" pitchFamily="34" charset="0"/>
                          <a:cs typeface="Arial" panose="020B0604020202020204" pitchFamily="34" charset="0"/>
                        </a:rPr>
                        <a:t>Name</a:t>
                      </a:r>
                    </a:p>
                  </a:txBody>
                  <a:tcPr/>
                </a:tc>
                <a:tc>
                  <a:txBody>
                    <a:bodyPr/>
                    <a:lstStyle/>
                    <a:p>
                      <a:r>
                        <a:rPr lang="en-GB" sz="1100" dirty="0">
                          <a:latin typeface="Arial" panose="020B0604020202020204" pitchFamily="34" charset="0"/>
                          <a:cs typeface="Arial" panose="020B0604020202020204" pitchFamily="34" charset="0"/>
                        </a:rPr>
                        <a:t>Mr. John Terry</a:t>
                      </a:r>
                    </a:p>
                  </a:txBody>
                  <a:tcPr/>
                </a:tc>
                <a:extLst>
                  <a:ext uri="{0D108BD9-81ED-4DB2-BD59-A6C34878D82A}">
                    <a16:rowId xmlns:a16="http://schemas.microsoft.com/office/drawing/2014/main" val="662539846"/>
                  </a:ext>
                </a:extLst>
              </a:tr>
              <a:tr h="448149">
                <a:tc>
                  <a:txBody>
                    <a:bodyPr/>
                    <a:lstStyle/>
                    <a:p>
                      <a:r>
                        <a:rPr lang="en-GB" sz="1100" dirty="0">
                          <a:latin typeface="Arial" panose="020B0604020202020204" pitchFamily="34" charset="0"/>
                          <a:cs typeface="Arial" panose="020B0604020202020204" pitchFamily="34" charset="0"/>
                        </a:rPr>
                        <a:t>Age</a:t>
                      </a:r>
                    </a:p>
                  </a:txBody>
                  <a:tcPr/>
                </a:tc>
                <a:tc>
                  <a:txBody>
                    <a:bodyPr/>
                    <a:lstStyle/>
                    <a:p>
                      <a:r>
                        <a:rPr lang="en-GB" sz="1100" dirty="0">
                          <a:latin typeface="Arial" panose="020B0604020202020204" pitchFamily="34" charset="0"/>
                          <a:cs typeface="Arial" panose="020B0604020202020204" pitchFamily="34" charset="0"/>
                        </a:rPr>
                        <a:t>56 years</a:t>
                      </a:r>
                      <a:r>
                        <a:rPr lang="en-GB" dirty="0"/>
                        <a:t> </a:t>
                      </a:r>
                      <a:endParaRPr lang="en-GB"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57057014"/>
                  </a:ext>
                </a:extLst>
              </a:tr>
              <a:tr h="448149">
                <a:tc>
                  <a:txBody>
                    <a:bodyPr/>
                    <a:lstStyle/>
                    <a:p>
                      <a:r>
                        <a:rPr lang="en-GB" sz="1100" dirty="0">
                          <a:latin typeface="Arial" panose="020B0604020202020204" pitchFamily="34" charset="0"/>
                          <a:cs typeface="Arial" panose="020B0604020202020204" pitchFamily="34" charset="0"/>
                        </a:rPr>
                        <a:t>Gender</a:t>
                      </a:r>
                    </a:p>
                  </a:txBody>
                  <a:tcPr/>
                </a:tc>
                <a:tc>
                  <a:txBody>
                    <a:bodyPr/>
                    <a:lstStyle/>
                    <a:p>
                      <a:r>
                        <a:rPr lang="en-GB" sz="1100" dirty="0">
                          <a:latin typeface="Arial" panose="020B0604020202020204" pitchFamily="34" charset="0"/>
                          <a:cs typeface="Arial" panose="020B0604020202020204" pitchFamily="34" charset="0"/>
                        </a:rPr>
                        <a:t>Male</a:t>
                      </a:r>
                    </a:p>
                  </a:txBody>
                  <a:tcPr/>
                </a:tc>
                <a:extLst>
                  <a:ext uri="{0D108BD9-81ED-4DB2-BD59-A6C34878D82A}">
                    <a16:rowId xmlns:a16="http://schemas.microsoft.com/office/drawing/2014/main" val="2090620913"/>
                  </a:ext>
                </a:extLst>
              </a:tr>
              <a:tr h="594360">
                <a:tc>
                  <a:txBody>
                    <a:bodyPr/>
                    <a:lstStyle/>
                    <a:p>
                      <a:r>
                        <a:rPr lang="en-GB" sz="1100" dirty="0">
                          <a:latin typeface="Arial" panose="020B0604020202020204" pitchFamily="34" charset="0"/>
                          <a:cs typeface="Arial" panose="020B0604020202020204" pitchFamily="34" charset="0"/>
                        </a:rPr>
                        <a:t>Occupation</a:t>
                      </a:r>
                    </a:p>
                  </a:txBody>
                  <a:tcPr/>
                </a:tc>
                <a:tc>
                  <a:txBody>
                    <a:bodyPr/>
                    <a:lstStyle/>
                    <a:p>
                      <a:r>
                        <a:rPr lang="en-GB" sz="1100" dirty="0">
                          <a:latin typeface="Arial" panose="020B0604020202020204" pitchFamily="34" charset="0"/>
                          <a:cs typeface="Arial" panose="020B0604020202020204" pitchFamily="34" charset="0"/>
                        </a:rPr>
                        <a:t>Former teacher but he is not working currently due to Stroke and  paralysis</a:t>
                      </a:r>
                    </a:p>
                  </a:txBody>
                  <a:tcPr/>
                </a:tc>
                <a:extLst>
                  <a:ext uri="{0D108BD9-81ED-4DB2-BD59-A6C34878D82A}">
                    <a16:rowId xmlns:a16="http://schemas.microsoft.com/office/drawing/2014/main" val="3039061332"/>
                  </a:ext>
                </a:extLst>
              </a:tr>
              <a:tr h="868680">
                <a:tc>
                  <a:txBody>
                    <a:bodyPr/>
                    <a:lstStyle/>
                    <a:p>
                      <a:r>
                        <a:rPr lang="en-GB" sz="1100" b="0" dirty="0">
                          <a:latin typeface="Arial" panose="020B0604020202020204" pitchFamily="34" charset="0"/>
                          <a:cs typeface="Arial" panose="020B0604020202020204" pitchFamily="34" charset="0"/>
                        </a:rPr>
                        <a:t>Living</a:t>
                      </a:r>
                      <a:r>
                        <a:rPr lang="en-GB" b="0" dirty="0"/>
                        <a:t> </a:t>
                      </a:r>
                      <a:r>
                        <a:rPr lang="en-GB" sz="1100" b="0" dirty="0">
                          <a:latin typeface="Arial" panose="020B0604020202020204" pitchFamily="34" charset="0"/>
                          <a:cs typeface="Arial" panose="020B0604020202020204" pitchFamily="34" charset="0"/>
                        </a:rPr>
                        <a:t>situation</a:t>
                      </a:r>
                    </a:p>
                  </a:txBody>
                  <a:tcPr/>
                </a:tc>
                <a:tc>
                  <a:txBody>
                    <a:bodyPr/>
                    <a:lstStyle/>
                    <a:p>
                      <a:r>
                        <a:rPr lang="en-GB" sz="1100" b="0" dirty="0">
                          <a:latin typeface="Arial" panose="020B0604020202020204" pitchFamily="34" charset="0"/>
                          <a:cs typeface="Arial" panose="020B0604020202020204" pitchFamily="34" charset="0"/>
                        </a:rPr>
                        <a:t>Living</a:t>
                      </a:r>
                      <a:r>
                        <a:rPr lang="en-GB" dirty="0"/>
                        <a:t> </a:t>
                      </a:r>
                      <a:r>
                        <a:rPr lang="en-GB" sz="1100" b="0" dirty="0">
                          <a:latin typeface="Arial" panose="020B0604020202020204" pitchFamily="34" charset="0"/>
                          <a:cs typeface="Arial" panose="020B0604020202020204" pitchFamily="34" charset="0"/>
                        </a:rPr>
                        <a:t>with his wife and two young children, not able to move around without support</a:t>
                      </a:r>
                    </a:p>
                  </a:txBody>
                  <a:tcPr/>
                </a:tc>
                <a:extLst>
                  <a:ext uri="{0D108BD9-81ED-4DB2-BD59-A6C34878D82A}">
                    <a16:rowId xmlns:a16="http://schemas.microsoft.com/office/drawing/2014/main" val="3267703353"/>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dirty="0"/>
          </a:p>
        </p:txBody>
      </p:sp>
      <p:graphicFrame>
        <p:nvGraphicFramePr>
          <p:cNvPr id="24" name="Table 23">
            <a:extLst>
              <a:ext uri="{FF2B5EF4-FFF2-40B4-BE49-F238E27FC236}">
                <a16:creationId xmlns:a16="http://schemas.microsoft.com/office/drawing/2014/main" id="{D7EAF58F-C8E3-1630-24DF-19D043613898}"/>
              </a:ext>
            </a:extLst>
          </p:cNvPr>
          <p:cNvGraphicFramePr>
            <a:graphicFrameLocks noGrp="1"/>
          </p:cNvGraphicFramePr>
          <p:nvPr>
            <p:extLst>
              <p:ext uri="{D42A27DB-BD31-4B8C-83A1-F6EECF244321}">
                <p14:modId xmlns:p14="http://schemas.microsoft.com/office/powerpoint/2010/main" val="4093305070"/>
              </p:ext>
            </p:extLst>
          </p:nvPr>
        </p:nvGraphicFramePr>
        <p:xfrm>
          <a:off x="3337520" y="1412776"/>
          <a:ext cx="4619031" cy="1731248"/>
        </p:xfrm>
        <a:graphic>
          <a:graphicData uri="http://schemas.openxmlformats.org/drawingml/2006/table">
            <a:tbl>
              <a:tblPr firstRow="1" bandRow="1">
                <a:tableStyleId>{5940675A-B579-460E-94D1-54222C63F5DA}</a:tableStyleId>
              </a:tblPr>
              <a:tblGrid>
                <a:gridCol w="1054600">
                  <a:extLst>
                    <a:ext uri="{9D8B030D-6E8A-4147-A177-3AD203B41FA5}">
                      <a16:colId xmlns:a16="http://schemas.microsoft.com/office/drawing/2014/main" val="1123301351"/>
                    </a:ext>
                  </a:extLst>
                </a:gridCol>
                <a:gridCol w="1254915">
                  <a:extLst>
                    <a:ext uri="{9D8B030D-6E8A-4147-A177-3AD203B41FA5}">
                      <a16:colId xmlns:a16="http://schemas.microsoft.com/office/drawing/2014/main" val="417446460"/>
                    </a:ext>
                  </a:extLst>
                </a:gridCol>
                <a:gridCol w="1154758">
                  <a:extLst>
                    <a:ext uri="{9D8B030D-6E8A-4147-A177-3AD203B41FA5}">
                      <a16:colId xmlns:a16="http://schemas.microsoft.com/office/drawing/2014/main" val="759380545"/>
                    </a:ext>
                  </a:extLst>
                </a:gridCol>
                <a:gridCol w="1154758">
                  <a:extLst>
                    <a:ext uri="{9D8B030D-6E8A-4147-A177-3AD203B41FA5}">
                      <a16:colId xmlns:a16="http://schemas.microsoft.com/office/drawing/2014/main" val="450273585"/>
                    </a:ext>
                  </a:extLst>
                </a:gridCol>
              </a:tblGrid>
              <a:tr h="150872">
                <a:tc>
                  <a:txBody>
                    <a:bodyPr/>
                    <a:lstStyle/>
                    <a:p>
                      <a:r>
                        <a:rPr lang="en-GB" sz="1100" dirty="0">
                          <a:latin typeface="Arial" panose="020B0604020202020204" pitchFamily="34" charset="0"/>
                          <a:cs typeface="Arial" panose="020B0604020202020204" pitchFamily="34" charset="0"/>
                        </a:rPr>
                        <a:t>Measurement</a:t>
                      </a:r>
                    </a:p>
                  </a:txBody>
                  <a:tcPr/>
                </a:tc>
                <a:tc>
                  <a:txBody>
                    <a:bodyPr/>
                    <a:lstStyle/>
                    <a:p>
                      <a:r>
                        <a:rPr lang="en-GB" sz="1100" dirty="0">
                          <a:latin typeface="Arial" panose="020B0604020202020204" pitchFamily="34" charset="0"/>
                          <a:cs typeface="Arial" panose="020B0604020202020204" pitchFamily="34" charset="0"/>
                        </a:rPr>
                        <a:t>Patient Result</a:t>
                      </a:r>
                    </a:p>
                  </a:txBody>
                  <a:tcPr/>
                </a:tc>
                <a:tc>
                  <a:txBody>
                    <a:bodyPr/>
                    <a:lstStyle/>
                    <a:p>
                      <a:r>
                        <a:rPr lang="en-GB" sz="1100" dirty="0">
                          <a:latin typeface="Arial" panose="020B0604020202020204" pitchFamily="34" charset="0"/>
                          <a:cs typeface="Arial" panose="020B0604020202020204" pitchFamily="34" charset="0"/>
                        </a:rPr>
                        <a:t>Normal Range</a:t>
                      </a:r>
                    </a:p>
                  </a:txBody>
                  <a:tcPr/>
                </a:tc>
                <a:tc>
                  <a:txBody>
                    <a:bodyPr/>
                    <a:lstStyle/>
                    <a:p>
                      <a:r>
                        <a:rPr lang="en-GB" sz="1100" dirty="0">
                          <a:latin typeface="Arial" panose="020B0604020202020204" pitchFamily="34" charset="0"/>
                          <a:cs typeface="Arial" panose="020B0604020202020204" pitchFamily="34" charset="0"/>
                        </a:rPr>
                        <a:t>References</a:t>
                      </a:r>
                    </a:p>
                  </a:txBody>
                  <a:tcPr/>
                </a:tc>
                <a:extLst>
                  <a:ext uri="{0D108BD9-81ED-4DB2-BD59-A6C34878D82A}">
                    <a16:rowId xmlns:a16="http://schemas.microsoft.com/office/drawing/2014/main" val="2693398199"/>
                  </a:ext>
                </a:extLst>
              </a:tr>
              <a:tr h="438904">
                <a:tc>
                  <a:txBody>
                    <a:bodyPr/>
                    <a:lstStyle/>
                    <a:p>
                      <a:r>
                        <a:rPr lang="en-GB" sz="1100" dirty="0">
                          <a:latin typeface="Arial" panose="020B0604020202020204" pitchFamily="34" charset="0"/>
                          <a:cs typeface="Arial" panose="020B0604020202020204" pitchFamily="34" charset="0"/>
                        </a:rPr>
                        <a:t>Blood Pressure</a:t>
                      </a:r>
                    </a:p>
                  </a:txBody>
                  <a:tcPr/>
                </a:tc>
                <a:tc>
                  <a:txBody>
                    <a:bodyPr/>
                    <a:lstStyle/>
                    <a:p>
                      <a:r>
                        <a:rPr lang="en-GB" sz="1100" dirty="0">
                          <a:latin typeface="Arial" panose="020B0604020202020204" pitchFamily="34" charset="0"/>
                          <a:cs typeface="Arial" panose="020B0604020202020204" pitchFamily="34" charset="0"/>
                        </a:rPr>
                        <a:t>140/90 mmHg</a:t>
                      </a:r>
                    </a:p>
                  </a:txBody>
                  <a:tcPr/>
                </a:tc>
                <a:tc>
                  <a:txBody>
                    <a:bodyPr/>
                    <a:lstStyle/>
                    <a:p>
                      <a:r>
                        <a:rPr lang="en-GB" sz="1100" dirty="0">
                          <a:latin typeface="Arial" panose="020B0604020202020204" pitchFamily="34" charset="0"/>
                          <a:cs typeface="Arial" panose="020B0604020202020204" pitchFamily="34" charset="0"/>
                        </a:rPr>
                        <a:t>&lt;120/80 mmHg</a:t>
                      </a:r>
                    </a:p>
                  </a:txBody>
                  <a:tcPr/>
                </a:tc>
                <a:tc>
                  <a: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(Mayo Clinic, 2024).</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21596551"/>
                  </a:ext>
                </a:extLst>
              </a:tr>
              <a:tr h="438904">
                <a:tc>
                  <a:txBody>
                    <a:bodyPr/>
                    <a:lstStyle/>
                    <a:p>
                      <a:r>
                        <a:rPr lang="en-GB" sz="1100" dirty="0">
                          <a:latin typeface="Arial" panose="020B0604020202020204" pitchFamily="34" charset="0"/>
                          <a:cs typeface="Arial" panose="020B0604020202020204" pitchFamily="34" charset="0"/>
                        </a:rPr>
                        <a:t>Body Mass Index (BMI)</a:t>
                      </a:r>
                    </a:p>
                  </a:txBody>
                  <a:tcPr/>
                </a:tc>
                <a:tc>
                  <a:txBody>
                    <a:bodyPr/>
                    <a:lstStyle/>
                    <a:p>
                      <a:r>
                        <a:rPr lang="en-GB" sz="1100" dirty="0">
                          <a:latin typeface="Arial" panose="020B0604020202020204" pitchFamily="34" charset="0"/>
                          <a:cs typeface="Arial" panose="020B0604020202020204" pitchFamily="34" charset="0"/>
                        </a:rPr>
                        <a:t>35 kgm2</a:t>
                      </a:r>
                    </a:p>
                  </a:txBody>
                  <a:tcPr/>
                </a:tc>
                <a:tc>
                  <a:txBody>
                    <a:bodyPr/>
                    <a:lstStyle/>
                    <a:p>
                      <a:r>
                        <a:rPr lang="en-GB" sz="1100" dirty="0">
                          <a:latin typeface="Arial" panose="020B0604020202020204" pitchFamily="34" charset="0"/>
                          <a:cs typeface="Arial" panose="020B0604020202020204" pitchFamily="34" charset="0"/>
                        </a:rPr>
                        <a:t>18.5 – 24.9kgm2</a:t>
                      </a:r>
                    </a:p>
                  </a:txBody>
                  <a:tcPr/>
                </a:tc>
                <a:tc>
                  <a:txBody>
                    <a:bodyPr/>
                    <a:lstStyle/>
                    <a:p>
                      <a:r>
                        <a:rPr lang="en-GB" sz="1100" kern="1200" dirty="0">
                          <a:solidFill>
                            <a:schemeClr val="tx1"/>
                          </a:solidFill>
                          <a:effectLst/>
                          <a:latin typeface="+mn-lt"/>
                          <a:ea typeface="+mn-ea"/>
                          <a:cs typeface="+mn-cs"/>
                        </a:rPr>
                        <a:t>(British Heart Foundation, 2026).</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28478609"/>
                  </a:ext>
                </a:extLst>
              </a:tr>
              <a:tr h="438904">
                <a:tc>
                  <a:txBody>
                    <a:bodyPr/>
                    <a:lstStyle/>
                    <a:p>
                      <a:r>
                        <a:rPr lang="en-GB" sz="1100" dirty="0">
                          <a:latin typeface="Arial" panose="020B0604020202020204" pitchFamily="34" charset="0"/>
                          <a:cs typeface="Arial" panose="020B0604020202020204" pitchFamily="34" charset="0"/>
                        </a:rPr>
                        <a:t>Blood Glucose</a:t>
                      </a:r>
                    </a:p>
                  </a:txBody>
                  <a:tcPr/>
                </a:tc>
                <a:tc>
                  <a:txBody>
                    <a:bodyPr/>
                    <a:lstStyle/>
                    <a:p>
                      <a:r>
                        <a:rPr lang="en-GB" sz="1100" dirty="0">
                          <a:latin typeface="Arial" panose="020B0604020202020204" pitchFamily="34" charset="0"/>
                          <a:cs typeface="Arial" panose="020B0604020202020204" pitchFamily="34" charset="0"/>
                        </a:rPr>
                        <a:t>7.0 mmol/L</a:t>
                      </a:r>
                    </a:p>
                  </a:txBody>
                  <a:tcPr/>
                </a:tc>
                <a:tc>
                  <a:txBody>
                    <a:bodyPr/>
                    <a:lstStyle/>
                    <a:p>
                      <a:r>
                        <a:rPr lang="en-GB" sz="1100" dirty="0">
                          <a:latin typeface="Arial" panose="020B0604020202020204" pitchFamily="34" charset="0"/>
                          <a:cs typeface="Arial" panose="020B0604020202020204" pitchFamily="34" charset="0"/>
                        </a:rPr>
                        <a:t>4.0–5.9 mmol/L</a:t>
                      </a:r>
                    </a:p>
                  </a:txBody>
                  <a:tcPr/>
                </a:tc>
                <a:tc>
                  <a:txBody>
                    <a:bodyPr/>
                    <a:lstStyle/>
                    <a:p>
                      <a:r>
                        <a:rPr lang="en-GB" sz="1100" kern="1200" dirty="0">
                          <a:solidFill>
                            <a:schemeClr val="tx1"/>
                          </a:solidFill>
                          <a:effectLst/>
                          <a:latin typeface="+mn-lt"/>
                          <a:ea typeface="+mn-ea"/>
                          <a:cs typeface="+mn-cs"/>
                        </a:rPr>
                        <a:t>(Singh et al., 2021)</a:t>
                      </a:r>
                    </a:p>
                  </a:txBody>
                  <a:tcPr/>
                </a:tc>
                <a:extLst>
                  <a:ext uri="{0D108BD9-81ED-4DB2-BD59-A6C34878D82A}">
                    <a16:rowId xmlns:a16="http://schemas.microsoft.com/office/drawing/2014/main" val="1061834119"/>
                  </a:ext>
                </a:extLst>
              </a:tr>
            </a:tbl>
          </a:graphicData>
        </a:graphic>
      </p:graphicFrame>
      <p:graphicFrame>
        <p:nvGraphicFramePr>
          <p:cNvPr id="31" name="Table 30">
            <a:extLst>
              <a:ext uri="{FF2B5EF4-FFF2-40B4-BE49-F238E27FC236}">
                <a16:creationId xmlns:a16="http://schemas.microsoft.com/office/drawing/2014/main" id="{B049D88A-0C23-8C82-3CA1-87E35AA63BDE}"/>
              </a:ext>
            </a:extLst>
          </p:cNvPr>
          <p:cNvGraphicFramePr>
            <a:graphicFrameLocks noGrp="1"/>
          </p:cNvGraphicFramePr>
          <p:nvPr>
            <p:extLst>
              <p:ext uri="{D42A27DB-BD31-4B8C-83A1-F6EECF244321}">
                <p14:modId xmlns:p14="http://schemas.microsoft.com/office/powerpoint/2010/main" val="779994439"/>
              </p:ext>
            </p:extLst>
          </p:nvPr>
        </p:nvGraphicFramePr>
        <p:xfrm>
          <a:off x="4283968" y="3445786"/>
          <a:ext cx="3312368" cy="1731247"/>
        </p:xfrm>
        <a:graphic>
          <a:graphicData uri="http://schemas.openxmlformats.org/drawingml/2006/table">
            <a:tbl>
              <a:tblPr firstRow="1" bandRow="1">
                <a:tableStyleId>{5940675A-B579-460E-94D1-54222C63F5DA}</a:tableStyleId>
              </a:tblPr>
              <a:tblGrid>
                <a:gridCol w="2159023">
                  <a:extLst>
                    <a:ext uri="{9D8B030D-6E8A-4147-A177-3AD203B41FA5}">
                      <a16:colId xmlns:a16="http://schemas.microsoft.com/office/drawing/2014/main" val="3299750236"/>
                    </a:ext>
                  </a:extLst>
                </a:gridCol>
                <a:gridCol w="1153345">
                  <a:extLst>
                    <a:ext uri="{9D8B030D-6E8A-4147-A177-3AD203B41FA5}">
                      <a16:colId xmlns:a16="http://schemas.microsoft.com/office/drawing/2014/main" val="120334235"/>
                    </a:ext>
                  </a:extLst>
                </a:gridCol>
              </a:tblGrid>
              <a:tr h="645817">
                <a:tc>
                  <a:txBody>
                    <a:bodyPr/>
                    <a:lstStyle/>
                    <a:p>
                      <a:r>
                        <a:rPr lang="en-GB" sz="1100" dirty="0">
                          <a:latin typeface="Arial" panose="020B0604020202020204" pitchFamily="34" charset="0"/>
                          <a:cs typeface="Arial" panose="020B0604020202020204" pitchFamily="34" charset="0"/>
                        </a:rPr>
                        <a:t>Blood Pressure</a:t>
                      </a:r>
                    </a:p>
                  </a:txBody>
                  <a:tcPr/>
                </a:tc>
                <a:tc>
                  <a:txBody>
                    <a:bodyPr/>
                    <a:lstStyle/>
                    <a:p>
                      <a:r>
                        <a:rPr lang="en-GB" sz="1100" dirty="0">
                          <a:latin typeface="Arial" panose="020B0604020202020204" pitchFamily="34" charset="0"/>
                          <a:cs typeface="Arial" panose="020B0604020202020204" pitchFamily="34" charset="0"/>
                        </a:rPr>
                        <a:t>Stage 2 Hypertension</a:t>
                      </a:r>
                    </a:p>
                  </a:txBody>
                  <a:tcPr/>
                </a:tc>
                <a:extLst>
                  <a:ext uri="{0D108BD9-81ED-4DB2-BD59-A6C34878D82A}">
                    <a16:rowId xmlns:a16="http://schemas.microsoft.com/office/drawing/2014/main" val="3016685669"/>
                  </a:ext>
                </a:extLst>
              </a:tr>
              <a:tr h="542715">
                <a:tc>
                  <a:txBody>
                    <a:bodyPr/>
                    <a:lstStyle/>
                    <a:p>
                      <a:r>
                        <a:rPr lang="en-GB" sz="1100" dirty="0">
                          <a:latin typeface="Arial" panose="020B0604020202020204" pitchFamily="34" charset="0"/>
                          <a:cs typeface="Arial" panose="020B0604020202020204" pitchFamily="34" charset="0"/>
                        </a:rPr>
                        <a:t>Body Mass Index(BMI)</a:t>
                      </a:r>
                    </a:p>
                  </a:txBody>
                  <a:tcPr/>
                </a:tc>
                <a:tc>
                  <a:txBody>
                    <a:bodyPr/>
                    <a:lstStyle/>
                    <a:p>
                      <a:r>
                        <a:rPr lang="en-GB" sz="1100" dirty="0">
                          <a:latin typeface="Arial" panose="020B0604020202020204" pitchFamily="34" charset="0"/>
                          <a:cs typeface="Arial" panose="020B0604020202020204" pitchFamily="34" charset="0"/>
                        </a:rPr>
                        <a:t>Obese</a:t>
                      </a:r>
                    </a:p>
                  </a:txBody>
                  <a:tcPr/>
                </a:tc>
                <a:extLst>
                  <a:ext uri="{0D108BD9-81ED-4DB2-BD59-A6C34878D82A}">
                    <a16:rowId xmlns:a16="http://schemas.microsoft.com/office/drawing/2014/main" val="1134338592"/>
                  </a:ext>
                </a:extLst>
              </a:tr>
              <a:tr h="542715">
                <a:tc>
                  <a:txBody>
                    <a:bodyPr/>
                    <a:lstStyle/>
                    <a:p>
                      <a:r>
                        <a:rPr lang="en-GB" sz="1100" dirty="0">
                          <a:latin typeface="Arial" panose="020B0604020202020204" pitchFamily="34" charset="0"/>
                          <a:cs typeface="Arial" panose="020B0604020202020204" pitchFamily="34" charset="0"/>
                        </a:rPr>
                        <a:t>Blood Glucose</a:t>
                      </a:r>
                    </a:p>
                  </a:txBody>
                  <a:tcPr/>
                </a:tc>
                <a:tc>
                  <a:txBody>
                    <a:bodyPr/>
                    <a:lstStyle/>
                    <a:p>
                      <a:r>
                        <a:rPr lang="en-GB" sz="1100" dirty="0"/>
                        <a:t>Type 2 Diabetes</a:t>
                      </a:r>
                    </a:p>
                  </a:txBody>
                  <a:tcPr/>
                </a:tc>
                <a:extLst>
                  <a:ext uri="{0D108BD9-81ED-4DB2-BD59-A6C34878D82A}">
                    <a16:rowId xmlns:a16="http://schemas.microsoft.com/office/drawing/2014/main" val="3985707663"/>
                  </a:ext>
                </a:extLst>
              </a:tr>
            </a:tbl>
          </a:graphicData>
        </a:graphic>
      </p:graphicFrame>
      <p:pic>
        <p:nvPicPr>
          <p:cNvPr id="6" name="Audio 5">
            <a:hlinkClick r:id="" action="ppaction://media"/>
            <a:extLst>
              <a:ext uri="{FF2B5EF4-FFF2-40B4-BE49-F238E27FC236}">
                <a16:creationId xmlns:a16="http://schemas.microsoft.com/office/drawing/2014/main" id="{868C3B68-F3F4-663F-FDC6-01794453D7C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xmlns:p14="http://schemas.microsoft.com/office/powerpoint/2010/main">
    <mc:Choice Requires="p14">
      <p:transition spd="slow" p14:dur="2000" advTm="104489"/>
    </mc:Choice>
    <mc:Fallback xmlns="">
      <p:transition spd="slow" advTm="104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A68AB8C4-B788-8A34-8A4B-94DC17521998}"/>
              </a:ext>
            </a:extLst>
          </p:cNvPr>
          <p:cNvSpPr>
            <a:spLocks noGrp="1"/>
          </p:cNvSpPr>
          <p:nvPr>
            <p:ph type="title"/>
          </p:nvPr>
        </p:nvSpPr>
        <p:spPr>
          <a:xfrm>
            <a:off x="457200" y="274638"/>
            <a:ext cx="8229600" cy="1143000"/>
          </a:xfrm>
        </p:spPr>
        <p:txBody>
          <a:bodyPr/>
          <a:lstStyle/>
          <a:p>
            <a:r>
              <a:rPr lang="en-US" sz="1100" dirty="0">
                <a:latin typeface="Arial" panose="020B0604020202020204" pitchFamily="34" charset="0"/>
                <a:cs typeface="Arial" panose="020B0604020202020204" pitchFamily="34" charset="0"/>
              </a:rPr>
              <a:t>Anatomy and Physiology</a:t>
            </a:r>
          </a:p>
        </p:txBody>
      </p:sp>
      <p:pic>
        <p:nvPicPr>
          <p:cNvPr id="6" name="Content Placeholder 5" descr="The nervous system in a body, with the central system and peripheral nervous system.">
            <a:extLst>
              <a:ext uri="{FF2B5EF4-FFF2-40B4-BE49-F238E27FC236}">
                <a16:creationId xmlns:a16="http://schemas.microsoft.com/office/drawing/2014/main" id="{FAAEC673-4BF5-A8C4-A705-2E33794618F5}"/>
              </a:ext>
            </a:extLst>
          </p:cNvPr>
          <p:cNvPicPr>
            <a:picLocks noGrp="1" noChangeAspect="1"/>
          </p:cNvPicPr>
          <p:nvPr>
            <p:ph sz="half" idx="1"/>
          </p:nvPr>
        </p:nvPicPr>
        <p:blipFill>
          <a:blip r:embed="rId4"/>
          <a:stretch>
            <a:fillRect/>
          </a:stretch>
        </p:blipFill>
        <p:spPr>
          <a:xfrm>
            <a:off x="826035" y="1600201"/>
            <a:ext cx="3300930" cy="3989040"/>
          </a:xfrm>
          <a:prstGeom prst="rect">
            <a:avLst/>
          </a:prstGeom>
          <a:noFill/>
        </p:spPr>
      </p:pic>
      <p:sp>
        <p:nvSpPr>
          <p:cNvPr id="13" name="Content Placeholder 3">
            <a:extLst>
              <a:ext uri="{FF2B5EF4-FFF2-40B4-BE49-F238E27FC236}">
                <a16:creationId xmlns:a16="http://schemas.microsoft.com/office/drawing/2014/main" id="{0A3E6F59-1D2D-263A-15C5-B1744611C899}"/>
              </a:ext>
            </a:extLst>
          </p:cNvPr>
          <p:cNvSpPr>
            <a:spLocks noGrp="1"/>
          </p:cNvSpPr>
          <p:nvPr>
            <p:ph sz="half" idx="2"/>
          </p:nvPr>
        </p:nvSpPr>
        <p:spPr>
          <a:xfrm>
            <a:off x="4648200" y="980728"/>
            <a:ext cx="4038600" cy="4608513"/>
          </a:xfrm>
        </p:spPr>
        <p:txBody>
          <a:bodyPr/>
          <a:lstStyle/>
          <a:p>
            <a:pPr algn="just">
              <a:buFont typeface="Wingdings" panose="05000000000000000000" pitchFamily="2" charset="2"/>
              <a:buChar char="q"/>
            </a:pPr>
            <a:r>
              <a:rPr lang="en-US" sz="1100" b="1" dirty="0">
                <a:latin typeface="Arial" panose="020B0604020202020204" pitchFamily="34" charset="0"/>
                <a:cs typeface="Arial" panose="020B0604020202020204" pitchFamily="34" charset="0"/>
              </a:rPr>
              <a:t>A stroke </a:t>
            </a:r>
            <a:r>
              <a:rPr lang="en-US" sz="1100" dirty="0">
                <a:latin typeface="Arial" panose="020B0604020202020204" pitchFamily="34" charset="0"/>
                <a:cs typeface="Arial" panose="020B0604020202020204" pitchFamily="34" charset="0"/>
              </a:rPr>
              <a:t>affects the nervous system.</a:t>
            </a:r>
          </a:p>
          <a:p>
            <a:pPr algn="just">
              <a:buFont typeface="Wingdings" panose="05000000000000000000" pitchFamily="2" charset="2"/>
              <a:buChar char="q"/>
            </a:pPr>
            <a:r>
              <a:rPr lang="en-US" sz="1100" b="1" dirty="0">
                <a:latin typeface="Arial" panose="020B0604020202020204" pitchFamily="34" charset="0"/>
                <a:cs typeface="Arial" panose="020B0604020202020204" pitchFamily="34" charset="0"/>
              </a:rPr>
              <a:t>Nervous system </a:t>
            </a:r>
            <a:r>
              <a:rPr lang="en-US" sz="1100" dirty="0">
                <a:latin typeface="Arial" panose="020B0604020202020204" pitchFamily="34" charset="0"/>
                <a:cs typeface="Arial" panose="020B0604020202020204" pitchFamily="34" charset="0"/>
              </a:rPr>
              <a:t>comprises two main parts:</a:t>
            </a:r>
          </a:p>
          <a:p>
            <a:pPr algn="just">
              <a:buFont typeface="Wingdings" panose="05000000000000000000" pitchFamily="2" charset="2"/>
              <a:buChar char="§"/>
            </a:pPr>
            <a:r>
              <a:rPr lang="en-US" sz="1100" b="1" dirty="0">
                <a:latin typeface="Arial" panose="020B0604020202020204" pitchFamily="34" charset="0"/>
                <a:cs typeface="Arial" panose="020B0604020202020204" pitchFamily="34" charset="0"/>
              </a:rPr>
              <a:t>Central nervous system (CNS):</a:t>
            </a:r>
            <a:r>
              <a:rPr lang="en-US" sz="1100" dirty="0">
                <a:latin typeface="Arial" panose="020B0604020202020204" pitchFamily="34" charset="0"/>
                <a:cs typeface="Arial" panose="020B0604020202020204" pitchFamily="34" charset="0"/>
              </a:rPr>
              <a:t> Consists of the brain and spinal cord. it processes information from the nerves and generates signals to control thought, movement and sensation.</a:t>
            </a:r>
          </a:p>
          <a:p>
            <a:pPr algn="just">
              <a:buFont typeface="Wingdings" panose="05000000000000000000" pitchFamily="2" charset="2"/>
              <a:buChar char="§"/>
            </a:pPr>
            <a:r>
              <a:rPr lang="en-US" sz="1100" b="1" dirty="0">
                <a:latin typeface="Arial" panose="020B0604020202020204" pitchFamily="34" charset="0"/>
                <a:cs typeface="Arial" panose="020B0604020202020204" pitchFamily="34" charset="0"/>
              </a:rPr>
              <a:t>The peripheral system ( CPS) </a:t>
            </a:r>
            <a:r>
              <a:rPr lang="en-US" sz="1100" dirty="0">
                <a:latin typeface="Arial" panose="020B0604020202020204" pitchFamily="34" charset="0"/>
                <a:cs typeface="Arial" panose="020B0604020202020204" pitchFamily="34" charset="0"/>
              </a:rPr>
              <a:t>made up of all the nerves outside the brain and spinal cord. it connects  the central nervous system to the skin, muscles and organs, transmitting signal back and forth to enable movement, sensation and body functions.</a:t>
            </a:r>
          </a:p>
          <a:p>
            <a:pPr algn="just">
              <a:buFont typeface="Wingdings" panose="05000000000000000000" pitchFamily="2" charset="2"/>
              <a:buChar char="q"/>
            </a:pPr>
            <a:r>
              <a:rPr lang="en-US" sz="1100" b="1" dirty="0">
                <a:latin typeface="Arial" panose="020B0604020202020204" pitchFamily="34" charset="0"/>
                <a:cs typeface="Arial" panose="020B0604020202020204" pitchFamily="34" charset="0"/>
              </a:rPr>
              <a:t>The Anatomical terms </a:t>
            </a:r>
            <a:r>
              <a:rPr lang="en-US" sz="1100" dirty="0">
                <a:latin typeface="Arial" panose="020B0604020202020204" pitchFamily="34" charset="0"/>
                <a:cs typeface="Arial" panose="020B0604020202020204" pitchFamily="34" charset="0"/>
              </a:rPr>
              <a:t>of the of each part:</a:t>
            </a:r>
          </a:p>
          <a:p>
            <a:pPr algn="just"/>
            <a:r>
              <a:rPr lang="en-US" sz="1100" b="1" dirty="0">
                <a:latin typeface="Arial" panose="020B0604020202020204" pitchFamily="34" charset="0"/>
                <a:cs typeface="Arial" panose="020B0604020202020204" pitchFamily="34" charset="0"/>
              </a:rPr>
              <a:t>Cerebrum:</a:t>
            </a:r>
            <a:r>
              <a:rPr lang="en-US" sz="1100" dirty="0">
                <a:latin typeface="Arial" panose="020B0604020202020204" pitchFamily="34" charset="0"/>
                <a:cs typeface="Arial" panose="020B0604020202020204" pitchFamily="34" charset="0"/>
              </a:rPr>
              <a:t> Controls voluntary movement. Speech, memory and sensation.</a:t>
            </a:r>
          </a:p>
          <a:p>
            <a:pPr algn="just"/>
            <a:r>
              <a:rPr lang="en-US" sz="1100" b="1" dirty="0">
                <a:latin typeface="Arial" panose="020B0604020202020204" pitchFamily="34" charset="0"/>
                <a:cs typeface="Arial" panose="020B0604020202020204" pitchFamily="34" charset="0"/>
              </a:rPr>
              <a:t>Brainstem: </a:t>
            </a:r>
            <a:r>
              <a:rPr lang="en-US" sz="1100" dirty="0">
                <a:latin typeface="Arial" panose="020B0604020202020204" pitchFamily="34" charset="0"/>
                <a:cs typeface="Arial" panose="020B0604020202020204" pitchFamily="34" charset="0"/>
              </a:rPr>
              <a:t>Regulates vital functions including heart rate, blood pressure and breathing.</a:t>
            </a:r>
          </a:p>
          <a:p>
            <a:pPr algn="just"/>
            <a:r>
              <a:rPr lang="en-US" sz="1100" b="1" dirty="0">
                <a:latin typeface="Arial" panose="020B0604020202020204" pitchFamily="34" charset="0"/>
                <a:cs typeface="Arial" panose="020B0604020202020204" pitchFamily="34" charset="0"/>
              </a:rPr>
              <a:t>Cerebellum</a:t>
            </a:r>
            <a:r>
              <a:rPr lang="en-US" sz="1100" dirty="0">
                <a:latin typeface="Arial" panose="020B0604020202020204" pitchFamily="34" charset="0"/>
                <a:cs typeface="Arial" panose="020B0604020202020204" pitchFamily="34" charset="0"/>
              </a:rPr>
              <a:t>: Maintains and balance, posture and coordination.</a:t>
            </a:r>
          </a:p>
          <a:p>
            <a:pPr marL="0" indent="0" algn="just">
              <a:buNone/>
            </a:pPr>
            <a:r>
              <a:rPr lang="en-US" sz="1100" dirty="0">
                <a:latin typeface="Arial" panose="020B0604020202020204" pitchFamily="34" charset="0"/>
                <a:cs typeface="Arial" panose="020B0604020202020204" pitchFamily="34" charset="0"/>
              </a:rPr>
              <a:t>Stoke occurs when the blood flow to part of the brain is blocked or reduced. without oxygen and nutrients, brain cells cannot function and begin to die rapidly. This damage interrupts normal nerve signaling, potentially causing speech impairment, vision loss, weakness and paralysis. </a:t>
            </a:r>
            <a:r>
              <a:rPr lang="en-GB" sz="1100" dirty="0"/>
              <a:t>(Cleveland Clinic, 2023).</a:t>
            </a:r>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D3C8532-0F80-4755-2FC8-C751E158585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14/08/2026</a:t>
            </a:fld>
            <a:endParaRPr lang="en-GB" altLang="en-US" sz="900"/>
          </a:p>
        </p:txBody>
      </p:sp>
      <p:sp>
        <p:nvSpPr>
          <p:cNvPr id="5" name="Slide Number Placeholder 4">
            <a:extLst>
              <a:ext uri="{FF2B5EF4-FFF2-40B4-BE49-F238E27FC236}">
                <a16:creationId xmlns:a16="http://schemas.microsoft.com/office/drawing/2014/main" id="{50E74706-ECE1-7F8B-E58F-44D4A9BA213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pic>
        <p:nvPicPr>
          <p:cNvPr id="3" name="Audio 2">
            <a:hlinkClick r:id="" action="ppaction://media"/>
            <a:extLst>
              <a:ext uri="{FF2B5EF4-FFF2-40B4-BE49-F238E27FC236}">
                <a16:creationId xmlns:a16="http://schemas.microsoft.com/office/drawing/2014/main" id="{777752B3-1465-6B95-6DB6-4D9585656C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6176130"/>
      </p:ext>
    </p:extLst>
  </p:cSld>
  <p:clrMapOvr>
    <a:masterClrMapping/>
  </p:clrMapOvr>
  <mc:AlternateContent xmlns:mc="http://schemas.openxmlformats.org/markup-compatibility/2006" xmlns:p14="http://schemas.microsoft.com/office/powerpoint/2010/main">
    <mc:Choice Requires="p14">
      <p:transition spd="slow" p14:dur="2000" advTm="134792"/>
    </mc:Choice>
    <mc:Fallback xmlns="">
      <p:transition spd="slow" advTm="134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FE99B-6D63-8D72-F28C-ECFBCCB05DCC}"/>
              </a:ext>
            </a:extLst>
          </p:cNvPr>
          <p:cNvSpPr>
            <a:spLocks noGrp="1"/>
          </p:cNvSpPr>
          <p:nvPr>
            <p:ph type="title"/>
          </p:nvPr>
        </p:nvSpPr>
        <p:spPr>
          <a:xfrm>
            <a:off x="457200" y="274638"/>
            <a:ext cx="8229600" cy="1143000"/>
          </a:xfrm>
        </p:spPr>
        <p:txBody>
          <a:bodyPr wrap="square" anchor="ctr">
            <a:normAutofit/>
          </a:bodyPr>
          <a:lstStyle/>
          <a:p>
            <a:r>
              <a:rPr lang="en-GB" sz="1100" dirty="0">
                <a:latin typeface="Arial" panose="020B0604020202020204" pitchFamily="34" charset="0"/>
                <a:cs typeface="Arial" panose="020B0604020202020204" pitchFamily="34" charset="0"/>
              </a:rPr>
              <a:t>Care plan 1/3: Lifestyle and Health Behaviour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Mr. John Terry  - 56 years, Male</a:t>
            </a:r>
          </a:p>
        </p:txBody>
      </p:sp>
      <p:sp>
        <p:nvSpPr>
          <p:cNvPr id="16" name="Text Placeholder 2">
            <a:extLst>
              <a:ext uri="{FF2B5EF4-FFF2-40B4-BE49-F238E27FC236}">
                <a16:creationId xmlns:a16="http://schemas.microsoft.com/office/drawing/2014/main" id="{37BDFDD2-8C75-7EAA-24BF-011E20EB9055}"/>
              </a:ext>
            </a:extLst>
          </p:cNvPr>
          <p:cNvSpPr>
            <a:spLocks noGrp="1"/>
          </p:cNvSpPr>
          <p:nvPr>
            <p:ph type="body" idx="1"/>
          </p:nvPr>
        </p:nvSpPr>
        <p:spPr>
          <a:xfrm>
            <a:off x="457200" y="1535113"/>
            <a:ext cx="4040188" cy="639762"/>
          </a:xfrm>
        </p:spPr>
        <p:txBody>
          <a:bodyPr/>
          <a:lstStyle/>
          <a:p>
            <a:r>
              <a:rPr lang="en-US" sz="1100" dirty="0">
                <a:latin typeface="Arial" panose="020B0604020202020204" pitchFamily="34" charset="0"/>
                <a:cs typeface="Arial" panose="020B0604020202020204" pitchFamily="34" charset="0"/>
              </a:rPr>
              <a:t>High Saturated Food</a:t>
            </a:r>
          </a:p>
        </p:txBody>
      </p:sp>
      <p:pic>
        <p:nvPicPr>
          <p:cNvPr id="7" name="Content Placeholder 5" descr="Foods to avoid with high cholesterol - BHF">
            <a:extLst>
              <a:ext uri="{FF2B5EF4-FFF2-40B4-BE49-F238E27FC236}">
                <a16:creationId xmlns:a16="http://schemas.microsoft.com/office/drawing/2014/main" id="{6A254B2C-AA87-B41A-B97D-F298F6AC3A1E}"/>
              </a:ext>
            </a:extLst>
          </p:cNvPr>
          <p:cNvPicPr>
            <a:picLocks noChangeAspect="1"/>
          </p:cNvPicPr>
          <p:nvPr/>
        </p:nvPicPr>
        <p:blipFill>
          <a:blip r:embed="rId4"/>
          <a:srcRect l="4423" r="6828" b="-2"/>
          <a:stretch>
            <a:fillRect/>
          </a:stretch>
        </p:blipFill>
        <p:spPr bwMode="auto">
          <a:xfrm>
            <a:off x="457200" y="2174875"/>
            <a:ext cx="4040188" cy="3414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 Placeholder 4">
            <a:extLst>
              <a:ext uri="{FF2B5EF4-FFF2-40B4-BE49-F238E27FC236}">
                <a16:creationId xmlns:a16="http://schemas.microsoft.com/office/drawing/2014/main" id="{5A6F1904-5F40-CC0F-4CA6-3784917A7696}"/>
              </a:ext>
            </a:extLst>
          </p:cNvPr>
          <p:cNvSpPr>
            <a:spLocks noGrp="1"/>
          </p:cNvSpPr>
          <p:nvPr>
            <p:ph type="body" sz="quarter" idx="3"/>
          </p:nvPr>
        </p:nvSpPr>
        <p:spPr>
          <a:xfrm>
            <a:off x="4645025" y="1268761"/>
            <a:ext cx="4041775" cy="148877"/>
          </a:xfrm>
        </p:spPr>
        <p:txBody>
          <a:bodyPr/>
          <a:lstStyle/>
          <a:p>
            <a:r>
              <a:rPr lang="en-US" sz="1100" dirty="0">
                <a:latin typeface="Arial" panose="020B0604020202020204" pitchFamily="34" charset="0"/>
                <a:cs typeface="Arial" panose="020B0604020202020204" pitchFamily="34" charset="0"/>
              </a:rPr>
              <a:t>Based on Mr. John Terry’s Keys Health Measurements </a:t>
            </a:r>
          </a:p>
        </p:txBody>
      </p:sp>
      <p:sp>
        <p:nvSpPr>
          <p:cNvPr id="11" name="Content Placeholder 3">
            <a:extLst>
              <a:ext uri="{FF2B5EF4-FFF2-40B4-BE49-F238E27FC236}">
                <a16:creationId xmlns:a16="http://schemas.microsoft.com/office/drawing/2014/main" id="{671EE9D7-2875-3DB3-2CE8-CF9EC20219AC}"/>
              </a:ext>
            </a:extLst>
          </p:cNvPr>
          <p:cNvSpPr>
            <a:spLocks noGrp="1"/>
          </p:cNvSpPr>
          <p:nvPr>
            <p:ph sz="quarter" idx="4"/>
          </p:nvPr>
        </p:nvSpPr>
        <p:spPr>
          <a:xfrm>
            <a:off x="4645025" y="1417639"/>
            <a:ext cx="4319463" cy="4171602"/>
          </a:xfrm>
        </p:spPr>
        <p:txBody>
          <a:bodyPr wrap="square" anchor="t">
            <a:normAutofit fontScale="92500" lnSpcReduction="10000"/>
          </a:bodyPr>
          <a:lstStyle/>
          <a:p>
            <a:pPr>
              <a:buFont typeface="Wingdings" panose="05000000000000000000" pitchFamily="2" charset="2"/>
              <a:buChar char="Ø"/>
            </a:pPr>
            <a:endParaRPr lang="en-US" sz="11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1100" b="1" dirty="0">
                <a:latin typeface="Arial" panose="020B0604020202020204" pitchFamily="34" charset="0"/>
                <a:cs typeface="Arial" panose="020B0604020202020204" pitchFamily="34" charset="0"/>
              </a:rPr>
              <a:t>Health Profile</a:t>
            </a:r>
          </a:p>
          <a:p>
            <a:pPr>
              <a:buFont typeface="Wingdings" panose="05000000000000000000" pitchFamily="2" charset="2"/>
              <a:buChar char="§"/>
            </a:pPr>
            <a:r>
              <a:rPr lang="en-US" sz="1100" b="1" dirty="0">
                <a:latin typeface="Arial" panose="020B0604020202020204" pitchFamily="34" charset="0"/>
                <a:cs typeface="Arial" panose="020B0604020202020204" pitchFamily="34" charset="0"/>
              </a:rPr>
              <a:t>BMI</a:t>
            </a:r>
            <a:r>
              <a:rPr lang="en-US" sz="1100" dirty="0">
                <a:latin typeface="Arial" panose="020B0604020202020204" pitchFamily="34" charset="0"/>
                <a:cs typeface="Arial" panose="020B0604020202020204" pitchFamily="34" charset="0"/>
              </a:rPr>
              <a:t> 35 : Above the normal; obese</a:t>
            </a:r>
          </a:p>
          <a:p>
            <a:pPr>
              <a:buFont typeface="Wingdings" panose="05000000000000000000" pitchFamily="2" charset="2"/>
              <a:buChar char="§"/>
            </a:pPr>
            <a:r>
              <a:rPr lang="en-US" sz="1100" b="1" dirty="0">
                <a:latin typeface="Arial" panose="020B0604020202020204" pitchFamily="34" charset="0"/>
                <a:cs typeface="Arial" panose="020B0604020202020204" pitchFamily="34" charset="0"/>
              </a:rPr>
              <a:t>Glucose Level </a:t>
            </a:r>
            <a:r>
              <a:rPr lang="en-US" sz="1100" dirty="0">
                <a:latin typeface="Arial" panose="020B0604020202020204" pitchFamily="34" charset="0"/>
                <a:cs typeface="Arial" panose="020B0604020202020204" pitchFamily="34" charset="0"/>
              </a:rPr>
              <a:t>: 7.0 mml/L is type 2 diabetes</a:t>
            </a:r>
          </a:p>
          <a:p>
            <a:pPr>
              <a:buFont typeface="Wingdings" panose="05000000000000000000" pitchFamily="2" charset="2"/>
              <a:buChar char="§"/>
            </a:pPr>
            <a:r>
              <a:rPr lang="en-US" sz="1100" b="1" dirty="0">
                <a:latin typeface="Arial" panose="020B0604020202020204" pitchFamily="34" charset="0"/>
                <a:cs typeface="Arial" panose="020B0604020202020204" pitchFamily="34" charset="0"/>
              </a:rPr>
              <a:t>Blood pressure</a:t>
            </a:r>
            <a:r>
              <a:rPr lang="en-US" sz="1100" dirty="0">
                <a:latin typeface="Arial" panose="020B0604020202020204" pitchFamily="34" charset="0"/>
                <a:cs typeface="Arial" panose="020B0604020202020204" pitchFamily="34" charset="0"/>
              </a:rPr>
              <a:t>:  140/90 mmHg stage 2 hypertension</a:t>
            </a:r>
          </a:p>
          <a:p>
            <a:pPr>
              <a:buFont typeface="Wingdings" panose="05000000000000000000" pitchFamily="2" charset="2"/>
              <a:buChar char="§"/>
            </a:pPr>
            <a:r>
              <a:rPr lang="en-US" sz="1100" dirty="0">
                <a:latin typeface="Arial" panose="020B0604020202020204" pitchFamily="34" charset="0"/>
                <a:cs typeface="Arial" panose="020B0604020202020204" pitchFamily="34" charset="0"/>
              </a:rPr>
              <a:t>Recent stroke with paralysis</a:t>
            </a:r>
          </a:p>
          <a:p>
            <a:pPr algn="just">
              <a:buFont typeface="Wingdings" panose="05000000000000000000" pitchFamily="2" charset="2"/>
              <a:buChar char="q"/>
            </a:pPr>
            <a:r>
              <a:rPr lang="en-US" sz="1100" dirty="0">
                <a:latin typeface="Arial" panose="020B0604020202020204" pitchFamily="34" charset="0"/>
                <a:cs typeface="Arial" panose="020B0604020202020204" pitchFamily="34" charset="0"/>
              </a:rPr>
              <a:t>These measurements highly conform health risk, strongly liked to lifestyle factors</a:t>
            </a:r>
          </a:p>
          <a:p>
            <a:pPr algn="just">
              <a:buFont typeface="Wingdings" panose="05000000000000000000" pitchFamily="2" charset="2"/>
              <a:buChar char="q"/>
            </a:pPr>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b="1" dirty="0">
                <a:latin typeface="Arial" panose="020B0604020202020204" pitchFamily="34" charset="0"/>
                <a:cs typeface="Arial" panose="020B0604020202020204" pitchFamily="34" charset="0"/>
              </a:rPr>
              <a:t>Identified Lifestyle Habits </a:t>
            </a:r>
          </a:p>
          <a:p>
            <a:pPr algn="just">
              <a:buFont typeface="Wingdings" panose="05000000000000000000" pitchFamily="2" charset="2"/>
              <a:buChar char="§"/>
            </a:pPr>
            <a:r>
              <a:rPr lang="en-US" sz="1100" b="1" dirty="0">
                <a:latin typeface="Arial" panose="020B0604020202020204" pitchFamily="34" charset="0"/>
                <a:cs typeface="Arial" panose="020B0604020202020204" pitchFamily="34" charset="0"/>
              </a:rPr>
              <a:t>Diet: </a:t>
            </a:r>
            <a:r>
              <a:rPr lang="en-US" sz="1100" dirty="0">
                <a:latin typeface="Arial" panose="020B0604020202020204" pitchFamily="34" charset="0"/>
                <a:cs typeface="Arial" panose="020B0604020202020204" pitchFamily="34" charset="0"/>
              </a:rPr>
              <a:t>High in saturated fat, sugar and linked to the unhealthy diet shown in the image.</a:t>
            </a:r>
          </a:p>
          <a:p>
            <a:pPr algn="just">
              <a:buFont typeface="Wingdings" panose="05000000000000000000" pitchFamily="2" charset="2"/>
              <a:buChar char="§"/>
            </a:pPr>
            <a:r>
              <a:rPr lang="en-US" sz="1100" b="1" dirty="0">
                <a:latin typeface="Arial" panose="020B0604020202020204" pitchFamily="34" charset="0"/>
                <a:cs typeface="Arial" panose="020B0604020202020204" pitchFamily="34" charset="0"/>
              </a:rPr>
              <a:t>Activity</a:t>
            </a:r>
            <a:r>
              <a:rPr lang="en-US" sz="1100" dirty="0">
                <a:latin typeface="Arial" panose="020B0604020202020204" pitchFamily="34" charset="0"/>
                <a:cs typeface="Arial" panose="020B0604020202020204" pitchFamily="34" charset="0"/>
              </a:rPr>
              <a:t> : As a teacher, he had limited time for exercise</a:t>
            </a:r>
          </a:p>
          <a:p>
            <a:pPr algn="just">
              <a:buFont typeface="Wingdings" panose="05000000000000000000" pitchFamily="2" charset="2"/>
              <a:buChar char="§"/>
            </a:pPr>
            <a:r>
              <a:rPr lang="en-US" sz="1100" b="1" dirty="0">
                <a:latin typeface="Arial" panose="020B0604020202020204" pitchFamily="34" charset="0"/>
                <a:cs typeface="Arial" panose="020B0604020202020204" pitchFamily="34" charset="0"/>
              </a:rPr>
              <a:t>Alcohol:</a:t>
            </a:r>
            <a:r>
              <a:rPr lang="en-US" sz="1100" dirty="0">
                <a:latin typeface="Arial" panose="020B0604020202020204" pitchFamily="34" charset="0"/>
                <a:cs typeface="Arial" panose="020B0604020202020204" pitchFamily="34" charset="0"/>
              </a:rPr>
              <a:t> Reported past heavy drinking, which may have contributed to stroke risk.</a:t>
            </a:r>
          </a:p>
          <a:p>
            <a:pPr algn="just">
              <a:buFont typeface="Wingdings" panose="05000000000000000000" pitchFamily="2" charset="2"/>
              <a:buChar char="§"/>
            </a:pPr>
            <a:endParaRPr lang="en-US"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1100" b="1" dirty="0">
                <a:latin typeface="Arial" panose="020B0604020202020204" pitchFamily="34" charset="0"/>
                <a:cs typeface="Arial" panose="020B0604020202020204" pitchFamily="34" charset="0"/>
              </a:rPr>
              <a:t>Health Impact </a:t>
            </a:r>
            <a:r>
              <a:rPr lang="en-US" sz="1100" dirty="0">
                <a:latin typeface="Arial" panose="020B0604020202020204" pitchFamily="34" charset="0"/>
                <a:cs typeface="Arial" panose="020B0604020202020204" pitchFamily="34" charset="0"/>
              </a:rPr>
              <a:t>: Regular consumption of foods high in saturated fat raises blood cholesterol, leading to fatty deposits in blood vessel and increasing risk of cardiovascular disease and stroke.</a:t>
            </a:r>
          </a:p>
          <a:p>
            <a:pPr algn="just">
              <a:buFont typeface="Wingdings" panose="05000000000000000000" pitchFamily="2" charset="2"/>
              <a:buChar char="Ø"/>
            </a:pPr>
            <a:endParaRPr lang="en-US" sz="11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1100" b="1" dirty="0">
                <a:latin typeface="Arial" panose="020B0604020202020204" pitchFamily="34" charset="0"/>
                <a:cs typeface="Arial" panose="020B0604020202020204" pitchFamily="34" charset="0"/>
              </a:rPr>
              <a:t>Obesity,</a:t>
            </a:r>
            <a:r>
              <a:rPr lang="en-US" sz="1100" dirty="0">
                <a:latin typeface="Arial" panose="020B0604020202020204" pitchFamily="34" charset="0"/>
                <a:cs typeface="Arial" panose="020B0604020202020204" pitchFamily="34" charset="0"/>
              </a:rPr>
              <a:t> diabetes and hypertension these combination damage to blood vessels. Major cause of his stroke.</a:t>
            </a:r>
          </a:p>
          <a:p>
            <a:pPr>
              <a:buFont typeface="Wingdings" panose="05000000000000000000" pitchFamily="2" charset="2"/>
              <a:buChar char="Ø"/>
            </a:pPr>
            <a:r>
              <a:rPr lang="en-US" sz="1100" b="1" dirty="0">
                <a:latin typeface="Arial" panose="020B0604020202020204" pitchFamily="34" charset="0"/>
                <a:cs typeface="Arial" panose="020B0604020202020204" pitchFamily="34" charset="0"/>
              </a:rPr>
              <a:t>Alcohol</a:t>
            </a:r>
            <a:r>
              <a:rPr lang="en-US" sz="1100" dirty="0">
                <a:latin typeface="Arial" panose="020B0604020202020204" pitchFamily="34" charset="0"/>
                <a:cs typeface="Arial" panose="020B0604020202020204" pitchFamily="34" charset="0"/>
              </a:rPr>
              <a:t> raised BP, further increases stroke risk. (</a:t>
            </a:r>
            <a:r>
              <a:rPr lang="en-GB" sz="1100" dirty="0"/>
              <a:t>British Heart Foundation,2025)</a:t>
            </a:r>
          </a:p>
          <a:p>
            <a:pPr marL="0" indent="0">
              <a:buNone/>
            </a:pPr>
            <a:endParaRPr lang="en-US" sz="1100" dirty="0"/>
          </a:p>
          <a:p>
            <a:endParaRPr lang="en-US" dirty="0"/>
          </a:p>
        </p:txBody>
      </p:sp>
      <p:sp>
        <p:nvSpPr>
          <p:cNvPr id="4" name="Date Placeholder 3">
            <a:extLst>
              <a:ext uri="{FF2B5EF4-FFF2-40B4-BE49-F238E27FC236}">
                <a16:creationId xmlns:a16="http://schemas.microsoft.com/office/drawing/2014/main" id="{98CE009F-932C-AD01-108A-743AF06889B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14/08/2026</a:t>
            </a:fld>
            <a:endParaRPr lang="en-GB" altLang="en-US" sz="900"/>
          </a:p>
        </p:txBody>
      </p:sp>
      <p:sp>
        <p:nvSpPr>
          <p:cNvPr id="5" name="Slide Number Placeholder 4">
            <a:extLst>
              <a:ext uri="{FF2B5EF4-FFF2-40B4-BE49-F238E27FC236}">
                <a16:creationId xmlns:a16="http://schemas.microsoft.com/office/drawing/2014/main" id="{9A5B218A-5C30-EEAA-4D26-ACCEFADF27E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6" name="Audio 5">
            <a:hlinkClick r:id="" action="ppaction://media"/>
            <a:extLst>
              <a:ext uri="{FF2B5EF4-FFF2-40B4-BE49-F238E27FC236}">
                <a16:creationId xmlns:a16="http://schemas.microsoft.com/office/drawing/2014/main" id="{28FB73EA-C6D4-D0CB-97B4-CA4C05E439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140745937"/>
      </p:ext>
    </p:extLst>
  </p:cSld>
  <p:clrMapOvr>
    <a:masterClrMapping/>
  </p:clrMapOvr>
  <mc:AlternateContent xmlns:mc="http://schemas.openxmlformats.org/markup-compatibility/2006" xmlns:p14="http://schemas.microsoft.com/office/powerpoint/2010/main">
    <mc:Choice Requires="p14">
      <p:transition spd="slow" p14:dur="2000" advTm="163253"/>
    </mc:Choice>
    <mc:Fallback xmlns="">
      <p:transition spd="slow" advTm="163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1594520" cy="562074"/>
          </a:xfrm>
        </p:spPr>
        <p:txBody>
          <a:bodyPr/>
          <a:lstStyle/>
          <a:p>
            <a:br>
              <a:rPr lang="en-GB" sz="1100" b="1" dirty="0"/>
            </a:br>
            <a:br>
              <a:rPr lang="en-GB" sz="1100" b="1" dirty="0"/>
            </a:br>
            <a:r>
              <a:rPr lang="en-GB" sz="1100" b="1" dirty="0"/>
              <a:t>Care Plan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591550" y="1125525"/>
            <a:ext cx="8237230" cy="4607731"/>
          </a:xfrm>
        </p:spPr>
        <p:txBody>
          <a:bodyPr anchor="ctr" anchorCtr="0"/>
          <a:lstStyle/>
          <a:p>
            <a:pPr>
              <a:spcBef>
                <a:spcPts val="1400"/>
              </a:spcBef>
              <a:buFont typeface="Wingdings" panose="05000000000000000000" pitchFamily="2" charset="2"/>
              <a:buChar char="v"/>
            </a:pPr>
            <a:endParaRPr lang="en-GB" sz="1100" dirty="0">
              <a:solidFill>
                <a:schemeClr val="tx1"/>
              </a:solidFill>
              <a:latin typeface="Arial" panose="020B0604020202020204" pitchFamily="34" charset="0"/>
              <a:cs typeface="Arial" panose="020B0604020202020204" pitchFamily="34" charset="0"/>
            </a:endParaRPr>
          </a:p>
          <a:p>
            <a:pPr marL="0" indent="0">
              <a:spcBef>
                <a:spcPts val="1400"/>
              </a:spcBef>
              <a:buNone/>
            </a:pPr>
            <a:endParaRPr lang="en-GB" sz="1100" dirty="0">
              <a:latin typeface="Arial" panose="020B0604020202020204" pitchFamily="34" charset="0"/>
              <a:cs typeface="Arial" panose="020B0604020202020204" pitchFamily="34" charset="0"/>
            </a:endParaRPr>
          </a:p>
          <a:p>
            <a:pPr marL="0" indent="0">
              <a:spcBef>
                <a:spcPts val="1400"/>
              </a:spcBef>
              <a:buNone/>
            </a:pPr>
            <a:r>
              <a:rPr lang="en-GB" sz="1100"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marL="0" indent="0">
              <a:spcBef>
                <a:spcPts val="1400"/>
              </a:spcBef>
              <a:buNone/>
            </a:pPr>
            <a:endParaRPr lang="en-GB" sz="1100" b="1" dirty="0">
              <a:solidFill>
                <a:schemeClr val="tx1"/>
              </a:solidFill>
              <a:latin typeface="Arial" panose="020B0604020202020204" pitchFamily="34" charset="0"/>
              <a:cs typeface="Arial" panose="020B0604020202020204" pitchFamily="34" charset="0"/>
            </a:endParaRPr>
          </a:p>
          <a:p>
            <a:pPr marL="0" indent="0">
              <a:spcBef>
                <a:spcPts val="1400"/>
              </a:spcBef>
              <a:buNone/>
            </a:pPr>
            <a:r>
              <a:rPr lang="en-GB" sz="1100" b="1" dirty="0">
                <a:solidFill>
                  <a:schemeClr val="tx1"/>
                </a:solidFill>
                <a:latin typeface="Arial" panose="020B0604020202020204" pitchFamily="34" charset="0"/>
                <a:cs typeface="Arial" panose="020B0604020202020204" pitchFamily="34" charset="0"/>
              </a:rPr>
              <a:t>Mr John Terry Daily Routine and Support                                                             Daily Timetable</a:t>
            </a:r>
          </a:p>
          <a:p>
            <a:pPr marL="0" indent="0">
              <a:spcBef>
                <a:spcPts val="1400"/>
              </a:spcBef>
              <a:buNone/>
            </a:pPr>
            <a:r>
              <a:rPr lang="en-GB" sz="1100" b="1" dirty="0">
                <a:solidFill>
                  <a:schemeClr val="tx1"/>
                </a:solidFill>
                <a:latin typeface="Arial" panose="020B0604020202020204" pitchFamily="34" charset="0"/>
                <a:cs typeface="Arial" panose="020B0604020202020204" pitchFamily="34" charset="0"/>
              </a:rPr>
              <a:t>2/3</a:t>
            </a:r>
          </a:p>
          <a:p>
            <a:pPr>
              <a:spcBef>
                <a:spcPts val="1400"/>
              </a:spcBef>
              <a:buFont typeface="Wingdings" panose="05000000000000000000" pitchFamily="2" charset="2"/>
              <a:buChar char="v"/>
            </a:pPr>
            <a:endParaRPr lang="en-GB" sz="1100" b="1" dirty="0">
              <a:latin typeface="Arial" panose="020B0604020202020204" pitchFamily="34" charset="0"/>
              <a:cs typeface="Arial" panose="020B0604020202020204" pitchFamily="34" charset="0"/>
            </a:endParaRPr>
          </a:p>
          <a:p>
            <a:pPr>
              <a:spcBef>
                <a:spcPts val="1400"/>
              </a:spcBef>
              <a:buFont typeface="Wingdings" panose="05000000000000000000" pitchFamily="2" charset="2"/>
              <a:buChar char="v"/>
            </a:pPr>
            <a:r>
              <a:rPr lang="en-GB" sz="1100" b="1" dirty="0">
                <a:solidFill>
                  <a:schemeClr val="tx1"/>
                </a:solidFill>
                <a:latin typeface="Arial" panose="020B0604020202020204" pitchFamily="34" charset="0"/>
                <a:cs typeface="Arial" panose="020B0604020202020204" pitchFamily="34" charset="0"/>
              </a:rPr>
              <a:t>Suppor</a:t>
            </a:r>
            <a:r>
              <a:rPr lang="en-GB" sz="1100" b="1" dirty="0">
                <a:latin typeface="Arial" panose="020B0604020202020204" pitchFamily="34" charset="0"/>
                <a:cs typeface="Arial" panose="020B0604020202020204" pitchFamily="34" charset="0"/>
              </a:rPr>
              <a:t>t Needed</a:t>
            </a:r>
          </a:p>
          <a:p>
            <a:pPr>
              <a:spcBef>
                <a:spcPts val="1400"/>
              </a:spcBef>
              <a:buFont typeface="Wingdings" panose="05000000000000000000" pitchFamily="2" charset="2"/>
              <a:buChar char="§"/>
            </a:pPr>
            <a:r>
              <a:rPr lang="en-GB" sz="1100" dirty="0">
                <a:solidFill>
                  <a:schemeClr val="tx1"/>
                </a:solidFill>
                <a:latin typeface="Arial" panose="020B0604020202020204" pitchFamily="34" charset="0"/>
                <a:cs typeface="Arial" panose="020B0604020202020204" pitchFamily="34" charset="0"/>
              </a:rPr>
              <a:t>Physiotherapy. </a:t>
            </a:r>
            <a:r>
              <a:rPr lang="en-GB" sz="1100" dirty="0"/>
              <a:t>(Marco, 2024)</a:t>
            </a:r>
            <a:endParaRPr lang="en-GB" sz="1100" dirty="0">
              <a:latin typeface="Arial" panose="020B0604020202020204" pitchFamily="34" charset="0"/>
              <a:cs typeface="Arial" panose="020B0604020202020204" pitchFamily="34" charset="0"/>
            </a:endParaRPr>
          </a:p>
          <a:p>
            <a:pPr>
              <a:spcBef>
                <a:spcPts val="14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 GP, Healthcare teams and wife</a:t>
            </a:r>
          </a:p>
          <a:p>
            <a:pPr>
              <a:spcBef>
                <a:spcPts val="1400"/>
              </a:spcBef>
              <a:buFont typeface="Wingdings" panose="05000000000000000000" pitchFamily="2" charset="2"/>
              <a:buChar char="q"/>
            </a:pPr>
            <a:r>
              <a:rPr lang="en-GB" sz="1100" b="1" dirty="0">
                <a:latin typeface="Arial" panose="020B0604020202020204" pitchFamily="34" charset="0"/>
                <a:cs typeface="Arial" panose="020B0604020202020204" pitchFamily="34" charset="0"/>
              </a:rPr>
              <a:t>Daily Routine</a:t>
            </a:r>
            <a:r>
              <a:rPr lang="en-GB" sz="1100" dirty="0">
                <a:latin typeface="Arial" panose="020B0604020202020204" pitchFamily="34" charset="0"/>
                <a:cs typeface="Arial" panose="020B0604020202020204" pitchFamily="34" charset="0"/>
              </a:rPr>
              <a:t>: Glucose and blood pressure medication</a:t>
            </a:r>
          </a:p>
          <a:p>
            <a:pPr marL="0" indent="0">
              <a:spcBef>
                <a:spcPts val="1400"/>
              </a:spcBef>
              <a:buNone/>
            </a:pPr>
            <a:r>
              <a:rPr lang="en-GB" dirty="0"/>
              <a:t> </a:t>
            </a:r>
            <a:r>
              <a:rPr lang="en-GB" sz="1100" dirty="0">
                <a:latin typeface="Arial" panose="020B0604020202020204" pitchFamily="34" charset="0"/>
                <a:cs typeface="Arial" panose="020B0604020202020204" pitchFamily="34" charset="0"/>
              </a:rPr>
              <a:t>(NICE, 2015)</a:t>
            </a:r>
          </a:p>
          <a:p>
            <a:pPr>
              <a:spcBef>
                <a:spcPts val="14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Light exercise, balanced meals</a:t>
            </a:r>
          </a:p>
          <a:p>
            <a:pPr>
              <a:spcBef>
                <a:spcPts val="1400"/>
              </a:spcBef>
              <a:buFont typeface="Wingdings" panose="05000000000000000000" pitchFamily="2" charset="2"/>
              <a:buChar char="Ø"/>
            </a:pPr>
            <a:r>
              <a:rPr lang="en-GB" sz="1100" b="1" dirty="0">
                <a:solidFill>
                  <a:schemeClr val="tx1"/>
                </a:solidFill>
                <a:latin typeface="Arial" panose="020B0604020202020204" pitchFamily="34" charset="0"/>
                <a:cs typeface="Arial" panose="020B0604020202020204" pitchFamily="34" charset="0"/>
              </a:rPr>
              <a:t>Impact on Daily Life</a:t>
            </a:r>
          </a:p>
          <a:p>
            <a:pPr>
              <a:spcBef>
                <a:spcPts val="1400"/>
              </a:spcBef>
              <a:buFont typeface="Wingdings" panose="05000000000000000000" pitchFamily="2" charset="2"/>
              <a:buChar char="§"/>
            </a:pPr>
            <a:r>
              <a:rPr lang="en-GB" sz="1100" dirty="0">
                <a:latin typeface="Arial" panose="020B0604020202020204" pitchFamily="34" charset="0"/>
                <a:cs typeface="Arial" panose="020B0604020202020204" pitchFamily="34" charset="0"/>
              </a:rPr>
              <a:t>Obesity, paralysis</a:t>
            </a:r>
          </a:p>
          <a:p>
            <a:pPr marL="0" indent="0">
              <a:spcBef>
                <a:spcPts val="1400"/>
              </a:spcBef>
              <a:buNone/>
            </a:pPr>
            <a:endParaRPr lang="en-GB" sz="1800" dirty="0">
              <a:solidFill>
                <a:schemeClr val="tx1"/>
              </a:solidFill>
            </a:endParaRPr>
          </a:p>
          <a:p>
            <a:pPr marL="0" indent="0">
              <a:spcBef>
                <a:spcPts val="1400"/>
              </a:spcBef>
              <a:buNone/>
            </a:pPr>
            <a:endParaRPr lang="en-GB" sz="1800" dirty="0"/>
          </a:p>
          <a:p>
            <a:pPr marL="0" indent="0">
              <a:spcBef>
                <a:spcPts val="1400"/>
              </a:spcBef>
              <a:buNone/>
            </a:pPr>
            <a:r>
              <a:rPr lang="en-GB" sz="1100" dirty="0">
                <a:latin typeface="Arial" panose="020B0604020202020204" pitchFamily="34" charset="0"/>
                <a:cs typeface="Arial" panose="020B0604020202020204" pitchFamily="34" charset="0"/>
              </a:rPr>
              <a:t>                                                                                                                                                                                  (Rani, 2024</a:t>
            </a:r>
            <a:endParaRPr lang="en-GB" sz="1100" dirty="0">
              <a:solidFill>
                <a:schemeClr val="tx1"/>
              </a:solidFill>
            </a:endParaRPr>
          </a:p>
          <a:p>
            <a:pPr marL="0" indent="0">
              <a:spcBef>
                <a:spcPts val="1400"/>
              </a:spcBef>
              <a:buNone/>
            </a:pPr>
            <a:endParaRPr lang="en-GB" sz="1800" dirty="0"/>
          </a:p>
          <a:p>
            <a:pPr marL="0" indent="0">
              <a:spcBef>
                <a:spcPts val="1400"/>
              </a:spcBef>
              <a:buNone/>
            </a:pPr>
            <a:r>
              <a:rPr lang="en-GB" sz="1100" dirty="0">
                <a:latin typeface="Arial" panose="020B0604020202020204" pitchFamily="34" charset="0"/>
                <a:cs typeface="Arial" panose="020B0604020202020204" pitchFamily="34" charset="0"/>
              </a:rPr>
              <a:t>                                                                                                                                                                                   (</a:t>
            </a:r>
            <a:endParaRPr lang="en-GB" sz="1100" dirty="0">
              <a:solidFill>
                <a:schemeClr val="tx1"/>
              </a:solidFill>
            </a:endParaRPr>
          </a:p>
          <a:p>
            <a:pPr marL="0" indent="0">
              <a:spcBef>
                <a:spcPts val="1400"/>
              </a:spcBef>
              <a:buNone/>
            </a:pPr>
            <a:endParaRPr lang="en-GB" sz="1800" dirty="0"/>
          </a:p>
          <a:p>
            <a:pPr marL="0" indent="0">
              <a:spcBef>
                <a:spcPts val="1400"/>
              </a:spcBef>
              <a:buNone/>
            </a:pPr>
            <a:endParaRPr lang="en-GB" sz="1800" dirty="0">
              <a:solidFill>
                <a:schemeClr val="tx1"/>
              </a:solidFill>
            </a:endParaRPr>
          </a:p>
          <a:p>
            <a:pPr marL="457200" lvl="1" indent="0">
              <a:spcBef>
                <a:spcPts val="1800"/>
              </a:spcBef>
              <a:buNone/>
            </a:pPr>
            <a:r>
              <a:rPr lang="en-GB" sz="1100" dirty="0">
                <a:latin typeface="Arial" panose="020B0604020202020204" pitchFamily="34" charset="0"/>
                <a:cs typeface="Arial" panose="020B0604020202020204" pitchFamily="34" charset="0"/>
              </a:rPr>
              <a:t>                                                                                                                                                                            (Rani, 2024)</a:t>
            </a:r>
            <a:endParaRPr lang="en-GB" sz="1100"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graphicFrame>
        <p:nvGraphicFramePr>
          <p:cNvPr id="6" name="Table 5">
            <a:extLst>
              <a:ext uri="{FF2B5EF4-FFF2-40B4-BE49-F238E27FC236}">
                <a16:creationId xmlns:a16="http://schemas.microsoft.com/office/drawing/2014/main" id="{351EBF92-3282-5837-4FC0-AA6F2BE7F626}"/>
              </a:ext>
            </a:extLst>
          </p:cNvPr>
          <p:cNvGraphicFramePr>
            <a:graphicFrameLocks noGrp="1"/>
          </p:cNvGraphicFramePr>
          <p:nvPr>
            <p:extLst>
              <p:ext uri="{D42A27DB-BD31-4B8C-83A1-F6EECF244321}">
                <p14:modId xmlns:p14="http://schemas.microsoft.com/office/powerpoint/2010/main" val="1460480992"/>
              </p:ext>
            </p:extLst>
          </p:nvPr>
        </p:nvGraphicFramePr>
        <p:xfrm>
          <a:off x="4572000" y="1240561"/>
          <a:ext cx="3986500" cy="4025787"/>
        </p:xfrm>
        <a:graphic>
          <a:graphicData uri="http://schemas.openxmlformats.org/drawingml/2006/table">
            <a:tbl>
              <a:tblPr firstRow="1" bandRow="1">
                <a:tableStyleId>{5940675A-B579-460E-94D1-54222C63F5DA}</a:tableStyleId>
              </a:tblPr>
              <a:tblGrid>
                <a:gridCol w="1008112">
                  <a:extLst>
                    <a:ext uri="{9D8B030D-6E8A-4147-A177-3AD203B41FA5}">
                      <a16:colId xmlns:a16="http://schemas.microsoft.com/office/drawing/2014/main" val="226745710"/>
                    </a:ext>
                  </a:extLst>
                </a:gridCol>
                <a:gridCol w="2978388">
                  <a:extLst>
                    <a:ext uri="{9D8B030D-6E8A-4147-A177-3AD203B41FA5}">
                      <a16:colId xmlns:a16="http://schemas.microsoft.com/office/drawing/2014/main" val="1500865648"/>
                    </a:ext>
                  </a:extLst>
                </a:gridCol>
              </a:tblGrid>
              <a:tr h="352483">
                <a:tc>
                  <a:txBody>
                    <a:bodyPr/>
                    <a:lstStyle/>
                    <a:p>
                      <a:r>
                        <a:rPr lang="en-GB" sz="1100" dirty="0">
                          <a:latin typeface="Arial" panose="020B0604020202020204" pitchFamily="34" charset="0"/>
                          <a:cs typeface="Arial" panose="020B0604020202020204" pitchFamily="34" charset="0"/>
                        </a:rPr>
                        <a:t>Time</a:t>
                      </a:r>
                    </a:p>
                  </a:txBody>
                  <a:tcPr/>
                </a:tc>
                <a:tc>
                  <a:txBody>
                    <a:bodyPr/>
                    <a:lstStyle/>
                    <a:p>
                      <a:r>
                        <a:rPr lang="en-GB" sz="1100">
                          <a:latin typeface="Arial" panose="020B0604020202020204" pitchFamily="34" charset="0"/>
                          <a:cs typeface="Arial" panose="020B0604020202020204" pitchFamily="34" charset="0"/>
                        </a:rPr>
                        <a:t>Activity</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79698684"/>
                  </a:ext>
                </a:extLst>
              </a:tr>
              <a:tr h="352483">
                <a:tc>
                  <a:txBody>
                    <a:bodyPr/>
                    <a:lstStyle/>
                    <a:p>
                      <a:r>
                        <a:rPr lang="en-GB" sz="1100" dirty="0">
                          <a:latin typeface="Arial" panose="020B0604020202020204" pitchFamily="34" charset="0"/>
                          <a:cs typeface="Arial" panose="020B0604020202020204" pitchFamily="34" charset="0"/>
                        </a:rPr>
                        <a:t>8 : 00 am</a:t>
                      </a:r>
                    </a:p>
                  </a:txBody>
                  <a:tcPr/>
                </a:tc>
                <a:tc>
                  <a:txBody>
                    <a:bodyPr/>
                    <a:lstStyle/>
                    <a:p>
                      <a:r>
                        <a:rPr lang="en-GB" sz="1100">
                          <a:latin typeface="Arial" panose="020B0604020202020204" pitchFamily="34" charset="0"/>
                          <a:cs typeface="Arial" panose="020B0604020202020204" pitchFamily="34" charset="0"/>
                        </a:rPr>
                        <a:t>Wake up, personal care supported by care supports ( double up)</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6242169"/>
                  </a:ext>
                </a:extLst>
              </a:tr>
              <a:tr h="352483">
                <a:tc>
                  <a:txBody>
                    <a:bodyPr/>
                    <a:lstStyle/>
                    <a:p>
                      <a:r>
                        <a:rPr lang="en-GB" sz="1100" dirty="0">
                          <a:latin typeface="Arial" panose="020B0604020202020204" pitchFamily="34" charset="0"/>
                          <a:cs typeface="Arial" panose="020B0604020202020204" pitchFamily="34" charset="0"/>
                        </a:rPr>
                        <a:t>8 : 45 am</a:t>
                      </a:r>
                    </a:p>
                  </a:txBody>
                  <a:tcPr/>
                </a:tc>
                <a:tc>
                  <a:txBody>
                    <a:bodyPr/>
                    <a:lstStyle/>
                    <a:p>
                      <a:r>
                        <a:rPr lang="en-GB" sz="1100" dirty="0">
                          <a:latin typeface="Arial" panose="020B0604020202020204" pitchFamily="34" charset="0"/>
                          <a:cs typeface="Arial" panose="020B0604020202020204" pitchFamily="34" charset="0"/>
                        </a:rPr>
                        <a:t>BP and Glucose check, record results </a:t>
                      </a:r>
                    </a:p>
                  </a:txBody>
                  <a:tcPr/>
                </a:tc>
                <a:extLst>
                  <a:ext uri="{0D108BD9-81ED-4DB2-BD59-A6C34878D82A}">
                    <a16:rowId xmlns:a16="http://schemas.microsoft.com/office/drawing/2014/main" val="3999050704"/>
                  </a:ext>
                </a:extLst>
              </a:tr>
              <a:tr h="352483">
                <a:tc>
                  <a:txBody>
                    <a:bodyPr/>
                    <a:lstStyle/>
                    <a:p>
                      <a:r>
                        <a:rPr lang="en-GB" sz="1100" dirty="0">
                          <a:latin typeface="Arial" panose="020B0604020202020204" pitchFamily="34" charset="0"/>
                          <a:cs typeface="Arial" panose="020B0604020202020204" pitchFamily="34" charset="0"/>
                        </a:rPr>
                        <a:t>9 : 00 am  </a:t>
                      </a:r>
                    </a:p>
                  </a:txBody>
                  <a:tcPr/>
                </a:tc>
                <a:tc>
                  <a:txBody>
                    <a:bodyPr/>
                    <a:lstStyle/>
                    <a:p>
                      <a:r>
                        <a:rPr lang="en-GB" sz="1100" dirty="0">
                          <a:latin typeface="Arial" panose="020B0604020202020204" pitchFamily="34" charset="0"/>
                          <a:cs typeface="Arial" panose="020B0604020202020204" pitchFamily="34" charset="0"/>
                        </a:rPr>
                        <a:t>Breakfast and morning medication</a:t>
                      </a:r>
                    </a:p>
                  </a:txBody>
                  <a:tcPr/>
                </a:tc>
                <a:extLst>
                  <a:ext uri="{0D108BD9-81ED-4DB2-BD59-A6C34878D82A}">
                    <a16:rowId xmlns:a16="http://schemas.microsoft.com/office/drawing/2014/main" val="3267897753"/>
                  </a:ext>
                </a:extLst>
              </a:tr>
              <a:tr h="352483">
                <a:tc>
                  <a:txBody>
                    <a:bodyPr/>
                    <a:lstStyle/>
                    <a:p>
                      <a:r>
                        <a:rPr lang="en-GB" sz="1100" dirty="0">
                          <a:latin typeface="Arial" panose="020B0604020202020204" pitchFamily="34" charset="0"/>
                          <a:cs typeface="Arial" panose="020B0604020202020204" pitchFamily="34" charset="0"/>
                        </a:rPr>
                        <a:t>11 :00 am</a:t>
                      </a:r>
                    </a:p>
                  </a:txBody>
                  <a:tcPr/>
                </a:tc>
                <a:tc>
                  <a:txBody>
                    <a:bodyPr/>
                    <a:lstStyle/>
                    <a:p>
                      <a:r>
                        <a:rPr lang="en-GB" sz="1100" dirty="0">
                          <a:latin typeface="Arial" panose="020B0604020202020204" pitchFamily="34" charset="0"/>
                          <a:cs typeface="Arial" panose="020B0604020202020204" pitchFamily="34" charset="0"/>
                        </a:rPr>
                        <a:t>Gentle exercise according physio guidance</a:t>
                      </a:r>
                    </a:p>
                  </a:txBody>
                  <a:tcPr/>
                </a:tc>
                <a:extLst>
                  <a:ext uri="{0D108BD9-81ED-4DB2-BD59-A6C34878D82A}">
                    <a16:rowId xmlns:a16="http://schemas.microsoft.com/office/drawing/2014/main" val="3549666363"/>
                  </a:ext>
                </a:extLst>
              </a:tr>
              <a:tr h="352483">
                <a:tc>
                  <a:txBody>
                    <a:bodyPr/>
                    <a:lstStyle/>
                    <a:p>
                      <a:r>
                        <a:rPr lang="en-GB" sz="1100" dirty="0">
                          <a:latin typeface="Arial" panose="020B0604020202020204" pitchFamily="34" charset="0"/>
                          <a:cs typeface="Arial" panose="020B0604020202020204" pitchFamily="34" charset="0"/>
                        </a:rPr>
                        <a:t>11 : 30 am</a:t>
                      </a:r>
                    </a:p>
                  </a:txBody>
                  <a:tcPr/>
                </a:tc>
                <a:tc>
                  <a:txBody>
                    <a:bodyPr/>
                    <a:lstStyle/>
                    <a:p>
                      <a:r>
                        <a:rPr lang="en-GB" sz="1100" dirty="0">
                          <a:latin typeface="Arial" panose="020B0604020202020204" pitchFamily="34" charset="0"/>
                          <a:cs typeface="Arial" panose="020B0604020202020204" pitchFamily="34" charset="0"/>
                        </a:rPr>
                        <a:t>Rest</a:t>
                      </a:r>
                    </a:p>
                  </a:txBody>
                  <a:tcPr/>
                </a:tc>
                <a:extLst>
                  <a:ext uri="{0D108BD9-81ED-4DB2-BD59-A6C34878D82A}">
                    <a16:rowId xmlns:a16="http://schemas.microsoft.com/office/drawing/2014/main" val="857126892"/>
                  </a:ext>
                </a:extLst>
              </a:tr>
              <a:tr h="352483">
                <a:tc>
                  <a:txBody>
                    <a:bodyPr/>
                    <a:lstStyle/>
                    <a:p>
                      <a:r>
                        <a:rPr lang="en-GB" sz="1100" dirty="0">
                          <a:latin typeface="Arial" panose="020B0604020202020204" pitchFamily="34" charset="0"/>
                          <a:cs typeface="Arial" panose="020B0604020202020204" pitchFamily="34" charset="0"/>
                        </a:rPr>
                        <a:t>13 : 00</a:t>
                      </a:r>
                    </a:p>
                  </a:txBody>
                  <a:tcPr/>
                </a:tc>
                <a:tc>
                  <a:txBody>
                    <a:bodyPr/>
                    <a:lstStyle/>
                    <a:p>
                      <a:r>
                        <a:rPr lang="en-GB" sz="1100" dirty="0">
                          <a:latin typeface="Arial" panose="020B0604020202020204" pitchFamily="34" charset="0"/>
                          <a:cs typeface="Arial" panose="020B0604020202020204" pitchFamily="34" charset="0"/>
                        </a:rPr>
                        <a:t>Lunch, Glucose and BP check by his wife</a:t>
                      </a:r>
                    </a:p>
                  </a:txBody>
                  <a:tcPr/>
                </a:tc>
                <a:extLst>
                  <a:ext uri="{0D108BD9-81ED-4DB2-BD59-A6C34878D82A}">
                    <a16:rowId xmlns:a16="http://schemas.microsoft.com/office/drawing/2014/main" val="750376729"/>
                  </a:ext>
                </a:extLst>
              </a:tr>
              <a:tr h="352483">
                <a:tc>
                  <a:txBody>
                    <a:bodyPr/>
                    <a:lstStyle/>
                    <a:p>
                      <a:r>
                        <a:rPr lang="en-GB" sz="1100" dirty="0">
                          <a:latin typeface="Arial" panose="020B0604020202020204" pitchFamily="34" charset="0"/>
                          <a:cs typeface="Arial" panose="020B0604020202020204" pitchFamily="34" charset="0"/>
                        </a:rPr>
                        <a:t>14 : 15 </a:t>
                      </a:r>
                    </a:p>
                  </a:txBody>
                  <a:tcPr/>
                </a:tc>
                <a:tc>
                  <a:txBody>
                    <a:bodyPr/>
                    <a:lstStyle/>
                    <a:p>
                      <a:r>
                        <a:rPr lang="en-GB" sz="1100" dirty="0">
                          <a:latin typeface="Arial" panose="020B0604020202020204" pitchFamily="34" charset="0"/>
                          <a:cs typeface="Arial" panose="020B0604020202020204" pitchFamily="34" charset="0"/>
                        </a:rPr>
                        <a:t>Watching TV  and snack and fluid</a:t>
                      </a:r>
                    </a:p>
                  </a:txBody>
                  <a:tcPr/>
                </a:tc>
                <a:extLst>
                  <a:ext uri="{0D108BD9-81ED-4DB2-BD59-A6C34878D82A}">
                    <a16:rowId xmlns:a16="http://schemas.microsoft.com/office/drawing/2014/main" val="1451139808"/>
                  </a:ext>
                </a:extLst>
              </a:tr>
              <a:tr h="352483">
                <a:tc>
                  <a:txBody>
                    <a:bodyPr/>
                    <a:lstStyle/>
                    <a:p>
                      <a:r>
                        <a:rPr lang="en-GB" sz="1100" dirty="0">
                          <a:latin typeface="Arial" panose="020B0604020202020204" pitchFamily="34" charset="0"/>
                          <a:cs typeface="Arial" panose="020B0604020202020204" pitchFamily="34" charset="0"/>
                        </a:rPr>
                        <a:t>18 : 00</a:t>
                      </a:r>
                    </a:p>
                  </a:txBody>
                  <a:tcPr/>
                </a:tc>
                <a:tc>
                  <a:txBody>
                    <a:bodyPr/>
                    <a:lstStyle/>
                    <a:p>
                      <a:r>
                        <a:rPr lang="en-GB" sz="1100" dirty="0">
                          <a:latin typeface="Arial" panose="020B0604020202020204" pitchFamily="34" charset="0"/>
                          <a:cs typeface="Arial" panose="020B0604020202020204" pitchFamily="34" charset="0"/>
                        </a:rPr>
                        <a:t>Dinner </a:t>
                      </a:r>
                    </a:p>
                  </a:txBody>
                  <a:tcPr/>
                </a:tc>
                <a:extLst>
                  <a:ext uri="{0D108BD9-81ED-4DB2-BD59-A6C34878D82A}">
                    <a16:rowId xmlns:a16="http://schemas.microsoft.com/office/drawing/2014/main" val="922905626"/>
                  </a:ext>
                </a:extLst>
              </a:tr>
              <a:tr h="352483">
                <a:tc>
                  <a:txBody>
                    <a:bodyPr/>
                    <a:lstStyle/>
                    <a:p>
                      <a:r>
                        <a:rPr lang="en-GB" sz="1100" dirty="0">
                          <a:latin typeface="Arial" panose="020B0604020202020204" pitchFamily="34" charset="0"/>
                          <a:cs typeface="Arial" panose="020B0604020202020204" pitchFamily="34" charset="0"/>
                        </a:rPr>
                        <a:t>20 : 00</a:t>
                      </a:r>
                    </a:p>
                  </a:txBody>
                  <a:tcPr/>
                </a:tc>
                <a:tc>
                  <a:txBody>
                    <a:bodyPr/>
                    <a:lstStyle/>
                    <a:p>
                      <a:r>
                        <a:rPr lang="en-GB" sz="1100" dirty="0">
                          <a:latin typeface="Arial" panose="020B0604020202020204" pitchFamily="34" charset="0"/>
                          <a:cs typeface="Arial" panose="020B0604020202020204" pitchFamily="34" charset="0"/>
                        </a:rPr>
                        <a:t> Glucose, BP check and evening medication</a:t>
                      </a:r>
                    </a:p>
                  </a:txBody>
                  <a:tcPr/>
                </a:tc>
                <a:extLst>
                  <a:ext uri="{0D108BD9-81ED-4DB2-BD59-A6C34878D82A}">
                    <a16:rowId xmlns:a16="http://schemas.microsoft.com/office/drawing/2014/main" val="1860655372"/>
                  </a:ext>
                </a:extLst>
              </a:tr>
              <a:tr h="352483">
                <a:tc>
                  <a:txBody>
                    <a:bodyPr/>
                    <a:lstStyle/>
                    <a:p>
                      <a:r>
                        <a:rPr lang="en-GB" sz="1100" dirty="0">
                          <a:latin typeface="Arial" panose="020B0604020202020204" pitchFamily="34" charset="0"/>
                          <a:cs typeface="Arial" panose="020B0604020202020204" pitchFamily="34" charset="0"/>
                        </a:rPr>
                        <a:t>21 : 00</a:t>
                      </a:r>
                    </a:p>
                  </a:txBody>
                  <a:tcPr/>
                </a:tc>
                <a:tc>
                  <a:txBody>
                    <a:bodyPr/>
                    <a:lstStyle/>
                    <a:p>
                      <a:r>
                        <a:rPr lang="en-GB" sz="1100" dirty="0">
                          <a:latin typeface="Arial" panose="020B0604020202020204" pitchFamily="34" charset="0"/>
                          <a:cs typeface="Arial" panose="020B0604020202020204" pitchFamily="34" charset="0"/>
                        </a:rPr>
                        <a:t>Prepare for bedtime, assisted by care providers( double up)</a:t>
                      </a:r>
                    </a:p>
                  </a:txBody>
                  <a:tcPr/>
                </a:tc>
                <a:extLst>
                  <a:ext uri="{0D108BD9-81ED-4DB2-BD59-A6C34878D82A}">
                    <a16:rowId xmlns:a16="http://schemas.microsoft.com/office/drawing/2014/main" val="2781574794"/>
                  </a:ext>
                </a:extLst>
              </a:tr>
            </a:tbl>
          </a:graphicData>
        </a:graphic>
      </p:graphicFrame>
      <p:pic>
        <p:nvPicPr>
          <p:cNvPr id="7" name="Audio 6">
            <a:hlinkClick r:id="" action="ppaction://media"/>
            <a:extLst>
              <a:ext uri="{FF2B5EF4-FFF2-40B4-BE49-F238E27FC236}">
                <a16:creationId xmlns:a16="http://schemas.microsoft.com/office/drawing/2014/main" id="{F4E51596-42F9-927B-DF72-777A3086024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xmlns:p14="http://schemas.microsoft.com/office/powerpoint/2010/main">
    <mc:Choice Requires="p14">
      <p:transition spd="slow" p14:dur="2000" advTm="204446"/>
    </mc:Choice>
    <mc:Fallback xmlns="">
      <p:transition spd="slow" advTm="204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1100"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052736"/>
            <a:ext cx="8229600" cy="4464497"/>
          </a:xfrm>
        </p:spPr>
        <p:txBody>
          <a:bodyPr anchor="ctr" anchorCtr="0"/>
          <a:lstStyle/>
          <a:p>
            <a:pPr lvl="1" algn="just">
              <a:spcBef>
                <a:spcPts val="1800"/>
              </a:spcBef>
              <a:buFont typeface="Wingdings" panose="05000000000000000000" pitchFamily="2" charset="2"/>
              <a:buChar char="q"/>
            </a:pPr>
            <a:r>
              <a:rPr lang="en-GB" sz="1100" b="1" dirty="0">
                <a:latin typeface="Arial" panose="020B0604020202020204" pitchFamily="34" charset="0"/>
                <a:cs typeface="Arial" panose="020B0604020202020204" pitchFamily="34" charset="0"/>
              </a:rPr>
              <a:t>Communication and Ethical Considerations </a:t>
            </a:r>
          </a:p>
          <a:p>
            <a:pPr lvl="1" algn="just">
              <a:spcBef>
                <a:spcPts val="1800"/>
              </a:spcBef>
              <a:buFont typeface="Arial" panose="020B0604020202020204" pitchFamily="34" charset="0"/>
              <a:buChar char="•"/>
            </a:pPr>
            <a:r>
              <a:rPr lang="en-GB" sz="1100" b="1" dirty="0">
                <a:latin typeface="Arial" panose="020B0604020202020204" pitchFamily="34" charset="0"/>
                <a:cs typeface="Arial" panose="020B0604020202020204" pitchFamily="34" charset="0"/>
              </a:rPr>
              <a:t>Mr Terry</a:t>
            </a:r>
            <a:r>
              <a:rPr lang="en-GB" sz="1100" dirty="0">
                <a:latin typeface="Arial" panose="020B0604020202020204" pitchFamily="34" charset="0"/>
                <a:cs typeface="Arial" panose="020B0604020202020204" pitchFamily="34" charset="0"/>
              </a:rPr>
              <a:t>: Professionals should speak  clearly face- to- face, allow  response time, use simple language, and confirm understanding. communication aids should be provided if needed </a:t>
            </a:r>
          </a:p>
          <a:p>
            <a:pPr lvl="1" algn="just">
              <a:spcBef>
                <a:spcPts val="1800"/>
              </a:spcBef>
              <a:buFont typeface="Arial" panose="020B0604020202020204" pitchFamily="34" charset="0"/>
              <a:buChar char="•"/>
            </a:pPr>
            <a:r>
              <a:rPr lang="en-GB" sz="1100" b="1" dirty="0">
                <a:latin typeface="Arial" panose="020B0604020202020204" pitchFamily="34" charset="0"/>
                <a:cs typeface="Arial" panose="020B0604020202020204" pitchFamily="34" charset="0"/>
              </a:rPr>
              <a:t>Family/ carers:</a:t>
            </a:r>
            <a:r>
              <a:rPr lang="en-GB" sz="1100" dirty="0">
                <a:latin typeface="Arial" panose="020B0604020202020204" pitchFamily="34" charset="0"/>
                <a:cs typeface="Arial" panose="020B0604020202020204" pitchFamily="34" charset="0"/>
              </a:rPr>
              <a:t> Mr Terry’s wife may be involved to improve support but only if Mr Terry gives concern. </a:t>
            </a:r>
            <a:r>
              <a:rPr lang="en-GB" sz="1100" dirty="0"/>
              <a:t>(Mohamed, 2025).</a:t>
            </a:r>
            <a:endParaRPr lang="en-GB" sz="1100" dirty="0">
              <a:latin typeface="Arial" panose="020B0604020202020204" pitchFamily="34" charset="0"/>
              <a:cs typeface="Arial" panose="020B0604020202020204" pitchFamily="34" charset="0"/>
            </a:endParaRPr>
          </a:p>
          <a:p>
            <a:pPr lvl="1" algn="just">
              <a:spcBef>
                <a:spcPts val="1800"/>
              </a:spcBef>
              <a:buFont typeface="Wingdings" panose="05000000000000000000" pitchFamily="2" charset="2"/>
              <a:buChar char="q"/>
            </a:pPr>
            <a:r>
              <a:rPr lang="en-GB" sz="1100" b="1" dirty="0">
                <a:latin typeface="Arial" panose="020B0604020202020204" pitchFamily="34" charset="0"/>
                <a:cs typeface="Arial" panose="020B0604020202020204" pitchFamily="34" charset="0"/>
              </a:rPr>
              <a:t>Ethical considerations has four systematic approaches which are:</a:t>
            </a:r>
          </a:p>
          <a:p>
            <a:pPr lvl="1" algn="just">
              <a:spcBef>
                <a:spcPts val="1800"/>
              </a:spcBef>
              <a:buFont typeface="Arial" panose="020B0604020202020204" pitchFamily="34" charset="0"/>
              <a:buChar char="•"/>
            </a:pPr>
            <a:r>
              <a:rPr lang="en-GB" sz="1100" b="1" dirty="0">
                <a:latin typeface="Arial" panose="020B0604020202020204" pitchFamily="34" charset="0"/>
                <a:cs typeface="Arial" panose="020B0604020202020204" pitchFamily="34" charset="0"/>
              </a:rPr>
              <a:t>Consent</a:t>
            </a:r>
            <a:r>
              <a:rPr lang="en-GB" sz="1100" dirty="0">
                <a:latin typeface="Arial" panose="020B0604020202020204" pitchFamily="34" charset="0"/>
                <a:cs typeface="Arial" panose="020B0604020202020204" pitchFamily="34" charset="0"/>
              </a:rPr>
              <a:t>:  obtain informed agreement from Mr Terry before all care. If  capacity is impaired  decisions are  made in Mr Terry best interests. </a:t>
            </a:r>
            <a:r>
              <a:rPr lang="en-GB" sz="1100" dirty="0"/>
              <a:t>(Legislation.gov. UK, 2024).</a:t>
            </a:r>
            <a:endParaRPr lang="en-GB" sz="1100" dirty="0">
              <a:latin typeface="Arial" panose="020B0604020202020204" pitchFamily="34" charset="0"/>
              <a:cs typeface="Arial" panose="020B0604020202020204" pitchFamily="34" charset="0"/>
            </a:endParaRPr>
          </a:p>
          <a:p>
            <a:pPr lvl="1" algn="just">
              <a:spcBef>
                <a:spcPts val="1800"/>
              </a:spcBef>
              <a:buFont typeface="Arial" panose="020B0604020202020204" pitchFamily="34" charset="0"/>
              <a:buChar char="•"/>
            </a:pPr>
            <a:r>
              <a:rPr lang="en-GB" sz="1100" b="1" dirty="0">
                <a:latin typeface="Arial" panose="020B0604020202020204" pitchFamily="34" charset="0"/>
                <a:cs typeface="Arial" panose="020B0604020202020204" pitchFamily="34" charset="0"/>
              </a:rPr>
              <a:t>Confidentiality</a:t>
            </a:r>
            <a:r>
              <a:rPr lang="en-GB" sz="1100" dirty="0">
                <a:latin typeface="Arial" panose="020B0604020202020204" pitchFamily="34" charset="0"/>
                <a:cs typeface="Arial" panose="020B0604020202020204" pitchFamily="34" charset="0"/>
              </a:rPr>
              <a:t>: Mr Terry personal data, should be protected from unauthorised disclosure and  can only be shared with his concern, except with professionals involved in his care. This duty aligns with Data Protection Act 2010 and professional codes of practice. </a:t>
            </a:r>
            <a:r>
              <a:rPr lang="en-GB" sz="1100" dirty="0"/>
              <a:t>(Bate, Parkin and Loft, 2021).</a:t>
            </a:r>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pic>
        <p:nvPicPr>
          <p:cNvPr id="7" name="Audio 6">
            <a:hlinkClick r:id="" action="ppaction://media"/>
            <a:extLst>
              <a:ext uri="{FF2B5EF4-FFF2-40B4-BE49-F238E27FC236}">
                <a16:creationId xmlns:a16="http://schemas.microsoft.com/office/drawing/2014/main" id="{9879A38B-6290-57C0-88B9-C622F8D89E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xmlns:p14="http://schemas.microsoft.com/office/powerpoint/2010/main">
    <mc:Choice Requires="p14">
      <p:transition spd="slow" p14:dur="2000" advTm="95659"/>
    </mc:Choice>
    <mc:Fallback xmlns="">
      <p:transition spd="slow" advTm="95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6E56D-BB59-4EC6-A1D6-7E0B4E4B4F4E}"/>
              </a:ext>
            </a:extLst>
          </p:cNvPr>
          <p:cNvSpPr>
            <a:spLocks noGrp="1"/>
          </p:cNvSpPr>
          <p:nvPr>
            <p:ph type="title"/>
          </p:nvPr>
        </p:nvSpPr>
        <p:spPr/>
        <p:txBody>
          <a:bodyPr/>
          <a:lstStyle/>
          <a:p>
            <a:r>
              <a:rPr lang="en-GB" sz="1100" dirty="0">
                <a:latin typeface="Arial" panose="020B0604020202020204" pitchFamily="34" charset="0"/>
                <a:cs typeface="Arial" panose="020B0604020202020204" pitchFamily="34" charset="0"/>
              </a:rPr>
              <a:t>Care plan 3/3 continuity</a:t>
            </a:r>
          </a:p>
        </p:txBody>
      </p:sp>
      <p:sp>
        <p:nvSpPr>
          <p:cNvPr id="3" name="Content Placeholder 2">
            <a:extLst>
              <a:ext uri="{FF2B5EF4-FFF2-40B4-BE49-F238E27FC236}">
                <a16:creationId xmlns:a16="http://schemas.microsoft.com/office/drawing/2014/main" id="{FE3E74BA-758D-A43D-F2D7-E2F2153EECCB}"/>
              </a:ext>
            </a:extLst>
          </p:cNvPr>
          <p:cNvSpPr>
            <a:spLocks noGrp="1"/>
          </p:cNvSpPr>
          <p:nvPr>
            <p:ph idx="1"/>
          </p:nvPr>
        </p:nvSpPr>
        <p:spPr/>
        <p:txBody>
          <a:bodyPr/>
          <a:lstStyle/>
          <a:p>
            <a:r>
              <a:rPr lang="en-GB" sz="1100" b="1" dirty="0">
                <a:latin typeface="Arial" panose="020B0604020202020204" pitchFamily="34" charset="0"/>
                <a:cs typeface="Arial" panose="020B0604020202020204" pitchFamily="34" charset="0"/>
              </a:rPr>
              <a:t>Dignity</a:t>
            </a:r>
            <a:r>
              <a:rPr lang="en-GB" sz="1100" dirty="0">
                <a:latin typeface="Arial" panose="020B0604020202020204" pitchFamily="34" charset="0"/>
                <a:cs typeface="Arial" panose="020B0604020202020204" pitchFamily="34" charset="0"/>
              </a:rPr>
              <a:t>: Mr Terry must be treated  with respect all the time. Professionals should preserve his privacy, value and preferences rather than focusing only on his condition.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Autonomy: </a:t>
            </a:r>
            <a:r>
              <a:rPr lang="en-GB" sz="1100" dirty="0">
                <a:latin typeface="Arial" panose="020B0604020202020204" pitchFamily="34" charset="0"/>
                <a:cs typeface="Arial" panose="020B0604020202020204" pitchFamily="34" charset="0"/>
              </a:rPr>
              <a:t>Uphold Mr Terry’s right to make choices and participate in care decisions.</a:t>
            </a:r>
          </a:p>
          <a:p>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1100" b="1" dirty="0">
                <a:latin typeface="Arial" panose="020B0604020202020204" pitchFamily="34" charset="0"/>
                <a:cs typeface="Arial" panose="020B0604020202020204" pitchFamily="34" charset="0"/>
              </a:rPr>
              <a:t>NHS and NICE Guidelines Supporting Choices</a:t>
            </a:r>
          </a:p>
          <a:p>
            <a:pPr marL="0" indent="0">
              <a:buNone/>
            </a:pPr>
            <a:endParaRPr lang="en-GB" sz="11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100" b="1" dirty="0">
                <a:latin typeface="Arial" panose="020B0604020202020204" pitchFamily="34" charset="0"/>
                <a:cs typeface="Arial" panose="020B0604020202020204" pitchFamily="34" charset="0"/>
              </a:rPr>
              <a:t>NHS constitution :  </a:t>
            </a:r>
            <a:r>
              <a:rPr lang="en-GB" sz="1100" dirty="0">
                <a:latin typeface="Arial" panose="020B0604020202020204" pitchFamily="34" charset="0"/>
                <a:cs typeface="Arial" panose="020B0604020202020204" pitchFamily="34" charset="0"/>
              </a:rPr>
              <a:t>requires the to involve Mr  in decision making, to give consent and have confidentiality information protected. </a:t>
            </a:r>
            <a:r>
              <a:rPr lang="en-GB" sz="1100" dirty="0"/>
              <a:t>(NHS England, 2023).</a:t>
            </a:r>
          </a:p>
          <a:p>
            <a:pPr>
              <a:buFont typeface="Wingdings" panose="05000000000000000000" pitchFamily="2" charset="2"/>
              <a:buChar char="§"/>
            </a:pPr>
            <a:endParaRPr lang="en-GB" sz="1100" dirty="0"/>
          </a:p>
          <a:p>
            <a:pPr>
              <a:buFont typeface="Wingdings" panose="05000000000000000000" pitchFamily="2" charset="2"/>
              <a:buChar char="§"/>
            </a:pPr>
            <a:r>
              <a:rPr lang="en-GB" sz="1100" b="1" dirty="0"/>
              <a:t>NICE guidelines</a:t>
            </a:r>
            <a:r>
              <a:rPr lang="en-GB" sz="1100" dirty="0"/>
              <a:t>:  requiring Mr Terry’s consent- based of family involvement, adapted support and person- centred care communication.</a:t>
            </a:r>
          </a:p>
          <a:p>
            <a:pPr>
              <a:buFont typeface="Wingdings" panose="05000000000000000000" pitchFamily="2" charset="2"/>
              <a:buChar char="§"/>
            </a:pPr>
            <a:endParaRPr lang="en-GB" sz="1100" dirty="0"/>
          </a:p>
          <a:p>
            <a:pPr>
              <a:buFont typeface="Wingdings" panose="05000000000000000000" pitchFamily="2" charset="2"/>
              <a:buChar char="§"/>
            </a:pPr>
            <a:endParaRPr lang="en-GB" sz="1100" dirty="0"/>
          </a:p>
          <a:p>
            <a:pPr>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FA1415A-6663-01F5-DDC7-8FF19A619106}"/>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AFAFEA0A-6D1B-762E-FA16-FB6C6C889BC4}"/>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dirty="0"/>
          </a:p>
        </p:txBody>
      </p:sp>
      <p:pic>
        <p:nvPicPr>
          <p:cNvPr id="7" name="Audio 6">
            <a:hlinkClick r:id="" action="ppaction://media"/>
            <a:extLst>
              <a:ext uri="{FF2B5EF4-FFF2-40B4-BE49-F238E27FC236}">
                <a16:creationId xmlns:a16="http://schemas.microsoft.com/office/drawing/2014/main" id="{658E9871-80C6-E5EC-EA11-63F693C41C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24125821"/>
      </p:ext>
    </p:extLst>
  </p:cSld>
  <p:clrMapOvr>
    <a:masterClrMapping/>
  </p:clrMapOvr>
  <mc:AlternateContent xmlns:mc="http://schemas.openxmlformats.org/markup-compatibility/2006" xmlns:p14="http://schemas.microsoft.com/office/powerpoint/2010/main">
    <mc:Choice Requires="p14">
      <p:transition spd="slow" p14:dur="2000" advTm="27489"/>
    </mc:Choice>
    <mc:Fallback xmlns="">
      <p:transition spd="slow" advTm="27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2186-2106-1E8C-3533-4F5670B75434}"/>
              </a:ext>
            </a:extLst>
          </p:cNvPr>
          <p:cNvSpPr>
            <a:spLocks noGrp="1"/>
          </p:cNvSpPr>
          <p:nvPr>
            <p:ph type="title"/>
          </p:nvPr>
        </p:nvSpPr>
        <p:spPr/>
        <p:txBody>
          <a:bodyPr/>
          <a:lstStyle/>
          <a:p>
            <a:r>
              <a:rPr lang="en-GB" sz="1100" dirty="0">
                <a:latin typeface="Arial" panose="020B0604020202020204" pitchFamily="34" charset="0"/>
                <a:cs typeface="Arial" panose="020B0604020202020204" pitchFamily="34" charset="0"/>
              </a:rPr>
              <a:t>Main Risk Factors for Mr John Terry’s Health</a:t>
            </a:r>
          </a:p>
        </p:txBody>
      </p:sp>
      <p:sp>
        <p:nvSpPr>
          <p:cNvPr id="3" name="Content Placeholder 2">
            <a:extLst>
              <a:ext uri="{FF2B5EF4-FFF2-40B4-BE49-F238E27FC236}">
                <a16:creationId xmlns:a16="http://schemas.microsoft.com/office/drawing/2014/main" id="{43B3C17C-5D72-1C85-CA9D-CD2F36655C56}"/>
              </a:ext>
            </a:extLst>
          </p:cNvPr>
          <p:cNvSpPr>
            <a:spLocks noGrp="1"/>
          </p:cNvSpPr>
          <p:nvPr>
            <p:ph idx="1"/>
          </p:nvPr>
        </p:nvSpPr>
        <p:spPr>
          <a:xfrm>
            <a:off x="457200" y="1052736"/>
            <a:ext cx="8229600" cy="4281934"/>
          </a:xfrm>
        </p:spPr>
        <p:txBody>
          <a:bodyPr/>
          <a:lstStyle/>
          <a:p>
            <a:pPr algn="just"/>
            <a:r>
              <a:rPr lang="en-GB" sz="1100" b="1" dirty="0">
                <a:latin typeface="Arial" panose="020B0604020202020204" pitchFamily="34" charset="0"/>
                <a:cs typeface="Arial" panose="020B0604020202020204" pitchFamily="34" charset="0"/>
              </a:rPr>
              <a:t>Unhealthy diet : </a:t>
            </a:r>
            <a:r>
              <a:rPr lang="en-GB" sz="1100" dirty="0">
                <a:latin typeface="Arial" panose="020B0604020202020204" pitchFamily="34" charset="0"/>
                <a:cs typeface="Arial" panose="020B0604020202020204" pitchFamily="34" charset="0"/>
              </a:rPr>
              <a:t> High in saturated fat, sugar and salt; raises blood glucose levels ,blood cholesterol and blood pressure.</a:t>
            </a:r>
          </a:p>
          <a:p>
            <a:pPr algn="just"/>
            <a:r>
              <a:rPr lang="en-GB" sz="1100" b="1" dirty="0">
                <a:latin typeface="Arial" panose="020B0604020202020204" pitchFamily="34" charset="0"/>
                <a:cs typeface="Arial" panose="020B0604020202020204" pitchFamily="34" charset="0"/>
              </a:rPr>
              <a:t>Physical inactive </a:t>
            </a:r>
            <a:r>
              <a:rPr lang="en-GB" sz="1100" dirty="0">
                <a:latin typeface="Arial" panose="020B0604020202020204" pitchFamily="34" charset="0"/>
                <a:cs typeface="Arial" panose="020B0604020202020204" pitchFamily="34" charset="0"/>
              </a:rPr>
              <a:t>:  Post – stroke immobility worsens weight, diabetes and circulation.</a:t>
            </a:r>
          </a:p>
          <a:p>
            <a:pPr algn="just"/>
            <a:r>
              <a:rPr lang="en-GB" sz="1100" b="1" dirty="0">
                <a:latin typeface="Arial" panose="020B0604020202020204" pitchFamily="34" charset="0"/>
                <a:cs typeface="Arial" panose="020B0604020202020204" pitchFamily="34" charset="0"/>
              </a:rPr>
              <a:t>Alcohol History </a:t>
            </a:r>
            <a:r>
              <a:rPr lang="en-GB" sz="1100" dirty="0">
                <a:latin typeface="Arial" panose="020B0604020202020204" pitchFamily="34" charset="0"/>
                <a:cs typeface="Arial" panose="020B0604020202020204" pitchFamily="34" charset="0"/>
              </a:rPr>
              <a:t>: Past heavy drinking contributed to rise blood pressure and vascular damage.</a:t>
            </a:r>
          </a:p>
          <a:p>
            <a:pPr algn="just"/>
            <a:r>
              <a:rPr lang="en-GB" sz="1100" b="1" dirty="0">
                <a:latin typeface="Arial" panose="020B0604020202020204" pitchFamily="34" charset="0"/>
                <a:cs typeface="Arial" panose="020B0604020202020204" pitchFamily="34" charset="0"/>
              </a:rPr>
              <a:t>Smoking status </a:t>
            </a:r>
            <a:r>
              <a:rPr lang="en-GB" sz="1100" dirty="0">
                <a:latin typeface="Arial" panose="020B0604020202020204" pitchFamily="34" charset="0"/>
                <a:cs typeface="Arial" panose="020B0604020202020204" pitchFamily="34" charset="0"/>
              </a:rPr>
              <a:t>: Requires assessment if applicable, because it increases the risk of stroke and cardiovascular </a:t>
            </a:r>
          </a:p>
          <a:p>
            <a:pPr algn="just"/>
            <a:r>
              <a:rPr lang="en-GB" sz="1100" dirty="0">
                <a:latin typeface="Arial" panose="020B0604020202020204" pitchFamily="34" charset="0"/>
                <a:cs typeface="Arial" panose="020B0604020202020204" pitchFamily="34" charset="0"/>
              </a:rPr>
              <a:t>disease.</a:t>
            </a:r>
          </a:p>
          <a:p>
            <a:pPr algn="just"/>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1100" b="1" dirty="0">
                <a:latin typeface="Arial" panose="020B0604020202020204" pitchFamily="34" charset="0"/>
                <a:cs typeface="Arial" panose="020B0604020202020204" pitchFamily="34" charset="0"/>
              </a:rPr>
              <a:t>Risk Factors That  Are Non – Modifiable </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Age: (56 years) </a:t>
            </a:r>
            <a:r>
              <a:rPr lang="en-GB" sz="1100" dirty="0">
                <a:latin typeface="Arial" panose="020B0604020202020204" pitchFamily="34" charset="0"/>
                <a:cs typeface="Arial" panose="020B0604020202020204" pitchFamily="34" charset="0"/>
              </a:rPr>
              <a:t>: Cardiovascular risk increases  naturally from mid – life onwards.</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Gender ( male) : </a:t>
            </a:r>
            <a:r>
              <a:rPr lang="en-GB" sz="1100" dirty="0">
                <a:latin typeface="Arial" panose="020B0604020202020204" pitchFamily="34" charset="0"/>
                <a:cs typeface="Arial" panose="020B0604020202020204" pitchFamily="34" charset="0"/>
              </a:rPr>
              <a:t>Men face a higher risk of hypertension, heart disease and stroke at the younger ages compare to women.</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Existing conditions : </a:t>
            </a:r>
            <a:r>
              <a:rPr lang="en-GB" sz="1100" dirty="0">
                <a:latin typeface="Arial" panose="020B0604020202020204" pitchFamily="34" charset="0"/>
                <a:cs typeface="Arial" panose="020B0604020202020204" pitchFamily="34" charset="0"/>
              </a:rPr>
              <a:t>Type 2 diabetes, hypertension and diabetes each contribute to heath decline and strongly raise the risk of stroke.</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Genetics/ family history </a:t>
            </a:r>
            <a:r>
              <a:rPr lang="en-GB" sz="1100" dirty="0">
                <a:latin typeface="Arial" panose="020B0604020202020204" pitchFamily="34" charset="0"/>
                <a:cs typeface="Arial" panose="020B0604020202020204" pitchFamily="34" charset="0"/>
              </a:rPr>
              <a:t>: May have influence on high blood  pressure, diabetes and cardiovascular disease. </a:t>
            </a:r>
          </a:p>
          <a:p>
            <a:pPr algn="just">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1100" b="1" dirty="0">
                <a:latin typeface="Arial" panose="020B0604020202020204" pitchFamily="34" charset="0"/>
                <a:cs typeface="Arial" panose="020B0604020202020204" pitchFamily="34" charset="0"/>
              </a:rPr>
              <a:t>Risk Factors That Cab Be Modifiable </a:t>
            </a:r>
          </a:p>
          <a:p>
            <a:pPr>
              <a:buFont typeface="Wingdings" panose="05000000000000000000" pitchFamily="2" charset="2"/>
              <a:buChar char="§"/>
            </a:pPr>
            <a:r>
              <a:rPr lang="en-GB" sz="1100" dirty="0">
                <a:latin typeface="Arial" panose="020B0604020202020204" pitchFamily="34" charset="0"/>
                <a:cs typeface="Arial" panose="020B0604020202020204" pitchFamily="34" charset="0"/>
              </a:rPr>
              <a:t>Diet quality, weight and BMI, alcohol intake, physical activity level, blood Glucose, smoking cessation and blood pressure:</a:t>
            </a:r>
          </a:p>
          <a:p>
            <a:pPr marL="0" indent="0">
              <a:buNone/>
            </a:pPr>
            <a:r>
              <a:rPr lang="en-GB" sz="1100" dirty="0">
                <a:latin typeface="Arial" panose="020B0604020202020204" pitchFamily="34" charset="0"/>
                <a:cs typeface="Arial" panose="020B0604020202020204" pitchFamily="34" charset="0"/>
              </a:rPr>
              <a:t>All are the can factors can be manageable or  can significantly reduce by medication, monitoring and lifestyle changes.</a:t>
            </a:r>
            <a:r>
              <a:rPr lang="en-GB" sz="1100" dirty="0"/>
              <a:t>(</a:t>
            </a:r>
            <a:r>
              <a:rPr lang="en-GB" sz="1100" dirty="0" err="1"/>
              <a:t>eupati</a:t>
            </a:r>
            <a:r>
              <a:rPr lang="en-GB" sz="1100" dirty="0"/>
              <a:t>, 2022)</a:t>
            </a:r>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6E7E07B-840A-523D-956B-45C5D3E2A9BD}"/>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EEBF7363-69A5-9A0F-DDAA-23E4B479F00B}"/>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dirty="0"/>
          </a:p>
        </p:txBody>
      </p:sp>
      <p:pic>
        <p:nvPicPr>
          <p:cNvPr id="7" name="Audio 6">
            <a:hlinkClick r:id="" action="ppaction://media"/>
            <a:extLst>
              <a:ext uri="{FF2B5EF4-FFF2-40B4-BE49-F238E27FC236}">
                <a16:creationId xmlns:a16="http://schemas.microsoft.com/office/drawing/2014/main" id="{18C11E7E-B6A9-9137-3F1A-EC0A708C019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07859106"/>
      </p:ext>
    </p:extLst>
  </p:cSld>
  <p:clrMapOvr>
    <a:masterClrMapping/>
  </p:clrMapOvr>
  <mc:AlternateContent xmlns:mc="http://schemas.openxmlformats.org/markup-compatibility/2006" xmlns:p14="http://schemas.microsoft.com/office/powerpoint/2010/main">
    <mc:Choice Requires="p14">
      <p:transition spd="slow" p14:dur="2000" advTm="59365"/>
    </mc:Choice>
    <mc:Fallback xmlns="">
      <p:transition spd="slow" advTm="59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534EA-89D9-678D-BA6E-2465CFC1134F}"/>
              </a:ext>
            </a:extLst>
          </p:cNvPr>
          <p:cNvSpPr>
            <a:spLocks noGrp="1"/>
          </p:cNvSpPr>
          <p:nvPr>
            <p:ph type="title"/>
          </p:nvPr>
        </p:nvSpPr>
        <p:spPr>
          <a:xfrm>
            <a:off x="457200" y="274638"/>
            <a:ext cx="8229600" cy="778098"/>
          </a:xfrm>
        </p:spPr>
        <p:txBody>
          <a:bodyPr/>
          <a:lstStyle/>
          <a:p>
            <a:r>
              <a:rPr lang="en-GB" sz="1100" dirty="0">
                <a:latin typeface="Arial" panose="020B0604020202020204" pitchFamily="34" charset="0"/>
                <a:cs typeface="Arial" panose="020B0604020202020204" pitchFamily="34" charset="0"/>
              </a:rPr>
              <a:t>Recommendations for Mr John Terry</a:t>
            </a:r>
          </a:p>
        </p:txBody>
      </p:sp>
      <p:sp>
        <p:nvSpPr>
          <p:cNvPr id="3" name="Content Placeholder 2">
            <a:extLst>
              <a:ext uri="{FF2B5EF4-FFF2-40B4-BE49-F238E27FC236}">
                <a16:creationId xmlns:a16="http://schemas.microsoft.com/office/drawing/2014/main" id="{62DE6952-EB8B-8A19-B6AC-DD9DECBDC49B}"/>
              </a:ext>
            </a:extLst>
          </p:cNvPr>
          <p:cNvSpPr>
            <a:spLocks noGrp="1"/>
          </p:cNvSpPr>
          <p:nvPr>
            <p:ph idx="1"/>
          </p:nvPr>
        </p:nvSpPr>
        <p:spPr>
          <a:xfrm>
            <a:off x="457200" y="836712"/>
            <a:ext cx="8229600" cy="4680521"/>
          </a:xfrm>
        </p:spPr>
        <p:txBody>
          <a:bodyPr/>
          <a:lstStyle/>
          <a:p>
            <a:pPr algn="just">
              <a:buFont typeface="Wingdings" panose="05000000000000000000" pitchFamily="2" charset="2"/>
              <a:buChar char="q"/>
            </a:pPr>
            <a:r>
              <a:rPr lang="en-GB" sz="1100" b="1" dirty="0">
                <a:latin typeface="Arial" panose="020B0604020202020204" pitchFamily="34" charset="0"/>
                <a:cs typeface="Arial" panose="020B0604020202020204" pitchFamily="34" charset="0"/>
              </a:rPr>
              <a:t>Care and Routine</a:t>
            </a:r>
          </a:p>
          <a:p>
            <a:pPr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Diet :</a:t>
            </a:r>
            <a:r>
              <a:rPr lang="en-GB" sz="1100" dirty="0">
                <a:latin typeface="Arial" panose="020B0604020202020204" pitchFamily="34" charset="0"/>
                <a:cs typeface="Arial" panose="020B0604020202020204" pitchFamily="34" charset="0"/>
              </a:rPr>
              <a:t> Lower the intake of sugar, saturated fat and salt; aim for gradual weight loss of 5- 10 % body weight.</a:t>
            </a:r>
          </a:p>
          <a:p>
            <a:pPr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Physical activity </a:t>
            </a:r>
            <a:r>
              <a:rPr lang="en-GB" sz="1100" dirty="0">
                <a:latin typeface="Arial" panose="020B0604020202020204" pitchFamily="34" charset="0"/>
                <a:cs typeface="Arial" panose="020B0604020202020204" pitchFamily="34" charset="0"/>
              </a:rPr>
              <a:t>: Avoid long period of inactivity, complete 20 – 30 minutes of gentle daily exercise as advised by the physiotherapist.</a:t>
            </a:r>
          </a:p>
          <a:p>
            <a:pPr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Alcohol </a:t>
            </a:r>
            <a:r>
              <a:rPr lang="en-GB" sz="1100" dirty="0">
                <a:latin typeface="Arial" panose="020B0604020202020204" pitchFamily="34" charset="0"/>
                <a:cs typeface="Arial" panose="020B0604020202020204" pitchFamily="34" charset="0"/>
              </a:rPr>
              <a:t>: Limit consumption to &lt; 14 units per week, refer to support services if needed. </a:t>
            </a:r>
            <a:r>
              <a:rPr lang="en-GB" sz="1100" dirty="0"/>
              <a:t>(NHS, 2024a).</a:t>
            </a:r>
          </a:p>
          <a:p>
            <a:pPr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Medication</a:t>
            </a:r>
            <a:r>
              <a:rPr lang="en-GB" sz="1100" dirty="0">
                <a:latin typeface="Arial" panose="020B0604020202020204" pitchFamily="34" charset="0"/>
                <a:cs typeface="Arial" panose="020B0604020202020204" pitchFamily="34" charset="0"/>
              </a:rPr>
              <a:t> : Take prescribed medication consistency at the same time each day, never miss doses.</a:t>
            </a:r>
            <a:r>
              <a:rPr lang="en-GB" sz="1100" dirty="0"/>
              <a:t> (BigBoss123, 2025)</a:t>
            </a:r>
            <a:endParaRPr lang="en-GB" sz="1100" dirty="0">
              <a:latin typeface="Arial" panose="020B0604020202020204" pitchFamily="34" charset="0"/>
              <a:cs typeface="Arial" panose="020B0604020202020204" pitchFamily="34" charset="0"/>
            </a:endParaRPr>
          </a:p>
          <a:p>
            <a:pPr algn="just">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1100" b="1" dirty="0">
                <a:latin typeface="Arial" panose="020B0604020202020204" pitchFamily="34" charset="0"/>
                <a:cs typeface="Arial" panose="020B0604020202020204" pitchFamily="34" charset="0"/>
              </a:rPr>
              <a:t>Monitoring</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Daily:</a:t>
            </a:r>
            <a:r>
              <a:rPr lang="en-GB" sz="1100" dirty="0">
                <a:latin typeface="Arial" panose="020B0604020202020204" pitchFamily="34" charset="0"/>
                <a:cs typeface="Arial" panose="020B0604020202020204" pitchFamily="34" charset="0"/>
              </a:rPr>
              <a:t>  Check and record blood pressure and blood glucose levels.</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Monthly</a:t>
            </a:r>
            <a:r>
              <a:rPr lang="en-GB" sz="1100" dirty="0">
                <a:latin typeface="Arial" panose="020B0604020202020204" pitchFamily="34" charset="0"/>
                <a:cs typeface="Arial" panose="020B0604020202020204" pitchFamily="34" charset="0"/>
              </a:rPr>
              <a:t> :  Attend GP appointment for routine review.</a:t>
            </a:r>
          </a:p>
          <a:p>
            <a:pPr algn="just">
              <a:buFont typeface="Wingdings" panose="05000000000000000000" pitchFamily="2" charset="2"/>
              <a:buChar char="§"/>
            </a:pPr>
            <a:r>
              <a:rPr lang="en-GB" sz="1100" dirty="0">
                <a:latin typeface="Arial" panose="020B0604020202020204" pitchFamily="34" charset="0"/>
                <a:cs typeface="Arial" panose="020B0604020202020204" pitchFamily="34" charset="0"/>
              </a:rPr>
              <a:t>Every 3-6 months measure and record weight, HbA1c and cholesterol levels. </a:t>
            </a:r>
          </a:p>
          <a:p>
            <a:pPr algn="just">
              <a:buFont typeface="Wingdings" panose="05000000000000000000" pitchFamily="2" charset="2"/>
              <a:buChar char="§"/>
            </a:pPr>
            <a:endParaRPr lang="en-GB" sz="11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1100" b="1" dirty="0">
                <a:latin typeface="Arial" panose="020B0604020202020204" pitchFamily="34" charset="0"/>
                <a:cs typeface="Arial" panose="020B0604020202020204" pitchFamily="34" charset="0"/>
              </a:rPr>
              <a:t>Addition Care</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Health checks: </a:t>
            </a:r>
            <a:r>
              <a:rPr lang="en-GB" sz="1100" dirty="0">
                <a:latin typeface="Arial" panose="020B0604020202020204" pitchFamily="34" charset="0"/>
                <a:cs typeface="Arial" panose="020B0604020202020204" pitchFamily="34" charset="0"/>
              </a:rPr>
              <a:t>Vaccinations, annual review and vascular assessment.</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Care support </a:t>
            </a:r>
            <a:r>
              <a:rPr lang="en-GB" sz="1100" dirty="0">
                <a:latin typeface="Arial" panose="020B0604020202020204" pitchFamily="34" charset="0"/>
                <a:cs typeface="Arial" panose="020B0604020202020204" pitchFamily="34" charset="0"/>
              </a:rPr>
              <a:t>: Train Mr Terry’s wife on medications and emergency signs</a:t>
            </a:r>
          </a:p>
          <a:p>
            <a:pPr algn="just">
              <a:buFont typeface="Wingdings" panose="05000000000000000000" pitchFamily="2" charset="2"/>
              <a:buChar char="§"/>
            </a:pPr>
            <a:r>
              <a:rPr lang="en-GB" sz="1100" b="1" dirty="0">
                <a:latin typeface="Arial" panose="020B0604020202020204" pitchFamily="34" charset="0"/>
                <a:cs typeface="Arial" panose="020B0604020202020204" pitchFamily="34" charset="0"/>
              </a:rPr>
              <a:t>Mobility and home safety </a:t>
            </a:r>
            <a:r>
              <a:rPr lang="en-GB" sz="1100" dirty="0">
                <a:latin typeface="Arial" panose="020B0604020202020204" pitchFamily="34" charset="0"/>
                <a:cs typeface="Arial" panose="020B0604020202020204" pitchFamily="34" charset="0"/>
              </a:rPr>
              <a:t>: Remove hazards, handrails, mobility aids</a:t>
            </a:r>
          </a:p>
          <a:p>
            <a:pPr algn="just">
              <a:buFont typeface="Wingdings" panose="05000000000000000000" pitchFamily="2" charset="2"/>
              <a:buChar char="q"/>
            </a:pPr>
            <a:endParaRPr lang="en-GB" sz="1100" dirty="0">
              <a:latin typeface="Arial" panose="020B0604020202020204" pitchFamily="34" charset="0"/>
              <a:cs typeface="Arial" panose="020B0604020202020204" pitchFamily="34" charset="0"/>
            </a:endParaRPr>
          </a:p>
          <a:p>
            <a:pPr algn="just">
              <a:buFont typeface="Wingdings" panose="05000000000000000000" pitchFamily="2" charset="2"/>
              <a:buChar char="q"/>
            </a:pPr>
            <a:r>
              <a:rPr lang="en-GB" sz="1100" b="1" dirty="0">
                <a:latin typeface="Arial" panose="020B0604020202020204" pitchFamily="34" charset="0"/>
                <a:cs typeface="Arial" panose="020B0604020202020204" pitchFamily="34" charset="0"/>
              </a:rPr>
              <a:t>Supporting Guidelines</a:t>
            </a:r>
          </a:p>
          <a:p>
            <a:pPr algn="just"/>
            <a:r>
              <a:rPr lang="en-GB" sz="1100" dirty="0">
                <a:latin typeface="Arial" panose="020B0604020202020204" pitchFamily="34" charset="0"/>
                <a:cs typeface="Arial" panose="020B0604020202020204" pitchFamily="34" charset="0"/>
              </a:rPr>
              <a:t>NHS( 2024) – Alcohol Units</a:t>
            </a:r>
            <a:endParaRPr lang="en-GB" sz="1100" dirty="0"/>
          </a:p>
          <a:p>
            <a:r>
              <a:rPr lang="en-GB" sz="1100" dirty="0"/>
              <a:t>NICE (2015) -  NICE Guideline NG 28</a:t>
            </a:r>
          </a:p>
          <a:p>
            <a:pPr marL="0" indent="0">
              <a:buNone/>
            </a:pPr>
            <a:r>
              <a:rPr lang="en-GB" sz="1100" dirty="0">
                <a:hlinkClick r:id="rId4"/>
              </a:rPr>
              <a:t>Education | Type 2 diabetes in adults: management | Guidance | NICE</a:t>
            </a:r>
            <a:endParaRPr lang="en-GB" sz="1100" dirty="0"/>
          </a:p>
          <a:p>
            <a:pPr marL="0" indent="0">
              <a:buNone/>
            </a:pPr>
            <a:endParaRPr lang="en-GB" sz="11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A837E13-ED0B-788B-FC06-A72C7F96DDB1}"/>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B791A4F4-84A8-060C-9E5A-BE3D1D94C542}"/>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dirty="0"/>
          </a:p>
        </p:txBody>
      </p:sp>
      <p:pic>
        <p:nvPicPr>
          <p:cNvPr id="6" name="Picture 5" descr="Low Glycemic Index (GI) Foods List: PDF for Free Download! - Masala Monk">
            <a:extLst>
              <a:ext uri="{FF2B5EF4-FFF2-40B4-BE49-F238E27FC236}">
                <a16:creationId xmlns:a16="http://schemas.microsoft.com/office/drawing/2014/main" id="{6106B54F-7A05-6F83-A6DA-1DAEC3224A26}"/>
              </a:ext>
            </a:extLst>
          </p:cNvPr>
          <p:cNvPicPr>
            <a:picLocks noChangeAspect="1"/>
          </p:cNvPicPr>
          <p:nvPr/>
        </p:nvPicPr>
        <p:blipFill>
          <a:blip r:embed="rId5"/>
          <a:stretch>
            <a:fillRect/>
          </a:stretch>
        </p:blipFill>
        <p:spPr>
          <a:xfrm>
            <a:off x="5724128" y="1988840"/>
            <a:ext cx="3312368" cy="3528393"/>
          </a:xfrm>
          <a:prstGeom prst="rect">
            <a:avLst/>
          </a:prstGeom>
        </p:spPr>
      </p:pic>
      <p:pic>
        <p:nvPicPr>
          <p:cNvPr id="8" name="Audio 7">
            <a:hlinkClick r:id="" action="ppaction://media"/>
            <a:extLst>
              <a:ext uri="{FF2B5EF4-FFF2-40B4-BE49-F238E27FC236}">
                <a16:creationId xmlns:a16="http://schemas.microsoft.com/office/drawing/2014/main" id="{0A5BDFDC-D59A-F8F7-7133-94D0CEDA7CE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571549577"/>
      </p:ext>
    </p:extLst>
  </p:cSld>
  <p:clrMapOvr>
    <a:masterClrMapping/>
  </p:clrMapOvr>
  <mc:AlternateContent xmlns:mc="http://schemas.openxmlformats.org/markup-compatibility/2006" xmlns:p14="http://schemas.microsoft.com/office/powerpoint/2010/main">
    <mc:Choice Requires="p14">
      <p:transition spd="slow" p14:dur="2000" advTm="41828"/>
    </mc:Choice>
    <mc:Fallback xmlns="">
      <p:transition spd="slow" advTm="41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46B42-6FCC-31F8-692D-840D1072880A}"/>
              </a:ext>
            </a:extLst>
          </p:cNvPr>
          <p:cNvSpPr>
            <a:spLocks noGrp="1"/>
          </p:cNvSpPr>
          <p:nvPr>
            <p:ph type="title"/>
          </p:nvPr>
        </p:nvSpPr>
        <p:spPr/>
        <p:txBody>
          <a:bodyPr/>
          <a:lstStyle/>
          <a:p>
            <a:r>
              <a:rPr lang="en-GB" sz="11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4DEC59F-AE17-B252-4E68-11CBE3BE6AD1}"/>
              </a:ext>
            </a:extLst>
          </p:cNvPr>
          <p:cNvSpPr>
            <a:spLocks noGrp="1"/>
          </p:cNvSpPr>
          <p:nvPr>
            <p:ph idx="1"/>
          </p:nvPr>
        </p:nvSpPr>
        <p:spPr/>
        <p:txBody>
          <a:bodyPr/>
          <a:lstStyle/>
          <a:p>
            <a:r>
              <a:rPr lang="en-GB" sz="1100" dirty="0">
                <a:latin typeface="Arial" panose="020B0604020202020204" pitchFamily="34" charset="0"/>
                <a:cs typeface="Arial" panose="020B0604020202020204" pitchFamily="34" charset="0"/>
              </a:rPr>
              <a:t>Mr Terry presents with three interconnected conditions : type 2 diabetes, obesity and stage 2 hypertension, combining by stroke – related paralysis and poor mobility.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 conditions are strongly connected to unhealthy lifestyle habits- inactivity, poor diet and other risk factors which worsen each other and raise the risk of further illness.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Effective care requires a structured daily routine, medication and monitoring, family support, and rehabilitation to maintain stability and support recovery.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Communication and Ethical practice – consent, confidentiality, dignity and autonomy- are central to safe, </a:t>
            </a:r>
            <a:r>
              <a:rPr lang="en-GB" sz="1100" dirty="0" err="1">
                <a:latin typeface="Arial" panose="020B0604020202020204" pitchFamily="34" charset="0"/>
                <a:cs typeface="Arial" panose="020B0604020202020204" pitchFamily="34" charset="0"/>
              </a:rPr>
              <a:t>respectfull</a:t>
            </a:r>
            <a:r>
              <a:rPr lang="en-GB" sz="1100" dirty="0">
                <a:latin typeface="Arial" panose="020B0604020202020204" pitchFamily="34" charset="0"/>
                <a:cs typeface="Arial" panose="020B0604020202020204" pitchFamily="34" charset="0"/>
              </a:rPr>
              <a:t> care that aligns with the NHS and NICE standards.</a:t>
            </a:r>
          </a:p>
        </p:txBody>
      </p:sp>
      <p:sp>
        <p:nvSpPr>
          <p:cNvPr id="4" name="Date Placeholder 3">
            <a:extLst>
              <a:ext uri="{FF2B5EF4-FFF2-40B4-BE49-F238E27FC236}">
                <a16:creationId xmlns:a16="http://schemas.microsoft.com/office/drawing/2014/main" id="{30D49F2F-614B-CCF4-F172-3746D8B3CEF0}"/>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11AB8EBB-449D-3282-20DC-09A4919E12E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dirty="0"/>
          </a:p>
        </p:txBody>
      </p:sp>
      <p:pic>
        <p:nvPicPr>
          <p:cNvPr id="7" name="Audio 6">
            <a:hlinkClick r:id="" action="ppaction://media"/>
            <a:extLst>
              <a:ext uri="{FF2B5EF4-FFF2-40B4-BE49-F238E27FC236}">
                <a16:creationId xmlns:a16="http://schemas.microsoft.com/office/drawing/2014/main" id="{F3063304-57A8-ADC6-E264-A8BC85F069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61224"/>
      </p:ext>
    </p:extLst>
  </p:cSld>
  <p:clrMapOvr>
    <a:masterClrMapping/>
  </p:clrMapOvr>
  <mc:AlternateContent xmlns:mc="http://schemas.openxmlformats.org/markup-compatibility/2006" xmlns:p14="http://schemas.microsoft.com/office/powerpoint/2010/main">
    <mc:Choice Requires="p14">
      <p:transition spd="slow" p14:dur="2000" advTm="29434"/>
    </mc:Choice>
    <mc:Fallback xmlns="">
      <p:transition spd="slow" advTm="29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90662"/>
            <a:ext cx="8075240" cy="490066"/>
          </a:xfrm>
        </p:spPr>
        <p:txBody>
          <a:bodyPr/>
          <a:lstStyle/>
          <a:p>
            <a:r>
              <a:rPr lang="en-GB" sz="1100" b="1" dirty="0">
                <a:latin typeface="Arial" panose="020B0604020202020204" pitchFamily="34" charset="0"/>
                <a:cs typeface="Arial" panose="020B0604020202020204" pitchFamily="34" charset="0"/>
              </a:rPr>
              <a:t>References</a:t>
            </a:r>
            <a:br>
              <a:rPr lang="en-GB" sz="1100" b="1" dirty="0">
                <a:latin typeface="Arial" panose="020B0604020202020204" pitchFamily="34" charset="0"/>
                <a:cs typeface="Arial" panose="020B0604020202020204" pitchFamily="34" charset="0"/>
              </a:rPr>
            </a:br>
            <a:br>
              <a:rPr lang="en-GB" sz="1100" b="1" dirty="0">
                <a:latin typeface="Arial" panose="020B0604020202020204" pitchFamily="34" charset="0"/>
                <a:cs typeface="Arial" panose="020B0604020202020204" pitchFamily="34" charset="0"/>
              </a:rPr>
            </a:br>
            <a:br>
              <a:rPr lang="en-GB" sz="1100" b="1" dirty="0">
                <a:latin typeface="Arial" panose="020B0604020202020204" pitchFamily="34" charset="0"/>
                <a:cs typeface="Arial" panose="020B0604020202020204" pitchFamily="34" charset="0"/>
              </a:rPr>
            </a:br>
            <a:endParaRPr lang="en-GB" sz="1100" b="1"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87361" y="908720"/>
            <a:ext cx="8234314" cy="4680520"/>
          </a:xfrm>
        </p:spPr>
        <p:txBody>
          <a:bodyPr anchor="ctr" anchorCtr="0"/>
          <a:lstStyle/>
          <a:p>
            <a:pPr marL="0" indent="0">
              <a:spcBef>
                <a:spcPts val="1600"/>
              </a:spcBef>
              <a:buNone/>
            </a:pPr>
            <a:endParaRPr lang="en-GB" sz="1100" dirty="0"/>
          </a:p>
          <a:p>
            <a:pPr marL="0" indent="0">
              <a:spcBef>
                <a:spcPts val="1600"/>
              </a:spcBef>
              <a:buNone/>
            </a:pPr>
            <a:r>
              <a:rPr lang="en-GB" sz="1100" dirty="0"/>
              <a:t>Bate, A., Parkin, E. and Loft, P. (2021). Patient health records: Access, sharing and confidentiality. </a:t>
            </a:r>
            <a:r>
              <a:rPr lang="en-GB" sz="1100" i="1" dirty="0"/>
              <a:t>commonslibrary.parliament.uk</a:t>
            </a:r>
            <a:r>
              <a:rPr lang="en-GB" sz="1100" dirty="0"/>
              <a:t>, CB07103. Available at: </a:t>
            </a:r>
            <a:r>
              <a:rPr lang="en-GB" sz="1100" dirty="0">
                <a:hlinkClick r:id="rId4"/>
              </a:rPr>
              <a:t>https://commonslibrary.parliament.uk/research-briefings/sn07103/</a:t>
            </a:r>
            <a:r>
              <a:rPr lang="en-GB" sz="1100" dirty="0"/>
              <a:t>.[Accessed 12 Aug. 2026].</a:t>
            </a:r>
          </a:p>
          <a:p>
            <a:pPr marL="0" indent="0">
              <a:spcBef>
                <a:spcPts val="1600"/>
              </a:spcBef>
              <a:buNone/>
            </a:pPr>
            <a:r>
              <a:rPr lang="en-GB" sz="1100" dirty="0"/>
              <a:t>bigboss123 (2025). </a:t>
            </a:r>
            <a:r>
              <a:rPr lang="en-GB" sz="1100" i="1" dirty="0"/>
              <a:t>Low </a:t>
            </a:r>
            <a:r>
              <a:rPr lang="en-GB" sz="1100" i="1" dirty="0" err="1"/>
              <a:t>glycemic</a:t>
            </a:r>
            <a:r>
              <a:rPr lang="en-GB" sz="1100" i="1" dirty="0"/>
              <a:t> index (GI) foods list: PDF for free download!</a:t>
            </a:r>
            <a:r>
              <a:rPr lang="en-GB" sz="1100" dirty="0"/>
              <a:t> [online] Masala Monk. Available at: </a:t>
            </a:r>
            <a:r>
              <a:rPr lang="en-GB" sz="1100" dirty="0">
                <a:hlinkClick r:id="rId5"/>
              </a:rPr>
              <a:t>https://masalamonk.com/low-</a:t>
            </a:r>
            <a:r>
              <a:rPr lang="en-GB" sz="1100" dirty="0" err="1">
                <a:hlinkClick r:id="rId5"/>
              </a:rPr>
              <a:t>glycemic</a:t>
            </a:r>
            <a:r>
              <a:rPr lang="en-GB" sz="1100" dirty="0">
                <a:hlinkClick r:id="rId5"/>
              </a:rPr>
              <a:t>-index-</a:t>
            </a:r>
            <a:r>
              <a:rPr lang="en-GB" sz="1100" dirty="0" err="1">
                <a:hlinkClick r:id="rId5"/>
              </a:rPr>
              <a:t>gi</a:t>
            </a:r>
            <a:r>
              <a:rPr lang="en-GB" sz="1100" dirty="0">
                <a:hlinkClick r:id="rId5"/>
              </a:rPr>
              <a:t>-foods-list-pdf-for-free-download/</a:t>
            </a:r>
            <a:r>
              <a:rPr lang="en-GB" sz="1100" dirty="0"/>
              <a:t>..[Accessed 14 Aug. 2026]</a:t>
            </a:r>
          </a:p>
          <a:p>
            <a:pPr marL="0" indent="0">
              <a:spcBef>
                <a:spcPts val="1600"/>
              </a:spcBef>
              <a:buNone/>
            </a:pPr>
            <a:r>
              <a:rPr lang="en-GB" sz="1100" dirty="0"/>
              <a:t>British Heart Foundation (2025). </a:t>
            </a:r>
            <a:r>
              <a:rPr lang="en-GB" sz="1100" i="1" dirty="0"/>
              <a:t>High-cholesterol-foods-to-avoid</a:t>
            </a:r>
            <a:r>
              <a:rPr lang="en-GB" sz="1100" dirty="0"/>
              <a:t>.  </a:t>
            </a:r>
            <a:r>
              <a:rPr lang="en-GB" sz="1100" i="1" dirty="0"/>
              <a:t>British Heart Foundation</a:t>
            </a:r>
            <a:r>
              <a:rPr lang="en-GB" sz="1100" dirty="0"/>
              <a:t>. Available at: </a:t>
            </a:r>
            <a:r>
              <a:rPr lang="en-GB" sz="1100" dirty="0">
                <a:hlinkClick r:id="rId6"/>
              </a:rPr>
              <a:t>https://www.bhf.org.uk/informationsupport/heart-matters-magazine/nutrition/high-cholesterol-foods-to-avoid</a:t>
            </a:r>
            <a:r>
              <a:rPr lang="en-GB" sz="1100" dirty="0"/>
              <a:t>. [Accessed 13 Aug. 2026].</a:t>
            </a:r>
          </a:p>
          <a:p>
            <a:pPr marL="0" indent="0">
              <a:spcBef>
                <a:spcPts val="1600"/>
              </a:spcBef>
              <a:buNone/>
            </a:pPr>
            <a:r>
              <a:rPr lang="en-GB" sz="1100" dirty="0"/>
              <a:t>British Heart Foundation (2026). </a:t>
            </a:r>
            <a:r>
              <a:rPr lang="en-GB" sz="1100" i="1" dirty="0"/>
              <a:t>BMI chart</a:t>
            </a:r>
            <a:r>
              <a:rPr lang="en-GB" sz="1100" dirty="0"/>
              <a:t>.  </a:t>
            </a:r>
            <a:r>
              <a:rPr lang="en-GB" sz="1100" i="1" dirty="0"/>
              <a:t>British Heart Foundation</a:t>
            </a:r>
            <a:r>
              <a:rPr lang="en-GB" sz="1100" dirty="0"/>
              <a:t>. Available at: </a:t>
            </a:r>
            <a:r>
              <a:rPr lang="en-GB" sz="1100" dirty="0">
                <a:hlinkClick r:id="rId7"/>
              </a:rPr>
              <a:t>https://www.bhf.org.uk/informationsupport/heart-matters-magazine/medical/tests/bmi-chart</a:t>
            </a:r>
            <a:r>
              <a:rPr lang="en-GB" sz="1100" dirty="0"/>
              <a:t>. [Accessed 12 Aug. 2026].</a:t>
            </a:r>
          </a:p>
          <a:p>
            <a:pPr marL="0" indent="0">
              <a:spcBef>
                <a:spcPts val="1600"/>
              </a:spcBef>
              <a:buNone/>
            </a:pPr>
            <a:r>
              <a:rPr lang="en-GB" sz="1100" dirty="0"/>
              <a:t>Cleveland Clinic (2023). </a:t>
            </a:r>
            <a:r>
              <a:rPr lang="en-GB" sz="1100" i="1" dirty="0"/>
              <a:t>Nervous system: What it is, types, symptoms</a:t>
            </a:r>
            <a:r>
              <a:rPr lang="en-GB" sz="1100" dirty="0"/>
              <a:t>.  </a:t>
            </a:r>
            <a:r>
              <a:rPr lang="en-GB" sz="1100" i="1" dirty="0"/>
              <a:t>Cleveland Clinic</a:t>
            </a:r>
            <a:r>
              <a:rPr lang="en-GB" sz="1100" dirty="0"/>
              <a:t>. Available at: </a:t>
            </a:r>
            <a:r>
              <a:rPr lang="en-GB" sz="1100" dirty="0">
                <a:hlinkClick r:id="rId8"/>
              </a:rPr>
              <a:t>https://my.clevelandclinic.org/health/body/21202-nervous-system</a:t>
            </a:r>
            <a:r>
              <a:rPr lang="en-GB" sz="1100" dirty="0"/>
              <a:t>. [Accessed 13 Aug. 2026].</a:t>
            </a:r>
          </a:p>
          <a:p>
            <a:pPr marL="0" indent="0">
              <a:spcBef>
                <a:spcPts val="1600"/>
              </a:spcBef>
              <a:buNone/>
            </a:pPr>
            <a:r>
              <a:rPr lang="en-GB" sz="1100" dirty="0" err="1"/>
              <a:t>eupati</a:t>
            </a:r>
            <a:r>
              <a:rPr lang="en-GB" sz="1100" dirty="0"/>
              <a:t> (2022b). </a:t>
            </a:r>
            <a:r>
              <a:rPr lang="en-GB" sz="1100" i="1" dirty="0"/>
              <a:t>Risk factors in health and disease: What are risk factors?</a:t>
            </a:r>
            <a:r>
              <a:rPr lang="en-GB" sz="1100" dirty="0"/>
              <a:t>  </a:t>
            </a:r>
            <a:r>
              <a:rPr lang="en-GB" sz="1100" i="1" dirty="0"/>
              <a:t>learning.eupati.eu</a:t>
            </a:r>
            <a:r>
              <a:rPr lang="en-GB" sz="1100" dirty="0"/>
              <a:t>. Available at: </a:t>
            </a:r>
            <a:r>
              <a:rPr lang="en-GB" sz="1100" dirty="0">
                <a:hlinkClick r:id="rId9"/>
              </a:rPr>
              <a:t>https://learning.eupati.eu/mod/book/view.php?id=215</a:t>
            </a:r>
            <a:r>
              <a:rPr lang="en-GB" sz="1100" dirty="0"/>
              <a:t>. [Accessed 14 Aug. 2026].</a:t>
            </a:r>
            <a:endParaRPr lang="en-GB" dirty="0"/>
          </a:p>
          <a:p>
            <a:pPr marL="0" indent="0">
              <a:spcBef>
                <a:spcPts val="1600"/>
              </a:spcBef>
              <a:buNone/>
            </a:pPr>
            <a:r>
              <a:rPr lang="en-GB" sz="1100" dirty="0">
                <a:latin typeface="Arial" panose="020B0604020202020204" pitchFamily="34" charset="0"/>
                <a:cs typeface="Arial" panose="020B0604020202020204" pitchFamily="34" charset="0"/>
              </a:rPr>
              <a:t>First Choice Neurology (2024). </a:t>
            </a:r>
            <a:r>
              <a:rPr lang="en-GB" sz="1100" i="1" dirty="0">
                <a:latin typeface="Arial" panose="020B0604020202020204" pitchFamily="34" charset="0"/>
                <a:cs typeface="Arial" panose="020B0604020202020204" pitchFamily="34" charset="0"/>
              </a:rPr>
              <a:t>Understanding stroke: Causes, symptoms, and advanced treatments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First Choice Neurology</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10"/>
              </a:rPr>
              <a:t>https://www.fcneurology.net/understanding-stroke-causes-symptoms-and-advanced-treatments</a:t>
            </a:r>
            <a:r>
              <a:rPr lang="en-GB" sz="1100" dirty="0">
                <a:latin typeface="Arial" panose="020B0604020202020204" pitchFamily="34" charset="0"/>
                <a:cs typeface="Arial" panose="020B0604020202020204" pitchFamily="34" charset="0"/>
              </a:rPr>
              <a:t> [Accessed 10 Aug. 2026].</a:t>
            </a:r>
          </a:p>
          <a:p>
            <a:pPr marL="0" indent="0">
              <a:spcBef>
                <a:spcPts val="1600"/>
              </a:spcBef>
              <a:buNone/>
            </a:pPr>
            <a:r>
              <a:rPr lang="en-GB" sz="1100" dirty="0"/>
              <a:t>Gou, R., Luo, C., Liang, X., Qin, S., Wu, H., Li, B., Pan, F., Li, J. and Chen, J.-A. (2025). Elderly stroke burden: A comprehensive global study over three decades. </a:t>
            </a:r>
            <a:r>
              <a:rPr lang="en-GB" sz="1100" i="1" dirty="0"/>
              <a:t>Frontiers in Aging</a:t>
            </a:r>
            <a:r>
              <a:rPr lang="en-GB" sz="1100" dirty="0"/>
              <a:t>, 6. doi:10.3389/fragi.2025.1489914. ( Accessed 12/Aug 2026).</a:t>
            </a:r>
          </a:p>
          <a:p>
            <a:pPr marL="0" indent="0">
              <a:spcBef>
                <a:spcPts val="1600"/>
              </a:spcBef>
              <a:buNone/>
            </a:pPr>
            <a:r>
              <a:rPr lang="en-GB" sz="1100" dirty="0">
                <a:hlinkClick r:id="rId11"/>
              </a:rPr>
              <a:t>.</a:t>
            </a:r>
            <a:endParaRPr lang="en-GB" sz="1700" dirty="0">
              <a:solidFill>
                <a:schemeClr val="tx1"/>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dirty="0"/>
          </a:p>
        </p:txBody>
      </p:sp>
      <p:pic>
        <p:nvPicPr>
          <p:cNvPr id="7" name="Audio 6">
            <a:hlinkClick r:id="" action="ppaction://media"/>
            <a:extLst>
              <a:ext uri="{FF2B5EF4-FFF2-40B4-BE49-F238E27FC236}">
                <a16:creationId xmlns:a16="http://schemas.microsoft.com/office/drawing/2014/main" id="{D5CA516D-8BDB-A810-CDD9-89BC5BD3248D}"/>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xmlns:p14="http://schemas.microsoft.com/office/powerpoint/2010/main">
    <mc:Choice Requires="p14">
      <p:transition spd="slow" p14:dur="2000" advTm="942"/>
    </mc:Choice>
    <mc:Fallback xmlns="">
      <p:transition spd="slow" advTm="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4A329-B0A8-FE14-7249-3F00606576F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836C6B5-C4FE-F31A-8B46-5D847025E2B6}"/>
              </a:ext>
            </a:extLst>
          </p:cNvPr>
          <p:cNvSpPr>
            <a:spLocks noGrp="1"/>
          </p:cNvSpPr>
          <p:nvPr>
            <p:ph idx="1"/>
          </p:nvPr>
        </p:nvSpPr>
        <p:spPr/>
        <p:txBody>
          <a:bodyPr/>
          <a:lstStyle/>
          <a:p>
            <a:pPr marL="0" indent="0">
              <a:spcBef>
                <a:spcPts val="1600"/>
              </a:spcBef>
              <a:buNone/>
            </a:pPr>
            <a:r>
              <a:rPr lang="en-GB" sz="1100" dirty="0"/>
              <a:t>Legislation.gov. UK (2024). </a:t>
            </a:r>
            <a:r>
              <a:rPr lang="en-GB" sz="1100" i="1" dirty="0"/>
              <a:t>Mental capacity act 2005 - explanatory notes</a:t>
            </a:r>
            <a:r>
              <a:rPr lang="en-GB" sz="1100" dirty="0"/>
              <a:t>.  </a:t>
            </a:r>
            <a:r>
              <a:rPr lang="en-GB" sz="1100" i="1" dirty="0"/>
              <a:t>Legislation.gov.uk</a:t>
            </a:r>
            <a:r>
              <a:rPr lang="en-GB" sz="1100" dirty="0"/>
              <a:t>. Available at: </a:t>
            </a:r>
            <a:r>
              <a:rPr lang="en-GB" sz="1100" dirty="0">
                <a:hlinkClick r:id="rId4"/>
              </a:rPr>
              <a:t>https://www.legislation.gov.uk/ukpga/2005/9/section</a:t>
            </a:r>
            <a:r>
              <a:rPr lang="en-GB" sz="1100" dirty="0"/>
              <a:t>./4/notes?view=plain [Accessed 12 Aug. 2026</a:t>
            </a:r>
          </a:p>
          <a:p>
            <a:pPr marL="0" indent="0">
              <a:spcBef>
                <a:spcPts val="1600"/>
              </a:spcBef>
              <a:buNone/>
            </a:pPr>
            <a:r>
              <a:rPr lang="en-GB" sz="1100" dirty="0"/>
              <a:t>Marco, J. (2024). </a:t>
            </a:r>
            <a:r>
              <a:rPr lang="en-GB" sz="1100" i="1" dirty="0"/>
              <a:t>What exactly does a physiotherapist do? – </a:t>
            </a:r>
            <a:r>
              <a:rPr lang="en-GB" sz="1100" i="1" dirty="0" err="1"/>
              <a:t>Allsports</a:t>
            </a:r>
            <a:r>
              <a:rPr lang="en-GB" sz="1100" i="1" dirty="0"/>
              <a:t> physio</a:t>
            </a:r>
            <a:r>
              <a:rPr lang="en-GB" sz="1100" dirty="0"/>
              <a:t>.  </a:t>
            </a:r>
            <a:r>
              <a:rPr lang="en-GB" sz="1100" i="1" dirty="0" err="1"/>
              <a:t>Allsports</a:t>
            </a:r>
            <a:r>
              <a:rPr lang="en-GB" sz="1100" i="1" dirty="0"/>
              <a:t> Physiotherapy &amp; Sports Medicine</a:t>
            </a:r>
            <a:r>
              <a:rPr lang="en-GB" sz="1100" dirty="0"/>
              <a:t>. Available at: </a:t>
            </a:r>
            <a:r>
              <a:rPr lang="en-GB" sz="1100" dirty="0">
                <a:hlinkClick r:id="rId5"/>
              </a:rPr>
              <a:t>https://www.allsportsphysio.com.au/2025/01/what-exactly-does-a-physiotherapist-do/</a:t>
            </a:r>
            <a:r>
              <a:rPr lang="en-GB" sz="1100" dirty="0"/>
              <a:t>. [Accessed 12 Aug. 2026].</a:t>
            </a:r>
          </a:p>
          <a:p>
            <a:pPr marL="0" indent="0">
              <a:spcBef>
                <a:spcPts val="1600"/>
              </a:spcBef>
              <a:buNone/>
            </a:pPr>
            <a:r>
              <a:rPr lang="en-GB" sz="1100" dirty="0"/>
              <a:t>Mayo Clinic (2024). </a:t>
            </a:r>
            <a:r>
              <a:rPr lang="en-GB" sz="1100" i="1" dirty="0"/>
              <a:t>Blood pressure chart: What your reading means</a:t>
            </a:r>
            <a:r>
              <a:rPr lang="en-GB" sz="1100" dirty="0"/>
              <a:t>.  </a:t>
            </a:r>
            <a:r>
              <a:rPr lang="en-GB" sz="1100" i="1" dirty="0"/>
              <a:t>Mayo Clinic</a:t>
            </a:r>
            <a:r>
              <a:rPr lang="en-GB" sz="1100" dirty="0"/>
              <a:t>. Available at: </a:t>
            </a:r>
            <a:r>
              <a:rPr lang="en-GB" sz="1100" dirty="0">
                <a:hlinkClick r:id="rId6"/>
              </a:rPr>
              <a:t>https://www.mayoclinic.org/diseases-conditions/high-blood-pressure/in-depth/blood-pressure/art-20050982</a:t>
            </a:r>
            <a:r>
              <a:rPr lang="en-GB" sz="1100" dirty="0"/>
              <a:t>. [Accessed 12 Aug. 2026].</a:t>
            </a:r>
          </a:p>
          <a:p>
            <a:pPr marL="0" indent="0">
              <a:spcBef>
                <a:spcPts val="1600"/>
              </a:spcBef>
              <a:buNone/>
            </a:pPr>
            <a:r>
              <a:rPr lang="en-GB" sz="1100" dirty="0"/>
              <a:t>NHS (2024a). </a:t>
            </a:r>
            <a:r>
              <a:rPr lang="en-GB" sz="1100" i="1" dirty="0"/>
              <a:t>Alcohol units</a:t>
            </a:r>
            <a:r>
              <a:rPr lang="en-GB" sz="1100" dirty="0"/>
              <a:t>. </a:t>
            </a:r>
            <a:r>
              <a:rPr lang="en-GB" sz="1100" i="1" dirty="0"/>
              <a:t>nhs.uk</a:t>
            </a:r>
            <a:r>
              <a:rPr lang="en-GB" sz="1100" dirty="0"/>
              <a:t>. Available at: </a:t>
            </a:r>
            <a:r>
              <a:rPr lang="en-GB" sz="1100" dirty="0">
                <a:hlinkClick r:id="rId7"/>
              </a:rPr>
              <a:t>https://www.nhs.uk/live-well/alcohol-advice/calculating-alcohol-units/</a:t>
            </a:r>
            <a:r>
              <a:rPr lang="en-GB" sz="1100" dirty="0"/>
              <a:t>. [Accessed 14 Aug. 2026].</a:t>
            </a:r>
          </a:p>
          <a:p>
            <a:pPr marL="0" indent="0">
              <a:spcBef>
                <a:spcPts val="1600"/>
              </a:spcBef>
              <a:buNone/>
            </a:pPr>
            <a:r>
              <a:rPr lang="en-GB" sz="1100" dirty="0"/>
              <a:t>NHS England (2023b). </a:t>
            </a:r>
            <a:r>
              <a:rPr lang="en-GB" sz="1100" i="1" dirty="0"/>
              <a:t>NHS England » Patient choice guidance</a:t>
            </a:r>
            <a:r>
              <a:rPr lang="en-GB" sz="1100" dirty="0"/>
              <a:t>. </a:t>
            </a:r>
            <a:r>
              <a:rPr lang="en-GB" sz="1100" i="1" dirty="0"/>
              <a:t>www.england.nhs.uk</a:t>
            </a:r>
            <a:r>
              <a:rPr lang="en-GB" sz="1100" dirty="0"/>
              <a:t>. Available at: https://www.england.nhs.uk/long-read/patient-choice-guidance/#nhs-england-and-patient-choice [Accessed 13 Aug. 2026].</a:t>
            </a:r>
          </a:p>
          <a:p>
            <a:pPr marL="0" indent="0">
              <a:spcBef>
                <a:spcPts val="1600"/>
              </a:spcBef>
              <a:buNone/>
            </a:pPr>
            <a:r>
              <a:rPr lang="en-GB" sz="1100" dirty="0"/>
              <a:t>NICE (2015). </a:t>
            </a:r>
            <a:r>
              <a:rPr lang="en-GB" sz="1100" i="1" dirty="0"/>
              <a:t>Blood glucose management | type 2 diabetes in adults: Management | guidance | NICE</a:t>
            </a:r>
            <a:r>
              <a:rPr lang="en-GB" sz="1100" dirty="0"/>
              <a:t>. </a:t>
            </a:r>
            <a:r>
              <a:rPr lang="en-GB" sz="1100" i="1" dirty="0"/>
              <a:t>Nice.org.uk</a:t>
            </a:r>
            <a:r>
              <a:rPr lang="en-GB" sz="1100" dirty="0"/>
              <a:t>. NICE. Available at: </a:t>
            </a:r>
            <a:r>
              <a:rPr lang="en-GB" sz="1100" dirty="0">
                <a:hlinkClick r:id="rId8"/>
              </a:rPr>
              <a:t>https://www.nice.org.uk/guidance/</a:t>
            </a:r>
            <a:r>
              <a:rPr lang="en-GB" sz="1100" dirty="0"/>
              <a:t>.ng28/chapter/Blood-glucose-management. [Accessed 12 Aug. 2026].</a:t>
            </a:r>
          </a:p>
          <a:p>
            <a:pPr marL="0" indent="0">
              <a:spcBef>
                <a:spcPts val="1600"/>
              </a:spcBef>
              <a:buNone/>
            </a:pPr>
            <a:r>
              <a:rPr lang="en-GB" sz="1100" dirty="0"/>
              <a:t>Seery, C. (2022). </a:t>
            </a:r>
            <a:r>
              <a:rPr lang="en-GB" sz="1100" i="1" dirty="0"/>
              <a:t>Normal and diabetic blood sugar level ranges - blood sugar levels for diabetes</a:t>
            </a:r>
            <a:r>
              <a:rPr lang="en-GB" sz="1100" dirty="0"/>
              <a:t>.  </a:t>
            </a:r>
            <a:r>
              <a:rPr lang="en-GB" sz="1100" i="1" dirty="0"/>
              <a:t>Diabetes.co.uk</a:t>
            </a:r>
            <a:r>
              <a:rPr lang="en-GB" sz="1100" dirty="0"/>
              <a:t>. Available at: </a:t>
            </a:r>
            <a:r>
              <a:rPr lang="en-GB" sz="1100" dirty="0">
                <a:hlinkClick r:id="rId9"/>
              </a:rPr>
              <a:t>https://www.diabetes.co.uk/diabetes_care/blood-sugar-level-ranges</a:t>
            </a:r>
            <a:r>
              <a:rPr lang="en-GB" sz="1100" dirty="0"/>
              <a:t>. [Accessed 12 Aug. 2026].</a:t>
            </a:r>
          </a:p>
          <a:p>
            <a:pPr marL="0" indent="0">
              <a:spcBef>
                <a:spcPts val="1600"/>
              </a:spcBef>
              <a:buNone/>
            </a:pPr>
            <a:endParaRPr lang="en-GB" dirty="0"/>
          </a:p>
        </p:txBody>
      </p:sp>
      <p:sp>
        <p:nvSpPr>
          <p:cNvPr id="4" name="Date Placeholder 3">
            <a:extLst>
              <a:ext uri="{FF2B5EF4-FFF2-40B4-BE49-F238E27FC236}">
                <a16:creationId xmlns:a16="http://schemas.microsoft.com/office/drawing/2014/main" id="{7C62DF24-87D1-F0A5-C775-BE36167AE7FF}"/>
              </a:ext>
            </a:extLst>
          </p:cNvPr>
          <p:cNvSpPr>
            <a:spLocks noGrp="1"/>
          </p:cNvSpPr>
          <p:nvPr>
            <p:ph type="dt" sz="half" idx="10"/>
          </p:nvPr>
        </p:nvSpPr>
        <p:spPr/>
        <p:txBody>
          <a:bodyPr/>
          <a:lstStyle/>
          <a:p>
            <a:pPr>
              <a:defRPr/>
            </a:pPr>
            <a:fld id="{2303D31F-598B-47EE-BA37-93F097A3D676}" type="datetime1">
              <a:rPr lang="en-GB" altLang="en-US" smtClean="0"/>
              <a:pPr>
                <a:defRPr/>
              </a:pPr>
              <a:t>14/08/2026</a:t>
            </a:fld>
            <a:endParaRPr lang="en-GB" altLang="en-US" dirty="0"/>
          </a:p>
        </p:txBody>
      </p:sp>
      <p:sp>
        <p:nvSpPr>
          <p:cNvPr id="5" name="Slide Number Placeholder 4">
            <a:extLst>
              <a:ext uri="{FF2B5EF4-FFF2-40B4-BE49-F238E27FC236}">
                <a16:creationId xmlns:a16="http://schemas.microsoft.com/office/drawing/2014/main" id="{C852AAA5-A8CF-5C7A-5BC3-05242029DC6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dirty="0"/>
          </a:p>
        </p:txBody>
      </p:sp>
      <p:pic>
        <p:nvPicPr>
          <p:cNvPr id="7" name="Audio 6">
            <a:hlinkClick r:id="" action="ppaction://media"/>
            <a:extLst>
              <a:ext uri="{FF2B5EF4-FFF2-40B4-BE49-F238E27FC236}">
                <a16:creationId xmlns:a16="http://schemas.microsoft.com/office/drawing/2014/main" id="{4DCC4A93-A296-AA0A-BA68-4855DDF4551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588562394"/>
      </p:ext>
    </p:extLst>
  </p:cSld>
  <p:clrMapOvr>
    <a:masterClrMapping/>
  </p:clrMapOvr>
  <mc:AlternateContent xmlns:mc="http://schemas.openxmlformats.org/markup-compatibility/2006" xmlns:p14="http://schemas.microsoft.com/office/powerpoint/2010/main">
    <mc:Choice Requires="p14">
      <p:transition spd="slow" p14:dur="2000" advTm="584"/>
    </mc:Choice>
    <mc:Fallback xmlns="">
      <p:transition spd="slow" advTm="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3058</TotalTime>
  <Words>2404</Words>
  <Application>Microsoft Office PowerPoint</Application>
  <PresentationFormat>On-screen Show (4:3)</PresentationFormat>
  <Paragraphs>234</Paragraphs>
  <Slides>13</Slides>
  <Notes>0</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Myriad Pro</vt:lpstr>
      <vt:lpstr>Times New Roman</vt:lpstr>
      <vt:lpstr>Verdana</vt:lpstr>
      <vt:lpstr>Wingdings</vt:lpstr>
      <vt:lpstr>20140311PresentationUWTSDTemplate</vt:lpstr>
      <vt:lpstr>PowerPoint Presentation</vt:lpstr>
      <vt:lpstr>Introduction</vt:lpstr>
      <vt:lpstr>Demographic information                                                                         Key Health Measurements </vt:lpstr>
      <vt:lpstr>Anatomy and Physiology</vt:lpstr>
      <vt:lpstr>Care plan 1/3: Lifestyle and Health Behaviour Mr. John Terry  - 56 years, Male</vt:lpstr>
      <vt:lpstr>  Care Plan </vt:lpstr>
      <vt:lpstr>Care Plan (3/3) </vt:lpstr>
      <vt:lpstr>Care plan 3/3 continuity</vt:lpstr>
      <vt:lpstr>Main Risk Factors for Mr John Terry’s Health</vt:lpstr>
      <vt:lpstr>Recommendations for Mr John Terry</vt:lpstr>
      <vt:lpstr>Conclusion</vt:lpstr>
      <vt:lpstr>References   </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bibiche muamba</cp:lastModifiedBy>
  <cp:revision>228</cp:revision>
  <cp:lastPrinted>2018-07-09T15:27:01Z</cp:lastPrinted>
  <dcterms:created xsi:type="dcterms:W3CDTF">2002-10-07T19:43:58Z</dcterms:created>
  <dcterms:modified xsi:type="dcterms:W3CDTF">2026-08-14T10:51:30Z</dcterms:modified>
</cp:coreProperties>
</file>