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34"/>
  </p:notesMasterIdLst>
  <p:sldIdLst>
    <p:sldId id="271" r:id="rId2"/>
    <p:sldId id="272" r:id="rId3"/>
    <p:sldId id="273" r:id="rId4"/>
    <p:sldId id="292" r:id="rId5"/>
    <p:sldId id="257" r:id="rId6"/>
    <p:sldId id="258" r:id="rId7"/>
    <p:sldId id="260" r:id="rId8"/>
    <p:sldId id="259" r:id="rId9"/>
    <p:sldId id="261" r:id="rId10"/>
    <p:sldId id="262" r:id="rId11"/>
    <p:sldId id="263" r:id="rId12"/>
    <p:sldId id="265" r:id="rId13"/>
    <p:sldId id="290" r:id="rId14"/>
    <p:sldId id="291" r:id="rId15"/>
    <p:sldId id="295" r:id="rId16"/>
    <p:sldId id="293" r:id="rId17"/>
    <p:sldId id="294" r:id="rId18"/>
    <p:sldId id="322" r:id="rId19"/>
    <p:sldId id="277" r:id="rId20"/>
    <p:sldId id="278" r:id="rId21"/>
    <p:sldId id="279" r:id="rId22"/>
    <p:sldId id="280" r:id="rId23"/>
    <p:sldId id="281" r:id="rId24"/>
    <p:sldId id="282" r:id="rId25"/>
    <p:sldId id="283" r:id="rId26"/>
    <p:sldId id="284" r:id="rId27"/>
    <p:sldId id="285" r:id="rId28"/>
    <p:sldId id="286" r:id="rId29"/>
    <p:sldId id="288" r:id="rId30"/>
    <p:sldId id="274" r:id="rId31"/>
    <p:sldId id="289" r:id="rId32"/>
    <p:sldId id="296"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35" autoAdjust="0"/>
    <p:restoredTop sz="94660"/>
  </p:normalViewPr>
  <p:slideViewPr>
    <p:cSldViewPr snapToGrid="0">
      <p:cViewPr varScale="1">
        <p:scale>
          <a:sx n="88" d="100"/>
          <a:sy n="88" d="100"/>
        </p:scale>
        <p:origin x="69"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B491D66-5871-425F-93E4-180FF953DEDD}" type="datetimeFigureOut">
              <a:rPr lang="en-GB" smtClean="0"/>
              <a:t>12/03/2023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95888E-03C5-443C-9702-248D6750E2F0}" type="slidenum">
              <a:rPr lang="en-GB" smtClean="0"/>
              <a:t>‹#›</a:t>
            </a:fld>
            <a:endParaRPr lang="en-GB"/>
          </a:p>
        </p:txBody>
      </p:sp>
    </p:spTree>
    <p:extLst>
      <p:ext uri="{BB962C8B-B14F-4D97-AF65-F5344CB8AC3E}">
        <p14:creationId xmlns:p14="http://schemas.microsoft.com/office/powerpoint/2010/main" val="20099023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p:cNvSpPr txBox="1"/>
          <p:nvPr/>
        </p:nvSpPr>
        <p:spPr>
          <a:xfrm>
            <a:off x="3850438" y="9428578"/>
            <a:ext cx="2945659" cy="496332"/>
          </a:xfrm>
          <a:prstGeom prst="rect">
            <a:avLst/>
          </a:prstGeom>
          <a:noFill/>
          <a:ln>
            <a:noFill/>
          </a:ln>
        </p:spPr>
        <p:txBody>
          <a:bodyPr vert="horz" wrap="square" lIns="91440" tIns="45720" rIns="91440" bIns="45720" anchor="b" anchorCtr="0" compatLnSpc="1"/>
          <a:lstStyle/>
          <a:p>
            <a:pPr algn="r" hangingPunct="0">
              <a:defRPr sz="1800" b="0" i="0" u="none" strike="noStrike" kern="0" cap="none" spc="0" baseline="0">
                <a:solidFill>
                  <a:srgbClr val="000000"/>
                </a:solidFill>
                <a:uFillTx/>
              </a:defRPr>
            </a:pPr>
            <a:fld id="{4ACCDFCA-B779-4445-B95E-CF5A62BA97D8}" type="slidenum">
              <a:rPr kern="0">
                <a:solidFill>
                  <a:srgbClr val="000000"/>
                </a:solidFill>
              </a:rPr>
              <a:pPr algn="r" hangingPunct="0">
                <a:defRPr sz="1800" b="0" i="0" u="none" strike="noStrike" kern="0" cap="none" spc="0" baseline="0">
                  <a:solidFill>
                    <a:srgbClr val="000000"/>
                  </a:solidFill>
                  <a:uFillTx/>
                </a:defRPr>
              </a:pPr>
              <a:t>14</a:t>
            </a:fld>
            <a:endParaRPr lang="en-GB" sz="1200">
              <a:solidFill>
                <a:srgbClr val="000000"/>
              </a:solidFill>
              <a:latin typeface="Times New Roman" pitchFamily="18"/>
            </a:endParaRPr>
          </a:p>
        </p:txBody>
      </p:sp>
      <p:sp>
        <p:nvSpPr>
          <p:cNvPr id="3" name="Slide Image Placeholder 2"/>
          <p:cNvSpPr>
            <a:spLocks noGrp="1" noRot="1" noChangeAspect="1"/>
          </p:cNvSpPr>
          <p:nvPr>
            <p:ph type="sldImg"/>
          </p:nvPr>
        </p:nvSpPr>
        <p:spPr/>
      </p:sp>
      <p:sp>
        <p:nvSpPr>
          <p:cNvPr id="4" name="Rectangle 3"/>
          <p:cNvSpPr txBox="1">
            <a:spLocks noGrp="1"/>
          </p:cNvSpPr>
          <p:nvPr>
            <p:ph type="body" sz="quarter" idx="1"/>
          </p:nvPr>
        </p:nvSpPr>
        <p:spPr/>
        <p:txBody>
          <a:bodyPr/>
          <a:lstStyle/>
          <a:p>
            <a:endParaRPr lang="en-US" dirty="0"/>
          </a:p>
        </p:txBody>
      </p:sp>
    </p:spTree>
    <p:extLst>
      <p:ext uri="{BB962C8B-B14F-4D97-AF65-F5344CB8AC3E}">
        <p14:creationId xmlns:p14="http://schemas.microsoft.com/office/powerpoint/2010/main" val="2162527633"/>
      </p:ext>
    </p:extLst>
  </p:cSld>
  <p:clrMapOvr>
    <a:masterClrMapping/>
  </p:clrMapOvr>
</p:notes>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US"/>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3/12/2023</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3/12/2023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3/12/2023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3/12/2023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3/12/2023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3/12/2023</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3/12/2023</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3/12/2023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3/12/2023</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B6C5E-D79E-4BBE-B215-8729C72FA609}"/>
              </a:ext>
            </a:extLst>
          </p:cNvPr>
          <p:cNvSpPr>
            <a:spLocks noGrp="1"/>
          </p:cNvSpPr>
          <p:nvPr>
            <p:ph type="ctrTitle"/>
          </p:nvPr>
        </p:nvSpPr>
        <p:spPr/>
        <p:txBody>
          <a:bodyPr/>
          <a:lstStyle/>
          <a:p>
            <a:r>
              <a:rPr lang="en-GB" sz="6500" dirty="0"/>
              <a:t>Social Research for Professional Practice</a:t>
            </a:r>
            <a:br>
              <a:rPr lang="en-GB" dirty="0"/>
            </a:br>
            <a:endParaRPr lang="en-GB" dirty="0"/>
          </a:p>
        </p:txBody>
      </p:sp>
      <p:sp>
        <p:nvSpPr>
          <p:cNvPr id="3" name="Subtitle 2">
            <a:extLst>
              <a:ext uri="{FF2B5EF4-FFF2-40B4-BE49-F238E27FC236}">
                <a16:creationId xmlns:a16="http://schemas.microsoft.com/office/drawing/2014/main" id="{D4EA84ED-E8E1-4A97-8DB0-CA2A6166C86B}"/>
              </a:ext>
            </a:extLst>
          </p:cNvPr>
          <p:cNvSpPr>
            <a:spLocks noGrp="1"/>
          </p:cNvSpPr>
          <p:nvPr>
            <p:ph type="subTitle" idx="1"/>
          </p:nvPr>
        </p:nvSpPr>
        <p:spPr/>
        <p:txBody>
          <a:bodyPr>
            <a:normAutofit/>
          </a:bodyPr>
          <a:lstStyle/>
          <a:p>
            <a:r>
              <a:rPr lang="en-GB" dirty="0"/>
              <a:t>ECYW5001</a:t>
            </a:r>
          </a:p>
          <a:p>
            <a:r>
              <a:rPr lang="en-GB" dirty="0"/>
              <a:t>Lecture 4</a:t>
            </a:r>
          </a:p>
          <a:p>
            <a:endParaRPr lang="en-GB" dirty="0"/>
          </a:p>
        </p:txBody>
      </p:sp>
    </p:spTree>
    <p:extLst>
      <p:ext uri="{BB962C8B-B14F-4D97-AF65-F5344CB8AC3E}">
        <p14:creationId xmlns:p14="http://schemas.microsoft.com/office/powerpoint/2010/main" val="18962443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D1098-C4FD-4F42-A769-D3FCDC84EC17}"/>
              </a:ext>
            </a:extLst>
          </p:cNvPr>
          <p:cNvSpPr>
            <a:spLocks noGrp="1"/>
          </p:cNvSpPr>
          <p:nvPr>
            <p:ph type="title"/>
          </p:nvPr>
        </p:nvSpPr>
        <p:spPr/>
        <p:txBody>
          <a:bodyPr/>
          <a:lstStyle/>
          <a:p>
            <a:r>
              <a:rPr lang="en-GB" dirty="0"/>
              <a:t>Todays lecture</a:t>
            </a:r>
          </a:p>
        </p:txBody>
      </p:sp>
      <p:sp>
        <p:nvSpPr>
          <p:cNvPr id="3" name="Content Placeholder 2">
            <a:extLst>
              <a:ext uri="{FF2B5EF4-FFF2-40B4-BE49-F238E27FC236}">
                <a16:creationId xmlns:a16="http://schemas.microsoft.com/office/drawing/2014/main" id="{97735BFF-7AEA-41E8-9565-2631CDAE8BA9}"/>
              </a:ext>
            </a:extLst>
          </p:cNvPr>
          <p:cNvSpPr>
            <a:spLocks noGrp="1"/>
          </p:cNvSpPr>
          <p:nvPr>
            <p:ph idx="1"/>
          </p:nvPr>
        </p:nvSpPr>
        <p:spPr/>
        <p:txBody>
          <a:bodyPr>
            <a:normAutofit/>
          </a:bodyPr>
          <a:lstStyle/>
          <a:p>
            <a:r>
              <a:rPr lang="en-GB" dirty="0"/>
              <a:t>Feedback from self directed study</a:t>
            </a:r>
          </a:p>
          <a:p>
            <a:endParaRPr lang="en-GB" dirty="0"/>
          </a:p>
          <a:p>
            <a:r>
              <a:rPr lang="en-GB" dirty="0"/>
              <a:t>Recap last week</a:t>
            </a:r>
          </a:p>
          <a:p>
            <a:endParaRPr lang="en-GB" dirty="0"/>
          </a:p>
          <a:p>
            <a:r>
              <a:rPr lang="en-GB" dirty="0"/>
              <a:t>Step by step for research</a:t>
            </a:r>
          </a:p>
          <a:p>
            <a:endParaRPr lang="en-GB" dirty="0"/>
          </a:p>
          <a:p>
            <a:r>
              <a:rPr lang="en-GB" dirty="0"/>
              <a:t>Data analysis</a:t>
            </a:r>
          </a:p>
          <a:p>
            <a:endParaRPr lang="en-GB" dirty="0"/>
          </a:p>
          <a:p>
            <a:pPr marL="0" indent="0">
              <a:buNone/>
            </a:pPr>
            <a:endParaRPr lang="en-GB" dirty="0"/>
          </a:p>
          <a:p>
            <a:endParaRPr lang="en-GB" dirty="0"/>
          </a:p>
        </p:txBody>
      </p:sp>
    </p:spTree>
    <p:extLst>
      <p:ext uri="{BB962C8B-B14F-4D97-AF65-F5344CB8AC3E}">
        <p14:creationId xmlns:p14="http://schemas.microsoft.com/office/powerpoint/2010/main" val="35728710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31702-2612-4D21-9EE5-AFB9F653C819}"/>
              </a:ext>
            </a:extLst>
          </p:cNvPr>
          <p:cNvSpPr>
            <a:spLocks noGrp="1"/>
          </p:cNvSpPr>
          <p:nvPr>
            <p:ph type="title"/>
          </p:nvPr>
        </p:nvSpPr>
        <p:spPr/>
        <p:txBody>
          <a:bodyPr/>
          <a:lstStyle/>
          <a:p>
            <a:r>
              <a:rPr lang="en-GB" dirty="0"/>
              <a:t>Last lecture…	</a:t>
            </a:r>
          </a:p>
        </p:txBody>
      </p:sp>
      <p:sp>
        <p:nvSpPr>
          <p:cNvPr id="3" name="Content Placeholder 2">
            <a:extLst>
              <a:ext uri="{FF2B5EF4-FFF2-40B4-BE49-F238E27FC236}">
                <a16:creationId xmlns:a16="http://schemas.microsoft.com/office/drawing/2014/main" id="{0CE6E090-5DDE-4130-BD6D-3759C9A461CA}"/>
              </a:ext>
            </a:extLst>
          </p:cNvPr>
          <p:cNvSpPr>
            <a:spLocks noGrp="1"/>
          </p:cNvSpPr>
          <p:nvPr>
            <p:ph idx="1"/>
          </p:nvPr>
        </p:nvSpPr>
        <p:spPr/>
        <p:txBody>
          <a:bodyPr/>
          <a:lstStyle/>
          <a:p>
            <a:r>
              <a:rPr lang="en-GB" dirty="0"/>
              <a:t>Looked at</a:t>
            </a:r>
          </a:p>
          <a:p>
            <a:pPr lvl="1"/>
            <a:endParaRPr lang="en-GB" dirty="0"/>
          </a:p>
          <a:p>
            <a:pPr lvl="1"/>
            <a:r>
              <a:rPr lang="en-GB" dirty="0"/>
              <a:t>Ethics in research</a:t>
            </a:r>
          </a:p>
          <a:p>
            <a:pPr lvl="1"/>
            <a:endParaRPr lang="en-GB" dirty="0"/>
          </a:p>
          <a:p>
            <a:pPr lvl="1"/>
            <a:r>
              <a:rPr lang="en-GB" dirty="0"/>
              <a:t>Assessment in detail</a:t>
            </a:r>
          </a:p>
          <a:p>
            <a:pPr lvl="1"/>
            <a:endParaRPr lang="en-GB" dirty="0"/>
          </a:p>
          <a:p>
            <a:pPr marL="274320" lvl="1" indent="0">
              <a:buNone/>
            </a:pPr>
            <a:endParaRPr lang="en-GB" dirty="0"/>
          </a:p>
          <a:p>
            <a:pPr lvl="1"/>
            <a:endParaRPr lang="en-GB" dirty="0"/>
          </a:p>
        </p:txBody>
      </p:sp>
    </p:spTree>
    <p:extLst>
      <p:ext uri="{BB962C8B-B14F-4D97-AF65-F5344CB8AC3E}">
        <p14:creationId xmlns:p14="http://schemas.microsoft.com/office/powerpoint/2010/main" val="27922986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E7124-3B34-451F-B0A4-DDB39CD807B2}"/>
              </a:ext>
            </a:extLst>
          </p:cNvPr>
          <p:cNvSpPr>
            <a:spLocks noGrp="1"/>
          </p:cNvSpPr>
          <p:nvPr>
            <p:ph type="title"/>
          </p:nvPr>
        </p:nvSpPr>
        <p:spPr/>
        <p:txBody>
          <a:bodyPr/>
          <a:lstStyle/>
          <a:p>
            <a:r>
              <a:rPr lang="en-GB" dirty="0"/>
              <a:t>Step by step design of research</a:t>
            </a:r>
          </a:p>
        </p:txBody>
      </p:sp>
      <p:sp>
        <p:nvSpPr>
          <p:cNvPr id="3" name="Content Placeholder 2">
            <a:extLst>
              <a:ext uri="{FF2B5EF4-FFF2-40B4-BE49-F238E27FC236}">
                <a16:creationId xmlns:a16="http://schemas.microsoft.com/office/drawing/2014/main" id="{F93D4FC8-310F-435D-BF75-AE5E0CCA59E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591941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1</a:t>
            </a:r>
          </a:p>
        </p:txBody>
      </p:sp>
      <p:sp>
        <p:nvSpPr>
          <p:cNvPr id="3" name="Content Placeholder 2"/>
          <p:cNvSpPr>
            <a:spLocks noGrp="1"/>
          </p:cNvSpPr>
          <p:nvPr>
            <p:ph idx="1"/>
          </p:nvPr>
        </p:nvSpPr>
        <p:spPr/>
        <p:txBody>
          <a:bodyPr/>
          <a:lstStyle/>
          <a:p>
            <a:pPr lvl="0"/>
            <a:r>
              <a:rPr lang="en-GB" b="1" dirty="0"/>
              <a:t>Determine Research Questions</a:t>
            </a:r>
            <a:r>
              <a:rPr lang="en-GB" dirty="0"/>
              <a:t>: </a:t>
            </a:r>
          </a:p>
          <a:p>
            <a:pPr lvl="1"/>
            <a:endParaRPr lang="en-GB" dirty="0"/>
          </a:p>
          <a:p>
            <a:pPr lvl="1"/>
            <a:r>
              <a:rPr lang="en-GB" dirty="0"/>
              <a:t>Focused questions are at the heart of actionable qualitative research. </a:t>
            </a:r>
          </a:p>
          <a:p>
            <a:pPr lvl="1"/>
            <a:endParaRPr lang="en-GB" dirty="0"/>
          </a:p>
          <a:p>
            <a:pPr lvl="1"/>
            <a:r>
              <a:rPr lang="en-GB" dirty="0"/>
              <a:t>In fact, they are at the heart of good quantitative research as well. </a:t>
            </a:r>
          </a:p>
          <a:p>
            <a:endParaRPr lang="en-GB" dirty="0"/>
          </a:p>
        </p:txBody>
      </p:sp>
    </p:spTree>
    <p:extLst>
      <p:ext uri="{BB962C8B-B14F-4D97-AF65-F5344CB8AC3E}">
        <p14:creationId xmlns:p14="http://schemas.microsoft.com/office/powerpoint/2010/main" val="355756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2</a:t>
            </a:r>
          </a:p>
        </p:txBody>
      </p:sp>
      <p:sp>
        <p:nvSpPr>
          <p:cNvPr id="3" name="Content Placeholder 2"/>
          <p:cNvSpPr>
            <a:spLocks noGrp="1"/>
          </p:cNvSpPr>
          <p:nvPr>
            <p:ph idx="1"/>
          </p:nvPr>
        </p:nvSpPr>
        <p:spPr/>
        <p:txBody>
          <a:bodyPr/>
          <a:lstStyle/>
          <a:p>
            <a:r>
              <a:rPr lang="en-GB" b="1" dirty="0"/>
              <a:t>Design the Study</a:t>
            </a:r>
            <a:r>
              <a:rPr lang="en-GB" dirty="0"/>
              <a:t>: </a:t>
            </a:r>
          </a:p>
          <a:p>
            <a:pPr lvl="1"/>
            <a:endParaRPr lang="en-GB" dirty="0"/>
          </a:p>
          <a:p>
            <a:pPr lvl="1"/>
            <a:r>
              <a:rPr lang="en-GB" dirty="0"/>
              <a:t>Getting input from young people instead of just internal discussions is an essential first step. </a:t>
            </a:r>
          </a:p>
          <a:p>
            <a:pPr lvl="1"/>
            <a:endParaRPr lang="en-GB" dirty="0"/>
          </a:p>
          <a:p>
            <a:pPr lvl="1"/>
            <a:r>
              <a:rPr lang="en-GB" dirty="0"/>
              <a:t>With research questions defined, the "What" of the study has been established? </a:t>
            </a:r>
          </a:p>
          <a:p>
            <a:pPr lvl="1"/>
            <a:endParaRPr lang="en-GB" dirty="0"/>
          </a:p>
          <a:p>
            <a:pPr lvl="1"/>
            <a:r>
              <a:rPr lang="en-GB" dirty="0"/>
              <a:t>Now think Who, When, Where and How.  </a:t>
            </a:r>
          </a:p>
          <a:p>
            <a:pPr lvl="1"/>
            <a:endParaRPr lang="en-GB" dirty="0"/>
          </a:p>
          <a:p>
            <a:pPr lvl="1"/>
            <a:r>
              <a:rPr lang="en-GB" dirty="0"/>
              <a:t>There are logistical advantages and challenges to collecting the data you need. It's a matter of trading them off – consider the practicalities.</a:t>
            </a:r>
            <a:br>
              <a:rPr lang="en-GB" dirty="0"/>
            </a:br>
            <a:endParaRPr lang="en-GB" dirty="0"/>
          </a:p>
        </p:txBody>
      </p:sp>
    </p:spTree>
    <p:extLst>
      <p:ext uri="{BB962C8B-B14F-4D97-AF65-F5344CB8AC3E}">
        <p14:creationId xmlns:p14="http://schemas.microsoft.com/office/powerpoint/2010/main" val="1999729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a:t>
            </a:r>
          </a:p>
        </p:txBody>
      </p:sp>
      <p:sp>
        <p:nvSpPr>
          <p:cNvPr id="3" name="Content Placeholder 2"/>
          <p:cNvSpPr>
            <a:spLocks noGrp="1"/>
          </p:cNvSpPr>
          <p:nvPr>
            <p:ph idx="1"/>
          </p:nvPr>
        </p:nvSpPr>
        <p:spPr/>
        <p:txBody>
          <a:bodyPr>
            <a:normAutofit/>
          </a:bodyPr>
          <a:lstStyle/>
          <a:p>
            <a:r>
              <a:rPr lang="en-GB" b="1" dirty="0"/>
              <a:t>Who</a:t>
            </a:r>
            <a:r>
              <a:rPr lang="en-GB" dirty="0"/>
              <a:t>: Figure out who will be attending: both the type of participant and the facilitators. Think about the nature of your question and identify your participants from there.</a:t>
            </a:r>
          </a:p>
          <a:p>
            <a:r>
              <a:rPr lang="en-GB" b="1" dirty="0"/>
              <a:t>Where</a:t>
            </a:r>
            <a:r>
              <a:rPr lang="en-GB" dirty="0"/>
              <a:t>: Determine if you will collect data on the street, in youth club, in a project or in the classroom.  Can you think of any other appropriate venues?</a:t>
            </a:r>
          </a:p>
          <a:p>
            <a:r>
              <a:rPr lang="en-GB" b="1" dirty="0"/>
              <a:t>When</a:t>
            </a:r>
            <a:r>
              <a:rPr lang="en-GB" dirty="0"/>
              <a:t>: Will this occur during one week or over different weeks? Is it during working hours, weekends, or after work?  Days and times impact participants, their attitudes and potentially your findings.</a:t>
            </a:r>
          </a:p>
          <a:p>
            <a:r>
              <a:rPr lang="en-GB" b="1" dirty="0"/>
              <a:t>How</a:t>
            </a:r>
            <a:r>
              <a:rPr lang="en-GB" dirty="0"/>
              <a:t>: Work out the details of what the participants will do, if anything, and what you need to have ready to collect data. When attending a remote location, go equipped with a notepad and potentially a voice recorder.</a:t>
            </a:r>
          </a:p>
          <a:p>
            <a:endParaRPr lang="en-GB" dirty="0"/>
          </a:p>
        </p:txBody>
      </p:sp>
    </p:spTree>
    <p:extLst>
      <p:ext uri="{BB962C8B-B14F-4D97-AF65-F5344CB8AC3E}">
        <p14:creationId xmlns:p14="http://schemas.microsoft.com/office/powerpoint/2010/main" val="1610188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3</a:t>
            </a:r>
          </a:p>
        </p:txBody>
      </p:sp>
      <p:sp>
        <p:nvSpPr>
          <p:cNvPr id="3" name="Content Placeholder 2"/>
          <p:cNvSpPr>
            <a:spLocks noGrp="1"/>
          </p:cNvSpPr>
          <p:nvPr>
            <p:ph idx="1"/>
          </p:nvPr>
        </p:nvSpPr>
        <p:spPr/>
        <p:txBody>
          <a:bodyPr/>
          <a:lstStyle/>
          <a:p>
            <a:r>
              <a:rPr lang="en-GB" dirty="0"/>
              <a:t>Consider the ethics of your study and apply for ethical approval.</a:t>
            </a:r>
          </a:p>
        </p:txBody>
      </p:sp>
    </p:spTree>
    <p:extLst>
      <p:ext uri="{BB962C8B-B14F-4D97-AF65-F5344CB8AC3E}">
        <p14:creationId xmlns:p14="http://schemas.microsoft.com/office/powerpoint/2010/main" val="28690375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4</a:t>
            </a:r>
          </a:p>
        </p:txBody>
      </p:sp>
      <p:sp>
        <p:nvSpPr>
          <p:cNvPr id="3" name="Content Placeholder 2"/>
          <p:cNvSpPr>
            <a:spLocks noGrp="1"/>
          </p:cNvSpPr>
          <p:nvPr>
            <p:ph idx="1"/>
          </p:nvPr>
        </p:nvSpPr>
        <p:spPr/>
        <p:txBody>
          <a:bodyPr/>
          <a:lstStyle/>
          <a:p>
            <a:pPr lvl="0"/>
            <a:r>
              <a:rPr lang="en-GB" b="1" dirty="0"/>
              <a:t>Collect Data</a:t>
            </a:r>
            <a:r>
              <a:rPr lang="en-GB" dirty="0"/>
              <a:t>: </a:t>
            </a:r>
          </a:p>
          <a:p>
            <a:pPr lvl="1"/>
            <a:endParaRPr lang="en-GB" dirty="0"/>
          </a:p>
          <a:p>
            <a:pPr lvl="1"/>
            <a:r>
              <a:rPr lang="en-GB" dirty="0"/>
              <a:t>The qualitative researcher should have little impact on the settings being observed - whether it be observing participants or interviewing or distributing questionnaires. </a:t>
            </a:r>
          </a:p>
          <a:p>
            <a:pPr lvl="1"/>
            <a:endParaRPr lang="en-GB" dirty="0"/>
          </a:p>
          <a:p>
            <a:pPr lvl="1"/>
            <a:r>
              <a:rPr lang="en-GB" dirty="0"/>
              <a:t>Qualitative research is often synonymous with small samples.</a:t>
            </a:r>
          </a:p>
          <a:p>
            <a:endParaRPr lang="en-GB" dirty="0"/>
          </a:p>
        </p:txBody>
      </p:sp>
    </p:spTree>
    <p:extLst>
      <p:ext uri="{BB962C8B-B14F-4D97-AF65-F5344CB8AC3E}">
        <p14:creationId xmlns:p14="http://schemas.microsoft.com/office/powerpoint/2010/main" val="3110909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5</a:t>
            </a:r>
          </a:p>
        </p:txBody>
      </p:sp>
      <p:sp>
        <p:nvSpPr>
          <p:cNvPr id="3" name="Content Placeholder 2"/>
          <p:cNvSpPr>
            <a:spLocks noGrp="1"/>
          </p:cNvSpPr>
          <p:nvPr>
            <p:ph idx="1"/>
          </p:nvPr>
        </p:nvSpPr>
        <p:spPr/>
        <p:txBody>
          <a:bodyPr/>
          <a:lstStyle/>
          <a:p>
            <a:pPr lvl="0"/>
            <a:r>
              <a:rPr lang="en-GB" b="1" dirty="0"/>
              <a:t>Analyse Data</a:t>
            </a:r>
            <a:r>
              <a:rPr lang="en-GB" dirty="0"/>
              <a:t>:</a:t>
            </a:r>
          </a:p>
          <a:p>
            <a:pPr lvl="1"/>
            <a:endParaRPr lang="en-GB" dirty="0"/>
          </a:p>
          <a:p>
            <a:pPr lvl="1"/>
            <a:r>
              <a:rPr lang="en-GB" dirty="0"/>
              <a:t>Most qualitative research studies generate a lot of data. </a:t>
            </a:r>
          </a:p>
          <a:p>
            <a:pPr lvl="1"/>
            <a:endParaRPr lang="en-GB" dirty="0"/>
          </a:p>
          <a:p>
            <a:pPr lvl="1"/>
            <a:r>
              <a:rPr lang="en-GB" dirty="0"/>
              <a:t>Creating a system for coding actions and notable quotes helps speed through the process of analysis.</a:t>
            </a:r>
          </a:p>
          <a:p>
            <a:endParaRPr lang="en-GB" dirty="0"/>
          </a:p>
        </p:txBody>
      </p:sp>
    </p:spTree>
    <p:extLst>
      <p:ext uri="{BB962C8B-B14F-4D97-AF65-F5344CB8AC3E}">
        <p14:creationId xmlns:p14="http://schemas.microsoft.com/office/powerpoint/2010/main" val="3163947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6</a:t>
            </a:r>
          </a:p>
        </p:txBody>
      </p:sp>
      <p:sp>
        <p:nvSpPr>
          <p:cNvPr id="3" name="Content Placeholder 2"/>
          <p:cNvSpPr>
            <a:spLocks noGrp="1"/>
          </p:cNvSpPr>
          <p:nvPr>
            <p:ph idx="1"/>
          </p:nvPr>
        </p:nvSpPr>
        <p:spPr/>
        <p:txBody>
          <a:bodyPr/>
          <a:lstStyle/>
          <a:p>
            <a:pPr lvl="0"/>
            <a:r>
              <a:rPr lang="en-GB" b="1" dirty="0"/>
              <a:t>Generate Findings</a:t>
            </a:r>
            <a:r>
              <a:rPr lang="en-GB" dirty="0"/>
              <a:t>:</a:t>
            </a:r>
          </a:p>
          <a:p>
            <a:pPr lvl="1"/>
            <a:endParaRPr lang="en-GB" dirty="0"/>
          </a:p>
          <a:p>
            <a:pPr lvl="1"/>
            <a:r>
              <a:rPr lang="en-GB" dirty="0"/>
              <a:t>What was learned from engaging users?</a:t>
            </a:r>
          </a:p>
          <a:p>
            <a:pPr lvl="1"/>
            <a:endParaRPr lang="en-GB" dirty="0"/>
          </a:p>
          <a:p>
            <a:pPr lvl="1"/>
            <a:r>
              <a:rPr lang="en-GB" dirty="0"/>
              <a:t>This step involves analysing the copious amount of notes. </a:t>
            </a:r>
          </a:p>
          <a:p>
            <a:pPr lvl="1"/>
            <a:endParaRPr lang="en-GB" dirty="0"/>
          </a:p>
          <a:p>
            <a:pPr lvl="1"/>
            <a:r>
              <a:rPr lang="en-GB" dirty="0"/>
              <a:t>Many of the responses from participants will be open-ended, there will be a need to identify patterns</a:t>
            </a:r>
          </a:p>
          <a:p>
            <a:endParaRPr lang="en-GB" dirty="0"/>
          </a:p>
        </p:txBody>
      </p:sp>
    </p:spTree>
    <p:extLst>
      <p:ext uri="{BB962C8B-B14F-4D97-AF65-F5344CB8AC3E}">
        <p14:creationId xmlns:p14="http://schemas.microsoft.com/office/powerpoint/2010/main" val="32209731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7</a:t>
            </a:r>
          </a:p>
        </p:txBody>
      </p:sp>
      <p:sp>
        <p:nvSpPr>
          <p:cNvPr id="3" name="Content Placeholder 2"/>
          <p:cNvSpPr>
            <a:spLocks noGrp="1"/>
          </p:cNvSpPr>
          <p:nvPr>
            <p:ph idx="1"/>
          </p:nvPr>
        </p:nvSpPr>
        <p:spPr/>
        <p:txBody>
          <a:bodyPr/>
          <a:lstStyle/>
          <a:p>
            <a:pPr lvl="0"/>
            <a:r>
              <a:rPr lang="en-GB" b="1" dirty="0"/>
              <a:t>Report</a:t>
            </a:r>
            <a:r>
              <a:rPr lang="en-GB" dirty="0"/>
              <a:t>: </a:t>
            </a:r>
          </a:p>
          <a:p>
            <a:pPr lvl="1"/>
            <a:endParaRPr lang="en-GB" dirty="0"/>
          </a:p>
          <a:p>
            <a:pPr lvl="1"/>
            <a:r>
              <a:rPr lang="en-GB" dirty="0"/>
              <a:t>produce a report which contains a summary of all the steps above </a:t>
            </a:r>
          </a:p>
          <a:p>
            <a:pPr lvl="1"/>
            <a:endParaRPr lang="en-GB" dirty="0"/>
          </a:p>
          <a:p>
            <a:pPr lvl="1"/>
            <a:r>
              <a:rPr lang="en-GB" dirty="0"/>
              <a:t>Are there any recommendations for future action</a:t>
            </a:r>
          </a:p>
          <a:p>
            <a:pPr lvl="1"/>
            <a:endParaRPr lang="en-GB" dirty="0"/>
          </a:p>
          <a:p>
            <a:pPr lvl="1"/>
            <a:r>
              <a:rPr lang="en-GB" dirty="0"/>
              <a:t>Does further research need to be conducted</a:t>
            </a:r>
          </a:p>
          <a:p>
            <a:endParaRPr lang="en-GB" dirty="0"/>
          </a:p>
        </p:txBody>
      </p:sp>
    </p:spTree>
    <p:extLst>
      <p:ext uri="{BB962C8B-B14F-4D97-AF65-F5344CB8AC3E}">
        <p14:creationId xmlns:p14="http://schemas.microsoft.com/office/powerpoint/2010/main" val="20801193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 8	</a:t>
            </a:r>
          </a:p>
        </p:txBody>
      </p:sp>
      <p:sp>
        <p:nvSpPr>
          <p:cNvPr id="3" name="Content Placeholder 2"/>
          <p:cNvSpPr>
            <a:spLocks noGrp="1"/>
          </p:cNvSpPr>
          <p:nvPr>
            <p:ph idx="1"/>
          </p:nvPr>
        </p:nvSpPr>
        <p:spPr/>
        <p:txBody>
          <a:bodyPr/>
          <a:lstStyle/>
          <a:p>
            <a:r>
              <a:rPr lang="en-GB" dirty="0"/>
              <a:t>Evaluate:</a:t>
            </a:r>
          </a:p>
          <a:p>
            <a:pPr lvl="1"/>
            <a:endParaRPr lang="en-GB" dirty="0"/>
          </a:p>
          <a:p>
            <a:pPr lvl="1"/>
            <a:r>
              <a:rPr lang="en-GB" dirty="0"/>
              <a:t>Reflect on your role in the research</a:t>
            </a:r>
          </a:p>
          <a:p>
            <a:pPr lvl="1"/>
            <a:endParaRPr lang="en-GB" dirty="0"/>
          </a:p>
          <a:p>
            <a:pPr lvl="1"/>
            <a:r>
              <a:rPr lang="en-GB" dirty="0"/>
              <a:t>What were the strengths and weaknesses of your research</a:t>
            </a:r>
          </a:p>
          <a:p>
            <a:pPr lvl="1"/>
            <a:endParaRPr lang="en-GB" dirty="0"/>
          </a:p>
          <a:p>
            <a:pPr lvl="1"/>
            <a:r>
              <a:rPr lang="en-GB" dirty="0"/>
              <a:t>What would you do the same or change in the future</a:t>
            </a:r>
          </a:p>
        </p:txBody>
      </p:sp>
    </p:spTree>
    <p:extLst>
      <p:ext uri="{BB962C8B-B14F-4D97-AF65-F5344CB8AC3E}">
        <p14:creationId xmlns:p14="http://schemas.microsoft.com/office/powerpoint/2010/main" val="36040172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p:cNvSpPr txBox="1">
            <a:spLocks noGrp="1"/>
          </p:cNvSpPr>
          <p:nvPr>
            <p:ph type="title"/>
          </p:nvPr>
        </p:nvSpPr>
        <p:spPr/>
        <p:txBody>
          <a:bodyPr/>
          <a:lstStyle/>
          <a:p>
            <a:pPr lvl="0"/>
            <a:r>
              <a:rPr lang="en-GB" dirty="0"/>
              <a:t>Books</a:t>
            </a:r>
          </a:p>
        </p:txBody>
      </p:sp>
      <p:sp>
        <p:nvSpPr>
          <p:cNvPr id="3" name="Rectangle 3"/>
          <p:cNvSpPr txBox="1">
            <a:spLocks noGrp="1"/>
          </p:cNvSpPr>
          <p:nvPr>
            <p:ph idx="1"/>
          </p:nvPr>
        </p:nvSpPr>
        <p:spPr/>
        <p:txBody>
          <a:bodyPr>
            <a:normAutofit lnSpcReduction="10000"/>
          </a:bodyPr>
          <a:lstStyle/>
          <a:p>
            <a:pPr lvl="1"/>
            <a:r>
              <a:rPr lang="en-GB" sz="2400" noProof="1"/>
              <a:t>Boden, R. Kenway, J. and Epstein, D. (2005) </a:t>
            </a:r>
            <a:r>
              <a:rPr lang="en-GB" sz="2400" i="1" noProof="1"/>
              <a:t>Getting started on research</a:t>
            </a:r>
            <a:r>
              <a:rPr lang="en-GB" sz="2400" noProof="1"/>
              <a:t>.  London: SAGE.</a:t>
            </a:r>
          </a:p>
          <a:p>
            <a:pPr lvl="1"/>
            <a:r>
              <a:rPr lang="en-GB" sz="2400" noProof="1"/>
              <a:t>Bryman,</a:t>
            </a:r>
            <a:r>
              <a:rPr lang="en-GB" sz="2400" dirty="0"/>
              <a:t> A. (2001) </a:t>
            </a:r>
            <a:r>
              <a:rPr lang="en-GB" sz="2400" i="1" dirty="0"/>
              <a:t>Social Research Methods</a:t>
            </a:r>
            <a:r>
              <a:rPr lang="en-GB" sz="2400" dirty="0"/>
              <a:t>. Oxford: Oxford University Press</a:t>
            </a:r>
          </a:p>
          <a:p>
            <a:pPr lvl="1"/>
            <a:r>
              <a:rPr lang="en-GB" sz="2400" dirty="0"/>
              <a:t>Louis, Cohen, </a:t>
            </a:r>
            <a:r>
              <a:rPr lang="en-GB" sz="2400" noProof="1"/>
              <a:t>Manion </a:t>
            </a:r>
            <a:r>
              <a:rPr lang="en-GB" sz="2400" dirty="0"/>
              <a:t>&amp; Morrison. (2000) </a:t>
            </a:r>
            <a:r>
              <a:rPr lang="en-GB" sz="2400" i="1" dirty="0"/>
              <a:t>Research Methods in Education.</a:t>
            </a:r>
            <a:r>
              <a:rPr lang="en-GB" sz="2400" dirty="0"/>
              <a:t> London: </a:t>
            </a:r>
            <a:r>
              <a:rPr lang="en-GB" sz="2400" noProof="1"/>
              <a:t>Routledge Falmer.</a:t>
            </a:r>
          </a:p>
          <a:p>
            <a:pPr lvl="1"/>
            <a:r>
              <a:rPr lang="en-GB" altLang="en-US" sz="2400" dirty="0"/>
              <a:t>Macintyre. (2000) </a:t>
            </a:r>
            <a:r>
              <a:rPr lang="en-GB" altLang="en-US" sz="2400" i="1" dirty="0"/>
              <a:t>The Art of Action Research</a:t>
            </a:r>
            <a:r>
              <a:rPr lang="en-GB" altLang="en-US" sz="2400" dirty="0"/>
              <a:t>. London: David Fulton Publishers.</a:t>
            </a:r>
          </a:p>
          <a:p>
            <a:pPr lvl="1"/>
            <a:r>
              <a:rPr lang="en-GB" altLang="en-US" sz="2400" noProof="1"/>
              <a:t>McNiff,</a:t>
            </a:r>
            <a:r>
              <a:rPr lang="en-GB" altLang="en-US" sz="2400" dirty="0"/>
              <a:t> J., Lomax, P. &amp; White, J.(2003) </a:t>
            </a:r>
            <a:r>
              <a:rPr lang="en-GB" altLang="en-US" sz="2400" i="1" dirty="0"/>
              <a:t>You and Your Action Research Project</a:t>
            </a:r>
            <a:r>
              <a:rPr lang="en-GB" altLang="en-US" sz="2400" dirty="0"/>
              <a:t>. 2nd Edition. London: </a:t>
            </a:r>
            <a:r>
              <a:rPr lang="en-GB" altLang="en-US" sz="2400" noProof="1"/>
              <a:t>Routledge Falmer</a:t>
            </a:r>
            <a:r>
              <a:rPr lang="en-GB" altLang="en-US" sz="2400" dirty="0"/>
              <a:t>.</a:t>
            </a:r>
          </a:p>
          <a:p>
            <a:pPr lvl="1"/>
            <a:r>
              <a:rPr lang="en-GB" sz="2400" dirty="0"/>
              <a:t>Robson, C. (2002) </a:t>
            </a:r>
            <a:r>
              <a:rPr lang="en-GB" sz="2400" i="1" dirty="0"/>
              <a:t>Real World Research</a:t>
            </a:r>
            <a:r>
              <a:rPr lang="en-GB" sz="2400" dirty="0"/>
              <a:t>. Oxford: Blackwell Publishers</a:t>
            </a:r>
          </a:p>
          <a:p>
            <a:pPr lvl="1"/>
            <a:endParaRPr lang="en-GB" dirty="0"/>
          </a:p>
        </p:txBody>
      </p:sp>
    </p:spTree>
    <p:extLst>
      <p:ext uri="{BB962C8B-B14F-4D97-AF65-F5344CB8AC3E}">
        <p14:creationId xmlns:p14="http://schemas.microsoft.com/office/powerpoint/2010/main" val="2393712664"/>
      </p:ext>
    </p:extLst>
  </p:cSld>
  <p:clrMapOvr>
    <a:masterClrMapping/>
  </p:clrMapOvr>
  <p:transition>
    <p:checke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01C2B-43F7-496E-9296-4EE4A27A138E}"/>
              </a:ext>
            </a:extLst>
          </p:cNvPr>
          <p:cNvSpPr>
            <a:spLocks noGrp="1"/>
          </p:cNvSpPr>
          <p:nvPr>
            <p:ph type="ctrTitle"/>
          </p:nvPr>
        </p:nvSpPr>
        <p:spPr/>
        <p:txBody>
          <a:bodyPr/>
          <a:lstStyle/>
          <a:p>
            <a:r>
              <a:rPr lang="en-GB" dirty="0"/>
              <a:t>Data analysis</a:t>
            </a:r>
          </a:p>
        </p:txBody>
      </p:sp>
      <p:sp>
        <p:nvSpPr>
          <p:cNvPr id="3" name="Subtitle 2">
            <a:extLst>
              <a:ext uri="{FF2B5EF4-FFF2-40B4-BE49-F238E27FC236}">
                <a16:creationId xmlns:a16="http://schemas.microsoft.com/office/drawing/2014/main" id="{4EB614B3-BCD1-44B9-8597-405AAE9ACC9D}"/>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26012399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368B73E-52AE-4374-ADAE-A3CF8B5DC970}"/>
              </a:ext>
            </a:extLst>
          </p:cNvPr>
          <p:cNvSpPr>
            <a:spLocks noGrp="1"/>
          </p:cNvSpPr>
          <p:nvPr>
            <p:ph sz="half" idx="1"/>
          </p:nvPr>
        </p:nvSpPr>
        <p:spPr>
          <a:xfrm>
            <a:off x="1069848" y="638175"/>
            <a:ext cx="4754880" cy="5534025"/>
          </a:xfrm>
        </p:spPr>
        <p:txBody>
          <a:bodyPr>
            <a:normAutofit/>
          </a:bodyPr>
          <a:lstStyle/>
          <a:p>
            <a:r>
              <a:rPr lang="en-GB" b="1" dirty="0"/>
              <a:t>What is quantitative research?</a:t>
            </a:r>
          </a:p>
          <a:p>
            <a:r>
              <a:rPr lang="en-GB" i="0" dirty="0">
                <a:solidFill>
                  <a:srgbClr val="202124"/>
                </a:solidFill>
                <a:effectLst/>
                <a:latin typeface="arial" panose="020B0604020202020204" pitchFamily="34" charset="0"/>
              </a:rPr>
              <a:t>Qualitative research </a:t>
            </a:r>
            <a:r>
              <a:rPr lang="en-GB" b="0" i="0" dirty="0">
                <a:solidFill>
                  <a:srgbClr val="202124"/>
                </a:solidFill>
                <a:effectLst/>
                <a:latin typeface="arial" panose="020B0604020202020204" pitchFamily="34" charset="0"/>
              </a:rPr>
              <a:t>involves collecting and analysing non-numerical data </a:t>
            </a:r>
            <a:r>
              <a:rPr lang="en-GB" b="0" i="0" dirty="0">
                <a:solidFill>
                  <a:srgbClr val="202124"/>
                </a:solidFill>
                <a:effectLst/>
              </a:rPr>
              <a:t>(e.g., text, video, or audio) to understand concepts, opinions, or experiences</a:t>
            </a:r>
          </a:p>
          <a:p>
            <a:r>
              <a:rPr lang="en-GB" b="0" i="0" dirty="0">
                <a:solidFill>
                  <a:srgbClr val="000000"/>
                </a:solidFill>
                <a:effectLst/>
              </a:rPr>
              <a:t>a method of research that produces descriptive (non-numerical) data, such as observations of behaviour or personal accounts of experiences. The </a:t>
            </a:r>
            <a:r>
              <a:rPr lang="en-GB" b="0" i="0" dirty="0">
                <a:effectLst/>
              </a:rPr>
              <a:t>goal of gathering this </a:t>
            </a:r>
            <a:r>
              <a:rPr lang="en-GB" b="0" i="0" strike="noStrike" dirty="0">
                <a:effectLst/>
              </a:rPr>
              <a:t>qualitative data</a:t>
            </a:r>
            <a:r>
              <a:rPr lang="en-GB" b="0" i="0" dirty="0">
                <a:effectLst/>
              </a:rPr>
              <a:t> is to examine how individuals </a:t>
            </a:r>
            <a:r>
              <a:rPr lang="en-GB" b="0" i="0" dirty="0">
                <a:solidFill>
                  <a:srgbClr val="000000"/>
                </a:solidFill>
                <a:effectLst/>
              </a:rPr>
              <a:t>can perceive the world from different vantage points.</a:t>
            </a:r>
          </a:p>
          <a:p>
            <a:pPr marL="0" indent="0">
              <a:buNone/>
            </a:pPr>
            <a:r>
              <a:rPr lang="en-GB" dirty="0">
                <a:solidFill>
                  <a:srgbClr val="000000"/>
                </a:solidFill>
              </a:rPr>
              <a:t>	(APA Dictionary of Psychology)</a:t>
            </a:r>
            <a:endParaRPr lang="en-GB" dirty="0"/>
          </a:p>
          <a:p>
            <a:endParaRPr lang="en-GB" dirty="0"/>
          </a:p>
        </p:txBody>
      </p:sp>
      <p:sp>
        <p:nvSpPr>
          <p:cNvPr id="4" name="Content Placeholder 3">
            <a:extLst>
              <a:ext uri="{FF2B5EF4-FFF2-40B4-BE49-F238E27FC236}">
                <a16:creationId xmlns:a16="http://schemas.microsoft.com/office/drawing/2014/main" id="{FF4E1C35-B0E0-47F4-BE87-4069F2E9F135}"/>
              </a:ext>
            </a:extLst>
          </p:cNvPr>
          <p:cNvSpPr>
            <a:spLocks noGrp="1"/>
          </p:cNvSpPr>
          <p:nvPr>
            <p:ph sz="half" idx="2"/>
          </p:nvPr>
        </p:nvSpPr>
        <p:spPr>
          <a:xfrm>
            <a:off x="6364224" y="638175"/>
            <a:ext cx="4754880" cy="5534025"/>
          </a:xfrm>
        </p:spPr>
        <p:txBody>
          <a:bodyPr>
            <a:normAutofit/>
          </a:bodyPr>
          <a:lstStyle/>
          <a:p>
            <a:r>
              <a:rPr lang="en-GB" b="1" dirty="0"/>
              <a:t>What is qualitative research?</a:t>
            </a:r>
          </a:p>
          <a:p>
            <a:r>
              <a:rPr lang="en-GB" altLang="en-US" dirty="0"/>
              <a:t>Explaining phenomena by collecting numerical data that are analysed using mathematically based methods (in particular statistics).</a:t>
            </a:r>
          </a:p>
          <a:p>
            <a:pPr lvl="1" algn="r">
              <a:buNone/>
            </a:pPr>
            <a:r>
              <a:rPr lang="en-GB" altLang="en-US" dirty="0" err="1"/>
              <a:t>Aliaga</a:t>
            </a:r>
            <a:r>
              <a:rPr lang="en-GB" altLang="en-US" dirty="0"/>
              <a:t> and Gunderson (2002)</a:t>
            </a:r>
          </a:p>
          <a:p>
            <a:pPr lvl="1">
              <a:buNone/>
            </a:pPr>
            <a:endParaRPr lang="en-GB" altLang="en-US" sz="2000" dirty="0"/>
          </a:p>
          <a:p>
            <a:pPr lvl="1">
              <a:buNone/>
            </a:pPr>
            <a:r>
              <a:rPr lang="en-GB" altLang="en-US" sz="2000" dirty="0"/>
              <a:t>	Note – non-quantitative data (</a:t>
            </a:r>
            <a:r>
              <a:rPr lang="en-GB" altLang="en-US" sz="2000" dirty="0" err="1"/>
              <a:t>eg</a:t>
            </a:r>
            <a:r>
              <a:rPr lang="en-GB" altLang="en-US" sz="2000" dirty="0"/>
              <a:t> beliefs, attitudes) can be transformed into a quantitative form by using measurement tools for example the use of a Likert scale.</a:t>
            </a:r>
          </a:p>
          <a:p>
            <a:endParaRPr lang="en-GB" dirty="0"/>
          </a:p>
        </p:txBody>
      </p:sp>
    </p:spTree>
    <p:extLst>
      <p:ext uri="{BB962C8B-B14F-4D97-AF65-F5344CB8AC3E}">
        <p14:creationId xmlns:p14="http://schemas.microsoft.com/office/powerpoint/2010/main" val="7687414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1AD3A2-540D-47B8-83F6-1AD614DAA461}"/>
              </a:ext>
            </a:extLst>
          </p:cNvPr>
          <p:cNvSpPr>
            <a:spLocks noGrp="1"/>
          </p:cNvSpPr>
          <p:nvPr>
            <p:ph type="title"/>
          </p:nvPr>
        </p:nvSpPr>
        <p:spPr/>
        <p:txBody>
          <a:bodyPr/>
          <a:lstStyle/>
          <a:p>
            <a:r>
              <a:rPr lang="en-GB" dirty="0"/>
              <a:t>Data methods</a:t>
            </a:r>
          </a:p>
        </p:txBody>
      </p:sp>
      <p:sp>
        <p:nvSpPr>
          <p:cNvPr id="3" name="Content Placeholder 2">
            <a:extLst>
              <a:ext uri="{FF2B5EF4-FFF2-40B4-BE49-F238E27FC236}">
                <a16:creationId xmlns:a16="http://schemas.microsoft.com/office/drawing/2014/main" id="{B9BBC8CC-E867-44ED-87E9-FA487B1BAA41}"/>
              </a:ext>
            </a:extLst>
          </p:cNvPr>
          <p:cNvSpPr>
            <a:spLocks noGrp="1"/>
          </p:cNvSpPr>
          <p:nvPr>
            <p:ph sz="half" idx="1"/>
          </p:nvPr>
        </p:nvSpPr>
        <p:spPr/>
        <p:txBody>
          <a:bodyPr>
            <a:normAutofit lnSpcReduction="10000"/>
          </a:bodyPr>
          <a:lstStyle/>
          <a:p>
            <a:r>
              <a:rPr lang="en-GB" dirty="0"/>
              <a:t>Qualitative:</a:t>
            </a:r>
          </a:p>
          <a:p>
            <a:r>
              <a:rPr lang="en-GB" dirty="0"/>
              <a:t>Case Study </a:t>
            </a:r>
          </a:p>
          <a:p>
            <a:r>
              <a:rPr lang="en-GB" dirty="0"/>
              <a:t>Life History </a:t>
            </a:r>
          </a:p>
          <a:p>
            <a:r>
              <a:rPr lang="en-GB" dirty="0"/>
              <a:t>Action and applied research </a:t>
            </a:r>
          </a:p>
          <a:p>
            <a:r>
              <a:rPr lang="en-GB" dirty="0"/>
              <a:t>Participatory research </a:t>
            </a:r>
          </a:p>
          <a:p>
            <a:r>
              <a:rPr lang="en-GB" dirty="0"/>
              <a:t>Focus groups</a:t>
            </a:r>
          </a:p>
          <a:p>
            <a:r>
              <a:rPr lang="en-GB" dirty="0"/>
              <a:t>Interviews</a:t>
            </a:r>
          </a:p>
          <a:p>
            <a:r>
              <a:rPr lang="en-GB" dirty="0"/>
              <a:t>Creative activities</a:t>
            </a:r>
          </a:p>
          <a:p>
            <a:r>
              <a:rPr lang="en-GB" dirty="0"/>
              <a:t>observations</a:t>
            </a:r>
          </a:p>
        </p:txBody>
      </p:sp>
      <p:sp>
        <p:nvSpPr>
          <p:cNvPr id="4" name="Content Placeholder 3">
            <a:extLst>
              <a:ext uri="{FF2B5EF4-FFF2-40B4-BE49-F238E27FC236}">
                <a16:creationId xmlns:a16="http://schemas.microsoft.com/office/drawing/2014/main" id="{9C66AC87-3894-481A-B1AA-8840E892C5D9}"/>
              </a:ext>
            </a:extLst>
          </p:cNvPr>
          <p:cNvSpPr>
            <a:spLocks noGrp="1"/>
          </p:cNvSpPr>
          <p:nvPr>
            <p:ph sz="half" idx="2"/>
          </p:nvPr>
        </p:nvSpPr>
        <p:spPr/>
        <p:txBody>
          <a:bodyPr>
            <a:normAutofit lnSpcReduction="10000"/>
          </a:bodyPr>
          <a:lstStyle/>
          <a:p>
            <a:r>
              <a:rPr lang="en-GB" dirty="0"/>
              <a:t>Quantitative:</a:t>
            </a:r>
          </a:p>
          <a:p>
            <a:pPr marL="609600" indent="-609600">
              <a:buFontTx/>
              <a:buAutoNum type="arabicPeriod"/>
            </a:pPr>
            <a:r>
              <a:rPr lang="en-GB" altLang="en-US" dirty="0"/>
              <a:t>Data preparation</a:t>
            </a:r>
          </a:p>
          <a:p>
            <a:pPr marL="609600" indent="-609600">
              <a:buFontTx/>
              <a:buAutoNum type="arabicPeriod"/>
            </a:pPr>
            <a:r>
              <a:rPr lang="en-GB" altLang="en-US" dirty="0"/>
              <a:t>Counting</a:t>
            </a:r>
          </a:p>
          <a:p>
            <a:pPr marL="609600" indent="-609600">
              <a:buFontTx/>
              <a:buAutoNum type="arabicPeriod"/>
            </a:pPr>
            <a:r>
              <a:rPr lang="en-GB" altLang="en-US" dirty="0"/>
              <a:t>Grouping</a:t>
            </a:r>
          </a:p>
          <a:p>
            <a:pPr marL="609600" indent="-609600">
              <a:buFontTx/>
              <a:buAutoNum type="arabicPeriod"/>
            </a:pPr>
            <a:r>
              <a:rPr lang="en-GB" altLang="en-US" dirty="0"/>
              <a:t>Relating</a:t>
            </a:r>
          </a:p>
          <a:p>
            <a:pPr marL="609600" indent="-609600">
              <a:buFontTx/>
              <a:buAutoNum type="arabicPeriod"/>
            </a:pPr>
            <a:r>
              <a:rPr lang="en-GB" altLang="en-US" dirty="0"/>
              <a:t>Predicting</a:t>
            </a:r>
          </a:p>
          <a:p>
            <a:pPr marL="609600" indent="-609600">
              <a:buFontTx/>
              <a:buAutoNum type="arabicPeriod"/>
            </a:pPr>
            <a:r>
              <a:rPr lang="en-GB" altLang="en-US" dirty="0"/>
              <a:t>Statistical (significance) testing </a:t>
            </a:r>
          </a:p>
          <a:p>
            <a:pPr marL="609600" indent="-609600">
              <a:buFontTx/>
              <a:buAutoNum type="arabicPeriod"/>
            </a:pPr>
            <a:r>
              <a:rPr lang="en-GB" altLang="en-US" dirty="0"/>
              <a:t>Surveys </a:t>
            </a:r>
          </a:p>
          <a:p>
            <a:pPr marL="609600" indent="-609600" algn="r">
              <a:buNone/>
            </a:pPr>
            <a:endParaRPr lang="en-GB" altLang="en-US" sz="1600" dirty="0"/>
          </a:p>
          <a:p>
            <a:pPr marL="609600" indent="-609600" algn="r">
              <a:buNone/>
            </a:pPr>
            <a:r>
              <a:rPr lang="en-GB" altLang="en-US" dirty="0"/>
              <a:t>(</a:t>
            </a:r>
            <a:r>
              <a:rPr lang="en-GB" altLang="en-US" dirty="0" err="1"/>
              <a:t>Sarantakos</a:t>
            </a:r>
            <a:r>
              <a:rPr lang="en-GB" altLang="en-US" dirty="0"/>
              <a:t>, 2000, 328)</a:t>
            </a:r>
          </a:p>
          <a:p>
            <a:endParaRPr lang="en-GB" dirty="0"/>
          </a:p>
        </p:txBody>
      </p:sp>
    </p:spTree>
    <p:extLst>
      <p:ext uri="{BB962C8B-B14F-4D97-AF65-F5344CB8AC3E}">
        <p14:creationId xmlns:p14="http://schemas.microsoft.com/office/powerpoint/2010/main" val="2878075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Know the Difference between Quantitative and Qualitative Research. | Yukti">
            <a:extLst>
              <a:ext uri="{FF2B5EF4-FFF2-40B4-BE49-F238E27FC236}">
                <a16:creationId xmlns:a16="http://schemas.microsoft.com/office/drawing/2014/main" id="{3B5B9ADC-4A90-491B-B29D-BA85FEDA63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6063" y="377957"/>
            <a:ext cx="10860505" cy="5855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2152617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831B8-AF2B-4586-BA4A-B0AB125A06F6}"/>
              </a:ext>
            </a:extLst>
          </p:cNvPr>
          <p:cNvSpPr>
            <a:spLocks noGrp="1"/>
          </p:cNvSpPr>
          <p:nvPr>
            <p:ph type="title"/>
          </p:nvPr>
        </p:nvSpPr>
        <p:spPr/>
        <p:txBody>
          <a:bodyPr/>
          <a:lstStyle/>
          <a:p>
            <a:r>
              <a:rPr lang="en-GB" dirty="0"/>
              <a:t>Interpreting findings</a:t>
            </a:r>
          </a:p>
        </p:txBody>
      </p:sp>
      <p:sp>
        <p:nvSpPr>
          <p:cNvPr id="3" name="Content Placeholder 2">
            <a:extLst>
              <a:ext uri="{FF2B5EF4-FFF2-40B4-BE49-F238E27FC236}">
                <a16:creationId xmlns:a16="http://schemas.microsoft.com/office/drawing/2014/main" id="{372DE7FB-7E7C-4B9D-962B-A7F4A43FD342}"/>
              </a:ext>
            </a:extLst>
          </p:cNvPr>
          <p:cNvSpPr>
            <a:spLocks noGrp="1"/>
          </p:cNvSpPr>
          <p:nvPr>
            <p:ph idx="1"/>
          </p:nvPr>
        </p:nvSpPr>
        <p:spPr/>
        <p:txBody>
          <a:bodyPr/>
          <a:lstStyle/>
          <a:p>
            <a:r>
              <a:rPr lang="en-GB" dirty="0"/>
              <a:t>Qualitative data usually provides an answer to a ‘why’? Question , and are generally open questions. </a:t>
            </a:r>
          </a:p>
          <a:p>
            <a:endParaRPr lang="en-GB" dirty="0"/>
          </a:p>
          <a:p>
            <a:r>
              <a:rPr lang="en-GB" dirty="0"/>
              <a:t>This kind of data will be gained from open ended questionnaires, interviews and focus groups as well as creative methods such as photographs videos and drawings. </a:t>
            </a:r>
          </a:p>
          <a:p>
            <a:endParaRPr lang="en-GB" dirty="0"/>
          </a:p>
          <a:p>
            <a:r>
              <a:rPr lang="en-GB" dirty="0"/>
              <a:t>There are a number of approaches to analysing this kind of data: </a:t>
            </a:r>
            <a:endParaRPr lang="en-US" dirty="0"/>
          </a:p>
          <a:p>
            <a:endParaRPr lang="en-GB" dirty="0"/>
          </a:p>
        </p:txBody>
      </p:sp>
    </p:spTree>
    <p:extLst>
      <p:ext uri="{BB962C8B-B14F-4D97-AF65-F5344CB8AC3E}">
        <p14:creationId xmlns:p14="http://schemas.microsoft.com/office/powerpoint/2010/main" val="1743030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82BAC-7EDA-4D55-B96D-A92693203D1D}"/>
              </a:ext>
            </a:extLst>
          </p:cNvPr>
          <p:cNvSpPr>
            <a:spLocks noGrp="1"/>
          </p:cNvSpPr>
          <p:nvPr>
            <p:ph type="title"/>
          </p:nvPr>
        </p:nvSpPr>
        <p:spPr/>
        <p:txBody>
          <a:bodyPr/>
          <a:lstStyle/>
          <a:p>
            <a:r>
              <a:rPr lang="en-GB" dirty="0"/>
              <a:t>Data analysis</a:t>
            </a:r>
          </a:p>
        </p:txBody>
      </p:sp>
      <p:sp>
        <p:nvSpPr>
          <p:cNvPr id="3" name="Content Placeholder 2">
            <a:extLst>
              <a:ext uri="{FF2B5EF4-FFF2-40B4-BE49-F238E27FC236}">
                <a16:creationId xmlns:a16="http://schemas.microsoft.com/office/drawing/2014/main" id="{05AD04A1-4EDB-485F-A94E-C9CFF2D6F676}"/>
              </a:ext>
            </a:extLst>
          </p:cNvPr>
          <p:cNvSpPr>
            <a:spLocks noGrp="1"/>
          </p:cNvSpPr>
          <p:nvPr>
            <p:ph idx="1"/>
          </p:nvPr>
        </p:nvSpPr>
        <p:spPr/>
        <p:txBody>
          <a:bodyPr>
            <a:normAutofit lnSpcReduction="10000"/>
          </a:bodyPr>
          <a:lstStyle/>
          <a:p>
            <a:r>
              <a:rPr lang="en-GB" dirty="0"/>
              <a:t>You do not present all your data collected in a study: RAW DATA </a:t>
            </a:r>
          </a:p>
          <a:p>
            <a:endParaRPr lang="en-GB" dirty="0"/>
          </a:p>
          <a:p>
            <a:r>
              <a:rPr lang="en-GB" dirty="0"/>
              <a:t>This data needs to be</a:t>
            </a:r>
          </a:p>
          <a:p>
            <a:pPr lvl="1"/>
            <a:r>
              <a:rPr lang="en-GB" dirty="0"/>
              <a:t>Analysed </a:t>
            </a:r>
          </a:p>
          <a:p>
            <a:pPr lvl="1"/>
            <a:r>
              <a:rPr lang="en-GB" dirty="0"/>
              <a:t>Interpreted </a:t>
            </a:r>
          </a:p>
          <a:p>
            <a:pPr lvl="1"/>
            <a:r>
              <a:rPr lang="en-GB" dirty="0"/>
              <a:t>Summarised</a:t>
            </a:r>
          </a:p>
          <a:p>
            <a:pPr lvl="1"/>
            <a:endParaRPr lang="en-GB" dirty="0"/>
          </a:p>
          <a:p>
            <a:r>
              <a:rPr lang="en-GB" dirty="0"/>
              <a:t>However, the data still needs to stand alone in your under your Findings Heading:</a:t>
            </a:r>
          </a:p>
          <a:p>
            <a:pPr lvl="1"/>
            <a:endParaRPr lang="en-GB" dirty="0"/>
          </a:p>
          <a:p>
            <a:pPr lvl="1"/>
            <a:r>
              <a:rPr lang="en-GB" dirty="0"/>
              <a:t>This means you do not draw conclusions from it you present your data so that others can see why you have drawn the conclusions you have in your discussion and conclusion sections</a:t>
            </a:r>
          </a:p>
        </p:txBody>
      </p:sp>
    </p:spTree>
    <p:extLst>
      <p:ext uri="{BB962C8B-B14F-4D97-AF65-F5344CB8AC3E}">
        <p14:creationId xmlns:p14="http://schemas.microsoft.com/office/powerpoint/2010/main" val="20023012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77E90C-AB8D-4E52-9119-DAF50DF0C0DE}"/>
              </a:ext>
            </a:extLst>
          </p:cNvPr>
          <p:cNvSpPr>
            <a:spLocks noGrp="1"/>
          </p:cNvSpPr>
          <p:nvPr>
            <p:ph type="title"/>
          </p:nvPr>
        </p:nvSpPr>
        <p:spPr/>
        <p:txBody>
          <a:bodyPr/>
          <a:lstStyle/>
          <a:p>
            <a:r>
              <a:rPr lang="en-GB" dirty="0"/>
              <a:t>Interpreting </a:t>
            </a:r>
          </a:p>
        </p:txBody>
      </p:sp>
      <p:sp>
        <p:nvSpPr>
          <p:cNvPr id="3" name="Content Placeholder 2">
            <a:extLst>
              <a:ext uri="{FF2B5EF4-FFF2-40B4-BE49-F238E27FC236}">
                <a16:creationId xmlns:a16="http://schemas.microsoft.com/office/drawing/2014/main" id="{953E9C61-4122-47FA-A3AE-7E9610B838DC}"/>
              </a:ext>
            </a:extLst>
          </p:cNvPr>
          <p:cNvSpPr>
            <a:spLocks noGrp="1"/>
          </p:cNvSpPr>
          <p:nvPr>
            <p:ph idx="1"/>
          </p:nvPr>
        </p:nvSpPr>
        <p:spPr/>
        <p:txBody>
          <a:bodyPr/>
          <a:lstStyle/>
          <a:p>
            <a:r>
              <a:rPr lang="en-GB" dirty="0"/>
              <a:t>Summarising:</a:t>
            </a:r>
          </a:p>
          <a:p>
            <a:endParaRPr lang="en-GB" dirty="0"/>
          </a:p>
          <a:p>
            <a:pPr lvl="1"/>
            <a:r>
              <a:rPr lang="en-GB" dirty="0"/>
              <a:t>Responses are summarised, often by means of identifying common themes and grouping under these. Summarising can help interpretation to be more meaningful and useful. </a:t>
            </a:r>
          </a:p>
          <a:p>
            <a:r>
              <a:rPr lang="en-GB" dirty="0"/>
              <a:t>Interpreting:</a:t>
            </a:r>
          </a:p>
          <a:p>
            <a:pPr lvl="1"/>
            <a:endParaRPr lang="en-GB" dirty="0"/>
          </a:p>
          <a:p>
            <a:pPr lvl="1"/>
            <a:r>
              <a:rPr lang="en-GB" dirty="0"/>
              <a:t>This is where you look at the raw data and interpret what you think are main messages and or themes</a:t>
            </a:r>
          </a:p>
          <a:p>
            <a:endParaRPr lang="en-GB" dirty="0"/>
          </a:p>
        </p:txBody>
      </p:sp>
    </p:spTree>
    <p:extLst>
      <p:ext uri="{BB962C8B-B14F-4D97-AF65-F5344CB8AC3E}">
        <p14:creationId xmlns:p14="http://schemas.microsoft.com/office/powerpoint/2010/main" val="335533089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8E5F8E-034E-4639-A720-6E8F465C4296}"/>
              </a:ext>
            </a:extLst>
          </p:cNvPr>
          <p:cNvSpPr>
            <a:spLocks noGrp="1"/>
          </p:cNvSpPr>
          <p:nvPr>
            <p:ph type="title"/>
          </p:nvPr>
        </p:nvSpPr>
        <p:spPr/>
        <p:txBody>
          <a:bodyPr/>
          <a:lstStyle/>
          <a:p>
            <a:r>
              <a:rPr lang="en-GB" dirty="0"/>
              <a:t>Interpreting </a:t>
            </a:r>
          </a:p>
        </p:txBody>
      </p:sp>
      <p:sp>
        <p:nvSpPr>
          <p:cNvPr id="3" name="Content Placeholder 2">
            <a:extLst>
              <a:ext uri="{FF2B5EF4-FFF2-40B4-BE49-F238E27FC236}">
                <a16:creationId xmlns:a16="http://schemas.microsoft.com/office/drawing/2014/main" id="{8E9A909B-111B-4A67-B2E7-08BC0921BA8B}"/>
              </a:ext>
            </a:extLst>
          </p:cNvPr>
          <p:cNvSpPr>
            <a:spLocks noGrp="1"/>
          </p:cNvSpPr>
          <p:nvPr>
            <p:ph idx="1"/>
          </p:nvPr>
        </p:nvSpPr>
        <p:spPr/>
        <p:txBody>
          <a:bodyPr/>
          <a:lstStyle/>
          <a:p>
            <a:r>
              <a:rPr lang="en-GB" dirty="0"/>
              <a:t>Coding</a:t>
            </a:r>
          </a:p>
          <a:p>
            <a:endParaRPr lang="en-GB" dirty="0"/>
          </a:p>
          <a:p>
            <a:pPr lvl="1"/>
            <a:r>
              <a:rPr lang="en-GB" dirty="0"/>
              <a:t>This process means allocating a ‘code’ for all responses received. </a:t>
            </a:r>
          </a:p>
          <a:p>
            <a:pPr lvl="1"/>
            <a:endParaRPr lang="en-GB" dirty="0"/>
          </a:p>
          <a:p>
            <a:pPr lvl="1"/>
            <a:r>
              <a:rPr lang="en-GB" dirty="0"/>
              <a:t>These codes allow distinctions in the data to be seen and discussion regarding similarities and differences between different groups and codes. </a:t>
            </a:r>
          </a:p>
          <a:p>
            <a:pPr lvl="1"/>
            <a:endParaRPr lang="en-GB" dirty="0"/>
          </a:p>
          <a:p>
            <a:pPr lvl="1"/>
            <a:r>
              <a:rPr lang="en-GB" dirty="0"/>
              <a:t>For Example, if your question  is “what do you think about your park?” Your codes may focus on swing, slide, roundabout etc. </a:t>
            </a:r>
          </a:p>
          <a:p>
            <a:pPr lvl="1"/>
            <a:endParaRPr lang="en-GB" dirty="0"/>
          </a:p>
          <a:p>
            <a:pPr lvl="1"/>
            <a:r>
              <a:rPr lang="en-GB" dirty="0"/>
              <a:t>In addition, once all data have been coded, it will then be possible to quantify the responses. </a:t>
            </a:r>
          </a:p>
          <a:p>
            <a:endParaRPr lang="en-GB" dirty="0"/>
          </a:p>
        </p:txBody>
      </p:sp>
    </p:spTree>
    <p:extLst>
      <p:ext uri="{BB962C8B-B14F-4D97-AF65-F5344CB8AC3E}">
        <p14:creationId xmlns:p14="http://schemas.microsoft.com/office/powerpoint/2010/main" val="20459462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3A1B6-EA2F-47FF-B73F-827FF72C41E9}"/>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24FA32CD-A133-4C93-9655-DCB9BAE2211E}"/>
              </a:ext>
            </a:extLst>
          </p:cNvPr>
          <p:cNvSpPr>
            <a:spLocks noGrp="1"/>
          </p:cNvSpPr>
          <p:nvPr>
            <p:ph idx="1"/>
          </p:nvPr>
        </p:nvSpPr>
        <p:spPr/>
        <p:txBody>
          <a:bodyPr/>
          <a:lstStyle/>
          <a:p>
            <a:r>
              <a:rPr lang="en-GB" dirty="0"/>
              <a:t>Working with Visual Data:</a:t>
            </a:r>
          </a:p>
          <a:p>
            <a:pPr lvl="1"/>
            <a:endParaRPr lang="en-GB" dirty="0"/>
          </a:p>
          <a:p>
            <a:pPr lvl="1"/>
            <a:r>
              <a:rPr lang="en-GB" dirty="0"/>
              <a:t>Visual Data (photographs, drawings, craft work etc.) can be seen as qualitative data and can be analysed interpretively. The best way to achieve this is to set questions and analyse each piece of visual data using the same questions—for example:</a:t>
            </a:r>
          </a:p>
          <a:p>
            <a:pPr lvl="2"/>
            <a:endParaRPr lang="en-GB" dirty="0"/>
          </a:p>
          <a:p>
            <a:pPr lvl="2"/>
            <a:r>
              <a:rPr lang="en-GB" dirty="0"/>
              <a:t>Where was the photograph taken</a:t>
            </a:r>
          </a:p>
          <a:p>
            <a:pPr lvl="2"/>
            <a:r>
              <a:rPr lang="en-GB" dirty="0"/>
              <a:t>What does the art depict</a:t>
            </a:r>
          </a:p>
          <a:p>
            <a:pPr lvl="2"/>
            <a:r>
              <a:rPr lang="en-GB" dirty="0"/>
              <a:t>Who or what is the main subject?</a:t>
            </a:r>
          </a:p>
          <a:p>
            <a:pPr lvl="1"/>
            <a:endParaRPr lang="en-GB" dirty="0"/>
          </a:p>
          <a:p>
            <a:pPr lvl="1"/>
            <a:r>
              <a:rPr lang="en-GB" dirty="0"/>
              <a:t>The codes identified can also be applied to visual data, if appropriate. This approach will allow you to maintain focus during analysis and enable you to compare and contrast different pieces of visual data</a:t>
            </a:r>
          </a:p>
        </p:txBody>
      </p:sp>
    </p:spTree>
    <p:extLst>
      <p:ext uri="{BB962C8B-B14F-4D97-AF65-F5344CB8AC3E}">
        <p14:creationId xmlns:p14="http://schemas.microsoft.com/office/powerpoint/2010/main" val="17665115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19CC8-265A-43F3-875C-D9897ED062BF}"/>
              </a:ext>
            </a:extLst>
          </p:cNvPr>
          <p:cNvSpPr>
            <a:spLocks noGrp="1"/>
          </p:cNvSpPr>
          <p:nvPr>
            <p:ph type="title"/>
          </p:nvPr>
        </p:nvSpPr>
        <p:spPr/>
        <p:txBody>
          <a:bodyPr/>
          <a:lstStyle/>
          <a:p>
            <a:r>
              <a:rPr lang="en-GB" dirty="0"/>
              <a:t>Interpretating quantitative</a:t>
            </a:r>
          </a:p>
        </p:txBody>
      </p:sp>
      <p:sp>
        <p:nvSpPr>
          <p:cNvPr id="3" name="Content Placeholder 2">
            <a:extLst>
              <a:ext uri="{FF2B5EF4-FFF2-40B4-BE49-F238E27FC236}">
                <a16:creationId xmlns:a16="http://schemas.microsoft.com/office/drawing/2014/main" id="{AE72A872-6F37-45DA-A438-A09A7FA18A45}"/>
              </a:ext>
            </a:extLst>
          </p:cNvPr>
          <p:cNvSpPr>
            <a:spLocks noGrp="1"/>
          </p:cNvSpPr>
          <p:nvPr>
            <p:ph idx="1"/>
          </p:nvPr>
        </p:nvSpPr>
        <p:spPr/>
        <p:txBody>
          <a:bodyPr/>
          <a:lstStyle/>
          <a:p>
            <a:r>
              <a:rPr lang="en-GB" dirty="0"/>
              <a:t>Quantitative data is all about numbers.</a:t>
            </a:r>
          </a:p>
          <a:p>
            <a:endParaRPr lang="en-GB" dirty="0"/>
          </a:p>
          <a:p>
            <a:r>
              <a:rPr lang="en-GB" dirty="0"/>
              <a:t>Whether the data are from a questionnaire, interview, graffiti wall, suggestion box etc. all the responses should be countable;</a:t>
            </a:r>
          </a:p>
          <a:p>
            <a:endParaRPr lang="en-GB" dirty="0"/>
          </a:p>
          <a:p>
            <a:r>
              <a:rPr lang="en-GB" dirty="0"/>
              <a:t>Accountability will be rooted in the care taken in framing the question posed. For example, if a question “Do you like school?” the answers need to be a choice from ‘yes’ or ‘no’ and ‘sometimes’ or ‘on a scale from 1 to 4’. </a:t>
            </a:r>
          </a:p>
          <a:p>
            <a:endParaRPr lang="en-GB" dirty="0"/>
          </a:p>
          <a:p>
            <a:r>
              <a:rPr lang="en-GB" dirty="0"/>
              <a:t>Each response can then be counted. </a:t>
            </a:r>
            <a:endParaRPr lang="en-US" dirty="0"/>
          </a:p>
          <a:p>
            <a:endParaRPr lang="en-GB" dirty="0"/>
          </a:p>
        </p:txBody>
      </p:sp>
    </p:spTree>
    <p:extLst>
      <p:ext uri="{BB962C8B-B14F-4D97-AF65-F5344CB8AC3E}">
        <p14:creationId xmlns:p14="http://schemas.microsoft.com/office/powerpoint/2010/main" val="25612904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7F470C-3F00-4002-B05B-4FFC3E571F36}"/>
              </a:ext>
            </a:extLst>
          </p:cNvPr>
          <p:cNvSpPr>
            <a:spLocks noGrp="1"/>
          </p:cNvSpPr>
          <p:nvPr>
            <p:ph type="title"/>
          </p:nvPr>
        </p:nvSpPr>
        <p:spPr/>
        <p:txBody>
          <a:bodyPr/>
          <a:lstStyle/>
          <a:p>
            <a:r>
              <a:rPr lang="en-GB" dirty="0"/>
              <a:t>Suggestions on analysis – first steps</a:t>
            </a:r>
          </a:p>
        </p:txBody>
      </p:sp>
      <p:sp>
        <p:nvSpPr>
          <p:cNvPr id="3" name="Content Placeholder 2">
            <a:extLst>
              <a:ext uri="{FF2B5EF4-FFF2-40B4-BE49-F238E27FC236}">
                <a16:creationId xmlns:a16="http://schemas.microsoft.com/office/drawing/2014/main" id="{03E252FF-399D-4868-9C9D-B5A5458FCA31}"/>
              </a:ext>
            </a:extLst>
          </p:cNvPr>
          <p:cNvSpPr>
            <a:spLocks noGrp="1"/>
          </p:cNvSpPr>
          <p:nvPr>
            <p:ph idx="1"/>
          </p:nvPr>
        </p:nvSpPr>
        <p:spPr/>
        <p:txBody>
          <a:bodyPr>
            <a:normAutofit fontScale="85000" lnSpcReduction="20000"/>
          </a:bodyPr>
          <a:lstStyle/>
          <a:p>
            <a:endParaRPr lang="en-GB" dirty="0"/>
          </a:p>
          <a:p>
            <a:r>
              <a:rPr lang="en-GB" dirty="0"/>
              <a:t>Transcribe data </a:t>
            </a:r>
          </a:p>
          <a:p>
            <a:endParaRPr lang="en-GB" dirty="0"/>
          </a:p>
          <a:p>
            <a:r>
              <a:rPr lang="en-GB" dirty="0"/>
              <a:t>Note demographics </a:t>
            </a:r>
          </a:p>
          <a:p>
            <a:endParaRPr lang="en-GB" dirty="0"/>
          </a:p>
          <a:p>
            <a:r>
              <a:rPr lang="en-GB" dirty="0"/>
              <a:t>What are some of your first impressions about the data </a:t>
            </a:r>
          </a:p>
          <a:p>
            <a:endParaRPr lang="en-GB" dirty="0"/>
          </a:p>
          <a:p>
            <a:r>
              <a:rPr lang="en-GB" dirty="0"/>
              <a:t>What issues arose more than once </a:t>
            </a:r>
          </a:p>
          <a:p>
            <a:endParaRPr lang="en-GB" dirty="0"/>
          </a:p>
          <a:p>
            <a:r>
              <a:rPr lang="en-GB" dirty="0"/>
              <a:t>What surprised you if anything </a:t>
            </a:r>
          </a:p>
          <a:p>
            <a:endParaRPr lang="en-GB" dirty="0"/>
          </a:p>
          <a:p>
            <a:r>
              <a:rPr lang="en-GB" dirty="0"/>
              <a:t>What did you learn </a:t>
            </a:r>
          </a:p>
          <a:p>
            <a:endParaRPr lang="en-GB" dirty="0"/>
          </a:p>
        </p:txBody>
      </p:sp>
    </p:spTree>
    <p:extLst>
      <p:ext uri="{BB962C8B-B14F-4D97-AF65-F5344CB8AC3E}">
        <p14:creationId xmlns:p14="http://schemas.microsoft.com/office/powerpoint/2010/main" val="27621579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72A47-C274-4B52-9A29-9BF66B79B905}"/>
              </a:ext>
            </a:extLst>
          </p:cNvPr>
          <p:cNvSpPr>
            <a:spLocks noGrp="1"/>
          </p:cNvSpPr>
          <p:nvPr>
            <p:ph type="title"/>
          </p:nvPr>
        </p:nvSpPr>
        <p:spPr/>
        <p:txBody>
          <a:bodyPr/>
          <a:lstStyle/>
          <a:p>
            <a:r>
              <a:rPr lang="en-GB" dirty="0"/>
              <a:t>analysis</a:t>
            </a:r>
          </a:p>
        </p:txBody>
      </p:sp>
      <p:sp>
        <p:nvSpPr>
          <p:cNvPr id="3" name="Content Placeholder 2">
            <a:extLst>
              <a:ext uri="{FF2B5EF4-FFF2-40B4-BE49-F238E27FC236}">
                <a16:creationId xmlns:a16="http://schemas.microsoft.com/office/drawing/2014/main" id="{D917FCBD-45E2-463B-8FE5-FBB26F008CDD}"/>
              </a:ext>
            </a:extLst>
          </p:cNvPr>
          <p:cNvSpPr>
            <a:spLocks noGrp="1"/>
          </p:cNvSpPr>
          <p:nvPr>
            <p:ph idx="1"/>
          </p:nvPr>
        </p:nvSpPr>
        <p:spPr/>
        <p:txBody>
          <a:bodyPr/>
          <a:lstStyle/>
          <a:p>
            <a:r>
              <a:rPr lang="en-GB" dirty="0"/>
              <a:t>Read through data </a:t>
            </a:r>
          </a:p>
          <a:p>
            <a:endParaRPr lang="en-GB" dirty="0"/>
          </a:p>
          <a:p>
            <a:r>
              <a:rPr lang="en-GB" dirty="0"/>
              <a:t>Look for patterns</a:t>
            </a:r>
            <a:r>
              <a:rPr lang="en-US" dirty="0"/>
              <a:t>?  What issues are arising again and again </a:t>
            </a:r>
          </a:p>
          <a:p>
            <a:endParaRPr lang="en-GB" dirty="0"/>
          </a:p>
          <a:p>
            <a:r>
              <a:rPr lang="en-GB" dirty="0"/>
              <a:t>Any differences in data attributed to different groups , individuals how may differences </a:t>
            </a:r>
          </a:p>
          <a:p>
            <a:endParaRPr lang="en-GB" dirty="0"/>
          </a:p>
          <a:p>
            <a:r>
              <a:rPr lang="en-GB" dirty="0"/>
              <a:t>Highlight interesting quotes or stories to use to illustrate your themes</a:t>
            </a:r>
          </a:p>
          <a:p>
            <a:endParaRPr lang="en-GB" dirty="0"/>
          </a:p>
        </p:txBody>
      </p:sp>
    </p:spTree>
    <p:extLst>
      <p:ext uri="{BB962C8B-B14F-4D97-AF65-F5344CB8AC3E}">
        <p14:creationId xmlns:p14="http://schemas.microsoft.com/office/powerpoint/2010/main" val="26287054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76DCC6-797E-4CA9-B75D-6599A3C236CB}"/>
              </a:ext>
            </a:extLst>
          </p:cNvPr>
          <p:cNvSpPr>
            <a:spLocks noGrp="1"/>
          </p:cNvSpPr>
          <p:nvPr>
            <p:ph type="title"/>
          </p:nvPr>
        </p:nvSpPr>
        <p:spPr/>
        <p:txBody>
          <a:bodyPr/>
          <a:lstStyle/>
          <a:p>
            <a:r>
              <a:rPr lang="en-GB" dirty="0" err="1"/>
              <a:t>Cont</a:t>
            </a:r>
            <a:r>
              <a:rPr lang="en-GB" dirty="0"/>
              <a:t>…</a:t>
            </a:r>
          </a:p>
        </p:txBody>
      </p:sp>
      <p:sp>
        <p:nvSpPr>
          <p:cNvPr id="3" name="Content Placeholder 2">
            <a:extLst>
              <a:ext uri="{FF2B5EF4-FFF2-40B4-BE49-F238E27FC236}">
                <a16:creationId xmlns:a16="http://schemas.microsoft.com/office/drawing/2014/main" id="{8AA20B86-98D0-41D4-830D-50C9C12FCA46}"/>
              </a:ext>
            </a:extLst>
          </p:cNvPr>
          <p:cNvSpPr>
            <a:spLocks noGrp="1"/>
          </p:cNvSpPr>
          <p:nvPr>
            <p:ph idx="1"/>
          </p:nvPr>
        </p:nvSpPr>
        <p:spPr/>
        <p:txBody>
          <a:bodyPr/>
          <a:lstStyle/>
          <a:p>
            <a:r>
              <a:rPr lang="en-GB" dirty="0"/>
              <a:t>Create summary statements of the data, </a:t>
            </a:r>
            <a:r>
              <a:rPr lang="en-GB" dirty="0" err="1"/>
              <a:t>e,g</a:t>
            </a:r>
            <a:r>
              <a:rPr lang="en-GB" dirty="0"/>
              <a:t> for each question of an interview or for each individual theme:</a:t>
            </a:r>
          </a:p>
          <a:p>
            <a:pPr lvl="1"/>
            <a:endParaRPr lang="en-GB" dirty="0"/>
          </a:p>
          <a:p>
            <a:pPr lvl="1"/>
            <a:r>
              <a:rPr lang="en-GB" dirty="0"/>
              <a:t>All of the young people interviewed stated that the programme had had a positive impact on their lives. </a:t>
            </a:r>
          </a:p>
          <a:p>
            <a:pPr lvl="1"/>
            <a:endParaRPr lang="en-GB" dirty="0"/>
          </a:p>
          <a:p>
            <a:pPr lvl="1"/>
            <a:r>
              <a:rPr lang="en-GB" dirty="0"/>
              <a:t>Almost all (22 of the 25) young people interviewed sated that they learned how to speak out about issues that were important to them and had gained leadership skills. </a:t>
            </a:r>
          </a:p>
          <a:p>
            <a:pPr lvl="1"/>
            <a:endParaRPr lang="en-GB" dirty="0"/>
          </a:p>
          <a:p>
            <a:pPr lvl="1"/>
            <a:r>
              <a:rPr lang="en-GB" dirty="0"/>
              <a:t>For example one young person made the following statement: “I learned how to stand up for myself and speak up when I need to. I have been doing this in class all year, and other students admire me for that….”</a:t>
            </a:r>
            <a:endParaRPr lang="en-US" dirty="0"/>
          </a:p>
          <a:p>
            <a:endParaRPr lang="en-GB" dirty="0"/>
          </a:p>
        </p:txBody>
      </p:sp>
    </p:spTree>
    <p:extLst>
      <p:ext uri="{BB962C8B-B14F-4D97-AF65-F5344CB8AC3E}">
        <p14:creationId xmlns:p14="http://schemas.microsoft.com/office/powerpoint/2010/main" val="118018057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CBE5E-369B-4309-9EF0-D9F77F7F56E0}"/>
              </a:ext>
            </a:extLst>
          </p:cNvPr>
          <p:cNvSpPr>
            <a:spLocks noGrp="1"/>
          </p:cNvSpPr>
          <p:nvPr>
            <p:ph type="title"/>
          </p:nvPr>
        </p:nvSpPr>
        <p:spPr/>
        <p:txBody>
          <a:bodyPr/>
          <a:lstStyle/>
          <a:p>
            <a:r>
              <a:rPr lang="en-GB" dirty="0"/>
              <a:t>Creative analysis: feedback</a:t>
            </a:r>
          </a:p>
        </p:txBody>
      </p:sp>
      <p:sp>
        <p:nvSpPr>
          <p:cNvPr id="3" name="Content Placeholder 2">
            <a:extLst>
              <a:ext uri="{FF2B5EF4-FFF2-40B4-BE49-F238E27FC236}">
                <a16:creationId xmlns:a16="http://schemas.microsoft.com/office/drawing/2014/main" id="{050420F2-93BE-463D-99A9-3469E4051152}"/>
              </a:ext>
            </a:extLst>
          </p:cNvPr>
          <p:cNvSpPr>
            <a:spLocks noGrp="1"/>
          </p:cNvSpPr>
          <p:nvPr>
            <p:ph idx="1"/>
          </p:nvPr>
        </p:nvSpPr>
        <p:spPr/>
        <p:txBody>
          <a:bodyPr>
            <a:normAutofit lnSpcReduction="10000"/>
          </a:bodyPr>
          <a:lstStyle/>
          <a:p>
            <a:r>
              <a:rPr lang="en-GB" dirty="0"/>
              <a:t>Video of research: outline over of theme, provide interview clips of examples of evidence…(don’t forget ethics)</a:t>
            </a:r>
          </a:p>
          <a:p>
            <a:endParaRPr lang="en-GB" dirty="0"/>
          </a:p>
          <a:p>
            <a:r>
              <a:rPr lang="en-GB" dirty="0"/>
              <a:t>Performances: drama</a:t>
            </a:r>
          </a:p>
          <a:p>
            <a:endParaRPr lang="en-GB" dirty="0"/>
          </a:p>
          <a:p>
            <a:r>
              <a:rPr lang="en-GB" dirty="0"/>
              <a:t>Pictorial</a:t>
            </a:r>
          </a:p>
          <a:p>
            <a:endParaRPr lang="en-GB" dirty="0"/>
          </a:p>
          <a:p>
            <a:r>
              <a:rPr lang="en-GB" dirty="0"/>
              <a:t>Photos</a:t>
            </a:r>
          </a:p>
          <a:p>
            <a:endParaRPr lang="en-GB" dirty="0"/>
          </a:p>
          <a:p>
            <a:r>
              <a:rPr lang="en-GB" dirty="0"/>
              <a:t>Artwork </a:t>
            </a:r>
            <a:endParaRPr lang="en-US" dirty="0"/>
          </a:p>
          <a:p>
            <a:endParaRPr lang="en-GB" dirty="0"/>
          </a:p>
        </p:txBody>
      </p:sp>
    </p:spTree>
    <p:extLst>
      <p:ext uri="{BB962C8B-B14F-4D97-AF65-F5344CB8AC3E}">
        <p14:creationId xmlns:p14="http://schemas.microsoft.com/office/powerpoint/2010/main" val="15593777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AD1A4-1804-4F7E-ACF1-13B19EBF2366}"/>
              </a:ext>
            </a:extLst>
          </p:cNvPr>
          <p:cNvSpPr>
            <a:spLocks noGrp="1"/>
          </p:cNvSpPr>
          <p:nvPr>
            <p:ph type="title"/>
          </p:nvPr>
        </p:nvSpPr>
        <p:spPr/>
        <p:txBody>
          <a:bodyPr/>
          <a:lstStyle/>
          <a:p>
            <a:r>
              <a:rPr lang="en-GB" dirty="0"/>
              <a:t>Example – group work 45 minutes</a:t>
            </a:r>
          </a:p>
        </p:txBody>
      </p:sp>
      <p:sp>
        <p:nvSpPr>
          <p:cNvPr id="3" name="Content Placeholder 2">
            <a:extLst>
              <a:ext uri="{FF2B5EF4-FFF2-40B4-BE49-F238E27FC236}">
                <a16:creationId xmlns:a16="http://schemas.microsoft.com/office/drawing/2014/main" id="{7E39A5F8-9E44-46A8-A6C3-1F4F4BF4C615}"/>
              </a:ext>
            </a:extLst>
          </p:cNvPr>
          <p:cNvSpPr>
            <a:spLocks noGrp="1"/>
          </p:cNvSpPr>
          <p:nvPr>
            <p:ph idx="1"/>
          </p:nvPr>
        </p:nvSpPr>
        <p:spPr/>
        <p:txBody>
          <a:bodyPr/>
          <a:lstStyle/>
          <a:p>
            <a:r>
              <a:rPr lang="en-GB" dirty="0"/>
              <a:t>In 2 groups hold a focus group asking:</a:t>
            </a:r>
          </a:p>
          <a:p>
            <a:pPr lvl="1"/>
            <a:r>
              <a:rPr lang="en-GB" dirty="0"/>
              <a:t>What makes a good youth worker? (15 minutes to answer </a:t>
            </a:r>
            <a:r>
              <a:rPr lang="en-GB"/>
              <a:t>this question)</a:t>
            </a:r>
            <a:endParaRPr lang="en-GB" dirty="0"/>
          </a:p>
          <a:p>
            <a:r>
              <a:rPr lang="en-GB" dirty="0"/>
              <a:t>Summarise the data collected into key themes / issues that have emerged,  </a:t>
            </a:r>
          </a:p>
          <a:p>
            <a:r>
              <a:rPr lang="en-GB" dirty="0"/>
              <a:t>Note these down on a piece of paper </a:t>
            </a:r>
          </a:p>
          <a:p>
            <a:r>
              <a:rPr lang="en-GB" dirty="0"/>
              <a:t>As individuals put a dot against what you think are the most important themes </a:t>
            </a:r>
          </a:p>
          <a:p>
            <a:r>
              <a:rPr lang="en-GB" dirty="0"/>
              <a:t>Identify why you think they are important.</a:t>
            </a:r>
          </a:p>
          <a:p>
            <a:r>
              <a:rPr lang="en-GB" dirty="0"/>
              <a:t>When you have identified your key themes, write each them on a separate piece of paper.</a:t>
            </a:r>
          </a:p>
          <a:p>
            <a:r>
              <a:rPr lang="en-GB" dirty="0"/>
              <a:t>Under each them write some evidence for why you choose these themes </a:t>
            </a:r>
            <a:r>
              <a:rPr lang="en-GB" dirty="0" err="1"/>
              <a:t>e.g</a:t>
            </a:r>
            <a:r>
              <a:rPr lang="en-GB" dirty="0"/>
              <a:t> Quotes…</a:t>
            </a:r>
            <a:endParaRPr lang="en-US" dirty="0"/>
          </a:p>
          <a:p>
            <a:endParaRPr lang="en-GB" dirty="0"/>
          </a:p>
        </p:txBody>
      </p:sp>
    </p:spTree>
    <p:extLst>
      <p:ext uri="{BB962C8B-B14F-4D97-AF65-F5344CB8AC3E}">
        <p14:creationId xmlns:p14="http://schemas.microsoft.com/office/powerpoint/2010/main" val="3579058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2DADAC-EC0A-49A7-8BFA-EC69CA4D3DDA}"/>
              </a:ext>
            </a:extLst>
          </p:cNvPr>
          <p:cNvSpPr>
            <a:spLocks noGrp="1"/>
          </p:cNvSpPr>
          <p:nvPr>
            <p:ph type="title"/>
          </p:nvPr>
        </p:nvSpPr>
        <p:spPr/>
        <p:txBody>
          <a:bodyPr/>
          <a:lstStyle/>
          <a:p>
            <a:r>
              <a:rPr lang="en-GB" dirty="0"/>
              <a:t>Assessment</a:t>
            </a:r>
          </a:p>
        </p:txBody>
      </p:sp>
      <p:sp>
        <p:nvSpPr>
          <p:cNvPr id="3" name="Content Placeholder 2">
            <a:extLst>
              <a:ext uri="{FF2B5EF4-FFF2-40B4-BE49-F238E27FC236}">
                <a16:creationId xmlns:a16="http://schemas.microsoft.com/office/drawing/2014/main" id="{F174DC83-54EF-4DA4-AB20-94371EBB409F}"/>
              </a:ext>
            </a:extLst>
          </p:cNvPr>
          <p:cNvSpPr>
            <a:spLocks noGrp="1"/>
          </p:cNvSpPr>
          <p:nvPr>
            <p:ph idx="1"/>
          </p:nvPr>
        </p:nvSpPr>
        <p:spPr/>
        <p:txBody>
          <a:bodyPr>
            <a:normAutofit fontScale="77500" lnSpcReduction="20000"/>
          </a:bodyPr>
          <a:lstStyle/>
          <a:p>
            <a:r>
              <a:rPr lang="en-GB" dirty="0"/>
              <a:t>4000 word Assignment</a:t>
            </a:r>
          </a:p>
          <a:p>
            <a:r>
              <a:rPr lang="en-GB" dirty="0"/>
              <a:t>Due: </a:t>
            </a:r>
            <a:r>
              <a:rPr lang="en-GB" b="1" dirty="0"/>
              <a:t>26</a:t>
            </a:r>
            <a:r>
              <a:rPr lang="en-GB" b="1" baseline="30000" dirty="0"/>
              <a:t>th</a:t>
            </a:r>
            <a:r>
              <a:rPr lang="en-GB" b="1" dirty="0"/>
              <a:t> April 2023</a:t>
            </a:r>
          </a:p>
          <a:p>
            <a:r>
              <a:rPr lang="en-GB" dirty="0"/>
              <a:t>Question: </a:t>
            </a:r>
          </a:p>
          <a:p>
            <a:pPr algn="just">
              <a:lnSpc>
                <a:spcPct val="115000"/>
              </a:lnSpc>
            </a:pPr>
            <a:r>
              <a:rPr lang="en-GB" sz="2000" b="1" dirty="0">
                <a:effectLst/>
                <a:latin typeface="Arial" panose="020B0604020202020204" pitchFamily="34" charset="0"/>
                <a:ea typeface="Calibri" panose="020F0502020204030204" pitchFamily="34" charset="0"/>
              </a:rPr>
              <a:t>Part 1: 2000 words</a:t>
            </a:r>
            <a:endParaRPr lang="en-GB" sz="2000" dirty="0">
              <a:effectLst/>
              <a:latin typeface="Times New Roman" panose="02020603050405020304" pitchFamily="18" charset="0"/>
              <a:ea typeface="Times New Roman" panose="02020603050405020304" pitchFamily="18" charset="0"/>
            </a:endParaRPr>
          </a:p>
          <a:p>
            <a:pPr algn="just">
              <a:lnSpc>
                <a:spcPct val="115000"/>
              </a:lnSpc>
            </a:pPr>
            <a:r>
              <a:rPr lang="en-GB" sz="2000" dirty="0">
                <a:effectLst/>
                <a:latin typeface="Arial" panose="020B0604020202020204" pitchFamily="34" charset="0"/>
                <a:ea typeface="Calibri" panose="020F0502020204030204" pitchFamily="34" charset="0"/>
              </a:rPr>
              <a:t>Students are required to prepare a research proposal, which could be applied to their Level 6 Dissertation module.  Students are asked to consider the background context and themes of their research topic, and to outline the proposed methodology and methods of this research proposal.  The assignment should be supported by wider reading, and linked to the Youth Work National Occupational Standards (CLD Standards Council Scotland, 2019).</a:t>
            </a:r>
            <a:endParaRPr lang="en-GB" sz="2000" dirty="0">
              <a:effectLst/>
              <a:latin typeface="Times New Roman" panose="02020603050405020304" pitchFamily="18" charset="0"/>
              <a:ea typeface="Times New Roman" panose="02020603050405020304" pitchFamily="18" charset="0"/>
            </a:endParaRPr>
          </a:p>
          <a:p>
            <a:pPr algn="just">
              <a:lnSpc>
                <a:spcPct val="115000"/>
              </a:lnSpc>
            </a:pPr>
            <a:r>
              <a:rPr lang="en-GB" sz="2000" dirty="0">
                <a:effectLst/>
                <a:latin typeface="Arial" panose="020B0604020202020204" pitchFamily="34" charset="0"/>
                <a:ea typeface="Calibri" panose="020F0502020204030204" pitchFamily="34" charset="0"/>
              </a:rPr>
              <a:t> </a:t>
            </a:r>
            <a:endParaRPr lang="en-GB" sz="2000" dirty="0">
              <a:effectLst/>
              <a:latin typeface="Times New Roman" panose="02020603050405020304" pitchFamily="18" charset="0"/>
              <a:ea typeface="Times New Roman" panose="02020603050405020304" pitchFamily="18" charset="0"/>
            </a:endParaRPr>
          </a:p>
          <a:p>
            <a:pPr algn="just">
              <a:lnSpc>
                <a:spcPct val="115000"/>
              </a:lnSpc>
            </a:pPr>
            <a:r>
              <a:rPr lang="en-GB" sz="2000" b="1" dirty="0">
                <a:effectLst/>
                <a:latin typeface="Arial" panose="020B0604020202020204" pitchFamily="34" charset="0"/>
                <a:ea typeface="Calibri" panose="020F0502020204030204" pitchFamily="34" charset="0"/>
              </a:rPr>
              <a:t>Part 2: 2000 words</a:t>
            </a:r>
            <a:endParaRPr lang="en-GB" sz="2000" dirty="0">
              <a:effectLst/>
              <a:latin typeface="Times New Roman" panose="02020603050405020304" pitchFamily="18" charset="0"/>
              <a:ea typeface="Times New Roman" panose="02020603050405020304" pitchFamily="18" charset="0"/>
            </a:endParaRPr>
          </a:p>
          <a:p>
            <a:r>
              <a:rPr lang="en-GB" sz="2000">
                <a:effectLst/>
                <a:latin typeface="Arial" panose="020B0604020202020204" pitchFamily="34" charset="0"/>
                <a:ea typeface="Calibri" panose="020F0502020204030204" pitchFamily="34" charset="0"/>
              </a:rPr>
              <a:t>Students are required to complete an Ethics Form which reflects their chosen research proposal.</a:t>
            </a:r>
            <a:endParaRPr lang="en-GB"/>
          </a:p>
          <a:p>
            <a:r>
              <a:rPr lang="en-GB"/>
              <a:t>.</a:t>
            </a:r>
            <a:endParaRPr lang="en-GB" dirty="0"/>
          </a:p>
          <a:p>
            <a:endParaRPr lang="en-GB" dirty="0"/>
          </a:p>
        </p:txBody>
      </p:sp>
    </p:spTree>
    <p:extLst>
      <p:ext uri="{BB962C8B-B14F-4D97-AF65-F5344CB8AC3E}">
        <p14:creationId xmlns:p14="http://schemas.microsoft.com/office/powerpoint/2010/main" val="7968866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9D06E-658A-40E0-AC8E-B97D5EB2B4FA}"/>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2E99D083-6BAB-45DC-A3EC-CCA999571ECD}"/>
              </a:ext>
            </a:extLst>
          </p:cNvPr>
          <p:cNvSpPr>
            <a:spLocks noGrp="1"/>
          </p:cNvSpPr>
          <p:nvPr>
            <p:ph idx="1"/>
          </p:nvPr>
        </p:nvSpPr>
        <p:spPr/>
        <p:txBody>
          <a:bodyPr>
            <a:normAutofit/>
          </a:bodyPr>
          <a:lstStyle/>
          <a:p>
            <a:pPr marL="0" indent="0">
              <a:lnSpc>
                <a:spcPct val="80000"/>
              </a:lnSpc>
              <a:buNone/>
              <a:defRPr/>
            </a:pPr>
            <a:r>
              <a:rPr lang="en-GB" altLang="en-US" dirty="0" err="1"/>
              <a:t>Aliaga</a:t>
            </a:r>
            <a:r>
              <a:rPr lang="en-GB" altLang="en-US" dirty="0"/>
              <a:t>, M. and Gunderson, B. (2002) </a:t>
            </a:r>
            <a:r>
              <a:rPr lang="en-GB" altLang="en-US" i="1" dirty="0"/>
              <a:t>Interactive Statistics. </a:t>
            </a:r>
            <a:r>
              <a:rPr lang="en-GB" altLang="en-US" dirty="0"/>
              <a:t>New Jersey: Prentice Hall.</a:t>
            </a:r>
          </a:p>
          <a:p>
            <a:pPr marL="0" indent="0">
              <a:lnSpc>
                <a:spcPct val="80000"/>
              </a:lnSpc>
              <a:buNone/>
              <a:defRPr/>
            </a:pPr>
            <a:r>
              <a:rPr lang="en-GB" altLang="en-US" dirty="0"/>
              <a:t>Babbie, E.R. (2010) </a:t>
            </a:r>
            <a:r>
              <a:rPr lang="en-GB" altLang="en-US" i="1" dirty="0"/>
              <a:t>The Practice of Social Research, 12</a:t>
            </a:r>
            <a:r>
              <a:rPr lang="en-GB" altLang="en-US" i="1" baseline="30000" dirty="0"/>
              <a:t>th</a:t>
            </a:r>
            <a:r>
              <a:rPr lang="en-GB" altLang="en-US" i="1" dirty="0"/>
              <a:t> ed. Belmont CA: Wandsworth Cengage.</a:t>
            </a:r>
          </a:p>
          <a:p>
            <a:pPr marL="0" indent="0" fontAlgn="auto">
              <a:lnSpc>
                <a:spcPct val="80000"/>
              </a:lnSpc>
              <a:spcAft>
                <a:spcPts val="0"/>
              </a:spcAft>
              <a:buNone/>
              <a:defRPr/>
            </a:pPr>
            <a:r>
              <a:rPr lang="en-US" dirty="0"/>
              <a:t>Bryman, A. (2018) </a:t>
            </a:r>
            <a:r>
              <a:rPr lang="en-US" i="1" dirty="0"/>
              <a:t>Social Research Methods. </a:t>
            </a:r>
            <a:r>
              <a:rPr lang="en-US" dirty="0"/>
              <a:t>New York: Oxford University Press.</a:t>
            </a:r>
          </a:p>
          <a:p>
            <a:pPr marL="0" indent="0" fontAlgn="auto">
              <a:lnSpc>
                <a:spcPct val="80000"/>
              </a:lnSpc>
              <a:spcAft>
                <a:spcPts val="0"/>
              </a:spcAft>
              <a:buNone/>
              <a:defRPr/>
            </a:pPr>
            <a:r>
              <a:rPr lang="en-US" dirty="0"/>
              <a:t>Creswell, J. (1998). </a:t>
            </a:r>
            <a:r>
              <a:rPr lang="en-US" i="1" dirty="0"/>
              <a:t>Qualitative inquiry and research design</a:t>
            </a:r>
            <a:r>
              <a:rPr lang="en-US" dirty="0"/>
              <a:t>, Thousand Oaks: Sage</a:t>
            </a:r>
          </a:p>
          <a:p>
            <a:pPr marL="0" indent="0" fontAlgn="auto">
              <a:lnSpc>
                <a:spcPct val="80000"/>
              </a:lnSpc>
              <a:spcAft>
                <a:spcPts val="0"/>
              </a:spcAft>
              <a:buNone/>
              <a:defRPr/>
            </a:pPr>
            <a:r>
              <a:rPr lang="en-US" dirty="0"/>
              <a:t>Creswell, J. (2002). Analyzing and interpreting qualitative data</a:t>
            </a:r>
            <a:r>
              <a:rPr lang="en-US" i="1" dirty="0"/>
              <a:t> (pp256-283)</a:t>
            </a:r>
            <a:r>
              <a:rPr lang="en-US" dirty="0"/>
              <a:t>. In J Creswell, </a:t>
            </a:r>
            <a:r>
              <a:rPr lang="en-US" i="1" dirty="0"/>
              <a:t>Educational research</a:t>
            </a:r>
            <a:r>
              <a:rPr lang="en-US" dirty="0"/>
              <a:t>, Thousand Oaks: Sage </a:t>
            </a:r>
          </a:p>
          <a:p>
            <a:pPr marL="0" indent="0" fontAlgn="auto">
              <a:lnSpc>
                <a:spcPct val="80000"/>
              </a:lnSpc>
              <a:spcAft>
                <a:spcPts val="0"/>
              </a:spcAft>
              <a:buNone/>
              <a:defRPr/>
            </a:pPr>
            <a:r>
              <a:rPr lang="en-US" dirty="0" err="1"/>
              <a:t>Maykut</a:t>
            </a:r>
            <a:r>
              <a:rPr lang="en-US" dirty="0"/>
              <a:t>, P. &amp; Morehouse, R. (1994) Qualitative data analysis: using the constant comparative method , In P. </a:t>
            </a:r>
            <a:r>
              <a:rPr lang="en-US" dirty="0" err="1"/>
              <a:t>Maykut</a:t>
            </a:r>
            <a:r>
              <a:rPr lang="en-US" dirty="0"/>
              <a:t> &amp; R. Morehouse, </a:t>
            </a:r>
            <a:r>
              <a:rPr lang="en-US" i="1" dirty="0"/>
              <a:t>Beginning qualitative research</a:t>
            </a:r>
            <a:r>
              <a:rPr lang="en-US" dirty="0"/>
              <a:t>, London Falmer Press </a:t>
            </a:r>
            <a:endParaRPr lang="en-AU" dirty="0"/>
          </a:p>
          <a:p>
            <a:pPr eaLnBrk="1" hangingPunct="1">
              <a:buFontTx/>
              <a:buNone/>
            </a:pPr>
            <a:r>
              <a:rPr lang="en-GB" altLang="en-US" dirty="0" err="1"/>
              <a:t>Sarantakos</a:t>
            </a:r>
            <a:r>
              <a:rPr lang="en-GB" altLang="en-US" dirty="0"/>
              <a:t>, S. (2000) </a:t>
            </a:r>
            <a:r>
              <a:rPr lang="en-GB" altLang="en-US" i="1" dirty="0"/>
              <a:t>Social Research. </a:t>
            </a:r>
            <a:r>
              <a:rPr lang="en-GB" altLang="en-US" dirty="0"/>
              <a:t>Hampshire, Palgrave.</a:t>
            </a:r>
          </a:p>
          <a:p>
            <a:endParaRPr lang="en-GB" dirty="0"/>
          </a:p>
        </p:txBody>
      </p:sp>
    </p:spTree>
    <p:extLst>
      <p:ext uri="{BB962C8B-B14F-4D97-AF65-F5344CB8AC3E}">
        <p14:creationId xmlns:p14="http://schemas.microsoft.com/office/powerpoint/2010/main" val="7214582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D16F09E-877F-4809-B184-9227FDAD9352}"/>
              </a:ext>
            </a:extLst>
          </p:cNvPr>
          <p:cNvSpPr>
            <a:spLocks noGrp="1" noChangeArrowheads="1"/>
          </p:cNvSpPr>
          <p:nvPr>
            <p:ph type="title"/>
          </p:nvPr>
        </p:nvSpPr>
        <p:spPr/>
        <p:txBody>
          <a:bodyPr/>
          <a:lstStyle/>
          <a:p>
            <a:pPr eaLnBrk="1" hangingPunct="1"/>
            <a:r>
              <a:rPr lang="en-GB" altLang="en-US"/>
              <a:t>References</a:t>
            </a:r>
          </a:p>
        </p:txBody>
      </p:sp>
      <p:sp>
        <p:nvSpPr>
          <p:cNvPr id="18435" name="Rectangle 3">
            <a:extLst>
              <a:ext uri="{FF2B5EF4-FFF2-40B4-BE49-F238E27FC236}">
                <a16:creationId xmlns:a16="http://schemas.microsoft.com/office/drawing/2014/main" id="{4B369B83-A568-402C-8480-B7F7231489E9}"/>
              </a:ext>
            </a:extLst>
          </p:cNvPr>
          <p:cNvSpPr>
            <a:spLocks noGrp="1" noChangeArrowheads="1"/>
          </p:cNvSpPr>
          <p:nvPr>
            <p:ph type="body" idx="1"/>
          </p:nvPr>
        </p:nvSpPr>
        <p:spPr/>
        <p:txBody>
          <a:bodyPr/>
          <a:lstStyle/>
          <a:p>
            <a:pPr eaLnBrk="1" hangingPunct="1">
              <a:buFontTx/>
              <a:buNone/>
            </a:pPr>
            <a:r>
              <a:rPr lang="en-GB" altLang="en-US" dirty="0" err="1"/>
              <a:t>Aliaga</a:t>
            </a:r>
            <a:r>
              <a:rPr lang="en-GB" altLang="en-US" dirty="0"/>
              <a:t>, M. and Gunderson, B. (2002) </a:t>
            </a:r>
            <a:r>
              <a:rPr lang="en-GB" altLang="en-US" i="1" dirty="0"/>
              <a:t>Interactive Statistics. </a:t>
            </a:r>
            <a:r>
              <a:rPr lang="en-GB" altLang="en-US" dirty="0"/>
              <a:t>New Jersey: Prentice Hall.</a:t>
            </a:r>
          </a:p>
          <a:p>
            <a:pPr eaLnBrk="1" hangingPunct="1">
              <a:buFontTx/>
              <a:buNone/>
            </a:pPr>
            <a:endParaRPr lang="en-GB" altLang="en-US" dirty="0"/>
          </a:p>
          <a:p>
            <a:pPr eaLnBrk="1" hangingPunct="1">
              <a:buFontTx/>
              <a:buNone/>
            </a:pPr>
            <a:r>
              <a:rPr lang="en-GB" altLang="en-US" dirty="0"/>
              <a:t>Babbie, E.R. (2010) </a:t>
            </a:r>
            <a:r>
              <a:rPr lang="en-GB" altLang="en-US" i="1" dirty="0"/>
              <a:t>The Practice of Social Research, 12</a:t>
            </a:r>
            <a:r>
              <a:rPr lang="en-GB" altLang="en-US" i="1" baseline="30000" dirty="0"/>
              <a:t>th</a:t>
            </a:r>
            <a:r>
              <a:rPr lang="en-GB" altLang="en-US" i="1" dirty="0"/>
              <a:t> ed. Belmont CA: Wandsworth Cengage.</a:t>
            </a:r>
          </a:p>
          <a:p>
            <a:pPr eaLnBrk="1" hangingPunct="1">
              <a:buFontTx/>
              <a:buNone/>
            </a:pPr>
            <a:endParaRPr lang="en-GB" altLang="en-US" dirty="0"/>
          </a:p>
          <a:p>
            <a:pPr eaLnBrk="1" hangingPunct="1">
              <a:buFontTx/>
              <a:buNone/>
            </a:pPr>
            <a:r>
              <a:rPr lang="en-GB" altLang="en-US" dirty="0" err="1"/>
              <a:t>Sarantakos</a:t>
            </a:r>
            <a:r>
              <a:rPr lang="en-GB" altLang="en-US" dirty="0"/>
              <a:t>, S. (2000) </a:t>
            </a:r>
            <a:r>
              <a:rPr lang="en-GB" altLang="en-US" i="1" dirty="0"/>
              <a:t>Social Research. </a:t>
            </a:r>
            <a:r>
              <a:rPr lang="en-GB" altLang="en-US" dirty="0"/>
              <a:t>Hampshire, Palgrave.</a:t>
            </a:r>
          </a:p>
          <a:p>
            <a:pPr eaLnBrk="1" hangingPunct="1"/>
            <a:endParaRPr lang="en-GB" alt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TM03090434[[fn=Wood Type]]</Template>
  <TotalTime>0</TotalTime>
  <Words>1936</Words>
  <Application>Microsoft Office PowerPoint</Application>
  <PresentationFormat>Widescreen</PresentationFormat>
  <Paragraphs>241</Paragraphs>
  <Slides>32</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vt:lpstr>
      <vt:lpstr>Arial</vt:lpstr>
      <vt:lpstr>Calibri</vt:lpstr>
      <vt:lpstr>Rockwell</vt:lpstr>
      <vt:lpstr>Rockwell Condensed</vt:lpstr>
      <vt:lpstr>Times New Roman</vt:lpstr>
      <vt:lpstr>Wingdings</vt:lpstr>
      <vt:lpstr>Wood Type</vt:lpstr>
      <vt:lpstr>Social Research for Professional Practice </vt:lpstr>
      <vt:lpstr>Todays lecture</vt:lpstr>
      <vt:lpstr>Last lecture… </vt:lpstr>
      <vt:lpstr>Step by step design of research</vt:lpstr>
      <vt:lpstr>Step 1</vt:lpstr>
      <vt:lpstr>Step 2</vt:lpstr>
      <vt:lpstr>Consider</vt:lpstr>
      <vt:lpstr>Step 3</vt:lpstr>
      <vt:lpstr>Step 4</vt:lpstr>
      <vt:lpstr>Step 5</vt:lpstr>
      <vt:lpstr>Step 6</vt:lpstr>
      <vt:lpstr>Step 7</vt:lpstr>
      <vt:lpstr>Step 8 </vt:lpstr>
      <vt:lpstr>Books</vt:lpstr>
      <vt:lpstr>Data analysis</vt:lpstr>
      <vt:lpstr>PowerPoint Presentation</vt:lpstr>
      <vt:lpstr>Data methods</vt:lpstr>
      <vt:lpstr>PowerPoint Presentation</vt:lpstr>
      <vt:lpstr>Interpreting findings</vt:lpstr>
      <vt:lpstr>Data analysis</vt:lpstr>
      <vt:lpstr>Interpreting </vt:lpstr>
      <vt:lpstr>Interpreting </vt:lpstr>
      <vt:lpstr>Cont…</vt:lpstr>
      <vt:lpstr>Interpretating quantitative</vt:lpstr>
      <vt:lpstr>Suggestions on analysis – first steps</vt:lpstr>
      <vt:lpstr>analysis</vt:lpstr>
      <vt:lpstr>Cont…</vt:lpstr>
      <vt:lpstr>Creative analysis: feedback</vt:lpstr>
      <vt:lpstr>Example – group work 45 minutes</vt:lpstr>
      <vt:lpstr>Assessment</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katie gardner</dc:creator>
  <cp:lastModifiedBy>Darren O'Connor</cp:lastModifiedBy>
  <cp:revision>26</cp:revision>
  <dcterms:created xsi:type="dcterms:W3CDTF">2021-04-22T13:19:22Z</dcterms:created>
  <dcterms:modified xsi:type="dcterms:W3CDTF">2023-03-12T10:31:54Z</dcterms:modified>
</cp:coreProperties>
</file>