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3" r:id="rId6"/>
    <p:sldId id="265" r:id="rId7"/>
    <p:sldId id="266" r:id="rId8"/>
    <p:sldId id="271" r:id="rId9"/>
    <p:sldId id="272" r:id="rId10"/>
    <p:sldId id="267" r:id="rId11"/>
    <p:sldId id="268" r:id="rId12"/>
    <p:sldId id="269" r:id="rId13"/>
    <p:sldId id="270" r:id="rId14"/>
    <p:sldId id="261" r:id="rId15"/>
    <p:sldId id="26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55" autoAdjust="0"/>
    <p:restoredTop sz="94662"/>
  </p:normalViewPr>
  <p:slideViewPr>
    <p:cSldViewPr snapToGrid="0">
      <p:cViewPr varScale="1">
        <p:scale>
          <a:sx n="104" d="100"/>
          <a:sy n="104" d="100"/>
        </p:scale>
        <p:origin x="84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CD6C34D-D6A3-4364-94BE-B972A086586D}"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817068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CD6C34D-D6A3-4364-94BE-B972A086586D}"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086239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D6C34D-D6A3-4364-94BE-B972A086586D}"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972593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CD6C34D-D6A3-4364-94BE-B972A086586D}" type="datetimeFigureOut">
              <a:rPr lang="en-GB" smtClean="0"/>
              <a:t>24/11/2025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440612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CD6C34D-D6A3-4364-94BE-B972A086586D}" type="datetimeFigureOut">
              <a:rPr lang="en-GB" smtClean="0"/>
              <a:t>24/11/2025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733378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CD6C34D-D6A3-4364-94BE-B972A086586D}" type="datetimeFigureOut">
              <a:rPr lang="en-GB" smtClean="0"/>
              <a:t>24/11/2025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5820353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D6C34D-D6A3-4364-94BE-B972A086586D}" type="datetimeFigureOut">
              <a:rPr lang="en-GB" smtClean="0"/>
              <a:t>24/11/2025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832078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CD6C34D-D6A3-4364-94BE-B972A086586D}" type="datetimeFigureOut">
              <a:rPr lang="en-GB" smtClean="0"/>
              <a:t>24/11/2025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717633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CD6C34D-D6A3-4364-94BE-B972A086586D}" type="datetimeFigureOut">
              <a:rPr lang="en-GB" smtClean="0"/>
              <a:t>24/11/2025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862623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D6C34D-D6A3-4364-94BE-B972A086586D}"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036534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D6C34D-D6A3-4364-94BE-B972A086586D}"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682FA-2E9E-4DCC-AFA0-70701551065F}"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732704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D6C34D-D6A3-4364-94BE-B972A086586D}"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30687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D6C34D-D6A3-4364-94BE-B972A086586D}"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682FA-2E9E-4DCC-AFA0-70701551065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81730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CD6C34D-D6A3-4364-94BE-B972A086586D}"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23661513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CD6C34D-D6A3-4364-94BE-B972A086586D}"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2174239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CD6C34D-D6A3-4364-94BE-B972A086586D}" type="datetimeFigureOut">
              <a:rPr lang="en-GB" smtClean="0"/>
              <a:t>24/11/2025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682FA-2E9E-4DCC-AFA0-70701551065F}" type="slidenum">
              <a:rPr lang="en-GB" smtClean="0"/>
              <a:t>‹#›</a:t>
            </a:fld>
            <a:endParaRPr lang="en-GB"/>
          </a:p>
        </p:txBody>
      </p:sp>
    </p:spTree>
    <p:extLst>
      <p:ext uri="{BB962C8B-B14F-4D97-AF65-F5344CB8AC3E}">
        <p14:creationId xmlns:p14="http://schemas.microsoft.com/office/powerpoint/2010/main" val="3797546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CD6C34D-D6A3-4364-94BE-B972A086586D}" type="datetimeFigureOut">
              <a:rPr lang="en-GB" smtClean="0"/>
              <a:t>24/11/2025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54682FA-2E9E-4DCC-AFA0-70701551065F}" type="slidenum">
              <a:rPr lang="en-GB" smtClean="0"/>
              <a:t>‹#›</a:t>
            </a:fld>
            <a:endParaRPr lang="en-GB"/>
          </a:p>
        </p:txBody>
      </p:sp>
    </p:spTree>
    <p:extLst>
      <p:ext uri="{BB962C8B-B14F-4D97-AF65-F5344CB8AC3E}">
        <p14:creationId xmlns:p14="http://schemas.microsoft.com/office/powerpoint/2010/main" val="3613351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academic.oup.com/workar/article/7/4/257/6406531" TargetMode="External"/><Relationship Id="rId2" Type="http://schemas.openxmlformats.org/officeDocument/2006/relationships/hyperlink" Target="https://www.taylorfrancis.com/books/mono/10.4324/9781351308724/nonverbal-communication-albert-mehrabian" TargetMode="External"/><Relationship Id="rId1" Type="http://schemas.openxmlformats.org/officeDocument/2006/relationships/slideLayout" Target="../slideLayouts/slideLayout2.xml"/><Relationship Id="rId5" Type="http://schemas.openxmlformats.org/officeDocument/2006/relationships/hyperlink" Target="https://peacefulleadersacademy.com/blog/emotional-regulation-in-the-workplace/" TargetMode="External"/><Relationship Id="rId4" Type="http://schemas.openxmlformats.org/officeDocument/2006/relationships/hyperlink" Target="https://www.prezent.ai/blog/noise-in-communic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584BA-2061-58AC-2E65-C3ED29D21493}"/>
              </a:ext>
            </a:extLst>
          </p:cNvPr>
          <p:cNvSpPr>
            <a:spLocks noGrp="1"/>
          </p:cNvSpPr>
          <p:nvPr>
            <p:ph type="title"/>
          </p:nvPr>
        </p:nvSpPr>
        <p:spPr>
          <a:xfrm>
            <a:off x="838200" y="365125"/>
            <a:ext cx="10515600" cy="3183618"/>
          </a:xfrm>
        </p:spPr>
        <p:txBody>
          <a:bodyPr>
            <a:normAutofit/>
          </a:bodyPr>
          <a:lstStyle/>
          <a:p>
            <a:r>
              <a:rPr kumimoji="0" lang="en-GB" sz="4000" b="0" i="0" u="none" strike="noStrike" kern="1200" cap="none" spc="0" normalizeH="0" baseline="0" noProof="0" dirty="0">
                <a:ln>
                  <a:noFill/>
                </a:ln>
                <a:solidFill>
                  <a:prstClr val="black"/>
                </a:solidFill>
                <a:effectLst/>
                <a:uLnTx/>
                <a:uFillTx/>
                <a:latin typeface="Aptos Display" panose="02110004020202020204"/>
                <a:ea typeface="+mj-ea"/>
                <a:cs typeface="+mj-cs"/>
              </a:rPr>
              <a:t>LCLM4003 Effective Teamwork and Communication</a:t>
            </a:r>
            <a:br>
              <a:rPr kumimoji="0" lang="en-GB" sz="4000" b="0" i="0" u="none" strike="noStrike" kern="1200" cap="none" spc="0" normalizeH="0" baseline="0" noProof="0" dirty="0">
                <a:ln>
                  <a:noFill/>
                </a:ln>
                <a:solidFill>
                  <a:prstClr val="black"/>
                </a:solidFill>
                <a:effectLst/>
                <a:uLnTx/>
                <a:uFillTx/>
                <a:latin typeface="Aptos Display" panose="02110004020202020204"/>
                <a:ea typeface="+mj-ea"/>
                <a:cs typeface="+mj-cs"/>
              </a:rPr>
            </a:br>
            <a:br>
              <a:rPr kumimoji="0" lang="en-GB" sz="4000" b="0" i="0" u="none" strike="noStrike" kern="1200" cap="none" spc="0" normalizeH="0" baseline="0" noProof="0" dirty="0">
                <a:ln>
                  <a:noFill/>
                </a:ln>
                <a:solidFill>
                  <a:prstClr val="black"/>
                </a:solidFill>
                <a:effectLst/>
                <a:uLnTx/>
                <a:uFillTx/>
                <a:latin typeface="Aptos Display" panose="02110004020202020204"/>
                <a:ea typeface="+mj-ea"/>
                <a:cs typeface="+mj-cs"/>
              </a:rPr>
            </a:br>
            <a:endParaRPr lang="en-GB" dirty="0"/>
          </a:p>
        </p:txBody>
      </p:sp>
      <p:sp>
        <p:nvSpPr>
          <p:cNvPr id="3" name="Content Placeholder 2">
            <a:extLst>
              <a:ext uri="{FF2B5EF4-FFF2-40B4-BE49-F238E27FC236}">
                <a16:creationId xmlns:a16="http://schemas.microsoft.com/office/drawing/2014/main" id="{071D03CD-7242-3EB9-6C43-809139857009}"/>
              </a:ext>
            </a:extLst>
          </p:cNvPr>
          <p:cNvSpPr>
            <a:spLocks noGrp="1"/>
          </p:cNvSpPr>
          <p:nvPr>
            <p:ph idx="1"/>
          </p:nvPr>
        </p:nvSpPr>
        <p:spPr>
          <a:xfrm>
            <a:off x="677333" y="2160589"/>
            <a:ext cx="9294569" cy="4332286"/>
          </a:xfrm>
        </p:spPr>
        <p:txBody>
          <a:bodyPr/>
          <a:lstStyle/>
          <a:p>
            <a:pPr marL="0" indent="0">
              <a:buNone/>
            </a:pPr>
            <a:r>
              <a:rPr lang="en-GB" sz="2400" dirty="0"/>
              <a:t>   </a:t>
            </a:r>
            <a:r>
              <a:rPr lang="en-GB" sz="2400" u="sng" dirty="0">
                <a:solidFill>
                  <a:schemeClr val="tx1"/>
                </a:solidFill>
                <a:latin typeface="Times New Roman" panose="02020603050405020304" pitchFamily="18" charset="0"/>
                <a:cs typeface="Times New Roman" panose="02020603050405020304" pitchFamily="18" charset="0"/>
              </a:rPr>
              <a:t>ASSIGNMENT 2: Group Presentation</a:t>
            </a:r>
            <a:br>
              <a:rPr lang="en-GB" sz="2400" dirty="0">
                <a:solidFill>
                  <a:schemeClr val="tx1"/>
                </a:solidFill>
                <a:latin typeface="Times New Roman" panose="02020603050405020304" pitchFamily="18" charset="0"/>
                <a:cs typeface="Times New Roman" panose="02020603050405020304" pitchFamily="18" charset="0"/>
              </a:rPr>
            </a:br>
            <a:endParaRPr lang="en-GB" sz="2400" dirty="0">
              <a:solidFill>
                <a:schemeClr val="tx1"/>
              </a:solidFill>
              <a:latin typeface="Times New Roman" panose="02020603050405020304" pitchFamily="18" charset="0"/>
              <a:cs typeface="Times New Roman" panose="02020603050405020304" pitchFamily="18" charset="0"/>
            </a:endParaRPr>
          </a:p>
          <a:p>
            <a:r>
              <a:rPr lang="en-GB" sz="2400" dirty="0">
                <a:solidFill>
                  <a:schemeClr val="tx1"/>
                </a:solidFill>
                <a:latin typeface="Times New Roman" panose="02020603050405020304" pitchFamily="18" charset="0"/>
                <a:cs typeface="Times New Roman" panose="02020603050405020304" pitchFamily="18" charset="0"/>
              </a:rPr>
              <a:t>Student  Mykolaichuk Anastasiia                 ID No. 2439665</a:t>
            </a:r>
          </a:p>
          <a:p>
            <a:r>
              <a:rPr lang="en-GB" sz="2400" dirty="0">
                <a:solidFill>
                  <a:schemeClr val="tx1"/>
                </a:solidFill>
                <a:latin typeface="Times New Roman" panose="02020603050405020304" pitchFamily="18" charset="0"/>
                <a:cs typeface="Times New Roman" panose="02020603050405020304" pitchFamily="18" charset="0"/>
              </a:rPr>
              <a:t>Student  Camila Patricia Livramento            ID No. 2424883</a:t>
            </a:r>
          </a:p>
          <a:p>
            <a:r>
              <a:rPr lang="en-GB" sz="2400" dirty="0">
                <a:solidFill>
                  <a:schemeClr val="tx1"/>
                </a:solidFill>
                <a:latin typeface="Times New Roman" panose="02020603050405020304" pitchFamily="18" charset="0"/>
                <a:cs typeface="Times New Roman" panose="02020603050405020304" pitchFamily="18" charset="0"/>
              </a:rPr>
              <a:t>Student  Diana Ostash                                   ID No. 2443005</a:t>
            </a:r>
          </a:p>
          <a:p>
            <a:pPr marL="0" indent="0">
              <a:buNone/>
            </a:pPr>
            <a:endParaRPr lang="en-GB" sz="2400" dirty="0">
              <a:solidFill>
                <a:schemeClr val="tx1"/>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90000"/>
              </a:lnSpc>
              <a:spcBef>
                <a:spcPts val="1000"/>
              </a:spcBef>
              <a:spcAft>
                <a:spcPts val="0"/>
              </a:spcAft>
              <a:buClrTx/>
              <a:buSzTx/>
              <a:buNone/>
              <a:tabLst/>
              <a:defRPr/>
            </a:pPr>
            <a:r>
              <a:rPr kumimoji="0" lang="en-GB"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Tutor’s Name: Konstantina Mari</a:t>
            </a:r>
          </a:p>
          <a:p>
            <a:pPr marL="0" marR="0" lvl="0" indent="0" algn="l" defTabSz="914400" rtl="0" eaLnBrk="1" fontAlgn="auto" latinLnBrk="0" hangingPunct="1">
              <a:lnSpc>
                <a:spcPct val="90000"/>
              </a:lnSpc>
              <a:spcBef>
                <a:spcPts val="1000"/>
              </a:spcBef>
              <a:spcAft>
                <a:spcPts val="0"/>
              </a:spcAft>
              <a:buClrTx/>
              <a:buSzTx/>
              <a:buNone/>
              <a:tabLst/>
              <a:defRPr/>
            </a:pPr>
            <a:endParaRPr kumimoji="0" lang="en-GB" sz="2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72741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C0925-C80D-03B2-9CB2-80754DE5343E}"/>
              </a:ext>
            </a:extLst>
          </p:cNvPr>
          <p:cNvSpPr>
            <a:spLocks noGrp="1"/>
          </p:cNvSpPr>
          <p:nvPr>
            <p:ph type="title"/>
          </p:nvPr>
        </p:nvSpPr>
        <p:spPr/>
        <p:txBody>
          <a:bodyPr/>
          <a:lstStyle/>
          <a:p>
            <a:r>
              <a:rPr lang="en-GB" dirty="0"/>
              <a:t>Overview</a:t>
            </a:r>
          </a:p>
        </p:txBody>
      </p:sp>
      <p:sp>
        <p:nvSpPr>
          <p:cNvPr id="3" name="Content Placeholder 2">
            <a:extLst>
              <a:ext uri="{FF2B5EF4-FFF2-40B4-BE49-F238E27FC236}">
                <a16:creationId xmlns:a16="http://schemas.microsoft.com/office/drawing/2014/main" id="{C9472314-7F14-6FA9-891C-799657E55802}"/>
              </a:ext>
            </a:extLst>
          </p:cNvPr>
          <p:cNvSpPr>
            <a:spLocks noGrp="1"/>
          </p:cNvSpPr>
          <p:nvPr>
            <p:ph idx="1"/>
          </p:nvPr>
        </p:nvSpPr>
        <p:spPr>
          <a:xfrm>
            <a:off x="677334" y="1322174"/>
            <a:ext cx="10676466" cy="5170702"/>
          </a:xfrm>
        </p:spPr>
        <p:txBody>
          <a:bodyPr>
            <a:normAutofit/>
          </a:bodyPr>
          <a:lstStyle/>
          <a:p>
            <a:pPr marL="0" indent="0">
              <a:buNone/>
            </a:pPr>
            <a:r>
              <a:rPr lang="en-GB" sz="2800" dirty="0">
                <a:solidFill>
                  <a:schemeClr val="tx1"/>
                </a:solidFill>
                <a:latin typeface="Times New Roman" panose="02020603050405020304" pitchFamily="18" charset="0"/>
                <a:cs typeface="Times New Roman" panose="02020603050405020304" pitchFamily="18" charset="0"/>
              </a:rPr>
              <a:t>1: Introduction</a:t>
            </a:r>
          </a:p>
          <a:p>
            <a:pPr marL="0" indent="0">
              <a:buNone/>
            </a:pPr>
            <a:r>
              <a:rPr lang="en-GB" sz="2800" dirty="0">
                <a:solidFill>
                  <a:schemeClr val="tx1"/>
                </a:solidFill>
                <a:latin typeface="Times New Roman" panose="02020603050405020304" pitchFamily="18" charset="0"/>
                <a:cs typeface="Times New Roman" panose="02020603050405020304" pitchFamily="18" charset="0"/>
              </a:rPr>
              <a:t>2. Barrier and Solution  1 - Mykolaichuk Anastasiia </a:t>
            </a:r>
          </a:p>
          <a:p>
            <a:pPr marL="0" indent="0">
              <a:buNone/>
            </a:pPr>
            <a:r>
              <a:rPr lang="en-GB" sz="2800" dirty="0">
                <a:solidFill>
                  <a:schemeClr val="tx1"/>
                </a:solidFill>
                <a:latin typeface="Times New Roman" panose="02020603050405020304" pitchFamily="18" charset="0"/>
                <a:cs typeface="Times New Roman" panose="02020603050405020304" pitchFamily="18" charset="0"/>
              </a:rPr>
              <a:t>3.</a:t>
            </a:r>
            <a:r>
              <a:rPr kumimoji="0" lang="en-GB" sz="28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Barrier and Solution  2 - </a:t>
            </a:r>
            <a:r>
              <a:rPr lang="en-GB" sz="2800" dirty="0">
                <a:solidFill>
                  <a:schemeClr val="tx1"/>
                </a:solidFill>
                <a:latin typeface="Times New Roman" panose="02020603050405020304" pitchFamily="18" charset="0"/>
                <a:cs typeface="Times New Roman" panose="02020603050405020304" pitchFamily="18" charset="0"/>
              </a:rPr>
              <a:t>Mykolaichuk Anastasiia</a:t>
            </a:r>
            <a:r>
              <a:rPr kumimoji="0" lang="en-GB" sz="28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p>
          <a:p>
            <a:pPr marL="0" indent="0">
              <a:buNone/>
            </a:pPr>
            <a:r>
              <a:rPr kumimoji="0" lang="en-GB" sz="28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4. Barrier and Solution  3 - </a:t>
            </a:r>
            <a:r>
              <a:rPr lang="en-GB" sz="2800" dirty="0">
                <a:solidFill>
                  <a:schemeClr val="tx1"/>
                </a:solidFill>
                <a:latin typeface="Times New Roman" panose="02020603050405020304" pitchFamily="18" charset="0"/>
                <a:cs typeface="Times New Roman" panose="02020603050405020304" pitchFamily="18" charset="0"/>
              </a:rPr>
              <a:t>Camila Patricia Livramento </a:t>
            </a:r>
            <a:endParaRPr kumimoji="0" lang="en-GB" sz="28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marL="0" indent="0">
              <a:buNone/>
            </a:pPr>
            <a:r>
              <a:rPr kumimoji="0" lang="en-GB" sz="28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5. Barrier and Solution  4-  </a:t>
            </a:r>
            <a:r>
              <a:rPr lang="en-GB" sz="2800" dirty="0">
                <a:solidFill>
                  <a:schemeClr val="tx1"/>
                </a:solidFill>
                <a:latin typeface="Times New Roman" panose="02020603050405020304" pitchFamily="18" charset="0"/>
                <a:cs typeface="Times New Roman" panose="02020603050405020304" pitchFamily="18" charset="0"/>
              </a:rPr>
              <a:t>Camila Patricia Livramento </a:t>
            </a:r>
            <a:endParaRPr kumimoji="0" lang="en-GB" sz="28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marL="0" indent="0">
              <a:buNone/>
            </a:pPr>
            <a:r>
              <a:rPr kumimoji="0" lang="en-GB" sz="28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6. Barrier and Solution  5 - </a:t>
            </a:r>
            <a:r>
              <a:rPr lang="en-GB" sz="2800" dirty="0">
                <a:solidFill>
                  <a:schemeClr val="tx1"/>
                </a:solidFill>
                <a:latin typeface="Times New Roman" panose="02020603050405020304" pitchFamily="18" charset="0"/>
                <a:cs typeface="Times New Roman" panose="02020603050405020304" pitchFamily="18" charset="0"/>
              </a:rPr>
              <a:t>Diana Ostash </a:t>
            </a:r>
          </a:p>
          <a:p>
            <a:pPr marL="0" indent="0">
              <a:buNone/>
            </a:pPr>
            <a:r>
              <a:rPr lang="en-GB" sz="2800" dirty="0">
                <a:solidFill>
                  <a:schemeClr val="tx1"/>
                </a:solidFill>
                <a:latin typeface="Times New Roman" panose="02020603050405020304" pitchFamily="18" charset="0"/>
                <a:cs typeface="Times New Roman" panose="02020603050405020304" pitchFamily="18" charset="0"/>
              </a:rPr>
              <a:t>7. Barrier and Solution  6 - Diana Ostash</a:t>
            </a:r>
          </a:p>
          <a:p>
            <a:pPr marL="0" indent="0">
              <a:buNone/>
            </a:pPr>
            <a:r>
              <a:rPr lang="en-GB" sz="2800" dirty="0">
                <a:solidFill>
                  <a:schemeClr val="tx1"/>
                </a:solidFill>
                <a:latin typeface="Times New Roman" panose="02020603050405020304" pitchFamily="18" charset="0"/>
                <a:cs typeface="Times New Roman" panose="02020603050405020304" pitchFamily="18" charset="0"/>
              </a:rPr>
              <a:t>8. Conclusion</a:t>
            </a:r>
          </a:p>
          <a:p>
            <a:pPr marL="0" indent="0">
              <a:buNone/>
            </a:pPr>
            <a:r>
              <a:rPr lang="en-GB" sz="2800" dirty="0">
                <a:solidFill>
                  <a:schemeClr val="tx1"/>
                </a:solidFill>
                <a:latin typeface="Times New Roman" panose="02020603050405020304" pitchFamily="18" charset="0"/>
                <a:cs typeface="Times New Roman" panose="02020603050405020304" pitchFamily="18" charset="0"/>
              </a:rPr>
              <a:t>9. References</a:t>
            </a:r>
          </a:p>
        </p:txBody>
      </p:sp>
    </p:spTree>
    <p:extLst>
      <p:ext uri="{BB962C8B-B14F-4D97-AF65-F5344CB8AC3E}">
        <p14:creationId xmlns:p14="http://schemas.microsoft.com/office/powerpoint/2010/main" val="296211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69063-314A-2648-2FED-437387B9AAE9}"/>
              </a:ext>
            </a:extLst>
          </p:cNvPr>
          <p:cNvSpPr>
            <a:spLocks noGrp="1"/>
          </p:cNvSpPr>
          <p:nvPr>
            <p:ph type="title"/>
          </p:nvPr>
        </p:nvSpPr>
        <p:spPr/>
        <p:txBody>
          <a:bodyPr/>
          <a:lstStyle/>
          <a:p>
            <a:r>
              <a:rPr lang="en-GB" dirty="0"/>
              <a:t>1.Introduction</a:t>
            </a:r>
          </a:p>
        </p:txBody>
      </p:sp>
      <p:sp>
        <p:nvSpPr>
          <p:cNvPr id="3" name="Content Placeholder 2">
            <a:extLst>
              <a:ext uri="{FF2B5EF4-FFF2-40B4-BE49-F238E27FC236}">
                <a16:creationId xmlns:a16="http://schemas.microsoft.com/office/drawing/2014/main" id="{785EE665-D2CE-1368-82C7-E56C664231D0}"/>
              </a:ext>
            </a:extLst>
          </p:cNvPr>
          <p:cNvSpPr>
            <a:spLocks noGrp="1"/>
          </p:cNvSpPr>
          <p:nvPr>
            <p:ph idx="1"/>
          </p:nvPr>
        </p:nvSpPr>
        <p:spPr>
          <a:xfrm>
            <a:off x="677334" y="1680519"/>
            <a:ext cx="8596668" cy="3880022"/>
          </a:xfrm>
        </p:spPr>
        <p:txBody>
          <a:bodyPr>
            <a:noAutofit/>
          </a:bodyPr>
          <a:lstStyle/>
          <a:p>
            <a:pPr marL="0" indent="0" fontAlgn="base">
              <a:spcBef>
                <a:spcPts val="600"/>
              </a:spcBef>
              <a:buNone/>
            </a:pPr>
            <a:r>
              <a:rPr lang="en-GB" sz="2100" dirty="0">
                <a:solidFill>
                  <a:schemeClr val="tx1"/>
                </a:solidFill>
                <a:latin typeface="Times New Roman" panose="02020603050405020304" pitchFamily="18" charset="0"/>
                <a:cs typeface="Times New Roman" panose="02020603050405020304" pitchFamily="18" charset="0"/>
              </a:rPr>
              <a:t>Effective communication is essential for the smooth operation of an organisation. This presentation examines communication challenges at Flight Foods Ltd and focuses on key barriers, including language barriers, organisational barriers, age barriers, noise barriers, and non-verbal communication issues.</a:t>
            </a:r>
          </a:p>
          <a:p>
            <a:pPr marL="0" indent="0" fontAlgn="base">
              <a:spcBef>
                <a:spcPts val="600"/>
              </a:spcBef>
              <a:buNone/>
            </a:pPr>
            <a:r>
              <a:rPr lang="en-GB" sz="2100" dirty="0">
                <a:solidFill>
                  <a:schemeClr val="tx1"/>
                </a:solidFill>
                <a:latin typeface="Times New Roman" panose="02020603050405020304" pitchFamily="18" charset="0"/>
                <a:cs typeface="Times New Roman" panose="02020603050405020304" pitchFamily="18" charset="0"/>
              </a:rPr>
              <a:t>These barriers can cause misunderstandings, mistakes in daily tasks, safety risks, and reduced product quality. Understanding these barriers helps organisations improve communication, training, and workplace performance.</a:t>
            </a:r>
          </a:p>
        </p:txBody>
      </p:sp>
    </p:spTree>
    <p:extLst>
      <p:ext uri="{BB962C8B-B14F-4D97-AF65-F5344CB8AC3E}">
        <p14:creationId xmlns:p14="http://schemas.microsoft.com/office/powerpoint/2010/main" val="1426741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213C4-C906-11C6-1048-937434CAE9F6}"/>
              </a:ext>
            </a:extLst>
          </p:cNvPr>
          <p:cNvSpPr>
            <a:spLocks noGrp="1"/>
          </p:cNvSpPr>
          <p:nvPr>
            <p:ph type="title"/>
          </p:nvPr>
        </p:nvSpPr>
        <p:spPr/>
        <p:txBody>
          <a:bodyPr/>
          <a:lstStyle/>
          <a:p>
            <a:r>
              <a:rPr lang="en-GB" dirty="0"/>
              <a:t>2. BARRIER 1</a:t>
            </a:r>
            <a:br>
              <a:rPr lang="en-GB" dirty="0"/>
            </a:br>
            <a:r>
              <a:rPr lang="en-GB" sz="3200" u="sng" dirty="0"/>
              <a:t>Language</a:t>
            </a:r>
            <a:r>
              <a:rPr lang="en-GB" u="sng" dirty="0"/>
              <a:t> Barrier</a:t>
            </a:r>
          </a:p>
        </p:txBody>
      </p:sp>
      <p:sp>
        <p:nvSpPr>
          <p:cNvPr id="3" name="Content Placeholder 2">
            <a:extLst>
              <a:ext uri="{FF2B5EF4-FFF2-40B4-BE49-F238E27FC236}">
                <a16:creationId xmlns:a16="http://schemas.microsoft.com/office/drawing/2014/main" id="{CA81A11B-6D7A-8804-EA78-C86B41DE1F0B}"/>
              </a:ext>
            </a:extLst>
          </p:cNvPr>
          <p:cNvSpPr>
            <a:spLocks noGrp="1"/>
          </p:cNvSpPr>
          <p:nvPr>
            <p:ph idx="1"/>
          </p:nvPr>
        </p:nvSpPr>
        <p:spPr>
          <a:xfrm>
            <a:off x="566122" y="1826956"/>
            <a:ext cx="9850623" cy="4882763"/>
          </a:xfrm>
        </p:spPr>
        <p:txBody>
          <a:bodyPr>
            <a:noAutofit/>
          </a:bodyPr>
          <a:lstStyle/>
          <a:p>
            <a:pPr marL="0" indent="0">
              <a:spcBef>
                <a:spcPts val="600"/>
              </a:spcBef>
              <a:buNone/>
            </a:pPr>
            <a:r>
              <a:rPr lang="en-GB" sz="2100" u="sng" dirty="0">
                <a:solidFill>
                  <a:schemeClr val="tx1"/>
                </a:solidFill>
                <a:latin typeface="Times New Roman" panose="02020603050405020304" pitchFamily="18" charset="0"/>
                <a:cs typeface="Times New Roman" panose="02020603050405020304" pitchFamily="18" charset="0"/>
              </a:rPr>
              <a:t>Examples</a:t>
            </a:r>
            <a:r>
              <a:rPr lang="en-GB" sz="2100" dirty="0">
                <a:solidFill>
                  <a:schemeClr val="tx1"/>
                </a:solidFill>
                <a:latin typeface="Times New Roman" panose="02020603050405020304" pitchFamily="18" charset="0"/>
                <a:cs typeface="Times New Roman" panose="02020603050405020304" pitchFamily="18" charset="0"/>
              </a:rPr>
              <a:t>:</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“Most of them speak their own language with a few English words thrown in”.</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“I am running around this madhouse trying to explain to them what they had to do”.</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“It doesn’t matter what I tell them, they seem to do something else”.</a:t>
            </a:r>
          </a:p>
          <a:p>
            <a:pPr marL="0" indent="0">
              <a:spcBef>
                <a:spcPts val="600"/>
              </a:spcBef>
              <a:buNone/>
            </a:pPr>
            <a:r>
              <a:rPr lang="en-GB" sz="2100" u="sng" dirty="0">
                <a:solidFill>
                  <a:schemeClr val="tx1"/>
                </a:solidFill>
                <a:latin typeface="Times New Roman" panose="02020603050405020304" pitchFamily="18" charset="0"/>
                <a:cs typeface="Times New Roman" panose="02020603050405020304" pitchFamily="18" charset="0"/>
              </a:rPr>
              <a:t>Problem</a:t>
            </a:r>
            <a:r>
              <a:rPr lang="en-GB" sz="2100" dirty="0">
                <a:solidFill>
                  <a:schemeClr val="tx1"/>
                </a:solidFill>
                <a:latin typeface="Times New Roman" panose="02020603050405020304" pitchFamily="18" charset="0"/>
                <a:cs typeface="Times New Roman" panose="02020603050405020304" pitchFamily="18" charset="0"/>
              </a:rPr>
              <a:t>:</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Employees have limited English skills, which causes misunderstanding of instructions,</a:t>
            </a:r>
          </a:p>
          <a:p>
            <a:pPr marL="0" indent="0">
              <a:spcBef>
                <a:spcPts val="600"/>
              </a:spcBef>
              <a:buNone/>
            </a:pPr>
            <a:r>
              <a:rPr lang="en-GB" sz="2100" dirty="0">
                <a:solidFill>
                  <a:schemeClr val="tx1"/>
                </a:solidFill>
                <a:latin typeface="Times New Roman" panose="02020603050405020304" pitchFamily="18" charset="0"/>
                <a:cs typeface="Times New Roman" panose="02020603050405020304" pitchFamily="18" charset="0"/>
              </a:rPr>
              <a:t>repeated explanations, and operational errors.</a:t>
            </a:r>
          </a:p>
          <a:p>
            <a:pPr marL="0" indent="0">
              <a:spcBef>
                <a:spcPts val="600"/>
              </a:spcBef>
              <a:buNone/>
            </a:pPr>
            <a:r>
              <a:rPr lang="en-GB" sz="2100" u="sng" dirty="0">
                <a:solidFill>
                  <a:schemeClr val="tx1"/>
                </a:solidFill>
                <a:latin typeface="Times New Roman" panose="02020603050405020304" pitchFamily="18" charset="0"/>
                <a:cs typeface="Times New Roman" panose="02020603050405020304" pitchFamily="18" charset="0"/>
              </a:rPr>
              <a:t>Solutions</a:t>
            </a:r>
            <a:r>
              <a:rPr lang="en-GB" sz="2100" dirty="0">
                <a:solidFill>
                  <a:schemeClr val="tx1"/>
                </a:solidFill>
                <a:latin typeface="Times New Roman" panose="02020603050405020304" pitchFamily="18" charset="0"/>
                <a:cs typeface="Times New Roman" panose="02020603050405020304" pitchFamily="18" charset="0"/>
              </a:rPr>
              <a:t>:</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Use multilingual visual signs with clear symbols.</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Translate key instructions into employees’ native languages.</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Provide regular practical demonstrations and short training sessions.</a:t>
            </a:r>
          </a:p>
        </p:txBody>
      </p:sp>
    </p:spTree>
    <p:extLst>
      <p:ext uri="{BB962C8B-B14F-4D97-AF65-F5344CB8AC3E}">
        <p14:creationId xmlns:p14="http://schemas.microsoft.com/office/powerpoint/2010/main" val="3579173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ABC7E-7127-1FEB-CAC2-A8D57A368CAE}"/>
              </a:ext>
            </a:extLst>
          </p:cNvPr>
          <p:cNvSpPr>
            <a:spLocks noGrp="1"/>
          </p:cNvSpPr>
          <p:nvPr>
            <p:ph type="title"/>
          </p:nvPr>
        </p:nvSpPr>
        <p:spPr/>
        <p:txBody>
          <a:bodyPr>
            <a:normAutofit/>
          </a:bodyPr>
          <a:lstStyle/>
          <a:p>
            <a:r>
              <a:rPr kumimoji="0" lang="en-GB" sz="4400" b="0" i="0" u="none" strike="noStrike" kern="1200" cap="none" spc="0" normalizeH="0" baseline="0" noProof="0" dirty="0">
                <a:ln>
                  <a:noFill/>
                </a:ln>
                <a:effectLst/>
                <a:uLnTx/>
                <a:uFillTx/>
                <a:latin typeface="Aptos Display" panose="02110004020202020204"/>
                <a:ea typeface="+mj-ea"/>
                <a:cs typeface="+mj-cs"/>
              </a:rPr>
              <a:t>3. BARRIER 2</a:t>
            </a:r>
            <a:br>
              <a:rPr kumimoji="0" lang="en-GB" sz="4400" b="0" i="0" u="none" strike="noStrike" kern="1200" cap="none" spc="0" normalizeH="0" baseline="0" noProof="0" dirty="0">
                <a:ln>
                  <a:noFill/>
                </a:ln>
                <a:effectLst/>
                <a:uLnTx/>
                <a:uFillTx/>
                <a:latin typeface="Aptos Display" panose="02110004020202020204"/>
                <a:ea typeface="+mj-ea"/>
                <a:cs typeface="+mj-cs"/>
              </a:rPr>
            </a:br>
            <a:r>
              <a:rPr kumimoji="0" lang="en-GB" b="0" u="sng" strike="noStrike" kern="1200" cap="none" spc="0" normalizeH="0" baseline="0" noProof="0" dirty="0">
                <a:ln>
                  <a:noFill/>
                </a:ln>
                <a:effectLst/>
                <a:uLnTx/>
                <a:uFillTx/>
                <a:ea typeface="+mj-ea"/>
                <a:cs typeface="+mj-cs"/>
              </a:rPr>
              <a:t>Organizational Barrier</a:t>
            </a:r>
            <a:endParaRPr lang="en-GB" u="sng" dirty="0"/>
          </a:p>
        </p:txBody>
      </p:sp>
      <p:sp>
        <p:nvSpPr>
          <p:cNvPr id="3" name="Content Placeholder 2">
            <a:extLst>
              <a:ext uri="{FF2B5EF4-FFF2-40B4-BE49-F238E27FC236}">
                <a16:creationId xmlns:a16="http://schemas.microsoft.com/office/drawing/2014/main" id="{9FAB9BB6-5A37-76F8-4317-A33209140E6C}"/>
              </a:ext>
            </a:extLst>
          </p:cNvPr>
          <p:cNvSpPr>
            <a:spLocks noGrp="1"/>
          </p:cNvSpPr>
          <p:nvPr>
            <p:ph idx="1"/>
          </p:nvPr>
        </p:nvSpPr>
        <p:spPr>
          <a:xfrm>
            <a:off x="677334" y="1930399"/>
            <a:ext cx="10097758" cy="4420973"/>
          </a:xfrm>
        </p:spPr>
        <p:txBody>
          <a:bodyPr>
            <a:noAutofit/>
          </a:bodyPr>
          <a:lstStyle/>
          <a:p>
            <a:pPr marL="0" indent="0">
              <a:spcBef>
                <a:spcPts val="600"/>
              </a:spcBef>
              <a:buNone/>
            </a:pPr>
            <a:r>
              <a:rPr lang="en-GB" sz="2100" u="sng" dirty="0">
                <a:solidFill>
                  <a:schemeClr val="tx1"/>
                </a:solidFill>
                <a:latin typeface="Times New Roman" panose="02020603050405020304" pitchFamily="18" charset="0"/>
                <a:cs typeface="Times New Roman" panose="02020603050405020304" pitchFamily="18" charset="0"/>
              </a:rPr>
              <a:t>Examples</a:t>
            </a:r>
            <a:r>
              <a:rPr lang="en-GB" sz="2100" dirty="0">
                <a:solidFill>
                  <a:schemeClr val="tx1"/>
                </a:solidFill>
                <a:latin typeface="Times New Roman" panose="02020603050405020304" pitchFamily="18" charset="0"/>
                <a:cs typeface="Times New Roman" panose="02020603050405020304" pitchFamily="18" charset="0"/>
              </a:rPr>
              <a:t>:</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“The staff are not trained in food hygiene before they start working”.</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“I have to do what I can to teach them on the job”.</a:t>
            </a:r>
          </a:p>
          <a:p>
            <a:pPr marL="0" indent="0">
              <a:spcBef>
                <a:spcPts val="600"/>
              </a:spcBef>
              <a:buNone/>
            </a:pPr>
            <a:r>
              <a:rPr lang="en-GB" sz="2100" u="sng" dirty="0">
                <a:solidFill>
                  <a:schemeClr val="tx1"/>
                </a:solidFill>
                <a:latin typeface="Times New Roman" panose="02020603050405020304" pitchFamily="18" charset="0"/>
                <a:cs typeface="Times New Roman" panose="02020603050405020304" pitchFamily="18" charset="0"/>
              </a:rPr>
              <a:t>Problem</a:t>
            </a:r>
            <a:r>
              <a:rPr lang="en-GB" sz="2100" dirty="0">
                <a:solidFill>
                  <a:schemeClr val="tx1"/>
                </a:solidFill>
                <a:latin typeface="Times New Roman" panose="02020603050405020304" pitchFamily="18" charset="0"/>
                <a:cs typeface="Times New Roman" panose="02020603050405020304" pitchFamily="18" charset="0"/>
              </a:rPr>
              <a:t>:</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The organisation lacks a formal training system and clear, standardised working</a:t>
            </a:r>
          </a:p>
          <a:p>
            <a:pPr marL="0" indent="0">
              <a:spcBef>
                <a:spcPts val="600"/>
              </a:spcBef>
              <a:buNone/>
            </a:pPr>
            <a:r>
              <a:rPr lang="en-GB" sz="2100" dirty="0">
                <a:solidFill>
                  <a:schemeClr val="tx1"/>
                </a:solidFill>
                <a:latin typeface="Times New Roman" panose="02020603050405020304" pitchFamily="18" charset="0"/>
                <a:cs typeface="Times New Roman" panose="02020603050405020304" pitchFamily="18" charset="0"/>
              </a:rPr>
              <a:t>procedures, which leads to inconsistent work practices and safety risks.</a:t>
            </a:r>
          </a:p>
          <a:p>
            <a:pPr marL="0" indent="0">
              <a:spcBef>
                <a:spcPts val="600"/>
              </a:spcBef>
              <a:buNone/>
            </a:pPr>
            <a:r>
              <a:rPr lang="en-GB" sz="2100" u="sng" dirty="0">
                <a:solidFill>
                  <a:schemeClr val="tx1"/>
                </a:solidFill>
                <a:latin typeface="Times New Roman" panose="02020603050405020304" pitchFamily="18" charset="0"/>
                <a:cs typeface="Times New Roman" panose="02020603050405020304" pitchFamily="18" charset="0"/>
              </a:rPr>
              <a:t>Solutions</a:t>
            </a:r>
            <a:r>
              <a:rPr lang="en-GB" sz="2100" dirty="0">
                <a:solidFill>
                  <a:schemeClr val="tx1"/>
                </a:solidFill>
                <a:latin typeface="Times New Roman" panose="02020603050405020304" pitchFamily="18" charset="0"/>
                <a:cs typeface="Times New Roman" panose="02020603050405020304" pitchFamily="18" charset="0"/>
              </a:rPr>
              <a:t>:</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Introduce structured induction and food hygiene training</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Develop Standard Operating Procedures (SOPs)</a:t>
            </a:r>
          </a:p>
          <a:p>
            <a:pPr>
              <a:spcBef>
                <a:spcPts val="600"/>
              </a:spcBef>
              <a:buFont typeface="Wingdings" pitchFamily="2" charset="2"/>
              <a:buChar char="Ø"/>
            </a:pPr>
            <a:r>
              <a:rPr lang="en-GB" sz="2100" dirty="0">
                <a:solidFill>
                  <a:schemeClr val="tx1"/>
                </a:solidFill>
                <a:latin typeface="Times New Roman" panose="02020603050405020304" pitchFamily="18" charset="0"/>
                <a:cs typeface="Times New Roman" panose="02020603050405020304" pitchFamily="18" charset="0"/>
              </a:rPr>
              <a:t>Assign supervisors or team leaders to monitor compliance</a:t>
            </a:r>
          </a:p>
        </p:txBody>
      </p:sp>
    </p:spTree>
    <p:extLst>
      <p:ext uri="{BB962C8B-B14F-4D97-AF65-F5344CB8AC3E}">
        <p14:creationId xmlns:p14="http://schemas.microsoft.com/office/powerpoint/2010/main" val="2257127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EF370-B422-8B9C-D646-830C66E08B73}"/>
              </a:ext>
            </a:extLst>
          </p:cNvPr>
          <p:cNvSpPr>
            <a:spLocks noGrp="1"/>
          </p:cNvSpPr>
          <p:nvPr>
            <p:ph type="title"/>
          </p:nvPr>
        </p:nvSpPr>
        <p:spPr/>
        <p:txBody>
          <a:bodyPr/>
          <a:lstStyle/>
          <a:p>
            <a:r>
              <a:rPr lang="en-US" dirty="0"/>
              <a:t>4. BARRIER 3</a:t>
            </a:r>
            <a:br>
              <a:rPr lang="en-US" dirty="0"/>
            </a:br>
            <a:r>
              <a:rPr lang="en-US" sz="3200" u="sng" dirty="0"/>
              <a:t>Non-verbal language</a:t>
            </a:r>
          </a:p>
        </p:txBody>
      </p:sp>
      <p:sp>
        <p:nvSpPr>
          <p:cNvPr id="3" name="Content Placeholder 2">
            <a:extLst>
              <a:ext uri="{FF2B5EF4-FFF2-40B4-BE49-F238E27FC236}">
                <a16:creationId xmlns:a16="http://schemas.microsoft.com/office/drawing/2014/main" id="{F6E7C480-6D67-74CE-4068-EAE6B5A96374}"/>
              </a:ext>
            </a:extLst>
          </p:cNvPr>
          <p:cNvSpPr>
            <a:spLocks noGrp="1"/>
          </p:cNvSpPr>
          <p:nvPr>
            <p:ph idx="1"/>
          </p:nvPr>
        </p:nvSpPr>
        <p:spPr>
          <a:xfrm>
            <a:off x="677333" y="2049378"/>
            <a:ext cx="8911509" cy="4054860"/>
          </a:xfrm>
        </p:spPr>
        <p:txBody>
          <a:bodyPr>
            <a:normAutofit/>
          </a:bodyPr>
          <a:lstStyle/>
          <a:p>
            <a:pPr marL="0" indent="0" defTabSz="34920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In the case study, the Non-verbal communication barriers happen due to the</a:t>
            </a:r>
          </a:p>
          <a:p>
            <a:pPr marL="0" indent="0" defTabSz="34920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fact that "body language" sends the wrong message. This can cause people to</a:t>
            </a:r>
          </a:p>
          <a:p>
            <a:pPr marL="0" indent="0" defTabSz="34920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misunderstand each other, even if the words are correct.</a:t>
            </a:r>
          </a:p>
          <a:p>
            <a:pPr marL="0" indent="0" defTabSz="34920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A clean uniform and good Hygiene send a strong non-verbal massage about</a:t>
            </a:r>
          </a:p>
          <a:p>
            <a:pPr marL="0" indent="0" defTabSz="34920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standards.</a:t>
            </a:r>
            <a:br>
              <a:rPr lang="en-US" sz="2100" dirty="0">
                <a:solidFill>
                  <a:schemeClr val="tx1"/>
                </a:solidFill>
                <a:latin typeface="Times New Roman" panose="02020603050405020304" pitchFamily="18" charset="0"/>
                <a:cs typeface="Times New Roman" panose="02020603050405020304" pitchFamily="18" charset="0"/>
              </a:rPr>
            </a:br>
            <a:br>
              <a:rPr lang="en-US" sz="2100" dirty="0">
                <a:solidFill>
                  <a:schemeClr val="tx1"/>
                </a:solidFill>
                <a:latin typeface="Times New Roman" panose="02020603050405020304" pitchFamily="18" charset="0"/>
                <a:cs typeface="Times New Roman" panose="02020603050405020304" pitchFamily="18" charset="0"/>
              </a:rPr>
            </a:br>
            <a:r>
              <a:rPr lang="en-US" sz="2100" dirty="0">
                <a:solidFill>
                  <a:schemeClr val="tx1"/>
                </a:solidFill>
                <a:latin typeface="Times New Roman" panose="02020603050405020304" pitchFamily="18" charset="0"/>
                <a:cs typeface="Times New Roman" panose="02020603050405020304" pitchFamily="18" charset="0"/>
              </a:rPr>
              <a:t>Physical proximity, a semantic space for nonverbal behavior Touch, eye</a:t>
            </a:r>
          </a:p>
          <a:p>
            <a:pPr marL="0" indent="0" defTabSz="34920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contact, leaning forward instead of leaning back, and orienting the torso</a:t>
            </a:r>
          </a:p>
          <a:p>
            <a:pPr marL="0" indent="0" defTabSz="34920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toward the person calling instead of turning away, were considered forms of</a:t>
            </a:r>
          </a:p>
          <a:p>
            <a:pPr marL="0" indent="0" defTabSz="34920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Non-verbal communication (Mehrabian, A. 1972).</a:t>
            </a:r>
          </a:p>
        </p:txBody>
      </p:sp>
    </p:spTree>
    <p:extLst>
      <p:ext uri="{BB962C8B-B14F-4D97-AF65-F5344CB8AC3E}">
        <p14:creationId xmlns:p14="http://schemas.microsoft.com/office/powerpoint/2010/main" val="3306146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334F2-487F-4A57-0EA8-DEA487D4C420}"/>
              </a:ext>
            </a:extLst>
          </p:cNvPr>
          <p:cNvSpPr>
            <a:spLocks noGrp="1"/>
          </p:cNvSpPr>
          <p:nvPr>
            <p:ph type="title"/>
          </p:nvPr>
        </p:nvSpPr>
        <p:spPr/>
        <p:txBody>
          <a:bodyPr/>
          <a:lstStyle/>
          <a:p>
            <a:r>
              <a:rPr lang="en-US" dirty="0"/>
              <a:t>Solutions for the Non-verbal Language Barrier</a:t>
            </a:r>
          </a:p>
        </p:txBody>
      </p:sp>
      <p:sp>
        <p:nvSpPr>
          <p:cNvPr id="3" name="Content Placeholder 2">
            <a:extLst>
              <a:ext uri="{FF2B5EF4-FFF2-40B4-BE49-F238E27FC236}">
                <a16:creationId xmlns:a16="http://schemas.microsoft.com/office/drawing/2014/main" id="{5FB3DC78-FBC5-37EE-2D1E-05F10A92ED2C}"/>
              </a:ext>
            </a:extLst>
          </p:cNvPr>
          <p:cNvSpPr>
            <a:spLocks noGrp="1"/>
          </p:cNvSpPr>
          <p:nvPr>
            <p:ph idx="1"/>
          </p:nvPr>
        </p:nvSpPr>
        <p:spPr/>
        <p:txBody>
          <a:bodyPr>
            <a:normAutofit/>
          </a:bodyPr>
          <a:lstStyle/>
          <a:p>
            <a:pPr>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Use open and relaxed body language</a:t>
            </a:r>
          </a:p>
          <a:p>
            <a:pPr>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Gary should slow down, and use open gestures</a:t>
            </a:r>
          </a:p>
          <a:p>
            <a:pPr>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Make natural eye contact.</a:t>
            </a:r>
          </a:p>
          <a:p>
            <a:pPr>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Make sure your body language matches what you say.</a:t>
            </a:r>
          </a:p>
          <a:p>
            <a:pPr>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A brief training session is recommended to facilitate interpretation, as a</a:t>
            </a:r>
          </a:p>
          <a:p>
            <a:pPr>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large part of the team is foreign, which makes communication difficult.</a:t>
            </a:r>
          </a:p>
        </p:txBody>
      </p:sp>
    </p:spTree>
    <p:extLst>
      <p:ext uri="{BB962C8B-B14F-4D97-AF65-F5344CB8AC3E}">
        <p14:creationId xmlns:p14="http://schemas.microsoft.com/office/powerpoint/2010/main" val="2359972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3CD56-07A1-3DFB-65F0-0CB79B245A60}"/>
              </a:ext>
            </a:extLst>
          </p:cNvPr>
          <p:cNvSpPr>
            <a:spLocks noGrp="1"/>
          </p:cNvSpPr>
          <p:nvPr>
            <p:ph type="title"/>
          </p:nvPr>
        </p:nvSpPr>
        <p:spPr/>
        <p:txBody>
          <a:bodyPr/>
          <a:lstStyle/>
          <a:p>
            <a:r>
              <a:rPr lang="en-US" dirty="0"/>
              <a:t>5. BARRIER 4</a:t>
            </a:r>
            <a:br>
              <a:rPr lang="en-US" dirty="0"/>
            </a:br>
            <a:r>
              <a:rPr lang="en-US" sz="3200" u="sng" dirty="0"/>
              <a:t>Age Barrier</a:t>
            </a:r>
          </a:p>
        </p:txBody>
      </p:sp>
      <p:sp>
        <p:nvSpPr>
          <p:cNvPr id="3" name="Content Placeholder 2">
            <a:extLst>
              <a:ext uri="{FF2B5EF4-FFF2-40B4-BE49-F238E27FC236}">
                <a16:creationId xmlns:a16="http://schemas.microsoft.com/office/drawing/2014/main" id="{C04A8CED-DB03-E906-37C4-6A6DD5BFD9F8}"/>
              </a:ext>
            </a:extLst>
          </p:cNvPr>
          <p:cNvSpPr>
            <a:spLocks noGrp="1"/>
          </p:cNvSpPr>
          <p:nvPr>
            <p:ph idx="1"/>
          </p:nvPr>
        </p:nvSpPr>
        <p:spPr>
          <a:xfrm>
            <a:off x="677334" y="1839313"/>
            <a:ext cx="8596668" cy="4087811"/>
          </a:xfrm>
        </p:spPr>
        <p:txBody>
          <a:bodyPr>
            <a:noAutofit/>
          </a:bodyPr>
          <a:lstStyle/>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In this case, the age barrier makes it quite complicated because there</a:t>
            </a:r>
          </a:p>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are different age ranges between 16-60 and the ways of communication</a:t>
            </a:r>
          </a:p>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can vary due to different preferences about the way of communication</a:t>
            </a:r>
          </a:p>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based on the age.</a:t>
            </a:r>
          </a:p>
          <a:p>
            <a:pPr marL="0" indent="0">
              <a:spcBef>
                <a:spcPts val="600"/>
              </a:spcBef>
              <a:buNone/>
            </a:pPr>
            <a:endParaRPr lang="en-US" sz="2100" dirty="0">
              <a:solidFill>
                <a:schemeClr val="tx1"/>
              </a:solidFill>
              <a:latin typeface="Times New Roman" panose="02020603050405020304" pitchFamily="18" charset="0"/>
              <a:cs typeface="Times New Roman" panose="02020603050405020304" pitchFamily="18" charset="0"/>
            </a:endParaRPr>
          </a:p>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Important line of research investigates the effects that existent age</a:t>
            </a:r>
          </a:p>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norms (Work, Aging and Retirement, 2021).</a:t>
            </a:r>
            <a:br>
              <a:rPr lang="en-US" sz="2100" dirty="0">
                <a:solidFill>
                  <a:schemeClr val="tx1"/>
                </a:solidFill>
                <a:latin typeface="Times New Roman" panose="02020603050405020304" pitchFamily="18" charset="0"/>
                <a:cs typeface="Times New Roman" panose="02020603050405020304" pitchFamily="18" charset="0"/>
              </a:rPr>
            </a:br>
            <a:endParaRPr lang="en-US" sz="2100" dirty="0">
              <a:solidFill>
                <a:schemeClr val="tx1"/>
              </a:solidFill>
              <a:latin typeface="Times New Roman" panose="02020603050405020304" pitchFamily="18" charset="0"/>
              <a:cs typeface="Times New Roman" panose="02020603050405020304" pitchFamily="18" charset="0"/>
            </a:endParaRPr>
          </a:p>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Gary communicates orally with the workers. It seems that the older</a:t>
            </a:r>
          </a:p>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workers understand. However, the problem seems to be with younger</a:t>
            </a:r>
          </a:p>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ones, as younger employees may not take instructions as seriously and</a:t>
            </a:r>
          </a:p>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they may get distracted more easily with oral communication.</a:t>
            </a:r>
          </a:p>
        </p:txBody>
      </p:sp>
    </p:spTree>
    <p:extLst>
      <p:ext uri="{BB962C8B-B14F-4D97-AF65-F5344CB8AC3E}">
        <p14:creationId xmlns:p14="http://schemas.microsoft.com/office/powerpoint/2010/main" val="2017122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2B860-393C-6CFD-75D7-1E474FE9A672}"/>
              </a:ext>
            </a:extLst>
          </p:cNvPr>
          <p:cNvSpPr>
            <a:spLocks noGrp="1"/>
          </p:cNvSpPr>
          <p:nvPr>
            <p:ph type="title"/>
          </p:nvPr>
        </p:nvSpPr>
        <p:spPr/>
        <p:txBody>
          <a:bodyPr/>
          <a:lstStyle/>
          <a:p>
            <a:r>
              <a:rPr lang="en-US" dirty="0"/>
              <a:t>Solutions for the Age Barrier</a:t>
            </a:r>
          </a:p>
        </p:txBody>
      </p:sp>
      <p:sp>
        <p:nvSpPr>
          <p:cNvPr id="3" name="Content Placeholder 2">
            <a:extLst>
              <a:ext uri="{FF2B5EF4-FFF2-40B4-BE49-F238E27FC236}">
                <a16:creationId xmlns:a16="http://schemas.microsoft.com/office/drawing/2014/main" id="{40AC6CED-1A7A-A686-B258-9E61BE93F509}"/>
              </a:ext>
            </a:extLst>
          </p:cNvPr>
          <p:cNvSpPr>
            <a:spLocks noGrp="1"/>
          </p:cNvSpPr>
          <p:nvPr>
            <p:ph idx="1"/>
          </p:nvPr>
        </p:nvSpPr>
        <p:spPr/>
        <p:txBody>
          <a:bodyPr>
            <a:normAutofit/>
          </a:bodyPr>
          <a:lstStyle/>
          <a:p>
            <a:pPr marL="0" indent="0">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The company need to give younger workers proper training before they start.</a:t>
            </a:r>
          </a:p>
          <a:p>
            <a:pPr marL="0" indent="0">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Use clear visual instructions, pair them with older experienced workers, give</a:t>
            </a:r>
          </a:p>
          <a:p>
            <a:pPr marL="0" indent="0">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Short and simple directions.</a:t>
            </a:r>
          </a:p>
          <a:p>
            <a:pPr marL="0" indent="0">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Hold quick briefings in a quiet place, and provide checklists to help them</a:t>
            </a:r>
          </a:p>
          <a:p>
            <a:pPr marL="0" indent="0">
              <a:buFont typeface="Wingdings" pitchFamily="2" charset="2"/>
              <a:buChar char="Ø"/>
            </a:pPr>
            <a:r>
              <a:rPr lang="en-US" sz="2100" dirty="0">
                <a:solidFill>
                  <a:schemeClr val="tx1"/>
                </a:solidFill>
                <a:latin typeface="Times New Roman" panose="02020603050405020304" pitchFamily="18" charset="0"/>
                <a:cs typeface="Times New Roman" panose="02020603050405020304" pitchFamily="18" charset="0"/>
              </a:rPr>
              <a:t>remember their tasks.</a:t>
            </a:r>
          </a:p>
        </p:txBody>
      </p:sp>
    </p:spTree>
    <p:extLst>
      <p:ext uri="{BB962C8B-B14F-4D97-AF65-F5344CB8AC3E}">
        <p14:creationId xmlns:p14="http://schemas.microsoft.com/office/powerpoint/2010/main" val="2901957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1704F-18C0-CF21-F5D0-F92B023BC9C5}"/>
              </a:ext>
            </a:extLst>
          </p:cNvPr>
          <p:cNvSpPr>
            <a:spLocks noGrp="1"/>
          </p:cNvSpPr>
          <p:nvPr>
            <p:ph type="title"/>
          </p:nvPr>
        </p:nvSpPr>
        <p:spPr/>
        <p:txBody>
          <a:bodyPr/>
          <a:lstStyle/>
          <a:p>
            <a:r>
              <a:rPr lang="en-US" dirty="0"/>
              <a:t>6. BARRIER 5</a:t>
            </a:r>
            <a:br>
              <a:rPr lang="uk-UA" dirty="0"/>
            </a:br>
            <a:r>
              <a:rPr lang="en-GB" sz="3200" u="sng" dirty="0"/>
              <a:t>Noise Barrier</a:t>
            </a:r>
            <a:endParaRPr lang="en-US" sz="3200" u="sng" dirty="0"/>
          </a:p>
        </p:txBody>
      </p:sp>
      <p:sp>
        <p:nvSpPr>
          <p:cNvPr id="3" name="Content Placeholder 2">
            <a:extLst>
              <a:ext uri="{FF2B5EF4-FFF2-40B4-BE49-F238E27FC236}">
                <a16:creationId xmlns:a16="http://schemas.microsoft.com/office/drawing/2014/main" id="{966CEB32-33C9-7DEE-2F67-934F1BCBE327}"/>
              </a:ext>
            </a:extLst>
          </p:cNvPr>
          <p:cNvSpPr>
            <a:spLocks noGrp="1"/>
          </p:cNvSpPr>
          <p:nvPr>
            <p:ph idx="1"/>
          </p:nvPr>
        </p:nvSpPr>
        <p:spPr>
          <a:xfrm>
            <a:off x="776188" y="1930400"/>
            <a:ext cx="9059790" cy="4317999"/>
          </a:xfrm>
        </p:spPr>
        <p:txBody>
          <a:bodyPr>
            <a:normAutofit/>
          </a:bodyPr>
          <a:lstStyle/>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In the case study, the factory floor is described as “packed with old noisy machines”. Because of this loud environment, the workers cannot properly hear what Gary is saying. Even when he gives instructions, the noise makes his voice unclear, so people mishear or miss important information.</a:t>
            </a:r>
            <a:br>
              <a:rPr lang="en-US" sz="2100" dirty="0">
                <a:solidFill>
                  <a:schemeClr val="tx1"/>
                </a:solidFill>
                <a:latin typeface="Times New Roman" panose="02020603050405020304" pitchFamily="18" charset="0"/>
                <a:cs typeface="Times New Roman" panose="02020603050405020304" pitchFamily="18" charset="0"/>
              </a:rPr>
            </a:br>
            <a:br>
              <a:rPr lang="en-US" sz="2100" dirty="0">
                <a:solidFill>
                  <a:schemeClr val="tx1"/>
                </a:solidFill>
                <a:latin typeface="Times New Roman" panose="02020603050405020304" pitchFamily="18" charset="0"/>
                <a:cs typeface="Times New Roman" panose="02020603050405020304" pitchFamily="18" charset="0"/>
              </a:rPr>
            </a:br>
            <a:r>
              <a:rPr lang="en-US" sz="2100" dirty="0">
                <a:solidFill>
                  <a:schemeClr val="tx1"/>
                </a:solidFill>
                <a:latin typeface="Times New Roman" panose="02020603050405020304" pitchFamily="18" charset="0"/>
                <a:cs typeface="Times New Roman" panose="02020603050405020304" pitchFamily="18" charset="0"/>
              </a:rPr>
              <a:t>According to Shannon-Weaver’s communication model, noise is any factor that blocks or distorts a message.</a:t>
            </a:r>
            <a:r>
              <a:rPr lang="uk-UA" sz="2100" dirty="0">
                <a:solidFill>
                  <a:schemeClr val="tx1"/>
                </a:solidFill>
                <a:latin typeface="Times New Roman" panose="02020603050405020304" pitchFamily="18" charset="0"/>
                <a:cs typeface="Times New Roman" panose="02020603050405020304" pitchFamily="18" charset="0"/>
              </a:rPr>
              <a:t> </a:t>
            </a:r>
            <a:r>
              <a:rPr lang="en-GB" sz="2100" dirty="0">
                <a:solidFill>
                  <a:schemeClr val="tx1"/>
                </a:solidFill>
                <a:latin typeface="Times New Roman" panose="02020603050405020304" pitchFamily="18" charset="0"/>
                <a:cs typeface="Times New Roman" panose="02020603050405020304" pitchFamily="18" charset="0"/>
              </a:rPr>
              <a:t>In our case, the main problem is the physical noise.</a:t>
            </a:r>
            <a:br>
              <a:rPr lang="en-US" sz="2100" dirty="0">
                <a:solidFill>
                  <a:schemeClr val="tx1"/>
                </a:solidFill>
                <a:latin typeface="Times New Roman" panose="02020603050405020304" pitchFamily="18" charset="0"/>
                <a:cs typeface="Times New Roman" panose="02020603050405020304" pitchFamily="18" charset="0"/>
              </a:rPr>
            </a:br>
            <a:r>
              <a:rPr lang="en-US" sz="2100" dirty="0">
                <a:solidFill>
                  <a:schemeClr val="tx1"/>
                </a:solidFill>
                <a:latin typeface="Times New Roman" panose="02020603050405020304" pitchFamily="18" charset="0"/>
                <a:cs typeface="Times New Roman" panose="02020603050405020304" pitchFamily="18" charset="0"/>
              </a:rPr>
              <a:t>Physical noise – such as loud machines – is one of the most common barriers in workplaces.</a:t>
            </a:r>
            <a:br>
              <a:rPr lang="en-US" sz="2100" dirty="0">
                <a:solidFill>
                  <a:schemeClr val="tx1"/>
                </a:solidFill>
                <a:latin typeface="Times New Roman" panose="02020603050405020304" pitchFamily="18" charset="0"/>
                <a:cs typeface="Times New Roman" panose="02020603050405020304" pitchFamily="18" charset="0"/>
              </a:rPr>
            </a:br>
            <a:endParaRPr lang="uk-UA" sz="2100" dirty="0">
              <a:solidFill>
                <a:schemeClr val="tx1"/>
              </a:solidFill>
              <a:latin typeface="Times New Roman" panose="02020603050405020304" pitchFamily="18" charset="0"/>
              <a:cs typeface="Times New Roman" panose="02020603050405020304" pitchFamily="18" charset="0"/>
            </a:endParaRPr>
          </a:p>
          <a:p>
            <a:pPr marL="0" indent="0">
              <a:spcBef>
                <a:spcPts val="600"/>
              </a:spcBef>
              <a:buNone/>
            </a:pPr>
            <a:r>
              <a:rPr lang="en-GB" sz="2100" dirty="0">
                <a:solidFill>
                  <a:schemeClr val="tx1"/>
                </a:solidFill>
                <a:latin typeface="Times New Roman" panose="02020603050405020304" pitchFamily="18" charset="0"/>
                <a:cs typeface="Times New Roman" panose="02020603050405020304" pitchFamily="18" charset="0"/>
              </a:rPr>
              <a:t>Noise makes communication less clear, which often causes confusion, errors, and lower productivity (Sarkar, 2024).</a:t>
            </a:r>
            <a:endParaRPr lang="en-US" sz="21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4288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9B806-59DD-1B38-0D24-DF1FDFD10410}"/>
              </a:ext>
            </a:extLst>
          </p:cNvPr>
          <p:cNvSpPr>
            <a:spLocks noGrp="1"/>
          </p:cNvSpPr>
          <p:nvPr>
            <p:ph type="title"/>
          </p:nvPr>
        </p:nvSpPr>
        <p:spPr/>
        <p:txBody>
          <a:bodyPr/>
          <a:lstStyle/>
          <a:p>
            <a:r>
              <a:rPr lang="en-GB" dirty="0"/>
              <a:t>Solutions for the Noise Barrier</a:t>
            </a:r>
            <a:endParaRPr lang="en-US" dirty="0"/>
          </a:p>
        </p:txBody>
      </p:sp>
      <p:sp>
        <p:nvSpPr>
          <p:cNvPr id="3" name="Content Placeholder 2">
            <a:extLst>
              <a:ext uri="{FF2B5EF4-FFF2-40B4-BE49-F238E27FC236}">
                <a16:creationId xmlns:a16="http://schemas.microsoft.com/office/drawing/2014/main" id="{72C47C4C-1C6A-408A-245D-6B625C6A1DB2}"/>
              </a:ext>
            </a:extLst>
          </p:cNvPr>
          <p:cNvSpPr>
            <a:spLocks noGrp="1"/>
          </p:cNvSpPr>
          <p:nvPr>
            <p:ph idx="1"/>
          </p:nvPr>
        </p:nvSpPr>
        <p:spPr>
          <a:xfrm>
            <a:off x="677334" y="1804087"/>
            <a:ext cx="8596668" cy="4349578"/>
          </a:xfrm>
        </p:spPr>
        <p:txBody>
          <a:bodyPr>
            <a:normAutofit/>
          </a:bodyPr>
          <a:lstStyle/>
          <a:p>
            <a:pPr>
              <a:spcBef>
                <a:spcPts val="600"/>
              </a:spcBef>
              <a:buFont typeface="Wingdings" pitchFamily="2" charset="2"/>
              <a:buChar char="Ø"/>
            </a:pPr>
            <a:r>
              <a:rPr lang="en-US" sz="2100" u="sng" dirty="0">
                <a:solidFill>
                  <a:schemeClr val="tx1"/>
                </a:solidFill>
                <a:latin typeface="Times New Roman" panose="02020603050405020304" pitchFamily="18" charset="0"/>
                <a:cs typeface="Times New Roman" panose="02020603050405020304" pitchFamily="18" charset="0"/>
              </a:rPr>
              <a:t>Create a quiet instruction zone. </a:t>
            </a:r>
            <a:br>
              <a:rPr lang="en-US" sz="2100" dirty="0">
                <a:solidFill>
                  <a:schemeClr val="tx1"/>
                </a:solidFill>
                <a:latin typeface="Times New Roman" panose="02020603050405020304" pitchFamily="18" charset="0"/>
                <a:cs typeface="Times New Roman" panose="02020603050405020304" pitchFamily="18" charset="0"/>
              </a:rPr>
            </a:br>
            <a:r>
              <a:rPr lang="en-US" sz="2100" dirty="0">
                <a:solidFill>
                  <a:schemeClr val="tx1"/>
                </a:solidFill>
                <a:latin typeface="Times New Roman" panose="02020603050405020304" pitchFamily="18" charset="0"/>
                <a:cs typeface="Times New Roman" panose="02020603050405020304" pitchFamily="18" charset="0"/>
              </a:rPr>
              <a:t>Set up a small quiet corner or room separated from the production noise.</a:t>
            </a:r>
            <a:r>
              <a:rPr lang="uk-UA" sz="2100" dirty="0">
                <a:solidFill>
                  <a:schemeClr val="tx1"/>
                </a:solidFill>
                <a:latin typeface="Times New Roman" panose="02020603050405020304" pitchFamily="18" charset="0"/>
                <a:cs typeface="Times New Roman" panose="02020603050405020304" pitchFamily="18" charset="0"/>
              </a:rPr>
              <a:t> </a:t>
            </a:r>
            <a:r>
              <a:rPr lang="en-GB" sz="2100" dirty="0">
                <a:solidFill>
                  <a:schemeClr val="tx1"/>
                </a:solidFill>
                <a:latin typeface="Times New Roman" panose="02020603050405020304" pitchFamily="18" charset="0"/>
                <a:cs typeface="Times New Roman" panose="02020603050405020304" pitchFamily="18" charset="0"/>
              </a:rPr>
              <a:t>It will be much easier to communicate and for employees to perceive information.</a:t>
            </a:r>
            <a:endParaRPr lang="uk-UA" sz="2100" dirty="0">
              <a:solidFill>
                <a:schemeClr val="tx1"/>
              </a:solidFill>
              <a:latin typeface="Times New Roman" panose="02020603050405020304" pitchFamily="18" charset="0"/>
              <a:cs typeface="Times New Roman" panose="02020603050405020304" pitchFamily="18" charset="0"/>
            </a:endParaRPr>
          </a:p>
          <a:p>
            <a:pPr>
              <a:spcBef>
                <a:spcPts val="600"/>
              </a:spcBef>
              <a:buFont typeface="Wingdings" pitchFamily="2" charset="2"/>
              <a:buChar char="Ø"/>
            </a:pPr>
            <a:r>
              <a:rPr lang="en-GB" sz="2100" u="sng" dirty="0">
                <a:solidFill>
                  <a:schemeClr val="tx1"/>
                </a:solidFill>
                <a:latin typeface="Times New Roman" panose="02020603050405020304" pitchFamily="18" charset="0"/>
                <a:cs typeface="Times New Roman" panose="02020603050405020304" pitchFamily="18" charset="0"/>
              </a:rPr>
              <a:t>Hold briefing meetings before entering the noisy production area </a:t>
            </a:r>
            <a:r>
              <a:rPr lang="en-GB" sz="2100" dirty="0">
                <a:solidFill>
                  <a:schemeClr val="tx1"/>
                </a:solidFill>
                <a:latin typeface="Times New Roman" panose="02020603050405020304" pitchFamily="18" charset="0"/>
                <a:cs typeface="Times New Roman" panose="02020603050405020304" pitchFamily="18" charset="0"/>
              </a:rPr>
              <a:t>(explain everything, including safety notes)</a:t>
            </a:r>
          </a:p>
          <a:p>
            <a:pPr>
              <a:spcBef>
                <a:spcPts val="600"/>
              </a:spcBef>
              <a:buFont typeface="Wingdings" pitchFamily="2" charset="2"/>
              <a:buChar char="Ø"/>
            </a:pPr>
            <a:r>
              <a:rPr lang="en-US" sz="2100" u="sng" dirty="0">
                <a:solidFill>
                  <a:schemeClr val="tx1"/>
                </a:solidFill>
                <a:latin typeface="Times New Roman" panose="02020603050405020304" pitchFamily="18" charset="0"/>
                <a:cs typeface="Times New Roman" panose="02020603050405020304" pitchFamily="18" charset="0"/>
              </a:rPr>
              <a:t>Introduce headsets or small microphones</a:t>
            </a:r>
            <a:br>
              <a:rPr lang="en-US" sz="2100" dirty="0">
                <a:solidFill>
                  <a:schemeClr val="tx1"/>
                </a:solidFill>
                <a:latin typeface="Times New Roman" panose="02020603050405020304" pitchFamily="18" charset="0"/>
                <a:cs typeface="Times New Roman" panose="02020603050405020304" pitchFamily="18" charset="0"/>
              </a:rPr>
            </a:br>
            <a:r>
              <a:rPr lang="en-US" sz="2100" dirty="0">
                <a:solidFill>
                  <a:schemeClr val="tx1"/>
                </a:solidFill>
                <a:latin typeface="Times New Roman" panose="02020603050405020304" pitchFamily="18" charset="0"/>
                <a:cs typeface="Times New Roman" panose="02020603050405020304" pitchFamily="18" charset="0"/>
              </a:rPr>
              <a:t>Provide simple noise-filtering headsets for the team. Headsets allow workers to hear instructions even when the background noise is strong. Manager can use lightweight microphone to give instructions.</a:t>
            </a:r>
          </a:p>
          <a:p>
            <a:pPr>
              <a:buFont typeface="+mj-lt"/>
              <a:buAutoNum type="arabicParenR"/>
            </a:pPr>
            <a:endParaRPr lang="en-US" dirty="0"/>
          </a:p>
        </p:txBody>
      </p:sp>
    </p:spTree>
    <p:extLst>
      <p:ext uri="{BB962C8B-B14F-4D97-AF65-F5344CB8AC3E}">
        <p14:creationId xmlns:p14="http://schemas.microsoft.com/office/powerpoint/2010/main" val="3468482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FDC5A-41DF-5E4D-1DFA-F4D27EF6F824}"/>
              </a:ext>
            </a:extLst>
          </p:cNvPr>
          <p:cNvSpPr>
            <a:spLocks noGrp="1"/>
          </p:cNvSpPr>
          <p:nvPr>
            <p:ph type="title"/>
          </p:nvPr>
        </p:nvSpPr>
        <p:spPr/>
        <p:txBody>
          <a:bodyPr/>
          <a:lstStyle/>
          <a:p>
            <a:r>
              <a:rPr lang="en-US" dirty="0"/>
              <a:t>7. </a:t>
            </a:r>
            <a:r>
              <a:rPr lang="en-GB" dirty="0"/>
              <a:t>BARRIER 6</a:t>
            </a:r>
            <a:br>
              <a:rPr lang="en-GB" dirty="0"/>
            </a:br>
            <a:r>
              <a:rPr lang="en-US" sz="3200" u="sng" dirty="0"/>
              <a:t>Emotional Barrier</a:t>
            </a:r>
          </a:p>
        </p:txBody>
      </p:sp>
      <p:sp>
        <p:nvSpPr>
          <p:cNvPr id="3" name="Content Placeholder 2">
            <a:extLst>
              <a:ext uri="{FF2B5EF4-FFF2-40B4-BE49-F238E27FC236}">
                <a16:creationId xmlns:a16="http://schemas.microsoft.com/office/drawing/2014/main" id="{DEE7991E-CC88-5D19-A790-ADF17BC80A86}"/>
              </a:ext>
            </a:extLst>
          </p:cNvPr>
          <p:cNvSpPr>
            <a:spLocks noGrp="1"/>
          </p:cNvSpPr>
          <p:nvPr>
            <p:ph idx="1"/>
          </p:nvPr>
        </p:nvSpPr>
        <p:spPr/>
        <p:txBody>
          <a:bodyPr>
            <a:normAutofit fontScale="92500"/>
          </a:bodyPr>
          <a:lstStyle/>
          <a:p>
            <a:pPr marL="0" indent="0">
              <a:spcBef>
                <a:spcPts val="600"/>
              </a:spcBef>
              <a:buNone/>
            </a:pPr>
            <a:r>
              <a:rPr lang="en-US" sz="2100" dirty="0">
                <a:solidFill>
                  <a:schemeClr val="tx1"/>
                </a:solidFill>
                <a:latin typeface="Times New Roman" panose="02020603050405020304" pitchFamily="18" charset="0"/>
                <a:cs typeface="Times New Roman" panose="02020603050405020304" pitchFamily="18" charset="0"/>
              </a:rPr>
              <a:t>Gary is clearly stressed, tired, and overwhelmed. In the case study he says: </a:t>
            </a:r>
            <a:r>
              <a:rPr lang="en-US" sz="2100" i="1" dirty="0">
                <a:solidFill>
                  <a:schemeClr val="tx1"/>
                </a:solidFill>
                <a:latin typeface="Times New Roman" panose="02020603050405020304" pitchFamily="18" charset="0"/>
                <a:cs typeface="Times New Roman" panose="02020603050405020304" pitchFamily="18" charset="0"/>
              </a:rPr>
              <a:t>“I pulled at my hair and screamed”. </a:t>
            </a:r>
            <a:r>
              <a:rPr lang="en-GB" sz="2100" dirty="0">
                <a:solidFill>
                  <a:schemeClr val="tx1"/>
                </a:solidFill>
                <a:latin typeface="Times New Roman" panose="02020603050405020304" pitchFamily="18" charset="0"/>
                <a:cs typeface="Times New Roman" panose="02020603050405020304" pitchFamily="18" charset="0"/>
              </a:rPr>
              <a:t>He reacted that way because the staff did not follow the process and left the chicken out overnight. </a:t>
            </a:r>
            <a:r>
              <a:rPr lang="en-US" sz="2100" dirty="0">
                <a:solidFill>
                  <a:schemeClr val="tx1"/>
                </a:solidFill>
                <a:latin typeface="Times New Roman" panose="02020603050405020304" pitchFamily="18" charset="0"/>
                <a:cs typeface="Times New Roman" panose="02020603050405020304" pitchFamily="18" charset="0"/>
              </a:rPr>
              <a:t>This shows emotional overload. When a manager reacts emotionally, workers may feel scared or uncomfortable.</a:t>
            </a:r>
            <a:br>
              <a:rPr lang="en-US" sz="2100" dirty="0">
                <a:solidFill>
                  <a:schemeClr val="tx1"/>
                </a:solidFill>
                <a:latin typeface="Times New Roman" panose="02020603050405020304" pitchFamily="18" charset="0"/>
                <a:cs typeface="Times New Roman" panose="02020603050405020304" pitchFamily="18" charset="0"/>
              </a:rPr>
            </a:br>
            <a:br>
              <a:rPr lang="en-US" sz="2100" dirty="0">
                <a:solidFill>
                  <a:schemeClr val="tx1"/>
                </a:solidFill>
                <a:latin typeface="Times New Roman" panose="02020603050405020304" pitchFamily="18" charset="0"/>
                <a:cs typeface="Times New Roman" panose="02020603050405020304" pitchFamily="18" charset="0"/>
              </a:rPr>
            </a:br>
            <a:r>
              <a:rPr lang="en-US" sz="2100" dirty="0">
                <a:solidFill>
                  <a:schemeClr val="tx1"/>
                </a:solidFill>
                <a:latin typeface="Times New Roman" panose="02020603050405020304" pitchFamily="18" charset="0"/>
                <a:cs typeface="Times New Roman" panose="02020603050405020304" pitchFamily="18" charset="0"/>
              </a:rPr>
              <a:t>According to Daniel Goleman’s Emotional Intelligence Theory, people communicate better when they can control their emotions, show empathy, and remain calm (Goleman, 1995).</a:t>
            </a:r>
            <a:endParaRPr lang="uk-UA" sz="2100" dirty="0">
              <a:solidFill>
                <a:schemeClr val="tx1"/>
              </a:solidFill>
              <a:latin typeface="Times New Roman" panose="02020603050405020304" pitchFamily="18" charset="0"/>
              <a:cs typeface="Times New Roman" panose="02020603050405020304" pitchFamily="18" charset="0"/>
            </a:endParaRPr>
          </a:p>
          <a:p>
            <a:pPr marL="0" indent="0">
              <a:spcBef>
                <a:spcPts val="600"/>
              </a:spcBef>
              <a:buNone/>
            </a:pPr>
            <a:br>
              <a:rPr lang="en-US" sz="2100" dirty="0">
                <a:solidFill>
                  <a:schemeClr val="tx1"/>
                </a:solidFill>
                <a:latin typeface="Times New Roman" panose="02020603050405020304" pitchFamily="18" charset="0"/>
                <a:cs typeface="Times New Roman" panose="02020603050405020304" pitchFamily="18" charset="0"/>
              </a:rPr>
            </a:br>
            <a:r>
              <a:rPr lang="en-US" sz="2100" dirty="0">
                <a:solidFill>
                  <a:schemeClr val="tx1"/>
                </a:solidFill>
                <a:latin typeface="Times New Roman" panose="02020603050405020304" pitchFamily="18" charset="0"/>
                <a:cs typeface="Times New Roman" panose="02020603050405020304" pitchFamily="18" charset="0"/>
              </a:rPr>
              <a:t>A team that communicates openly, with members who understand and respect each other’s emotional landscapes, is more likely to achieve its goals (Peaceful Leaders Academy, 2024).</a:t>
            </a:r>
          </a:p>
        </p:txBody>
      </p:sp>
    </p:spTree>
    <p:extLst>
      <p:ext uri="{BB962C8B-B14F-4D97-AF65-F5344CB8AC3E}">
        <p14:creationId xmlns:p14="http://schemas.microsoft.com/office/powerpoint/2010/main" val="5351238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6B92A-15F4-23E8-7387-1C45537E540C}"/>
              </a:ext>
            </a:extLst>
          </p:cNvPr>
          <p:cNvSpPr>
            <a:spLocks noGrp="1"/>
          </p:cNvSpPr>
          <p:nvPr>
            <p:ph type="title"/>
          </p:nvPr>
        </p:nvSpPr>
        <p:spPr/>
        <p:txBody>
          <a:bodyPr/>
          <a:lstStyle/>
          <a:p>
            <a:r>
              <a:rPr lang="en-US" dirty="0"/>
              <a:t>Solutions for the Emotional Barrier</a:t>
            </a:r>
          </a:p>
        </p:txBody>
      </p:sp>
      <p:sp>
        <p:nvSpPr>
          <p:cNvPr id="3" name="Content Placeholder 2">
            <a:extLst>
              <a:ext uri="{FF2B5EF4-FFF2-40B4-BE49-F238E27FC236}">
                <a16:creationId xmlns:a16="http://schemas.microsoft.com/office/drawing/2014/main" id="{0C6670F4-B22F-C9C4-9052-002CA6DAFD05}"/>
              </a:ext>
            </a:extLst>
          </p:cNvPr>
          <p:cNvSpPr>
            <a:spLocks noGrp="1"/>
          </p:cNvSpPr>
          <p:nvPr>
            <p:ph idx="1"/>
          </p:nvPr>
        </p:nvSpPr>
        <p:spPr/>
        <p:txBody>
          <a:bodyPr>
            <a:normAutofit/>
          </a:bodyPr>
          <a:lstStyle/>
          <a:p>
            <a:pPr>
              <a:buFont typeface="Wingdings" pitchFamily="2" charset="2"/>
              <a:buChar char="Ø"/>
            </a:pPr>
            <a:r>
              <a:rPr lang="en-US" sz="2100" u="sng" dirty="0">
                <a:solidFill>
                  <a:schemeClr val="tx1"/>
                </a:solidFill>
                <a:latin typeface="Times New Roman" panose="02020603050405020304" pitchFamily="18" charset="0"/>
                <a:cs typeface="Times New Roman" panose="02020603050405020304" pitchFamily="18" charset="0"/>
              </a:rPr>
              <a:t>Provide emotional intelligence training for managers</a:t>
            </a:r>
            <a:br>
              <a:rPr lang="en-US" sz="2100" dirty="0">
                <a:solidFill>
                  <a:schemeClr val="tx1"/>
                </a:solidFill>
                <a:latin typeface="Times New Roman" panose="02020603050405020304" pitchFamily="18" charset="0"/>
                <a:cs typeface="Times New Roman" panose="02020603050405020304" pitchFamily="18" charset="0"/>
              </a:rPr>
            </a:br>
            <a:r>
              <a:rPr lang="en-US" sz="2100" dirty="0">
                <a:solidFill>
                  <a:schemeClr val="tx1"/>
                </a:solidFill>
                <a:latin typeface="Times New Roman" panose="02020603050405020304" pitchFamily="18" charset="0"/>
                <a:cs typeface="Times New Roman" panose="02020603050405020304" pitchFamily="18" charset="0"/>
              </a:rPr>
              <a:t>Where managers learn how to control their reactions, listen better, and communicate calmly.</a:t>
            </a:r>
            <a:endParaRPr lang="uk-UA" sz="2100" dirty="0">
              <a:solidFill>
                <a:schemeClr val="tx1"/>
              </a:solidFill>
              <a:latin typeface="Times New Roman" panose="02020603050405020304" pitchFamily="18" charset="0"/>
              <a:cs typeface="Times New Roman" panose="02020603050405020304" pitchFamily="18" charset="0"/>
            </a:endParaRPr>
          </a:p>
          <a:p>
            <a:pPr>
              <a:buFont typeface="Wingdings" pitchFamily="2" charset="2"/>
              <a:buChar char="Ø"/>
            </a:pPr>
            <a:r>
              <a:rPr lang="en-US" sz="2100" u="sng" dirty="0">
                <a:solidFill>
                  <a:schemeClr val="tx1"/>
                </a:solidFill>
                <a:latin typeface="Times New Roman" panose="02020603050405020304" pitchFamily="18" charset="0"/>
                <a:cs typeface="Times New Roman" panose="02020603050405020304" pitchFamily="18" charset="0"/>
              </a:rPr>
              <a:t>Encourage Gary to </a:t>
            </a:r>
            <a:r>
              <a:rPr lang="en-US" sz="2100" u="sng" dirty="0" err="1">
                <a:solidFill>
                  <a:schemeClr val="tx1"/>
                </a:solidFill>
                <a:latin typeface="Times New Roman" panose="02020603050405020304" pitchFamily="18" charset="0"/>
                <a:cs typeface="Times New Roman" panose="02020603050405020304" pitchFamily="18" charset="0"/>
              </a:rPr>
              <a:t>organise</a:t>
            </a:r>
            <a:r>
              <a:rPr lang="en-US" sz="2100" u="sng" dirty="0">
                <a:solidFill>
                  <a:schemeClr val="tx1"/>
                </a:solidFill>
                <a:latin typeface="Times New Roman" panose="02020603050405020304" pitchFamily="18" charset="0"/>
                <a:cs typeface="Times New Roman" panose="02020603050405020304" pitchFamily="18" charset="0"/>
              </a:rPr>
              <a:t> his tasks and priorities more effectively.</a:t>
            </a:r>
            <a:br>
              <a:rPr lang="en-US" sz="2100" u="sng" dirty="0">
                <a:solidFill>
                  <a:schemeClr val="tx1"/>
                </a:solidFill>
                <a:latin typeface="Times New Roman" panose="02020603050405020304" pitchFamily="18" charset="0"/>
                <a:cs typeface="Times New Roman" panose="02020603050405020304" pitchFamily="18" charset="0"/>
              </a:rPr>
            </a:br>
            <a:r>
              <a:rPr lang="en-US" sz="2100" dirty="0">
                <a:solidFill>
                  <a:schemeClr val="tx1"/>
                </a:solidFill>
                <a:latin typeface="Times New Roman" panose="02020603050405020304" pitchFamily="18" charset="0"/>
                <a:cs typeface="Times New Roman" panose="02020603050405020304" pitchFamily="18" charset="0"/>
              </a:rPr>
              <a:t>Poor time management - such as staying out late with friends and repairing his car during the night - leaves him tired at work.</a:t>
            </a:r>
            <a:endParaRPr lang="en-US" sz="2100" u="sng"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0193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897CE-CCC0-A9AC-6C6B-9F6F833CC52C}"/>
              </a:ext>
            </a:extLst>
          </p:cNvPr>
          <p:cNvSpPr>
            <a:spLocks noGrp="1"/>
          </p:cNvSpPr>
          <p:nvPr>
            <p:ph type="title"/>
          </p:nvPr>
        </p:nvSpPr>
        <p:spPr/>
        <p:txBody>
          <a:bodyPr/>
          <a:lstStyle/>
          <a:p>
            <a:r>
              <a:rPr lang="en-GB" dirty="0"/>
              <a:t>8. CONCLUSION</a:t>
            </a:r>
          </a:p>
        </p:txBody>
      </p:sp>
      <p:sp>
        <p:nvSpPr>
          <p:cNvPr id="3" name="Content Placeholder 2">
            <a:extLst>
              <a:ext uri="{FF2B5EF4-FFF2-40B4-BE49-F238E27FC236}">
                <a16:creationId xmlns:a16="http://schemas.microsoft.com/office/drawing/2014/main" id="{DC26AFDF-A24E-F384-9DB0-BF740FEBD115}"/>
              </a:ext>
            </a:extLst>
          </p:cNvPr>
          <p:cNvSpPr>
            <a:spLocks noGrp="1"/>
          </p:cNvSpPr>
          <p:nvPr>
            <p:ph idx="1"/>
          </p:nvPr>
        </p:nvSpPr>
        <p:spPr>
          <a:xfrm>
            <a:off x="677333" y="2160589"/>
            <a:ext cx="8911509" cy="4203141"/>
          </a:xfrm>
        </p:spPr>
        <p:txBody>
          <a:bodyPr>
            <a:normAutofit/>
          </a:bodyPr>
          <a:lstStyle/>
          <a:p>
            <a:pPr marL="0" indent="0">
              <a:spcBef>
                <a:spcPts val="600"/>
              </a:spcBef>
              <a:buNone/>
            </a:pPr>
            <a:r>
              <a:rPr lang="en-GB" sz="2200" dirty="0">
                <a:solidFill>
                  <a:schemeClr val="tx1"/>
                </a:solidFill>
                <a:latin typeface="Times New Roman" panose="02020603050405020304" pitchFamily="18" charset="0"/>
                <a:cs typeface="Times New Roman" panose="02020603050405020304" pitchFamily="18" charset="0"/>
              </a:rPr>
              <a:t>To conclude, the case study shows that communication</a:t>
            </a:r>
            <a:r>
              <a:rPr lang="uk-UA" sz="2200" dirty="0">
                <a:solidFill>
                  <a:schemeClr val="tx1"/>
                </a:solidFill>
                <a:latin typeface="Times New Roman" panose="02020603050405020304" pitchFamily="18" charset="0"/>
                <a:cs typeface="Times New Roman" panose="02020603050405020304" pitchFamily="18" charset="0"/>
              </a:rPr>
              <a:t> </a:t>
            </a:r>
            <a:r>
              <a:rPr lang="en-GB" sz="2200" dirty="0">
                <a:solidFill>
                  <a:schemeClr val="tx1"/>
                </a:solidFill>
                <a:latin typeface="Times New Roman" panose="02020603050405020304" pitchFamily="18" charset="0"/>
                <a:cs typeface="Times New Roman" panose="02020603050405020304" pitchFamily="18" charset="0"/>
              </a:rPr>
              <a:t>in this workplace is affected by several different barriers.</a:t>
            </a:r>
          </a:p>
          <a:p>
            <a:pPr marL="0" indent="0">
              <a:spcBef>
                <a:spcPts val="600"/>
              </a:spcBef>
              <a:buNone/>
            </a:pPr>
            <a:r>
              <a:rPr lang="en-GB" sz="2200" dirty="0">
                <a:solidFill>
                  <a:schemeClr val="tx1"/>
                </a:solidFill>
                <a:latin typeface="Times New Roman" panose="02020603050405020304" pitchFamily="18" charset="0"/>
                <a:cs typeface="Times New Roman" panose="02020603050405020304" pitchFamily="18" charset="0"/>
              </a:rPr>
              <a:t>All of these factors interact and make it difficult for both the manager and the workers to understand each other.</a:t>
            </a:r>
          </a:p>
          <a:p>
            <a:pPr marL="0" indent="0">
              <a:spcBef>
                <a:spcPts val="600"/>
              </a:spcBef>
              <a:buNone/>
            </a:pPr>
            <a:r>
              <a:rPr lang="en-GB" sz="2200" dirty="0">
                <a:solidFill>
                  <a:schemeClr val="tx1"/>
                </a:solidFill>
                <a:latin typeface="Times New Roman" panose="02020603050405020304" pitchFamily="18" charset="0"/>
                <a:cs typeface="Times New Roman" panose="02020603050405020304" pitchFamily="18" charset="0"/>
              </a:rPr>
              <a:t>By taking steps to reduce these barriers and improve the overall communication environment, the company can create a more effective, safer, and more supportive workplace. This will help the whole team work with more clarity, confidence and cooperation.</a:t>
            </a:r>
          </a:p>
        </p:txBody>
      </p:sp>
    </p:spTree>
    <p:extLst>
      <p:ext uri="{BB962C8B-B14F-4D97-AF65-F5344CB8AC3E}">
        <p14:creationId xmlns:p14="http://schemas.microsoft.com/office/powerpoint/2010/main" val="4222689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FED0C-FBA8-6118-722A-CEE065D70330}"/>
              </a:ext>
            </a:extLst>
          </p:cNvPr>
          <p:cNvSpPr>
            <a:spLocks noGrp="1"/>
          </p:cNvSpPr>
          <p:nvPr>
            <p:ph type="title"/>
          </p:nvPr>
        </p:nvSpPr>
        <p:spPr/>
        <p:txBody>
          <a:bodyPr/>
          <a:lstStyle/>
          <a:p>
            <a:r>
              <a:rPr lang="en-GB" dirty="0"/>
              <a:t>9. REFERENCES</a:t>
            </a:r>
          </a:p>
        </p:txBody>
      </p:sp>
      <p:sp>
        <p:nvSpPr>
          <p:cNvPr id="3" name="Content Placeholder 2">
            <a:extLst>
              <a:ext uri="{FF2B5EF4-FFF2-40B4-BE49-F238E27FC236}">
                <a16:creationId xmlns:a16="http://schemas.microsoft.com/office/drawing/2014/main" id="{C01BDFE9-DFA5-654D-AFFA-365D4CAE0443}"/>
              </a:ext>
            </a:extLst>
          </p:cNvPr>
          <p:cNvSpPr>
            <a:spLocks noGrp="1"/>
          </p:cNvSpPr>
          <p:nvPr>
            <p:ph idx="1"/>
          </p:nvPr>
        </p:nvSpPr>
        <p:spPr>
          <a:xfrm>
            <a:off x="321277" y="1272747"/>
            <a:ext cx="9910118" cy="5177480"/>
          </a:xfrm>
        </p:spPr>
        <p:txBody>
          <a:bodyPr>
            <a:normAutofit/>
          </a:bodyPr>
          <a:lstStyle/>
          <a:p>
            <a:pPr marL="457200" indent="-457200">
              <a:buFont typeface="+mj-lt"/>
              <a:buAutoNum type="arabicPeriod"/>
            </a:pPr>
            <a:r>
              <a:rPr lang="en-GB" sz="1900" dirty="0">
                <a:solidFill>
                  <a:schemeClr val="tx1"/>
                </a:solidFill>
                <a:latin typeface="Times New Roman" panose="02020603050405020304" pitchFamily="18" charset="0"/>
                <a:cs typeface="Times New Roman" panose="02020603050405020304" pitchFamily="18" charset="0"/>
              </a:rPr>
              <a:t>Mehrabian, A. (1972). Nonverbal Communication. Aldine-Atherton. Available at: </a:t>
            </a:r>
            <a:r>
              <a:rPr lang="en-GB" sz="1900" dirty="0">
                <a:solidFill>
                  <a:schemeClr val="tx1"/>
                </a:solidFill>
                <a:latin typeface="Times New Roman" panose="02020603050405020304" pitchFamily="18" charset="0"/>
                <a:cs typeface="Times New Roman" panose="02020603050405020304" pitchFamily="18" charset="0"/>
                <a:hlinkClick r:id="rId2"/>
              </a:rPr>
              <a:t>https://www.taylorfrancis.com/books/mono/10.4324/9781351308724/nonverbal-communication-albert-mehrabian</a:t>
            </a:r>
            <a:r>
              <a:rPr lang="en-GB" sz="1900" dirty="0">
                <a:solidFill>
                  <a:schemeClr val="tx1"/>
                </a:solidFill>
                <a:latin typeface="Times New Roman" panose="02020603050405020304" pitchFamily="18" charset="0"/>
                <a:cs typeface="Times New Roman" panose="02020603050405020304" pitchFamily="18" charset="0"/>
              </a:rPr>
              <a:t> (Accessed: 01 December 2025).</a:t>
            </a:r>
          </a:p>
          <a:p>
            <a:pPr marL="457200" indent="-457200">
              <a:buFont typeface="+mj-lt"/>
              <a:buAutoNum type="arabicPeriod"/>
            </a:pPr>
            <a:r>
              <a:rPr lang="en-GB" sz="1900" dirty="0">
                <a:solidFill>
                  <a:schemeClr val="tx1"/>
                </a:solidFill>
                <a:latin typeface="Times New Roman" panose="02020603050405020304" pitchFamily="18" charset="0"/>
                <a:cs typeface="Times New Roman" panose="02020603050405020304" pitchFamily="18" charset="0"/>
              </a:rPr>
              <a:t>Work, Aging and Retirement, Volume 7, Issue 4, October 2021. Available at: </a:t>
            </a:r>
            <a:r>
              <a:rPr lang="en-GB" sz="1900" dirty="0">
                <a:solidFill>
                  <a:schemeClr val="tx1"/>
                </a:solidFill>
                <a:latin typeface="Times New Roman" panose="02020603050405020304" pitchFamily="18" charset="0"/>
                <a:cs typeface="Times New Roman" panose="02020603050405020304" pitchFamily="18" charset="0"/>
                <a:hlinkClick r:id="rId3"/>
              </a:rPr>
              <a:t>https://academic.oup.com/workar/article/7/4/257/6406531</a:t>
            </a:r>
            <a:r>
              <a:rPr lang="en-GB" sz="1900" dirty="0">
                <a:solidFill>
                  <a:schemeClr val="tx1"/>
                </a:solidFill>
                <a:latin typeface="Times New Roman" panose="02020603050405020304" pitchFamily="18" charset="0"/>
                <a:cs typeface="Times New Roman" panose="02020603050405020304" pitchFamily="18" charset="0"/>
              </a:rPr>
              <a:t> (Accessed: 01 December 2025).</a:t>
            </a:r>
          </a:p>
          <a:p>
            <a:pPr marL="457200" indent="-457200">
              <a:buFont typeface="+mj-lt"/>
              <a:buAutoNum type="arabicPeriod"/>
            </a:pPr>
            <a:r>
              <a:rPr lang="en-GB" sz="1900" dirty="0">
                <a:solidFill>
                  <a:schemeClr val="tx1"/>
                </a:solidFill>
                <a:latin typeface="Times New Roman" panose="02020603050405020304" pitchFamily="18" charset="0"/>
                <a:cs typeface="Times New Roman" panose="02020603050405020304" pitchFamily="18" charset="0"/>
              </a:rPr>
              <a:t>Sarkar, S. (2024) ‘Noise in communication: Types of noise, examples, and process’, </a:t>
            </a:r>
            <a:r>
              <a:rPr lang="en-GB" sz="1900" dirty="0" err="1">
                <a:solidFill>
                  <a:schemeClr val="tx1"/>
                </a:solidFill>
                <a:latin typeface="Times New Roman" panose="02020603050405020304" pitchFamily="18" charset="0"/>
                <a:cs typeface="Times New Roman" panose="02020603050405020304" pitchFamily="18" charset="0"/>
              </a:rPr>
              <a:t>Prezent.ai</a:t>
            </a:r>
            <a:r>
              <a:rPr lang="en-GB" sz="1900" dirty="0">
                <a:solidFill>
                  <a:schemeClr val="tx1"/>
                </a:solidFill>
                <a:latin typeface="Times New Roman" panose="02020603050405020304" pitchFamily="18" charset="0"/>
                <a:cs typeface="Times New Roman" panose="02020603050405020304" pitchFamily="18" charset="0"/>
              </a:rPr>
              <a:t> Blog, 11 September. Available at: </a:t>
            </a:r>
            <a:r>
              <a:rPr lang="en-GB" sz="1900" dirty="0">
                <a:solidFill>
                  <a:schemeClr val="tx1"/>
                </a:solidFill>
                <a:latin typeface="Times New Roman" panose="02020603050405020304" pitchFamily="18" charset="0"/>
                <a:cs typeface="Times New Roman" panose="02020603050405020304" pitchFamily="18" charset="0"/>
                <a:hlinkClick r:id="rId4"/>
              </a:rPr>
              <a:t>https://www.prezent.ai/blog/noise-in-communication</a:t>
            </a:r>
            <a:r>
              <a:rPr lang="en-GB" sz="1900" dirty="0">
                <a:solidFill>
                  <a:schemeClr val="tx1"/>
                </a:solidFill>
                <a:latin typeface="Times New Roman" panose="02020603050405020304" pitchFamily="18" charset="0"/>
                <a:cs typeface="Times New Roman" panose="02020603050405020304" pitchFamily="18" charset="0"/>
              </a:rPr>
              <a:t> (Accessed: 26 November 2025).</a:t>
            </a:r>
          </a:p>
          <a:p>
            <a:pPr marL="457200" indent="-457200">
              <a:buFont typeface="+mj-lt"/>
              <a:buAutoNum type="arabicPeriod"/>
            </a:pPr>
            <a:r>
              <a:rPr lang="en-GB" sz="1900" dirty="0">
                <a:solidFill>
                  <a:schemeClr val="tx1"/>
                </a:solidFill>
                <a:latin typeface="Times New Roman" panose="02020603050405020304" pitchFamily="18" charset="0"/>
                <a:cs typeface="Times New Roman" panose="02020603050405020304" pitchFamily="18" charset="0"/>
              </a:rPr>
              <a:t>Goleman, D. (1995) Emotional Intelligence: Why It Can Matter More Than IQ. New York: Bantam Books.</a:t>
            </a:r>
          </a:p>
          <a:p>
            <a:pPr marL="457200" indent="-457200">
              <a:buFont typeface="+mj-lt"/>
              <a:buAutoNum type="arabicPeriod"/>
            </a:pPr>
            <a:r>
              <a:rPr lang="en-GB" sz="1900" dirty="0">
                <a:solidFill>
                  <a:schemeClr val="tx1"/>
                </a:solidFill>
                <a:latin typeface="Times New Roman" panose="02020603050405020304" pitchFamily="18" charset="0"/>
                <a:cs typeface="Times New Roman" panose="02020603050405020304" pitchFamily="18" charset="0"/>
              </a:rPr>
              <a:t>Peaceful Leaders Academy (2024) ‘Emotional Regulation in the Workplace: Importance &amp; How to Develop’. Peaceful Leaders Academy Blog, 29 April. Available at: </a:t>
            </a:r>
            <a:r>
              <a:rPr lang="en-GB" sz="2000" dirty="0">
                <a:latin typeface="Times New Roman" panose="02020603050405020304" pitchFamily="18" charset="0"/>
                <a:cs typeface="Times New Roman" panose="02020603050405020304" pitchFamily="18" charset="0"/>
                <a:hlinkClick r:id="rId5"/>
              </a:rPr>
              <a:t>https://peacefulleadersacademy.com/blog/emotional-regulation-in-the-workplace/</a:t>
            </a:r>
            <a:r>
              <a:rPr lang="en-GB" sz="2000" dirty="0">
                <a:latin typeface="Times New Roman" panose="02020603050405020304" pitchFamily="18" charset="0"/>
                <a:cs typeface="Times New Roman" panose="02020603050405020304" pitchFamily="18" charset="0"/>
              </a:rPr>
              <a:t> </a:t>
            </a:r>
            <a:r>
              <a:rPr lang="en-GB" sz="1900" dirty="0">
                <a:solidFill>
                  <a:schemeClr val="tx1"/>
                </a:solidFill>
                <a:latin typeface="Times New Roman" panose="02020603050405020304" pitchFamily="18" charset="0"/>
                <a:cs typeface="Times New Roman" panose="02020603050405020304" pitchFamily="18" charset="0"/>
              </a:rPr>
              <a:t>(Accessed: 27 November 2025). </a:t>
            </a:r>
          </a:p>
        </p:txBody>
      </p:sp>
    </p:spTree>
    <p:extLst>
      <p:ext uri="{BB962C8B-B14F-4D97-AF65-F5344CB8AC3E}">
        <p14:creationId xmlns:p14="http://schemas.microsoft.com/office/powerpoint/2010/main" val="342784890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19282</TotalTime>
  <Words>1434</Words>
  <Application>Microsoft Macintosh PowerPoint</Application>
  <PresentationFormat>Widescreen</PresentationFormat>
  <Paragraphs>100</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Aptos</vt:lpstr>
      <vt:lpstr>Aptos Display</vt:lpstr>
      <vt:lpstr>Arial</vt:lpstr>
      <vt:lpstr>Times New Roman</vt:lpstr>
      <vt:lpstr>Trebuchet MS</vt:lpstr>
      <vt:lpstr>Wingdings</vt:lpstr>
      <vt:lpstr>Wingdings 3</vt:lpstr>
      <vt:lpstr>Facet</vt:lpstr>
      <vt:lpstr>LCLM4003 Effective Teamwork and Communication  </vt:lpstr>
      <vt:lpstr>Overview</vt:lpstr>
      <vt:lpstr>1.Introduction</vt:lpstr>
      <vt:lpstr>2. BARRIER 1 Language Barrier</vt:lpstr>
      <vt:lpstr>3. BARRIER 2 Organizational Barrier</vt:lpstr>
      <vt:lpstr>4. BARRIER 3 Non-verbal language</vt:lpstr>
      <vt:lpstr>Solutions for the Non-verbal Language Barrier</vt:lpstr>
      <vt:lpstr>5. BARRIER 4 Age Barrier</vt:lpstr>
      <vt:lpstr>Solutions for the Age Barrier</vt:lpstr>
      <vt:lpstr>6. BARRIER 5 Noise Barrier</vt:lpstr>
      <vt:lpstr>Solutions for the Noise Barrier</vt:lpstr>
      <vt:lpstr>7. BARRIER 6 Emotional Barrier</vt:lpstr>
      <vt:lpstr>Solutions for the Emotional Barrier</vt:lpstr>
      <vt:lpstr>8. CONCLUSION</vt:lpstr>
      <vt:lpstr>9.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Lloyd Beharry</dc:creator>
  <cp:lastModifiedBy>Diana Ostash (2443005)</cp:lastModifiedBy>
  <cp:revision>14</cp:revision>
  <dcterms:created xsi:type="dcterms:W3CDTF">2025-03-30T08:53:31Z</dcterms:created>
  <dcterms:modified xsi:type="dcterms:W3CDTF">2025-12-08T01:35:27Z</dcterms:modified>
</cp:coreProperties>
</file>