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67" r:id="rId2"/>
    <p:sldId id="268" r:id="rId3"/>
    <p:sldId id="269" r:id="rId4"/>
    <p:sldId id="271" r:id="rId5"/>
    <p:sldId id="272" r:id="rId6"/>
    <p:sldId id="273" r:id="rId7"/>
    <p:sldId id="261" r:id="rId8"/>
    <p:sldId id="281" r:id="rId9"/>
    <p:sldId id="274" r:id="rId10"/>
    <p:sldId id="263" r:id="rId11"/>
    <p:sldId id="275" r:id="rId12"/>
    <p:sldId id="280" r:id="rId13"/>
    <p:sldId id="278" r:id="rId14"/>
    <p:sldId id="279" r:id="rId15"/>
    <p:sldId id="282" r:id="rId16"/>
    <p:sldId id="276" r:id="rId17"/>
    <p:sldId id="277"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varScale="1">
        <p:scale>
          <a:sx n="67" d="100"/>
          <a:sy n="67" d="100"/>
        </p:scale>
        <p:origin x="48" y="5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961B4D-7164-4878-8C62-78170A67CFFA}" type="datetimeFigureOut">
              <a:rPr lang="en-GB" smtClean="0"/>
              <a:t>22/11/2022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866305-0768-400A-9344-FE6EBEB4723F}" type="slidenum">
              <a:rPr lang="en-GB" smtClean="0"/>
              <a:t>‹#›</a:t>
            </a:fld>
            <a:endParaRPr lang="en-GB"/>
          </a:p>
        </p:txBody>
      </p:sp>
    </p:spTree>
    <p:extLst>
      <p:ext uri="{BB962C8B-B14F-4D97-AF65-F5344CB8AC3E}">
        <p14:creationId xmlns:p14="http://schemas.microsoft.com/office/powerpoint/2010/main" val="2231375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8A0F85-FCD9-4BF4-AA0E-6A6897EC20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60358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complexity of he structured here.  Each part has a different function.  Set a task to research the areas and feed back.</a:t>
            </a:r>
          </a:p>
        </p:txBody>
      </p:sp>
      <p:sp>
        <p:nvSpPr>
          <p:cNvPr id="4" name="Slide Number Placeholder 3"/>
          <p:cNvSpPr>
            <a:spLocks noGrp="1"/>
          </p:cNvSpPr>
          <p:nvPr>
            <p:ph type="sldNum" sz="quarter" idx="5"/>
          </p:nvPr>
        </p:nvSpPr>
        <p:spPr/>
        <p:txBody>
          <a:bodyPr/>
          <a:lstStyle/>
          <a:p>
            <a:fld id="{04866305-0768-400A-9344-FE6EBEB4723F}" type="slidenum">
              <a:rPr lang="en-GB" smtClean="0"/>
              <a:t>4</a:t>
            </a:fld>
            <a:endParaRPr lang="en-GB"/>
          </a:p>
        </p:txBody>
      </p:sp>
    </p:spTree>
    <p:extLst>
      <p:ext uri="{BB962C8B-B14F-4D97-AF65-F5344CB8AC3E}">
        <p14:creationId xmlns:p14="http://schemas.microsoft.com/office/powerpoint/2010/main" val="1652692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this to reinforce the discussions.  </a:t>
            </a:r>
          </a:p>
        </p:txBody>
      </p:sp>
      <p:sp>
        <p:nvSpPr>
          <p:cNvPr id="4" name="Slide Number Placeholder 3"/>
          <p:cNvSpPr>
            <a:spLocks noGrp="1"/>
          </p:cNvSpPr>
          <p:nvPr>
            <p:ph type="sldNum" sz="quarter" idx="5"/>
          </p:nvPr>
        </p:nvSpPr>
        <p:spPr/>
        <p:txBody>
          <a:bodyPr/>
          <a:lstStyle/>
          <a:p>
            <a:fld id="{04866305-0768-400A-9344-FE6EBEB4723F}" type="slidenum">
              <a:rPr lang="en-GB" smtClean="0"/>
              <a:t>5</a:t>
            </a:fld>
            <a:endParaRPr lang="en-GB"/>
          </a:p>
        </p:txBody>
      </p:sp>
    </p:spTree>
    <p:extLst>
      <p:ext uri="{BB962C8B-B14F-4D97-AF65-F5344CB8AC3E}">
        <p14:creationId xmlns:p14="http://schemas.microsoft.com/office/powerpoint/2010/main" val="18719635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here the process of  neurological physiology.</a:t>
            </a:r>
          </a:p>
        </p:txBody>
      </p:sp>
      <p:sp>
        <p:nvSpPr>
          <p:cNvPr id="4" name="Slide Number Placeholder 3"/>
          <p:cNvSpPr>
            <a:spLocks noGrp="1"/>
          </p:cNvSpPr>
          <p:nvPr>
            <p:ph type="sldNum" sz="quarter" idx="5"/>
          </p:nvPr>
        </p:nvSpPr>
        <p:spPr/>
        <p:txBody>
          <a:bodyPr/>
          <a:lstStyle/>
          <a:p>
            <a:fld id="{04866305-0768-400A-9344-FE6EBEB4723F}" type="slidenum">
              <a:rPr lang="en-GB" smtClean="0"/>
              <a:t>6</a:t>
            </a:fld>
            <a:endParaRPr lang="en-GB"/>
          </a:p>
        </p:txBody>
      </p:sp>
    </p:spTree>
    <p:extLst>
      <p:ext uri="{BB962C8B-B14F-4D97-AF65-F5344CB8AC3E}">
        <p14:creationId xmlns:p14="http://schemas.microsoft.com/office/powerpoint/2010/main" val="2818627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basis of all human activity is underpinned by connections, from the</a:t>
            </a:r>
            <a:r>
              <a:rPr lang="en-GB" baseline="0" dirty="0"/>
              <a:t> individual building block of our nervous systems we can see the significance of establishing systems that are interdependent and interconnected.</a:t>
            </a:r>
            <a:endParaRPr lang="en-GB" dirty="0"/>
          </a:p>
        </p:txBody>
      </p:sp>
      <p:sp>
        <p:nvSpPr>
          <p:cNvPr id="4" name="Slide Number Placeholder 3"/>
          <p:cNvSpPr>
            <a:spLocks noGrp="1"/>
          </p:cNvSpPr>
          <p:nvPr>
            <p:ph type="sldNum" sz="quarter" idx="10"/>
          </p:nvPr>
        </p:nvSpPr>
        <p:spPr/>
        <p:txBody>
          <a:bodyPr/>
          <a:lstStyle/>
          <a:p>
            <a:fld id="{4A66B6C9-5BBD-4072-9F7E-2607EE887D06}" type="slidenum">
              <a:rPr lang="en-GB" smtClean="0"/>
              <a:t>7</a:t>
            </a:fld>
            <a:endParaRPr lang="en-GB"/>
          </a:p>
        </p:txBody>
      </p:sp>
    </p:spTree>
    <p:extLst>
      <p:ext uri="{BB962C8B-B14F-4D97-AF65-F5344CB8AC3E}">
        <p14:creationId xmlns:p14="http://schemas.microsoft.com/office/powerpoint/2010/main" val="29629052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complexity to communication but without these connections systems fail.  The nervous system is all encompassing. </a:t>
            </a:r>
          </a:p>
        </p:txBody>
      </p:sp>
      <p:sp>
        <p:nvSpPr>
          <p:cNvPr id="4" name="Slide Number Placeholder 3"/>
          <p:cNvSpPr>
            <a:spLocks noGrp="1"/>
          </p:cNvSpPr>
          <p:nvPr>
            <p:ph type="sldNum" sz="quarter" idx="10"/>
          </p:nvPr>
        </p:nvSpPr>
        <p:spPr/>
        <p:txBody>
          <a:bodyPr/>
          <a:lstStyle/>
          <a:p>
            <a:fld id="{4A66B6C9-5BBD-4072-9F7E-2607EE887D06}" type="slidenum">
              <a:rPr lang="en-GB" smtClean="0"/>
              <a:t>10</a:t>
            </a:fld>
            <a:endParaRPr lang="en-GB"/>
          </a:p>
        </p:txBody>
      </p:sp>
    </p:spTree>
    <p:extLst>
      <p:ext uri="{BB962C8B-B14F-4D97-AF65-F5344CB8AC3E}">
        <p14:creationId xmlns:p14="http://schemas.microsoft.com/office/powerpoint/2010/main" val="734506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here, The nervous system incorporates every millimetre of a babies body, from the tips of the fingers to the tips of the toes.  Environment and relationships, human interaction.</a:t>
            </a:r>
          </a:p>
        </p:txBody>
      </p:sp>
      <p:sp>
        <p:nvSpPr>
          <p:cNvPr id="4" name="Slide Number Placeholder 3"/>
          <p:cNvSpPr>
            <a:spLocks noGrp="1"/>
          </p:cNvSpPr>
          <p:nvPr>
            <p:ph type="sldNum" sz="quarter" idx="5"/>
          </p:nvPr>
        </p:nvSpPr>
        <p:spPr/>
        <p:txBody>
          <a:bodyPr/>
          <a:lstStyle/>
          <a:p>
            <a:fld id="{04866305-0768-400A-9344-FE6EBEB4723F}" type="slidenum">
              <a:rPr lang="en-GB" smtClean="0"/>
              <a:t>11</a:t>
            </a:fld>
            <a:endParaRPr lang="en-GB"/>
          </a:p>
        </p:txBody>
      </p:sp>
    </p:spTree>
    <p:extLst>
      <p:ext uri="{BB962C8B-B14F-4D97-AF65-F5344CB8AC3E}">
        <p14:creationId xmlns:p14="http://schemas.microsoft.com/office/powerpoint/2010/main" val="846691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22/11/2022</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28074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22/11/2022</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89339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22/11/2022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59729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22/11/2022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68669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22/11/2022</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0765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22/11/2022</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3076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22/11/2022</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05245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22/11/2022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0808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22/11/2022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05956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22/11/2022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37914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22/11/2022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55943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22/11/2022</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9673434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bing.com/videos/search?q=impulse+travelling+down+an+axon&amp;ru=%2fvideos%2fsearch%3fq%3dimpulse%2520travelling%2520down%2520an%2520axon%26qs%3dn%26form%3dQBVR%26sp%3d-1%26pq%3dimpulse%2520travelling%2520down%2520an%2520axon%26sc%3d0-31%26sk%3d%26cvid%3d5C4A9E3A72B34E568CE1B96C12AFAD2C&amp;view=detail&amp;mid=2AA317B3015A741950A62AA317B3015A741950A6&amp;rvsmid=596BB99D21E85E70A45C596BB99D21E85E70A45C&amp;FORM=VDQVAP"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ilabs.washington.edu/sites/default/files/Meltzoff_Marshall_ImportanceBodyRep_ProgBrainRes_2020.pdf#:~:text=1%20Body%20representations%20and%20social-cognitive%20development%3A%20Insights%20from,%28iii%29%20stimulate%20new%20experiments%20and%20generate%20novel%20pre-" TargetMode="External"/><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hyperlink" Target="http://themotorstory.org/sensory-processing/kinesthesia/"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s://developingchild.harvard.edu/resources/serve-return-interaction-shapes-brain-circuitry/"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doi-org.ezproxy.uwtsd.ac.uk/10.1111/cdep.12190" TargetMode="External"/><Relationship Id="rId2" Type="http://schemas.openxmlformats.org/officeDocument/2006/relationships/hyperlink" Target="https://librarysearch.uwtsd.ac.uk/permalink/44WHELF_UWTSD/1ir6fgh/cdi_proquest_miscellaneous_2188979100" TargetMode="External"/><Relationship Id="rId1" Type="http://schemas.openxmlformats.org/officeDocument/2006/relationships/slideLayout" Target="../slideLayouts/slideLayout2.xml"/><Relationship Id="rId5" Type="http://schemas.openxmlformats.org/officeDocument/2006/relationships/hyperlink" Target="https://www.savethechildren.org.uk/content/dam/global/reports/education-and-child-protection/lighting-up-young-brains.pdf" TargetMode="External"/><Relationship Id="rId4" Type="http://schemas.openxmlformats.org/officeDocument/2006/relationships/hyperlink" Target="https://psycnet.apa.org/doi/10.1037/h005434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3024" y="1360785"/>
            <a:ext cx="10363200" cy="1470025"/>
          </a:xfrm>
        </p:spPr>
        <p:txBody>
          <a:bodyPr>
            <a:normAutofit fontScale="90000"/>
          </a:bodyPr>
          <a:lstStyle/>
          <a:p>
            <a:r>
              <a:rPr lang="cy-GB" dirty="0"/>
              <a:t>Y Mil Diwrnod Cyntaf</a:t>
            </a:r>
            <a:br>
              <a:rPr lang="cy-GB" dirty="0"/>
            </a:br>
            <a:r>
              <a:rPr lang="cy-GB" dirty="0"/>
              <a:t>Adeiladu’r Ymennydd </a:t>
            </a:r>
            <a:br>
              <a:rPr lang="en-GB" dirty="0"/>
            </a:br>
            <a:br>
              <a:rPr lang="en-GB" dirty="0"/>
            </a:br>
            <a:r>
              <a:rPr lang="en-GB" dirty="0">
                <a:solidFill>
                  <a:schemeClr val="accent1">
                    <a:lumMod val="75000"/>
                  </a:schemeClr>
                </a:solidFill>
              </a:rPr>
              <a:t>The First Thousand Days</a:t>
            </a:r>
            <a:br>
              <a:rPr lang="en-GB" dirty="0">
                <a:solidFill>
                  <a:schemeClr val="accent1">
                    <a:lumMod val="75000"/>
                  </a:schemeClr>
                </a:solidFill>
              </a:rPr>
            </a:br>
            <a:r>
              <a:rPr lang="en-GB" dirty="0">
                <a:solidFill>
                  <a:schemeClr val="accent1">
                    <a:lumMod val="75000"/>
                  </a:schemeClr>
                </a:solidFill>
              </a:rPr>
              <a:t>Building Brains</a:t>
            </a:r>
          </a:p>
        </p:txBody>
      </p:sp>
      <p:sp>
        <p:nvSpPr>
          <p:cNvPr id="3" name="Subtitle 2"/>
          <p:cNvSpPr>
            <a:spLocks noGrp="1"/>
          </p:cNvSpPr>
          <p:nvPr>
            <p:ph type="subTitle" idx="1"/>
          </p:nvPr>
        </p:nvSpPr>
        <p:spPr>
          <a:xfrm>
            <a:off x="1828800" y="4849515"/>
            <a:ext cx="8534400" cy="1752600"/>
          </a:xfrm>
        </p:spPr>
        <p:txBody>
          <a:bodyPr/>
          <a:lstStyle/>
          <a:p>
            <a:r>
              <a:rPr lang="en-GB" dirty="0"/>
              <a:t>ECEY4005/C</a:t>
            </a:r>
          </a:p>
        </p:txBody>
      </p:sp>
    </p:spTree>
    <p:extLst>
      <p:ext uri="{BB962C8B-B14F-4D97-AF65-F5344CB8AC3E}">
        <p14:creationId xmlns:p14="http://schemas.microsoft.com/office/powerpoint/2010/main" val="3697175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37C7A4-B9F2-4BEE-A410-C2EE53BBF5B8}"/>
              </a:ext>
            </a:extLst>
          </p:cNvPr>
          <p:cNvSpPr>
            <a:spLocks noGrp="1"/>
          </p:cNvSpPr>
          <p:nvPr>
            <p:ph type="title"/>
          </p:nvPr>
        </p:nvSpPr>
        <p:spPr/>
        <p:txBody>
          <a:bodyPr>
            <a:normAutofit fontScale="90000"/>
          </a:bodyPr>
          <a:lstStyle/>
          <a:p>
            <a:pPr>
              <a:lnSpc>
                <a:spcPct val="107000"/>
              </a:lnSpc>
              <a:spcAft>
                <a:spcPts val="800"/>
              </a:spcAft>
            </a:pPr>
            <a:r>
              <a:rPr lang="cy-GB" sz="4400" kern="1200" dirty="0">
                <a:solidFill>
                  <a:srgbClr val="000000"/>
                </a:solidFill>
                <a:effectLst/>
                <a:latin typeface="Calibri" panose="020F0502020204030204" pitchFamily="34" charset="0"/>
                <a:ea typeface="DengXian" panose="02010600030101010101" pitchFamily="2" charset="-122"/>
                <a:cs typeface="Arial" panose="020B0604020202020204" pitchFamily="34" charset="0"/>
              </a:rPr>
              <a:t>Dechreuadau Anhygoel    </a:t>
            </a:r>
            <a:r>
              <a:rPr lang="en-GB" dirty="0">
                <a:solidFill>
                  <a:schemeClr val="accent1">
                    <a:lumMod val="75000"/>
                  </a:schemeClr>
                </a:solidFill>
              </a:rPr>
              <a:t>Incredible Beginnings</a:t>
            </a:r>
          </a:p>
        </p:txBody>
      </p:sp>
      <p:sp>
        <p:nvSpPr>
          <p:cNvPr id="5" name="Content Placeholder 4">
            <a:extLst>
              <a:ext uri="{FF2B5EF4-FFF2-40B4-BE49-F238E27FC236}">
                <a16:creationId xmlns:a16="http://schemas.microsoft.com/office/drawing/2014/main" id="{4F37003E-8994-4B09-B4E8-1A32EB64DAB9}"/>
              </a:ext>
            </a:extLst>
          </p:cNvPr>
          <p:cNvSpPr>
            <a:spLocks noGrp="1"/>
          </p:cNvSpPr>
          <p:nvPr>
            <p:ph sz="half" idx="1"/>
          </p:nvPr>
        </p:nvSpPr>
        <p:spPr/>
        <p:txBody>
          <a:bodyPr>
            <a:normAutofit fontScale="92500" lnSpcReduction="10000"/>
          </a:bodyPr>
          <a:lstStyle/>
          <a:p>
            <a:pPr lvl="0">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Mae ymennydd plentyn yn dechrau datblygu yn y groth. Amcangyfrifir bod gan ymennydd oedolyn yn ei lawn dwf 86 biliwn o niwronau </a:t>
            </a:r>
            <a:r>
              <a:rPr lang="cy-GB" sz="1200" dirty="0">
                <a:effectLst/>
                <a:ea typeface="Times New Roman" panose="02020603050405020304" pitchFamily="18" charset="0"/>
                <a:cs typeface="Times New Roman" panose="02020603050405020304" pitchFamily="18" charset="0"/>
              </a:rPr>
              <a:t> </a:t>
            </a:r>
            <a:r>
              <a:rPr lang="cy-GB" sz="2800" kern="1200" dirty="0">
                <a:solidFill>
                  <a:srgbClr val="000000"/>
                </a:solidFill>
                <a:effectLst/>
                <a:ea typeface="Times New Roman" panose="02020603050405020304" pitchFamily="18" charset="0"/>
                <a:cs typeface="Times New Roman" panose="02020603050405020304" pitchFamily="18" charset="0"/>
              </a:rPr>
              <a:t>–</a:t>
            </a:r>
            <a:r>
              <a:rPr lang="cy-GB" sz="1200" dirty="0">
                <a:effectLst/>
                <a:ea typeface="Times New Roman" panose="02020603050405020304" pitchFamily="18" charset="0"/>
                <a:cs typeface="Times New Roman" panose="02020603050405020304" pitchFamily="18" charset="0"/>
              </a:rPr>
              <a:t> </a:t>
            </a:r>
            <a:r>
              <a:rPr lang="cy-GB" sz="2800" kern="1200" dirty="0">
                <a:solidFill>
                  <a:srgbClr val="000000"/>
                </a:solidFill>
                <a:effectLst/>
                <a:ea typeface="Times New Roman" panose="02020603050405020304" pitchFamily="18" charset="0"/>
                <a:cs typeface="Times New Roman" panose="02020603050405020304" pitchFamily="18" charset="0"/>
              </a:rPr>
              <a:t> y celloedd prosesu gwybodaeth yn yr ymennydd. Ond </a:t>
            </a:r>
            <a:r>
              <a:rPr lang="cy-GB" dirty="0">
                <a:solidFill>
                  <a:srgbClr val="000000"/>
                </a:solidFill>
                <a:ea typeface="Times New Roman" panose="02020603050405020304" pitchFamily="18" charset="0"/>
                <a:cs typeface="Times New Roman" panose="02020603050405020304" pitchFamily="18" charset="0"/>
              </a:rPr>
              <a:t>mewn gwirionedd </a:t>
            </a:r>
            <a:r>
              <a:rPr kumimoji="0" lang="cy-GB" sz="2800" b="0" i="0" u="none" strike="noStrike" kern="1200" cap="none" spc="0" normalizeH="0" baseline="0" noProof="0" dirty="0">
                <a:ln>
                  <a:noFill/>
                </a:ln>
                <a:solidFill>
                  <a:srgbClr val="000000"/>
                </a:solidFill>
                <a:effectLst/>
                <a:uLnTx/>
                <a:uFillTx/>
                <a:latin typeface="Myriad Pro"/>
                <a:ea typeface="Times New Roman" panose="02020603050405020304" pitchFamily="18" charset="0"/>
                <a:cs typeface="Times New Roman" panose="02020603050405020304" pitchFamily="18" charset="0"/>
              </a:rPr>
              <a:t>mae'r rhan fwyaf</a:t>
            </a:r>
            <a:r>
              <a:rPr lang="cy-GB" sz="2800" kern="1200" dirty="0">
                <a:solidFill>
                  <a:srgbClr val="000000"/>
                </a:solidFill>
                <a:effectLst/>
                <a:ea typeface="Times New Roman" panose="02020603050405020304" pitchFamily="18" charset="0"/>
                <a:cs typeface="Times New Roman" panose="02020603050405020304" pitchFamily="18" charset="0"/>
              </a:rPr>
              <a:t> ohonynt</a:t>
            </a:r>
            <a:r>
              <a:rPr lang="cy-GB" sz="1200" dirty="0">
                <a:effectLst/>
                <a:ea typeface="Times New Roman" panose="02020603050405020304" pitchFamily="18" charset="0"/>
                <a:cs typeface="Times New Roman" panose="02020603050405020304" pitchFamily="18" charset="0"/>
              </a:rPr>
              <a:t> </a:t>
            </a:r>
            <a:r>
              <a:rPr lang="cy-GB" sz="2800" kern="1200" dirty="0">
                <a:solidFill>
                  <a:srgbClr val="000000"/>
                </a:solidFill>
                <a:effectLst/>
                <a:ea typeface="Times New Roman" panose="02020603050405020304" pitchFamily="18" charset="0"/>
                <a:cs typeface="Times New Roman" panose="02020603050405020304" pitchFamily="18" charset="0"/>
              </a:rPr>
              <a:t> wedi'u ffurfio yn y groth.</a:t>
            </a:r>
            <a:endParaRPr lang="cy-GB" sz="1200" dirty="0">
              <a:effectLst/>
              <a:ea typeface="Times New Roman" panose="02020603050405020304" pitchFamily="18" charset="0"/>
              <a:cs typeface="Times New Roman" panose="02020603050405020304" pitchFamily="18" charset="0"/>
            </a:endParaRPr>
          </a:p>
          <a:p>
            <a:endParaRPr lang="en-GB" dirty="0"/>
          </a:p>
        </p:txBody>
      </p:sp>
      <p:sp>
        <p:nvSpPr>
          <p:cNvPr id="6" name="Content Placeholder 5">
            <a:extLst>
              <a:ext uri="{FF2B5EF4-FFF2-40B4-BE49-F238E27FC236}">
                <a16:creationId xmlns:a16="http://schemas.microsoft.com/office/drawing/2014/main" id="{206FB712-9DBC-4FC6-AADE-14D946D185C2}"/>
              </a:ext>
            </a:extLst>
          </p:cNvPr>
          <p:cNvSpPr>
            <a:spLocks noGrp="1"/>
          </p:cNvSpPr>
          <p:nvPr>
            <p:ph sz="half" idx="2"/>
          </p:nvPr>
        </p:nvSpPr>
        <p:spPr/>
        <p:txBody>
          <a:bodyPr>
            <a:normAutofit fontScale="92500" lnSpcReduction="10000"/>
          </a:bodyPr>
          <a:lstStyle/>
          <a:p>
            <a:r>
              <a:rPr lang="en-GB" dirty="0">
                <a:solidFill>
                  <a:schemeClr val="accent1">
                    <a:lumMod val="75000"/>
                  </a:schemeClr>
                </a:solidFill>
              </a:rPr>
              <a:t>A child’s brain begins developing in the womb. A fully-grown adult brain has an estimated 86 billion neurons – the information processing cells in the brain. But the majority of them are actually formed in the womb.</a:t>
            </a:r>
          </a:p>
        </p:txBody>
      </p:sp>
    </p:spTree>
    <p:extLst>
      <p:ext uri="{BB962C8B-B14F-4D97-AF65-F5344CB8AC3E}">
        <p14:creationId xmlns:p14="http://schemas.microsoft.com/office/powerpoint/2010/main" val="895678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F6E9E-022A-4DDA-9828-FC37826E7A95}"/>
              </a:ext>
            </a:extLst>
          </p:cNvPr>
          <p:cNvSpPr>
            <a:spLocks noGrp="1"/>
          </p:cNvSpPr>
          <p:nvPr>
            <p:ph type="title"/>
          </p:nvPr>
        </p:nvSpPr>
        <p:spPr/>
        <p:txBody>
          <a:bodyPr/>
          <a:lstStyle/>
          <a:p>
            <a:r>
              <a:rPr kumimoji="0" lang="cy-GB" sz="4200" b="0" i="0" u="none" strike="noStrike" kern="1200" cap="none" spc="0" normalizeH="0" baseline="0" noProof="0" dirty="0">
                <a:ln>
                  <a:noFill/>
                </a:ln>
                <a:solidFill>
                  <a:srgbClr val="000000"/>
                </a:solidFill>
                <a:effectLst/>
                <a:uLnTx/>
                <a:uFillTx/>
                <a:latin typeface="Calibri" panose="020F0502020204030204" pitchFamily="34" charset="0"/>
                <a:ea typeface="DengXian" panose="02010600030101010101" pitchFamily="2" charset="-122"/>
                <a:cs typeface="Arial" panose="020B0604020202020204" pitchFamily="34" charset="0"/>
              </a:rPr>
              <a:t>Dechreuadau Anhygoel</a:t>
            </a:r>
            <a:r>
              <a:rPr kumimoji="0" lang="cy-GB" sz="4000" b="0" i="0" u="none" strike="noStrike" kern="1200" cap="none" spc="0" normalizeH="0" baseline="0" noProof="0" dirty="0">
                <a:ln>
                  <a:noFill/>
                </a:ln>
                <a:solidFill>
                  <a:srgbClr val="000000"/>
                </a:solidFill>
                <a:effectLst/>
                <a:uLnTx/>
                <a:uFillTx/>
                <a:latin typeface="Calibri" panose="020F0502020204030204" pitchFamily="34" charset="0"/>
                <a:ea typeface="DengXian" panose="02010600030101010101" pitchFamily="2" charset="-122"/>
                <a:cs typeface="Arial" panose="020B0604020202020204" pitchFamily="34" charset="0"/>
              </a:rPr>
              <a:t>   </a:t>
            </a:r>
            <a:r>
              <a:rPr lang="en-GB" dirty="0">
                <a:solidFill>
                  <a:schemeClr val="accent1">
                    <a:lumMod val="75000"/>
                  </a:schemeClr>
                </a:solidFill>
              </a:rPr>
              <a:t>Incredible Beginnings</a:t>
            </a:r>
          </a:p>
        </p:txBody>
      </p:sp>
      <p:sp>
        <p:nvSpPr>
          <p:cNvPr id="3" name="Content Placeholder 2">
            <a:extLst>
              <a:ext uri="{FF2B5EF4-FFF2-40B4-BE49-F238E27FC236}">
                <a16:creationId xmlns:a16="http://schemas.microsoft.com/office/drawing/2014/main" id="{F6A198F8-8C1C-4417-9020-965C5F598E6C}"/>
              </a:ext>
            </a:extLst>
          </p:cNvPr>
          <p:cNvSpPr>
            <a:spLocks noGrp="1"/>
          </p:cNvSpPr>
          <p:nvPr>
            <p:ph sz="half" idx="1"/>
          </p:nvPr>
        </p:nvSpPr>
        <p:spPr/>
        <p:txBody>
          <a:bodyPr>
            <a:normAutofit fontScale="92500" lnSpcReduction="10000"/>
          </a:bodyPr>
          <a:lstStyle/>
          <a:p>
            <a:pPr marL="342900" lvl="0" indent="-342900">
              <a:lnSpc>
                <a:spcPct val="107000"/>
              </a:lnSpc>
              <a:spcAft>
                <a:spcPts val="800"/>
              </a:spcAft>
              <a:buFont typeface="Arial" panose="020B0604020202020204" pitchFamily="34" charset="0"/>
              <a:buChar char="•"/>
              <a:tabLst>
                <a:tab pos="457200" algn="l"/>
              </a:tabLst>
            </a:pPr>
            <a:r>
              <a:rPr lang="cy-GB" sz="2800" kern="1200" dirty="0">
                <a:solidFill>
                  <a:srgbClr val="000000"/>
                </a:solidFill>
                <a:effectLst/>
                <a:ea typeface="DengXian" panose="02010600030101010101" pitchFamily="2" charset="-122"/>
                <a:cs typeface="Times New Roman" panose="02020603050405020304" pitchFamily="18" charset="0"/>
              </a:rPr>
              <a:t>Yn ystod babandod, mae'r cysylltiadau rhwng niwronau yn dod yn gryfach ac yn fwy helaeth, gyda chysylltiadau newydd yn ffurfio. Mae'r cysylltiadau hyn yn ffurfio'r rhwydweithiau sy'n sail i ddatblygiad plant.</a:t>
            </a:r>
            <a:endParaRPr lang="cy-GB" sz="1100" dirty="0">
              <a:effectLst/>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cy-GB" sz="2800" kern="1200" dirty="0">
                <a:solidFill>
                  <a:srgbClr val="000000"/>
                </a:solidFill>
                <a:effectLst/>
                <a:ea typeface="DengXian" panose="02010600030101010101" pitchFamily="2" charset="-122"/>
                <a:cs typeface="Times New Roman" panose="02020603050405020304" pitchFamily="18" charset="0"/>
              </a:rPr>
              <a:t>(Achub y Plant, 2016)</a:t>
            </a:r>
            <a:endParaRPr lang="cy-GB" sz="1100" dirty="0">
              <a:effectLst/>
              <a:ea typeface="DengXian" panose="02010600030101010101" pitchFamily="2" charset="-122"/>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3052EE5A-72CD-4DA0-9C98-B5E2034EB424}"/>
              </a:ext>
            </a:extLst>
          </p:cNvPr>
          <p:cNvSpPr>
            <a:spLocks noGrp="1"/>
          </p:cNvSpPr>
          <p:nvPr>
            <p:ph sz="half" idx="2"/>
          </p:nvPr>
        </p:nvSpPr>
        <p:spPr/>
        <p:txBody>
          <a:bodyPr>
            <a:normAutofit fontScale="92500" lnSpcReduction="10000"/>
          </a:bodyPr>
          <a:lstStyle/>
          <a:p>
            <a:r>
              <a:rPr lang="en-GB" dirty="0">
                <a:solidFill>
                  <a:schemeClr val="accent1">
                    <a:lumMod val="75000"/>
                  </a:schemeClr>
                </a:solidFill>
              </a:rPr>
              <a:t>During infancy, the connections between neurons become stronger and more extensive, with new connections forming. These connections form the networks that underlie children’s development.</a:t>
            </a:r>
          </a:p>
          <a:p>
            <a:r>
              <a:rPr lang="en-GB" dirty="0">
                <a:solidFill>
                  <a:schemeClr val="accent1">
                    <a:lumMod val="75000"/>
                  </a:schemeClr>
                </a:solidFill>
              </a:rPr>
              <a:t>(Save the Children, 2016)</a:t>
            </a:r>
          </a:p>
        </p:txBody>
      </p:sp>
    </p:spTree>
    <p:extLst>
      <p:ext uri="{BB962C8B-B14F-4D97-AF65-F5344CB8AC3E}">
        <p14:creationId xmlns:p14="http://schemas.microsoft.com/office/powerpoint/2010/main" val="1907656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72BA959-7AC1-4E6A-9950-99F91A5182B6}"/>
              </a:ext>
            </a:extLst>
          </p:cNvPr>
          <p:cNvSpPr>
            <a:spLocks noGrp="1"/>
          </p:cNvSpPr>
          <p:nvPr>
            <p:ph type="title"/>
          </p:nvPr>
        </p:nvSpPr>
        <p:spPr/>
        <p:txBody>
          <a:bodyPr>
            <a:normAutofit/>
          </a:bodyPr>
          <a:lstStyle/>
          <a:p>
            <a:pPr>
              <a:lnSpc>
                <a:spcPct val="107000"/>
              </a:lnSpc>
              <a:spcAft>
                <a:spcPts val="800"/>
              </a:spcAft>
            </a:pPr>
            <a:r>
              <a:rPr lang="cy-GB" sz="4400" kern="1200" dirty="0">
                <a:solidFill>
                  <a:srgbClr val="000000"/>
                </a:solidFill>
                <a:effectLst/>
                <a:latin typeface="Calibri" panose="020F0502020204030204" pitchFamily="34" charset="0"/>
                <a:ea typeface="DengXian" panose="02010600030101010101" pitchFamily="2" charset="-122"/>
                <a:cs typeface="Arial" panose="020B0604020202020204" pitchFamily="34" charset="0"/>
              </a:rPr>
              <a:t>Strwythur yr Ymennydd            </a:t>
            </a:r>
            <a:r>
              <a:rPr lang="en-GB" dirty="0"/>
              <a:t>Brain Structure</a:t>
            </a:r>
          </a:p>
        </p:txBody>
      </p:sp>
      <p:pic>
        <p:nvPicPr>
          <p:cNvPr id="1026" name="Picture 2">
            <a:extLst>
              <a:ext uri="{FF2B5EF4-FFF2-40B4-BE49-F238E27FC236}">
                <a16:creationId xmlns:a16="http://schemas.microsoft.com/office/drawing/2014/main" id="{680366D9-147B-443F-99DC-446AFB7F511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143000" y="1293020"/>
            <a:ext cx="9736931" cy="4536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5743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2F27F-E987-4108-A7D2-A3ACC14ABADA}"/>
              </a:ext>
            </a:extLst>
          </p:cNvPr>
          <p:cNvSpPr>
            <a:spLocks noGrp="1"/>
          </p:cNvSpPr>
          <p:nvPr>
            <p:ph type="title"/>
          </p:nvPr>
        </p:nvSpPr>
        <p:spPr/>
        <p:txBody>
          <a:bodyPr/>
          <a:lstStyle/>
          <a:p>
            <a:endParaRPr lang="en-GB"/>
          </a:p>
        </p:txBody>
      </p:sp>
      <p:pic>
        <p:nvPicPr>
          <p:cNvPr id="2050" name="Picture 2" descr="See the source image">
            <a:extLst>
              <a:ext uri="{FF2B5EF4-FFF2-40B4-BE49-F238E27FC236}">
                <a16:creationId xmlns:a16="http://schemas.microsoft.com/office/drawing/2014/main" id="{4CBF61C4-BF3A-4EFA-9D1A-37C635E40C5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21494" y="1600200"/>
            <a:ext cx="11480006"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4800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EFBAF-75CF-49B0-956F-D8D5C6A07E60}"/>
              </a:ext>
            </a:extLst>
          </p:cNvPr>
          <p:cNvSpPr>
            <a:spLocks noGrp="1"/>
          </p:cNvSpPr>
          <p:nvPr>
            <p:ph type="title"/>
          </p:nvPr>
        </p:nvSpPr>
        <p:spPr/>
        <p:txBody>
          <a:bodyPr/>
          <a:lstStyle/>
          <a:p>
            <a:r>
              <a:rPr lang="cy-GB" sz="4400" kern="1200" dirty="0">
                <a:solidFill>
                  <a:srgbClr val="000000"/>
                </a:solidFill>
                <a:effectLst/>
                <a:latin typeface="Calibri" panose="020F0502020204030204" pitchFamily="34" charset="0"/>
                <a:ea typeface="DengXian" panose="02010600030101010101" pitchFamily="2" charset="-122"/>
                <a:cs typeface="Arial" panose="020B0604020202020204" pitchFamily="34" charset="0"/>
              </a:rPr>
              <a:t>Sut mae'n gweithio?       </a:t>
            </a:r>
            <a:r>
              <a:rPr lang="en-GB" dirty="0"/>
              <a:t>How does it work?</a:t>
            </a:r>
          </a:p>
        </p:txBody>
      </p:sp>
      <p:pic>
        <p:nvPicPr>
          <p:cNvPr id="3074" name="Picture 2">
            <a:extLst>
              <a:ext uri="{FF2B5EF4-FFF2-40B4-BE49-F238E27FC236}">
                <a16:creationId xmlns:a16="http://schemas.microsoft.com/office/drawing/2014/main" id="{957F4D44-2687-4FD3-BE24-67C0A1419C4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64419" y="1600200"/>
            <a:ext cx="10465594"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2813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 </a:t>
            </a:r>
            <a:r>
              <a:rPr lang="cy-GB" dirty="0"/>
              <a:t>Cysylltiadau  </a:t>
            </a:r>
            <a:r>
              <a:rPr lang="en-GB" dirty="0"/>
              <a:t>               Connections</a:t>
            </a:r>
          </a:p>
        </p:txBody>
      </p:sp>
      <p:pic>
        <p:nvPicPr>
          <p:cNvPr id="7" name="Content Placeholder 6"/>
          <p:cNvPicPr>
            <a:picLocks noGrp="1" noChangeAspect="1"/>
          </p:cNvPicPr>
          <p:nvPr>
            <p:ph idx="1"/>
          </p:nvPr>
        </p:nvPicPr>
        <p:blipFill>
          <a:blip r:embed="rId3"/>
          <a:stretch>
            <a:fillRect/>
          </a:stretch>
        </p:blipFill>
        <p:spPr>
          <a:xfrm>
            <a:off x="2099874" y="1357313"/>
            <a:ext cx="8268392" cy="3916363"/>
          </a:xfrm>
          <a:prstGeom prst="rect">
            <a:avLst/>
          </a:prstGeom>
        </p:spPr>
      </p:pic>
    </p:spTree>
    <p:extLst>
      <p:ext uri="{BB962C8B-B14F-4D97-AF65-F5344CB8AC3E}">
        <p14:creationId xmlns:p14="http://schemas.microsoft.com/office/powerpoint/2010/main" val="1263687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BCD7C-2871-45C5-A351-FF259415DC83}"/>
              </a:ext>
            </a:extLst>
          </p:cNvPr>
          <p:cNvSpPr>
            <a:spLocks noGrp="1"/>
          </p:cNvSpPr>
          <p:nvPr>
            <p:ph type="title"/>
          </p:nvPr>
        </p:nvSpPr>
        <p:spPr/>
        <p:txBody>
          <a:bodyPr>
            <a:normAutofit fontScale="90000"/>
          </a:bodyPr>
          <a:lstStyle/>
          <a:p>
            <a:r>
              <a:rPr lang="cy-GB" sz="4400" kern="1200" dirty="0">
                <a:solidFill>
                  <a:srgbClr val="000000"/>
                </a:solidFill>
                <a:effectLst/>
                <a:ea typeface="DengXian" panose="02010600030101010101" pitchFamily="2" charset="-122"/>
                <a:cs typeface="Arial" panose="020B0604020202020204" pitchFamily="34" charset="0"/>
              </a:rPr>
              <a:t>Y System Nerfol ar waith </a:t>
            </a:r>
            <a:br>
              <a:rPr lang="cy-GB" sz="4400" kern="1200" dirty="0">
                <a:solidFill>
                  <a:srgbClr val="000000"/>
                </a:solidFill>
                <a:effectLst/>
                <a:latin typeface="Calibri" panose="020F0502020204030204" pitchFamily="34" charset="0"/>
                <a:ea typeface="DengXian" panose="02010600030101010101" pitchFamily="2" charset="-122"/>
                <a:cs typeface="Arial" panose="020B0604020202020204" pitchFamily="34" charset="0"/>
              </a:rPr>
            </a:br>
            <a:r>
              <a:rPr lang="en-GB" dirty="0"/>
              <a:t>The Nervous system in action</a:t>
            </a:r>
          </a:p>
        </p:txBody>
      </p:sp>
      <p:sp>
        <p:nvSpPr>
          <p:cNvPr id="3" name="Content Placeholder 2">
            <a:extLst>
              <a:ext uri="{FF2B5EF4-FFF2-40B4-BE49-F238E27FC236}">
                <a16:creationId xmlns:a16="http://schemas.microsoft.com/office/drawing/2014/main" id="{D54EE704-635B-472F-85FB-6D4FF608964D}"/>
              </a:ext>
            </a:extLst>
          </p:cNvPr>
          <p:cNvSpPr>
            <a:spLocks noGrp="1"/>
          </p:cNvSpPr>
          <p:nvPr>
            <p:ph idx="1"/>
          </p:nvPr>
        </p:nvSpPr>
        <p:spPr>
          <a:xfrm>
            <a:off x="609600" y="2247901"/>
            <a:ext cx="10972800" cy="3917032"/>
          </a:xfrm>
        </p:spPr>
        <p:txBody>
          <a:bodyPr/>
          <a:lstStyle/>
          <a:p>
            <a:r>
              <a:rPr lang="sv-SE" dirty="0">
                <a:hlinkClick r:id="rId2"/>
              </a:rPr>
              <a:t>Animeiddiad 3D Niwrodrosglwyddyddion a Synaps - fideo Bing / Neurotransmitter Synapse 3D Animation - Bing video</a:t>
            </a:r>
            <a:endParaRPr lang="en-GB" dirty="0"/>
          </a:p>
        </p:txBody>
      </p:sp>
    </p:spTree>
    <p:extLst>
      <p:ext uri="{BB962C8B-B14F-4D97-AF65-F5344CB8AC3E}">
        <p14:creationId xmlns:p14="http://schemas.microsoft.com/office/powerpoint/2010/main" val="1088526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2D842-E74A-4AE1-B96E-22DECABCC545}"/>
              </a:ext>
            </a:extLst>
          </p:cNvPr>
          <p:cNvSpPr>
            <a:spLocks noGrp="1"/>
          </p:cNvSpPr>
          <p:nvPr>
            <p:ph type="title"/>
          </p:nvPr>
        </p:nvSpPr>
        <p:spPr/>
        <p:txBody>
          <a:bodyPr/>
          <a:lstStyle/>
          <a:p>
            <a:r>
              <a:rPr lang="cy-GB" dirty="0"/>
              <a:t>Cysylltiadau          </a:t>
            </a:r>
            <a:r>
              <a:rPr lang="en-GB" dirty="0"/>
              <a:t> Connections</a:t>
            </a:r>
          </a:p>
        </p:txBody>
      </p:sp>
      <p:pic>
        <p:nvPicPr>
          <p:cNvPr id="4098" name="Picture 2">
            <a:extLst>
              <a:ext uri="{FF2B5EF4-FFF2-40B4-BE49-F238E27FC236}">
                <a16:creationId xmlns:a16="http://schemas.microsoft.com/office/drawing/2014/main" id="{890C38B5-D72A-4AFC-9F5A-AEAB1E17F0D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2431" y="1888965"/>
            <a:ext cx="11179969" cy="3305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5875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00" y="273050"/>
            <a:ext cx="4404785" cy="1162050"/>
          </a:xfrm>
        </p:spPr>
        <p:txBody>
          <a:bodyPr anchor="b">
            <a:normAutofit fontScale="90000"/>
          </a:bodyPr>
          <a:lstStyle/>
          <a:p>
            <a:pPr>
              <a:lnSpc>
                <a:spcPct val="90000"/>
              </a:lnSpc>
            </a:pPr>
            <a:br>
              <a:rPr lang="en-GB" sz="1300" dirty="0"/>
            </a:br>
            <a:br>
              <a:rPr lang="en-GB" sz="1300" dirty="0"/>
            </a:br>
            <a:r>
              <a:rPr lang="cy-GB" sz="1800" dirty="0"/>
              <a:t>Deall ein hunain</a:t>
            </a:r>
            <a:br>
              <a:rPr lang="en-GB" sz="1800" dirty="0"/>
            </a:br>
            <a:r>
              <a:rPr lang="en-GB" sz="1800" dirty="0"/>
              <a:t>Understanding ourselves</a:t>
            </a:r>
            <a:br>
              <a:rPr lang="en-GB" sz="1300" dirty="0"/>
            </a:br>
            <a:br>
              <a:rPr lang="en-GB" sz="1300" dirty="0"/>
            </a:br>
            <a:br>
              <a:rPr lang="en-GB" sz="1300" dirty="0"/>
            </a:br>
            <a:r>
              <a:rPr lang="en-GB" sz="1300" dirty="0">
                <a:hlinkClick r:id="rId3"/>
              </a:rPr>
              <a:t>Importance of body representations in social-cognitive development: New insights from infant brain science (washington.edu)</a:t>
            </a:r>
            <a:endParaRPr lang="en-GB" sz="1300" dirty="0"/>
          </a:p>
        </p:txBody>
      </p:sp>
      <p:pic>
        <p:nvPicPr>
          <p:cNvPr id="4" name="Content Placeholder 3"/>
          <p:cNvPicPr>
            <a:picLocks noGrp="1" noChangeAspect="1"/>
          </p:cNvPicPr>
          <p:nvPr>
            <p:ph idx="1"/>
          </p:nvPr>
        </p:nvPicPr>
        <p:blipFill rotWithShape="1">
          <a:blip r:embed="rId4"/>
          <a:srcRect t="4244" r="-1" b="-1"/>
          <a:stretch/>
        </p:blipFill>
        <p:spPr>
          <a:xfrm>
            <a:off x="4766733" y="273051"/>
            <a:ext cx="6815667" cy="5172173"/>
          </a:xfrm>
          <a:prstGeom prst="rect">
            <a:avLst/>
          </a:prstGeom>
          <a:noFill/>
        </p:spPr>
      </p:pic>
      <p:sp>
        <p:nvSpPr>
          <p:cNvPr id="9" name="Text Placeholder 3">
            <a:extLst>
              <a:ext uri="{FF2B5EF4-FFF2-40B4-BE49-F238E27FC236}">
                <a16:creationId xmlns:a16="http://schemas.microsoft.com/office/drawing/2014/main" id="{3C94A860-94F2-49ED-812D-3DAB1323393A}"/>
              </a:ext>
            </a:extLst>
          </p:cNvPr>
          <p:cNvSpPr>
            <a:spLocks noGrp="1"/>
          </p:cNvSpPr>
          <p:nvPr>
            <p:ph type="body" sz="half" idx="2"/>
          </p:nvPr>
        </p:nvSpPr>
        <p:spPr>
          <a:xfrm>
            <a:off x="609601" y="1435101"/>
            <a:ext cx="4011084" cy="4029891"/>
          </a:xfrm>
        </p:spPr>
        <p:txBody>
          <a:bodyPr>
            <a:normAutofit/>
          </a:bodyPr>
          <a:lstStyle/>
          <a:p>
            <a:r>
              <a:rPr lang="cy-GB" sz="1700" dirty="0"/>
              <a:t>Mae’r system Nerfol yn galluogi datblygiad model gweithio neu </a:t>
            </a:r>
            <a:r>
              <a:rPr lang="cy-GB" sz="1700" dirty="0" err="1"/>
              <a:t>gynrycholiad</a:t>
            </a:r>
            <a:r>
              <a:rPr lang="cy-GB" sz="1700" dirty="0"/>
              <a:t> o’n corff.</a:t>
            </a:r>
          </a:p>
          <a:p>
            <a:endParaRPr lang="cy-GB" sz="1700" dirty="0"/>
          </a:p>
          <a:p>
            <a:r>
              <a:rPr lang="cy-GB" sz="1700" dirty="0"/>
              <a:t>Byddwn yn edrych ar brif bwyntiau’r erthygl hon gyda’n gilydd.</a:t>
            </a:r>
          </a:p>
          <a:p>
            <a:endParaRPr lang="en-US" sz="1700" dirty="0"/>
          </a:p>
          <a:p>
            <a:endParaRPr lang="en-US" dirty="0"/>
          </a:p>
          <a:p>
            <a:r>
              <a:rPr lang="en-US" sz="1600" dirty="0"/>
              <a:t>The Nervous system enables the development of a working model or representation of our body.</a:t>
            </a:r>
          </a:p>
          <a:p>
            <a:endParaRPr lang="en-US" sz="1600" dirty="0"/>
          </a:p>
          <a:p>
            <a:r>
              <a:rPr lang="en-US" sz="1600" dirty="0"/>
              <a:t>We will look at the main points of this article together.</a:t>
            </a:r>
          </a:p>
        </p:txBody>
      </p:sp>
    </p:spTree>
    <p:extLst>
      <p:ext uri="{BB962C8B-B14F-4D97-AF65-F5344CB8AC3E}">
        <p14:creationId xmlns:p14="http://schemas.microsoft.com/office/powerpoint/2010/main" val="631639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C52DC2-BC73-4C02-A1B8-9D32E41A09FF}"/>
              </a:ext>
            </a:extLst>
          </p:cNvPr>
          <p:cNvSpPr>
            <a:spLocks noGrp="1"/>
          </p:cNvSpPr>
          <p:nvPr>
            <p:ph type="title"/>
          </p:nvPr>
        </p:nvSpPr>
        <p:spPr/>
        <p:txBody>
          <a:bodyPr>
            <a:normAutofit fontScale="90000"/>
          </a:bodyPr>
          <a:lstStyle/>
          <a:p>
            <a:r>
              <a:rPr lang="cy-GB" sz="4400" kern="1200" dirty="0">
                <a:solidFill>
                  <a:srgbClr val="000000"/>
                </a:solidFill>
                <a:effectLst/>
                <a:latin typeface="Calibri" panose="020F0502020204030204" pitchFamily="34" charset="0"/>
                <a:ea typeface="DengXian" panose="02010600030101010101" pitchFamily="2" charset="-122"/>
                <a:cs typeface="Arial" panose="020B0604020202020204" pitchFamily="34" charset="0"/>
              </a:rPr>
              <a:t>Cysylltiadau yw'r allwedd!</a:t>
            </a:r>
            <a:br>
              <a:rPr lang="cy-GB" sz="4400" kern="1200" dirty="0">
                <a:solidFill>
                  <a:srgbClr val="000000"/>
                </a:solidFill>
                <a:effectLst/>
                <a:latin typeface="Calibri" panose="020F0502020204030204" pitchFamily="34" charset="0"/>
                <a:ea typeface="DengXian" panose="02010600030101010101" pitchFamily="2" charset="-122"/>
                <a:cs typeface="Arial" panose="020B0604020202020204" pitchFamily="34" charset="0"/>
              </a:rPr>
            </a:br>
            <a:r>
              <a:rPr lang="en-GB" dirty="0">
                <a:solidFill>
                  <a:schemeClr val="accent1">
                    <a:lumMod val="75000"/>
                  </a:schemeClr>
                </a:solidFill>
              </a:rPr>
              <a:t>Connections are the key!</a:t>
            </a:r>
          </a:p>
        </p:txBody>
      </p:sp>
      <p:sp>
        <p:nvSpPr>
          <p:cNvPr id="5" name="Content Placeholder 4">
            <a:extLst>
              <a:ext uri="{FF2B5EF4-FFF2-40B4-BE49-F238E27FC236}">
                <a16:creationId xmlns:a16="http://schemas.microsoft.com/office/drawing/2014/main" id="{CE253E0B-19E5-489C-B584-72BC09906D80}"/>
              </a:ext>
            </a:extLst>
          </p:cNvPr>
          <p:cNvSpPr>
            <a:spLocks noGrp="1"/>
          </p:cNvSpPr>
          <p:nvPr>
            <p:ph sz="half" idx="1"/>
          </p:nvPr>
        </p:nvSpPr>
        <p:spPr/>
        <p:txBody>
          <a:bodyPr/>
          <a:lstStyle/>
          <a:p>
            <a:pPr marL="342900" lvl="0" indent="-342900">
              <a:buFont typeface="Arial" panose="020B0604020202020204" pitchFamily="34" charset="0"/>
              <a:buChar char="•"/>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Rydym wedi gweld yr anatomeg a'r ffisioleg.</a:t>
            </a:r>
            <a:endParaRPr lang="cy-GB" sz="1200" dirty="0">
              <a:effectLst/>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Yr hyn y mae'r babi'n ei brofi sy'n adeiladu'r cysylltiadau hyn.</a:t>
            </a:r>
            <a:endParaRPr lang="cy-GB" sz="1200" dirty="0">
              <a:effectLst/>
              <a:ea typeface="Times New Roman" panose="02020603050405020304" pitchFamily="18" charset="0"/>
              <a:cs typeface="Times New Roman" panose="02020603050405020304" pitchFamily="18" charset="0"/>
            </a:endParaRPr>
          </a:p>
          <a:p>
            <a:r>
              <a:rPr lang="cy-GB" sz="2800" kern="1200" dirty="0">
                <a:solidFill>
                  <a:srgbClr val="000000"/>
                </a:solidFill>
                <a:effectLst/>
                <a:ea typeface="DengXian" panose="02010600030101010101" pitchFamily="2" charset="-122"/>
                <a:cs typeface="Arial" panose="020B0604020202020204" pitchFamily="34" charset="0"/>
              </a:rPr>
              <a:t>Sut gallwn ni gefnogi'r gwaith o ddatblygu'r cysylltiadau hyn?</a:t>
            </a:r>
            <a:endParaRPr lang="en-GB" dirty="0"/>
          </a:p>
        </p:txBody>
      </p:sp>
      <p:sp>
        <p:nvSpPr>
          <p:cNvPr id="6" name="Content Placeholder 5">
            <a:extLst>
              <a:ext uri="{FF2B5EF4-FFF2-40B4-BE49-F238E27FC236}">
                <a16:creationId xmlns:a16="http://schemas.microsoft.com/office/drawing/2014/main" id="{371CBD4C-A3B8-4D77-BA97-7CEEEB8B4F1D}"/>
              </a:ext>
            </a:extLst>
          </p:cNvPr>
          <p:cNvSpPr>
            <a:spLocks noGrp="1"/>
          </p:cNvSpPr>
          <p:nvPr>
            <p:ph sz="half" idx="2"/>
          </p:nvPr>
        </p:nvSpPr>
        <p:spPr/>
        <p:txBody>
          <a:bodyPr/>
          <a:lstStyle/>
          <a:p>
            <a:r>
              <a:rPr lang="en-GB" dirty="0">
                <a:solidFill>
                  <a:schemeClr val="accent1">
                    <a:lumMod val="75000"/>
                  </a:schemeClr>
                </a:solidFill>
              </a:rPr>
              <a:t>We have seen the anatomy and physiology.</a:t>
            </a:r>
          </a:p>
          <a:p>
            <a:r>
              <a:rPr lang="en-GB" dirty="0">
                <a:solidFill>
                  <a:schemeClr val="accent1">
                    <a:lumMod val="75000"/>
                  </a:schemeClr>
                </a:solidFill>
              </a:rPr>
              <a:t>It is what the baby experiences that builds these connections.</a:t>
            </a:r>
          </a:p>
          <a:p>
            <a:r>
              <a:rPr lang="en-GB" dirty="0">
                <a:solidFill>
                  <a:schemeClr val="accent1">
                    <a:lumMod val="75000"/>
                  </a:schemeClr>
                </a:solidFill>
              </a:rPr>
              <a:t>How can we support the development of building these connections?</a:t>
            </a:r>
          </a:p>
          <a:p>
            <a:pPr marL="0" indent="0">
              <a:buNone/>
            </a:pPr>
            <a:endParaRPr lang="en-GB" dirty="0"/>
          </a:p>
        </p:txBody>
      </p:sp>
    </p:spTree>
    <p:extLst>
      <p:ext uri="{BB962C8B-B14F-4D97-AF65-F5344CB8AC3E}">
        <p14:creationId xmlns:p14="http://schemas.microsoft.com/office/powerpoint/2010/main" val="2743874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212C6A1-EB20-4178-99A8-DE6A2A61D326}"/>
              </a:ext>
            </a:extLst>
          </p:cNvPr>
          <p:cNvSpPr>
            <a:spLocks noGrp="1"/>
          </p:cNvSpPr>
          <p:nvPr>
            <p:ph type="title"/>
          </p:nvPr>
        </p:nvSpPr>
        <p:spPr/>
        <p:txBody>
          <a:bodyPr/>
          <a:lstStyle/>
          <a:p>
            <a:r>
              <a:rPr lang="en-GB" dirty="0"/>
              <a:t>Maslow</a:t>
            </a:r>
          </a:p>
        </p:txBody>
      </p:sp>
      <p:pic>
        <p:nvPicPr>
          <p:cNvPr id="1026" name="Picture 2" descr="See the source image">
            <a:extLst>
              <a:ext uri="{FF2B5EF4-FFF2-40B4-BE49-F238E27FC236}">
                <a16:creationId xmlns:a16="http://schemas.microsoft.com/office/drawing/2014/main" id="{551FE7E5-A27C-461B-8482-C2E5B4F321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9637" y="1716883"/>
            <a:ext cx="10372725" cy="4924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4027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7083A-5C8D-4E35-BBBD-C1A832FBB1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882AEEC-A9A6-498C-8617-FB9AB903D6F6}"/>
              </a:ext>
            </a:extLst>
          </p:cNvPr>
          <p:cNvSpPr>
            <a:spLocks noGrp="1"/>
          </p:cNvSpPr>
          <p:nvPr>
            <p:ph sz="half" idx="1"/>
          </p:nvPr>
        </p:nvSpPr>
        <p:spPr/>
        <p:txBody>
          <a:bodyPr>
            <a:normAutofit fontScale="92500"/>
          </a:bodyPr>
          <a:lstStyle/>
          <a:p>
            <a:pPr marL="342900" lvl="0" indent="-342900">
              <a:lnSpc>
                <a:spcPct val="107000"/>
              </a:lnSpc>
              <a:spcAft>
                <a:spcPts val="800"/>
              </a:spcAft>
              <a:buFont typeface="Arial" panose="020B0604020202020204" pitchFamily="34" charset="0"/>
              <a:buChar char="•"/>
              <a:tabLst>
                <a:tab pos="457200" algn="l"/>
              </a:tabLst>
            </a:pPr>
            <a:r>
              <a:rPr lang="cy-GB" sz="2800" kern="1200" dirty="0">
                <a:solidFill>
                  <a:srgbClr val="000000"/>
                </a:solidFill>
                <a:effectLst/>
                <a:ea typeface="DengXian" panose="02010600030101010101" pitchFamily="2" charset="-122"/>
                <a:cs typeface="Times New Roman" panose="02020603050405020304" pitchFamily="18" charset="0"/>
              </a:rPr>
              <a:t>Mae babanod yn cysylltu symud a dysgu drwy'r synhwyrau.</a:t>
            </a:r>
            <a:endParaRPr lang="cy-GB" sz="800" dirty="0">
              <a:effectLst/>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cy-GB" sz="2800" kern="1200" noProof="1">
                <a:solidFill>
                  <a:srgbClr val="000000"/>
                </a:solidFill>
                <a:effectLst/>
                <a:ea typeface="DengXian" panose="02010600030101010101" pitchFamily="2" charset="-122"/>
                <a:cs typeface="Times New Roman" panose="02020603050405020304" pitchFamily="18" charset="0"/>
              </a:rPr>
              <a:t>Cinesthesia </a:t>
            </a:r>
            <a:r>
              <a:rPr lang="cy-GB" sz="2800" kern="1200" dirty="0">
                <a:solidFill>
                  <a:srgbClr val="000000"/>
                </a:solidFill>
                <a:effectLst/>
                <a:ea typeface="DengXian" panose="02010600030101010101" pitchFamily="2" charset="-122"/>
                <a:cs typeface="Times New Roman" panose="02020603050405020304" pitchFamily="18" charset="0"/>
              </a:rPr>
              <a:t>yw'r enw ar hyn.</a:t>
            </a:r>
            <a:endParaRPr lang="cy-GB" sz="800" dirty="0">
              <a:effectLst/>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cy-GB" sz="2800" kern="1200" dirty="0">
                <a:solidFill>
                  <a:srgbClr val="000000"/>
                </a:solidFill>
                <a:effectLst/>
                <a:ea typeface="DengXian" panose="02010600030101010101" pitchFamily="2" charset="-122"/>
                <a:cs typeface="Times New Roman" panose="02020603050405020304" pitchFamily="18" charset="0"/>
              </a:rPr>
              <a:t>Mae'r ymdeimlad o symud ein corff yn sylfaenol yn y datblygiad o’r hunan.</a:t>
            </a:r>
            <a:endParaRPr lang="cy-GB" sz="800" dirty="0">
              <a:effectLst/>
              <a:ea typeface="DengXian" panose="02010600030101010101" pitchFamily="2" charset="-122"/>
              <a:cs typeface="Times New Roman" panose="02020603050405020304" pitchFamily="18"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cy-GB" sz="2800" b="0" i="0" u="none" strike="noStrike" kern="1200" cap="none" spc="0" normalizeH="0" baseline="0" dirty="0" err="1">
                <a:ln>
                  <a:noFill/>
                </a:ln>
                <a:solidFill>
                  <a:prstClr val="black"/>
                </a:solidFill>
                <a:effectLst/>
                <a:uLnTx/>
                <a:uFillTx/>
                <a:latin typeface="Myriad Pro"/>
                <a:ea typeface="+mn-ea"/>
                <a:cs typeface="+mn-cs"/>
                <a:hlinkClick r:id="rId2"/>
              </a:rPr>
              <a:t>Cinesthesia</a:t>
            </a:r>
            <a:r>
              <a:rPr kumimoji="0" lang="cy-GB" sz="2800" b="0" i="0" u="none" strike="noStrike" kern="1200" cap="none" spc="0" normalizeH="0" baseline="0" dirty="0">
                <a:ln>
                  <a:noFill/>
                </a:ln>
                <a:solidFill>
                  <a:prstClr val="black"/>
                </a:solidFill>
                <a:effectLst/>
                <a:uLnTx/>
                <a:uFillTx/>
                <a:latin typeface="Myriad Pro"/>
                <a:ea typeface="+mn-ea"/>
                <a:cs typeface="+mn-cs"/>
                <a:hlinkClick r:id="rId2"/>
              </a:rPr>
              <a:t> – Y Stori Echddygol</a:t>
            </a:r>
            <a:endParaRPr kumimoji="0" lang="cy-GB" sz="2800" b="0" i="0" u="none" strike="noStrike" kern="1200" cap="none" spc="0" normalizeH="0" baseline="0" dirty="0">
              <a:ln>
                <a:noFill/>
              </a:ln>
              <a:solidFill>
                <a:prstClr val="black"/>
              </a:solidFill>
              <a:effectLst/>
              <a:uLnTx/>
              <a:uFillTx/>
              <a:latin typeface="Myriad Pro"/>
              <a:ea typeface="+mn-ea"/>
              <a:cs typeface="+mn-cs"/>
            </a:endParaRPr>
          </a:p>
          <a:p>
            <a:endParaRPr lang="en-GB" dirty="0"/>
          </a:p>
        </p:txBody>
      </p:sp>
      <p:sp>
        <p:nvSpPr>
          <p:cNvPr id="4" name="Content Placeholder 3">
            <a:extLst>
              <a:ext uri="{FF2B5EF4-FFF2-40B4-BE49-F238E27FC236}">
                <a16:creationId xmlns:a16="http://schemas.microsoft.com/office/drawing/2014/main" id="{CC997C19-9A2C-439B-88F9-944FBC5F384B}"/>
              </a:ext>
            </a:extLst>
          </p:cNvPr>
          <p:cNvSpPr>
            <a:spLocks noGrp="1"/>
          </p:cNvSpPr>
          <p:nvPr>
            <p:ph sz="half" idx="2"/>
          </p:nvPr>
        </p:nvSpPr>
        <p:spPr/>
        <p:txBody>
          <a:bodyPr>
            <a:normAutofit fontScale="92500"/>
          </a:bodyPr>
          <a:lstStyle/>
          <a:p>
            <a:r>
              <a:rPr lang="en-GB" dirty="0">
                <a:solidFill>
                  <a:schemeClr val="accent1">
                    <a:lumMod val="75000"/>
                  </a:schemeClr>
                </a:solidFill>
              </a:rPr>
              <a:t>Babies link moving and learning through the senses.</a:t>
            </a:r>
          </a:p>
          <a:p>
            <a:r>
              <a:rPr lang="en-GB" dirty="0">
                <a:solidFill>
                  <a:schemeClr val="accent1">
                    <a:lumMod val="75000"/>
                  </a:schemeClr>
                </a:solidFill>
              </a:rPr>
              <a:t>This is called Kinaesthesia.</a:t>
            </a:r>
          </a:p>
          <a:p>
            <a:r>
              <a:rPr lang="en-GB" dirty="0">
                <a:solidFill>
                  <a:schemeClr val="accent1">
                    <a:lumMod val="75000"/>
                  </a:schemeClr>
                </a:solidFill>
              </a:rPr>
              <a:t>The sense of movement of our body is fundamental in the development of self.</a:t>
            </a:r>
          </a:p>
          <a:p>
            <a:r>
              <a:rPr lang="en-GB" dirty="0" err="1">
                <a:hlinkClick r:id="rId2"/>
              </a:rPr>
              <a:t>Kinesthesia</a:t>
            </a:r>
            <a:r>
              <a:rPr lang="en-GB" dirty="0">
                <a:hlinkClick r:id="rId2"/>
              </a:rPr>
              <a:t> – The Motor Story</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3521052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773FC-63FC-463D-B728-8B56B2848D68}"/>
              </a:ext>
            </a:extLst>
          </p:cNvPr>
          <p:cNvSpPr>
            <a:spLocks noGrp="1"/>
          </p:cNvSpPr>
          <p:nvPr>
            <p:ph type="title"/>
          </p:nvPr>
        </p:nvSpPr>
        <p:spPr/>
        <p:txBody>
          <a:bodyPr/>
          <a:lstStyle/>
          <a:p>
            <a:r>
              <a:rPr lang="cy-GB" dirty="0">
                <a:solidFill>
                  <a:srgbClr val="000000"/>
                </a:solidFill>
                <a:latin typeface="Calibri" panose="020F0502020204030204" pitchFamily="34" charset="0"/>
                <a:ea typeface="DengXian" panose="02010600030101010101" pitchFamily="2" charset="-122"/>
                <a:cs typeface="Arial" panose="020B0604020202020204" pitchFamily="34" charset="0"/>
              </a:rPr>
              <a:t>Serfio</a:t>
            </a:r>
            <a:r>
              <a:rPr lang="cy-GB" sz="4400" kern="1200" dirty="0">
                <a:solidFill>
                  <a:srgbClr val="000000"/>
                </a:solidFill>
                <a:effectLst/>
                <a:latin typeface="Calibri" panose="020F0502020204030204" pitchFamily="34" charset="0"/>
                <a:ea typeface="DengXian" panose="02010600030101010101" pitchFamily="2" charset="-122"/>
                <a:cs typeface="Arial" panose="020B0604020202020204" pitchFamily="34" charset="0"/>
              </a:rPr>
              <a:t> a dychwelyd</a:t>
            </a:r>
            <a:r>
              <a:rPr lang="en-GB" dirty="0"/>
              <a:t>           </a:t>
            </a:r>
            <a:r>
              <a:rPr lang="en-GB" dirty="0">
                <a:solidFill>
                  <a:schemeClr val="accent1">
                    <a:lumMod val="75000"/>
                  </a:schemeClr>
                </a:solidFill>
              </a:rPr>
              <a:t>Serve and return</a:t>
            </a:r>
          </a:p>
        </p:txBody>
      </p:sp>
      <p:sp>
        <p:nvSpPr>
          <p:cNvPr id="3" name="Content Placeholder 2">
            <a:extLst>
              <a:ext uri="{FF2B5EF4-FFF2-40B4-BE49-F238E27FC236}">
                <a16:creationId xmlns:a16="http://schemas.microsoft.com/office/drawing/2014/main" id="{FB2F4BD9-B790-426F-8333-F4EDDB400C64}"/>
              </a:ext>
            </a:extLst>
          </p:cNvPr>
          <p:cNvSpPr>
            <a:spLocks noGrp="1"/>
          </p:cNvSpPr>
          <p:nvPr>
            <p:ph sz="half" idx="1"/>
          </p:nvPr>
        </p:nvSpPr>
        <p:spPr/>
        <p:txBody>
          <a:bodyPr>
            <a:normAutofit fontScale="92500" lnSpcReduction="20000"/>
          </a:bodyPr>
          <a:lstStyle/>
          <a:p>
            <a:pPr marL="342900" lvl="0" indent="-342900">
              <a:buFont typeface="Arial" panose="020B0604020202020204" pitchFamily="34" charset="0"/>
              <a:buChar char="•"/>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Mae babanod yn ymateb i'n lleisiau a’n hagosrwydd.</a:t>
            </a:r>
            <a:endParaRPr lang="cy-GB" sz="1200" dirty="0">
              <a:effectLst/>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Cyswllt llygaid</a:t>
            </a:r>
            <a:endParaRPr lang="cy-GB" sz="1200" dirty="0">
              <a:effectLst/>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Cyffwrdd</a:t>
            </a:r>
            <a:endParaRPr lang="cy-GB" sz="1200" dirty="0">
              <a:effectLst/>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Cerddoriaeth</a:t>
            </a:r>
            <a:endParaRPr lang="cy-GB" sz="1200" dirty="0">
              <a:effectLst/>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Mynegiant wyneb</a:t>
            </a:r>
            <a:endParaRPr lang="cy-GB" sz="1200" dirty="0">
              <a:effectLst/>
              <a:ea typeface="Times New Roman" panose="02020603050405020304" pitchFamily="18" charset="0"/>
              <a:cs typeface="Times New Roman" panose="02020603050405020304" pitchFamily="18" charset="0"/>
            </a:endParaRPr>
          </a:p>
          <a:p>
            <a:r>
              <a:rPr lang="cy-GB" dirty="0">
                <a:hlinkClick r:id="rId2"/>
              </a:rPr>
              <a:t>Rhyngweithio drwy Serfio a Dychwelyd yn Llunio </a:t>
            </a:r>
            <a:r>
              <a:rPr lang="cy-GB" dirty="0" err="1">
                <a:hlinkClick r:id="rId2"/>
              </a:rPr>
              <a:t>Cylchedwaith</a:t>
            </a:r>
            <a:r>
              <a:rPr lang="cy-GB" dirty="0">
                <a:hlinkClick r:id="rId2"/>
              </a:rPr>
              <a:t> yr Ymennydd </a:t>
            </a:r>
            <a:r>
              <a:rPr lang="en-GB" dirty="0">
                <a:hlinkClick r:id="rId2"/>
              </a:rPr>
              <a:t>(harvard.edu)</a:t>
            </a:r>
            <a:endParaRPr lang="en-GB" dirty="0"/>
          </a:p>
          <a:p>
            <a:endParaRPr lang="en-GB" dirty="0"/>
          </a:p>
        </p:txBody>
      </p:sp>
      <p:sp>
        <p:nvSpPr>
          <p:cNvPr id="4" name="Content Placeholder 3">
            <a:extLst>
              <a:ext uri="{FF2B5EF4-FFF2-40B4-BE49-F238E27FC236}">
                <a16:creationId xmlns:a16="http://schemas.microsoft.com/office/drawing/2014/main" id="{9491CDAD-6A74-434D-9BEF-35F10C105610}"/>
              </a:ext>
            </a:extLst>
          </p:cNvPr>
          <p:cNvSpPr>
            <a:spLocks noGrp="1"/>
          </p:cNvSpPr>
          <p:nvPr>
            <p:ph sz="half" idx="2"/>
          </p:nvPr>
        </p:nvSpPr>
        <p:spPr/>
        <p:txBody>
          <a:bodyPr>
            <a:normAutofit fontScale="92500" lnSpcReduction="20000"/>
          </a:bodyPr>
          <a:lstStyle/>
          <a:p>
            <a:r>
              <a:rPr lang="en-GB" dirty="0">
                <a:solidFill>
                  <a:schemeClr val="accent1">
                    <a:lumMod val="75000"/>
                  </a:schemeClr>
                </a:solidFill>
              </a:rPr>
              <a:t>Babies respond to our voices and closeness.</a:t>
            </a:r>
          </a:p>
          <a:p>
            <a:r>
              <a:rPr lang="en-GB" dirty="0">
                <a:solidFill>
                  <a:schemeClr val="accent1">
                    <a:lumMod val="75000"/>
                  </a:schemeClr>
                </a:solidFill>
              </a:rPr>
              <a:t>Eye contact</a:t>
            </a:r>
          </a:p>
          <a:p>
            <a:r>
              <a:rPr lang="en-GB" dirty="0">
                <a:solidFill>
                  <a:schemeClr val="accent1">
                    <a:lumMod val="75000"/>
                  </a:schemeClr>
                </a:solidFill>
              </a:rPr>
              <a:t>Touch</a:t>
            </a:r>
          </a:p>
          <a:p>
            <a:r>
              <a:rPr lang="en-GB" dirty="0">
                <a:solidFill>
                  <a:schemeClr val="accent1">
                    <a:lumMod val="75000"/>
                  </a:schemeClr>
                </a:solidFill>
              </a:rPr>
              <a:t>Music</a:t>
            </a:r>
          </a:p>
          <a:p>
            <a:r>
              <a:rPr lang="en-GB" dirty="0">
                <a:solidFill>
                  <a:schemeClr val="accent1">
                    <a:lumMod val="75000"/>
                  </a:schemeClr>
                </a:solidFill>
              </a:rPr>
              <a:t>Facial expression</a:t>
            </a:r>
          </a:p>
          <a:p>
            <a:r>
              <a:rPr lang="en-GB" dirty="0">
                <a:hlinkClick r:id="rId2"/>
              </a:rPr>
              <a:t>Serve and Return Interaction Shapes Brain Circuitry (harvard.edu)</a:t>
            </a:r>
            <a:endParaRPr lang="en-GB" dirty="0"/>
          </a:p>
          <a:p>
            <a:endParaRPr lang="en-GB" dirty="0"/>
          </a:p>
          <a:p>
            <a:endParaRPr lang="en-GB" dirty="0"/>
          </a:p>
        </p:txBody>
      </p:sp>
    </p:spTree>
    <p:extLst>
      <p:ext uri="{BB962C8B-B14F-4D97-AF65-F5344CB8AC3E}">
        <p14:creationId xmlns:p14="http://schemas.microsoft.com/office/powerpoint/2010/main" val="1950753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6F0EB-3482-437F-9E3A-92CF814B1034}"/>
              </a:ext>
            </a:extLst>
          </p:cNvPr>
          <p:cNvSpPr>
            <a:spLocks noGrp="1"/>
          </p:cNvSpPr>
          <p:nvPr>
            <p:ph type="title"/>
          </p:nvPr>
        </p:nvSpPr>
        <p:spPr/>
        <p:txBody>
          <a:bodyPr/>
          <a:lstStyle/>
          <a:p>
            <a:r>
              <a:rPr lang="cy-GB" sz="4400" kern="1200" dirty="0">
                <a:solidFill>
                  <a:srgbClr val="000000"/>
                </a:solidFill>
                <a:effectLst/>
                <a:latin typeface="Calibri" panose="020F0502020204030204" pitchFamily="34" charset="0"/>
                <a:ea typeface="DengXian" panose="02010600030101010101" pitchFamily="2" charset="-122"/>
                <a:cs typeface="Arial" panose="020B0604020202020204" pitchFamily="34" charset="0"/>
              </a:rPr>
              <a:t>Ymgorfforiad                         </a:t>
            </a:r>
            <a:r>
              <a:rPr lang="en-GB" dirty="0"/>
              <a:t>  </a:t>
            </a:r>
            <a:r>
              <a:rPr lang="en-GB" dirty="0">
                <a:solidFill>
                  <a:schemeClr val="accent1">
                    <a:lumMod val="75000"/>
                  </a:schemeClr>
                </a:solidFill>
              </a:rPr>
              <a:t>Embodiment</a:t>
            </a:r>
          </a:p>
        </p:txBody>
      </p:sp>
      <p:sp>
        <p:nvSpPr>
          <p:cNvPr id="3" name="Content Placeholder 2">
            <a:extLst>
              <a:ext uri="{FF2B5EF4-FFF2-40B4-BE49-F238E27FC236}">
                <a16:creationId xmlns:a16="http://schemas.microsoft.com/office/drawing/2014/main" id="{A290B02B-C48A-4134-B7EE-CCB0AA6CB916}"/>
              </a:ext>
            </a:extLst>
          </p:cNvPr>
          <p:cNvSpPr>
            <a:spLocks noGrp="1"/>
          </p:cNvSpPr>
          <p:nvPr>
            <p:ph sz="half" idx="1"/>
          </p:nvPr>
        </p:nvSpPr>
        <p:spPr/>
        <p:txBody>
          <a:bodyPr>
            <a:normAutofit fontScale="77500" lnSpcReduction="20000"/>
          </a:bodyPr>
          <a:lstStyle/>
          <a:p>
            <a:pPr marL="342900" lvl="0" indent="-342900">
              <a:buFont typeface="Arial" panose="020B0604020202020204" pitchFamily="34" charset="0"/>
              <a:buChar char="•"/>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O weithredoedd syml fel cicio gwrthrych i ymddygiad mwy cymhleth fel gyrru car, darganfod byd gwrthrychau, mynegi emosiwn yn yr wyneb, defnyddio iaith lafar, a hyd yn oed ddatblygu ymwybyddiaeth, mae ein profiadau wedi'u seilio mewn rhyw ffordd ar briodweddau ein cyrff (</a:t>
            </a:r>
            <a:r>
              <a:rPr lang="cy-GB" sz="2800" kern="1200" dirty="0" err="1">
                <a:solidFill>
                  <a:srgbClr val="000000"/>
                </a:solidFill>
                <a:effectLst/>
                <a:ea typeface="Times New Roman" panose="02020603050405020304" pitchFamily="18" charset="0"/>
                <a:cs typeface="Times New Roman" panose="02020603050405020304" pitchFamily="18" charset="0"/>
              </a:rPr>
              <a:t>Marmeleira</a:t>
            </a:r>
            <a:r>
              <a:rPr lang="cy-GB" sz="1400" dirty="0">
                <a:effectLst/>
                <a:ea typeface="Times New Roman" panose="02020603050405020304" pitchFamily="18" charset="0"/>
                <a:cs typeface="Times New Roman" panose="02020603050405020304" pitchFamily="18" charset="0"/>
              </a:rPr>
              <a:t> </a:t>
            </a:r>
            <a:r>
              <a:rPr lang="cy-GB" sz="2800" kern="1200" dirty="0">
                <a:solidFill>
                  <a:srgbClr val="000000"/>
                </a:solidFill>
                <a:effectLst/>
                <a:ea typeface="Times New Roman" panose="02020603050405020304" pitchFamily="18" charset="0"/>
                <a:cs typeface="Times New Roman" panose="02020603050405020304" pitchFamily="18" charset="0"/>
              </a:rPr>
              <a:t> a </a:t>
            </a:r>
            <a:r>
              <a:rPr lang="cy-GB" sz="2800" kern="1200" dirty="0" err="1">
                <a:solidFill>
                  <a:srgbClr val="000000"/>
                </a:solidFill>
                <a:effectLst/>
                <a:ea typeface="Times New Roman" panose="02020603050405020304" pitchFamily="18" charset="0"/>
                <a:cs typeface="Times New Roman" panose="02020603050405020304" pitchFamily="18" charset="0"/>
              </a:rPr>
              <a:t>Santos</a:t>
            </a:r>
            <a:r>
              <a:rPr lang="cy-GB" sz="2800" kern="1200" dirty="0">
                <a:solidFill>
                  <a:srgbClr val="000000"/>
                </a:solidFill>
                <a:effectLst/>
                <a:ea typeface="Times New Roman" panose="02020603050405020304" pitchFamily="18" charset="0"/>
                <a:cs typeface="Times New Roman" panose="02020603050405020304" pitchFamily="18" charset="0"/>
              </a:rPr>
              <a:t>, 2019).</a:t>
            </a:r>
            <a:endParaRPr lang="cy-GB" sz="1400" dirty="0">
              <a:effectLst/>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cy-GB" sz="2800" kern="1200" dirty="0">
                <a:solidFill>
                  <a:srgbClr val="1C1D1E"/>
                </a:solidFill>
                <a:effectLst/>
                <a:ea typeface="Times New Roman" panose="02020603050405020304" pitchFamily="18" charset="0"/>
                <a:cs typeface="Times New Roman" panose="02020603050405020304" pitchFamily="18" charset="0"/>
              </a:rPr>
              <a:t>nid yw gwybyddiaeth wedi'i chyfyngu i leoliad penodol ond mae'n deillio o'r cyplysu rhwng yr ymennydd, y corff a'r amgylchedd (Marshall, 2016)</a:t>
            </a:r>
            <a:endParaRPr lang="cy-GB" sz="1400" dirty="0">
              <a:effectLst/>
              <a:ea typeface="Times New Roman" panose="02020603050405020304" pitchFamily="18"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F13C7261-8014-4F63-9A33-6316751F850A}"/>
              </a:ext>
            </a:extLst>
          </p:cNvPr>
          <p:cNvSpPr>
            <a:spLocks noGrp="1"/>
          </p:cNvSpPr>
          <p:nvPr>
            <p:ph sz="half" idx="2"/>
          </p:nvPr>
        </p:nvSpPr>
        <p:spPr/>
        <p:txBody>
          <a:bodyPr>
            <a:normAutofit fontScale="77500" lnSpcReduction="20000"/>
          </a:bodyPr>
          <a:lstStyle/>
          <a:p>
            <a:r>
              <a:rPr lang="en-GB" dirty="0">
                <a:solidFill>
                  <a:schemeClr val="accent1">
                    <a:lumMod val="75000"/>
                  </a:schemeClr>
                </a:solidFill>
              </a:rPr>
              <a:t>From simple actions such as kicking an object to more complex behaviour like driving a car, discovering the world of objects, facially expressing an emotion, using verbal language, and even developing consciousness, our experiences are grounded in some way in the properties of our bodies (</a:t>
            </a:r>
            <a:r>
              <a:rPr lang="en-GB" dirty="0" err="1">
                <a:solidFill>
                  <a:schemeClr val="accent1">
                    <a:lumMod val="75000"/>
                  </a:schemeClr>
                </a:solidFill>
              </a:rPr>
              <a:t>Marmeleira</a:t>
            </a:r>
            <a:r>
              <a:rPr lang="en-GB" dirty="0">
                <a:solidFill>
                  <a:schemeClr val="accent1">
                    <a:lumMod val="75000"/>
                  </a:schemeClr>
                </a:solidFill>
              </a:rPr>
              <a:t> and Santos, 2019).</a:t>
            </a:r>
          </a:p>
          <a:p>
            <a:r>
              <a:rPr lang="en-GB" b="0" i="0" dirty="0">
                <a:solidFill>
                  <a:schemeClr val="accent1">
                    <a:lumMod val="75000"/>
                  </a:schemeClr>
                </a:solidFill>
                <a:effectLst/>
                <a:latin typeface="Open Sans" panose="020B0606030504020204" pitchFamily="34" charset="0"/>
              </a:rPr>
              <a:t>cognition is not confined to a specific location but arises from the couplings among brain, body, and environment (Marshall, 2016)</a:t>
            </a:r>
            <a:endParaRPr lang="en-GB" dirty="0">
              <a:solidFill>
                <a:schemeClr val="accent1">
                  <a:lumMod val="75000"/>
                </a:schemeClr>
              </a:solidFill>
            </a:endParaRPr>
          </a:p>
        </p:txBody>
      </p:sp>
    </p:spTree>
    <p:extLst>
      <p:ext uri="{BB962C8B-B14F-4D97-AF65-F5344CB8AC3E}">
        <p14:creationId xmlns:p14="http://schemas.microsoft.com/office/powerpoint/2010/main" val="15977932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20F30-50C8-476C-BD87-D01DA62E76F5}"/>
              </a:ext>
            </a:extLst>
          </p:cNvPr>
          <p:cNvSpPr>
            <a:spLocks noGrp="1"/>
          </p:cNvSpPr>
          <p:nvPr>
            <p:ph type="title"/>
          </p:nvPr>
        </p:nvSpPr>
        <p:spPr/>
        <p:txBody>
          <a:bodyPr/>
          <a:lstStyle/>
          <a:p>
            <a:r>
              <a:rPr lang="cy-GB" sz="4400" kern="1200" dirty="0">
                <a:solidFill>
                  <a:srgbClr val="000000"/>
                </a:solidFill>
                <a:effectLst/>
                <a:latin typeface="Calibri" panose="020F0502020204030204" pitchFamily="34" charset="0"/>
                <a:ea typeface="DengXian" panose="02010600030101010101" pitchFamily="2" charset="-122"/>
                <a:cs typeface="Arial" panose="020B0604020202020204" pitchFamily="34" charset="0"/>
              </a:rPr>
              <a:t>Cysyniadau Allweddol</a:t>
            </a:r>
            <a:r>
              <a:rPr lang="en-GB" dirty="0"/>
              <a:t>              </a:t>
            </a:r>
            <a:r>
              <a:rPr lang="en-GB" dirty="0">
                <a:solidFill>
                  <a:schemeClr val="accent1">
                    <a:lumMod val="75000"/>
                  </a:schemeClr>
                </a:solidFill>
              </a:rPr>
              <a:t>Key Concepts</a:t>
            </a:r>
          </a:p>
        </p:txBody>
      </p:sp>
      <p:sp>
        <p:nvSpPr>
          <p:cNvPr id="3" name="Content Placeholder 2">
            <a:extLst>
              <a:ext uri="{FF2B5EF4-FFF2-40B4-BE49-F238E27FC236}">
                <a16:creationId xmlns:a16="http://schemas.microsoft.com/office/drawing/2014/main" id="{722825DD-82C6-41F3-BDD7-035FE6BA9304}"/>
              </a:ext>
            </a:extLst>
          </p:cNvPr>
          <p:cNvSpPr>
            <a:spLocks noGrp="1"/>
          </p:cNvSpPr>
          <p:nvPr>
            <p:ph sz="half" idx="1"/>
          </p:nvPr>
        </p:nvSpPr>
        <p:spPr/>
        <p:txBody>
          <a:bodyPr/>
          <a:lstStyle/>
          <a:p>
            <a:pPr marL="342900" lvl="0" indent="-342900">
              <a:buFont typeface="Arial" panose="020B0604020202020204" pitchFamily="34" charset="0"/>
              <a:buChar char="•"/>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Oedolion </a:t>
            </a:r>
            <a:r>
              <a:rPr kumimoji="0" lang="cy-GB" sz="2800" b="0" i="0" u="none" strike="noStrike" kern="1200" cap="none" spc="0" normalizeH="0" baseline="0" noProof="0" dirty="0">
                <a:ln>
                  <a:noFill/>
                </a:ln>
                <a:solidFill>
                  <a:srgbClr val="000000"/>
                </a:solidFill>
                <a:effectLst/>
                <a:uLnTx/>
                <a:uFillTx/>
                <a:latin typeface="Myriad Pro"/>
                <a:ea typeface="Times New Roman" panose="02020603050405020304" pitchFamily="18" charset="0"/>
                <a:cs typeface="Times New Roman" panose="02020603050405020304" pitchFamily="18" charset="0"/>
              </a:rPr>
              <a:t>Galluogi </a:t>
            </a:r>
            <a:endParaRPr lang="cy-GB" sz="1200" dirty="0">
              <a:effectLst/>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Profiadau </a:t>
            </a:r>
            <a:r>
              <a:rPr kumimoji="0" lang="cy-GB" sz="2800" b="0" i="0" u="none" strike="noStrike" kern="1200" cap="none" spc="0" normalizeH="0" baseline="0" noProof="0" dirty="0">
                <a:ln>
                  <a:noFill/>
                </a:ln>
                <a:solidFill>
                  <a:srgbClr val="000000"/>
                </a:solidFill>
                <a:effectLst/>
                <a:uLnTx/>
                <a:uFillTx/>
                <a:latin typeface="Myriad Pro"/>
                <a:ea typeface="Times New Roman" panose="02020603050405020304" pitchFamily="18" charset="0"/>
                <a:cs typeface="Times New Roman" panose="02020603050405020304" pitchFamily="18" charset="0"/>
              </a:rPr>
              <a:t>Galluogi </a:t>
            </a:r>
            <a:endParaRPr lang="cy-GB" sz="1200" dirty="0">
              <a:effectLst/>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Amgylcheddau Galluogi</a:t>
            </a:r>
          </a:p>
          <a:p>
            <a:pPr marL="342900" lvl="0" indent="-342900">
              <a:buFont typeface="Arial" panose="020B0604020202020204" pitchFamily="34" charset="0"/>
              <a:buChar char="•"/>
              <a:tabLst>
                <a:tab pos="457200" algn="l"/>
              </a:tabLst>
            </a:pPr>
            <a:endParaRPr lang="cy-GB" dirty="0">
              <a:solidFill>
                <a:srgbClr val="000000"/>
              </a:solidFill>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endParaRPr lang="cy-GB" sz="1200" dirty="0">
              <a:effectLst/>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Trafodaeth, sut gallwn ni gysylltu'r cysyniadau hyn â datblygiad niwrolegol?</a:t>
            </a:r>
            <a:endParaRPr lang="cy-GB" sz="1200" dirty="0">
              <a:effectLst/>
              <a:ea typeface="Times New Roman" panose="02020603050405020304" pitchFamily="18"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4251E0AB-92A3-435C-9DEF-82FC3EED166B}"/>
              </a:ext>
            </a:extLst>
          </p:cNvPr>
          <p:cNvSpPr>
            <a:spLocks noGrp="1"/>
          </p:cNvSpPr>
          <p:nvPr>
            <p:ph sz="half" idx="2"/>
          </p:nvPr>
        </p:nvSpPr>
        <p:spPr/>
        <p:txBody>
          <a:bodyPr/>
          <a:lstStyle/>
          <a:p>
            <a:r>
              <a:rPr lang="en-GB" dirty="0">
                <a:solidFill>
                  <a:schemeClr val="accent1">
                    <a:lumMod val="75000"/>
                  </a:schemeClr>
                </a:solidFill>
              </a:rPr>
              <a:t>Enabling Adults</a:t>
            </a:r>
          </a:p>
          <a:p>
            <a:r>
              <a:rPr lang="en-GB" dirty="0">
                <a:solidFill>
                  <a:schemeClr val="accent1">
                    <a:lumMod val="75000"/>
                  </a:schemeClr>
                </a:solidFill>
              </a:rPr>
              <a:t>Enabling Experiences</a:t>
            </a:r>
          </a:p>
          <a:p>
            <a:r>
              <a:rPr lang="en-GB" dirty="0">
                <a:solidFill>
                  <a:schemeClr val="accent1">
                    <a:lumMod val="75000"/>
                  </a:schemeClr>
                </a:solidFill>
              </a:rPr>
              <a:t>Enabling Environments</a:t>
            </a:r>
          </a:p>
          <a:p>
            <a:endParaRPr lang="en-GB" dirty="0">
              <a:solidFill>
                <a:schemeClr val="accent1">
                  <a:lumMod val="75000"/>
                </a:schemeClr>
              </a:solidFill>
            </a:endParaRPr>
          </a:p>
          <a:p>
            <a:r>
              <a:rPr lang="en-GB" dirty="0">
                <a:solidFill>
                  <a:schemeClr val="accent1">
                    <a:lumMod val="75000"/>
                  </a:schemeClr>
                </a:solidFill>
              </a:rPr>
              <a:t>Discussion, how can we link these concepts to neurological development?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220139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4B188-1DF5-41E4-92BA-10043273A7DB}"/>
              </a:ext>
            </a:extLst>
          </p:cNvPr>
          <p:cNvSpPr>
            <a:spLocks noGrp="1"/>
          </p:cNvSpPr>
          <p:nvPr>
            <p:ph type="title"/>
          </p:nvPr>
        </p:nvSpPr>
        <p:spPr/>
        <p:txBody>
          <a:bodyPr/>
          <a:lstStyle/>
          <a:p>
            <a:r>
              <a:rPr lang="en-GB" dirty="0"/>
              <a:t> </a:t>
            </a:r>
            <a:r>
              <a:rPr lang="cy-GB" sz="4400" kern="1200" dirty="0">
                <a:solidFill>
                  <a:srgbClr val="000000"/>
                </a:solidFill>
                <a:effectLst/>
                <a:latin typeface="Calibri" panose="020F0502020204030204" pitchFamily="34" charset="0"/>
                <a:ea typeface="DengXian" panose="02010600030101010101" pitchFamily="2" charset="-122"/>
                <a:cs typeface="Arial" panose="020B0604020202020204" pitchFamily="34" charset="0"/>
              </a:rPr>
              <a:t>Datblygiad Cyfannol</a:t>
            </a:r>
            <a:r>
              <a:rPr lang="en-GB" dirty="0"/>
              <a:t>    </a:t>
            </a:r>
            <a:r>
              <a:rPr lang="en-GB" dirty="0">
                <a:solidFill>
                  <a:schemeClr val="accent1">
                    <a:lumMod val="75000"/>
                  </a:schemeClr>
                </a:solidFill>
              </a:rPr>
              <a:t>Holistic Development</a:t>
            </a:r>
          </a:p>
        </p:txBody>
      </p:sp>
      <p:sp>
        <p:nvSpPr>
          <p:cNvPr id="3" name="Content Placeholder 2">
            <a:extLst>
              <a:ext uri="{FF2B5EF4-FFF2-40B4-BE49-F238E27FC236}">
                <a16:creationId xmlns:a16="http://schemas.microsoft.com/office/drawing/2014/main" id="{A56703B6-F02E-4B6C-A50E-AD70C9F83973}"/>
              </a:ext>
            </a:extLst>
          </p:cNvPr>
          <p:cNvSpPr>
            <a:spLocks noGrp="1"/>
          </p:cNvSpPr>
          <p:nvPr>
            <p:ph sz="half" idx="1"/>
          </p:nvPr>
        </p:nvSpPr>
        <p:spPr/>
        <p:txBody>
          <a:bodyPr>
            <a:normAutofit fontScale="55000" lnSpcReduction="20000"/>
          </a:bodyPr>
          <a:lstStyle/>
          <a:p>
            <a:pPr marL="342900" lvl="0" indent="-342900">
              <a:buFont typeface="Arial" panose="020B0604020202020204" pitchFamily="34" charset="0"/>
              <a:buChar char="•"/>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Mae cyfannol yn golygu </a:t>
            </a:r>
            <a:r>
              <a:rPr lang="cy-GB" dirty="0">
                <a:solidFill>
                  <a:srgbClr val="000000"/>
                </a:solidFill>
                <a:ea typeface="Times New Roman" panose="02020603050405020304" pitchFamily="18" charset="0"/>
                <a:cs typeface="Times New Roman" panose="02020603050405020304" pitchFamily="18" charset="0"/>
              </a:rPr>
              <a:t>ymdrin</a:t>
            </a:r>
            <a:r>
              <a:rPr lang="cy-GB" sz="2800" kern="1200" dirty="0">
                <a:solidFill>
                  <a:srgbClr val="000000"/>
                </a:solidFill>
                <a:effectLst/>
                <a:ea typeface="Times New Roman" panose="02020603050405020304" pitchFamily="18" charset="0"/>
                <a:cs typeface="Times New Roman" panose="02020603050405020304" pitchFamily="18" charset="0"/>
              </a:rPr>
              <a:t> â rhywbeth yn ei gyfanrwydd, hyd yn oed</a:t>
            </a:r>
            <a:r>
              <a:rPr lang="cy-GB" sz="2000" dirty="0">
                <a:effectLst/>
                <a:ea typeface="Times New Roman" panose="02020603050405020304" pitchFamily="18" charset="0"/>
                <a:cs typeface="Times New Roman" panose="02020603050405020304" pitchFamily="18" charset="0"/>
              </a:rPr>
              <a:t> </a:t>
            </a:r>
            <a:r>
              <a:rPr lang="cy-GB" sz="2800" kern="1200" dirty="0">
                <a:solidFill>
                  <a:srgbClr val="000000"/>
                </a:solidFill>
                <a:effectLst/>
                <a:ea typeface="Times New Roman" panose="02020603050405020304" pitchFamily="18" charset="0"/>
                <a:cs typeface="Times New Roman" panose="02020603050405020304" pitchFamily="18" charset="0"/>
              </a:rPr>
              <a:t> os gallwch chi rannu'r cyfan yn feysydd ar wahân.</a:t>
            </a:r>
            <a:endParaRPr lang="cy-GB" sz="2000" dirty="0">
              <a:effectLst/>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Datblygiad plant cyfannol yw pan fydd pob maes o ran dysgu, datblygiad a thwf yn cael ei blethu â'i gilydd.</a:t>
            </a:r>
            <a:endParaRPr lang="cy-GB" sz="2000" dirty="0">
              <a:effectLst/>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Er enghraifft, gellir </a:t>
            </a:r>
            <a:r>
              <a:rPr lang="cy-GB" dirty="0">
                <a:solidFill>
                  <a:srgbClr val="000000"/>
                </a:solidFill>
                <a:ea typeface="Times New Roman" panose="02020603050405020304" pitchFamily="18" charset="0"/>
                <a:cs typeface="Times New Roman" panose="02020603050405020304" pitchFamily="18" charset="0"/>
              </a:rPr>
              <a:t>dychmygu</a:t>
            </a:r>
            <a:r>
              <a:rPr lang="cy-GB" sz="2800" kern="1200" dirty="0">
                <a:solidFill>
                  <a:srgbClr val="000000"/>
                </a:solidFill>
                <a:effectLst/>
                <a:ea typeface="Times New Roman" panose="02020603050405020304" pitchFamily="18" charset="0"/>
                <a:cs typeface="Times New Roman" panose="02020603050405020304" pitchFamily="18" charset="0"/>
              </a:rPr>
              <a:t> hyn fel 'mat'</a:t>
            </a:r>
            <a:r>
              <a:rPr lang="cy-GB" sz="2000" dirty="0">
                <a:effectLst/>
                <a:ea typeface="Times New Roman" panose="02020603050405020304" pitchFamily="18" charset="0"/>
                <a:cs typeface="Times New Roman" panose="02020603050405020304" pitchFamily="18" charset="0"/>
              </a:rPr>
              <a:t> </a:t>
            </a:r>
            <a:r>
              <a:rPr lang="cy-GB" sz="2800" kern="1200" dirty="0">
                <a:solidFill>
                  <a:srgbClr val="000000"/>
                </a:solidFill>
                <a:effectLst/>
                <a:ea typeface="Times New Roman" panose="02020603050405020304" pitchFamily="18" charset="0"/>
                <a:cs typeface="Times New Roman" panose="02020603050405020304" pitchFamily="18" charset="0"/>
              </a:rPr>
              <a:t> wedi'i wehyddu </a:t>
            </a:r>
            <a:r>
              <a:rPr lang="cy-GB" dirty="0">
                <a:solidFill>
                  <a:srgbClr val="000000"/>
                </a:solidFill>
                <a:ea typeface="Times New Roman" panose="02020603050405020304" pitchFamily="18" charset="0"/>
                <a:cs typeface="Times New Roman" panose="02020603050405020304" pitchFamily="18" charset="0"/>
              </a:rPr>
              <a:t>ag edeifion</a:t>
            </a:r>
            <a:r>
              <a:rPr lang="cy-GB" sz="2800" kern="1200" dirty="0">
                <a:solidFill>
                  <a:srgbClr val="000000"/>
                </a:solidFill>
                <a:effectLst/>
                <a:ea typeface="Times New Roman" panose="02020603050405020304" pitchFamily="18" charset="0"/>
                <a:cs typeface="Times New Roman" panose="02020603050405020304" pitchFamily="18" charset="0"/>
              </a:rPr>
              <a:t> gwahanol dysgu a datblygiad, fel yng Nghwricwlwm Plentyndod Cynnar Seland Newydd </a:t>
            </a:r>
            <a:r>
              <a:rPr lang="cy-GB" sz="2000" dirty="0">
                <a:effectLst/>
                <a:ea typeface="Times New Roman" panose="02020603050405020304" pitchFamily="18" charset="0"/>
                <a:cs typeface="Times New Roman" panose="02020603050405020304" pitchFamily="18" charset="0"/>
              </a:rPr>
              <a:t> </a:t>
            </a:r>
            <a:r>
              <a:rPr lang="cy-GB" sz="2800" kern="1200" dirty="0">
                <a:solidFill>
                  <a:srgbClr val="000000"/>
                </a:solidFill>
                <a:effectLst/>
                <a:ea typeface="Times New Roman" panose="02020603050405020304" pitchFamily="18" charset="0"/>
                <a:cs typeface="Times New Roman" panose="02020603050405020304" pitchFamily="18" charset="0"/>
              </a:rPr>
              <a:t>–</a:t>
            </a:r>
            <a:r>
              <a:rPr lang="cy-GB" sz="2000" dirty="0">
                <a:effectLst/>
                <a:ea typeface="Times New Roman" panose="02020603050405020304" pitchFamily="18" charset="0"/>
                <a:cs typeface="Times New Roman" panose="02020603050405020304" pitchFamily="18" charset="0"/>
              </a:rPr>
              <a:t> </a:t>
            </a:r>
            <a:r>
              <a:rPr lang="cy-GB" sz="2800" kern="1200" dirty="0">
                <a:solidFill>
                  <a:srgbClr val="000000"/>
                </a:solidFill>
                <a:effectLst/>
                <a:ea typeface="Times New Roman" panose="02020603050405020304" pitchFamily="18" charset="0"/>
                <a:cs typeface="Times New Roman" panose="02020603050405020304" pitchFamily="18" charset="0"/>
              </a:rPr>
              <a:t> Te</a:t>
            </a:r>
            <a:r>
              <a:rPr lang="cy-GB" sz="2000" dirty="0">
                <a:effectLst/>
                <a:ea typeface="Times New Roman" panose="02020603050405020304" pitchFamily="18" charset="0"/>
                <a:cs typeface="Times New Roman" panose="02020603050405020304" pitchFamily="18" charset="0"/>
              </a:rPr>
              <a:t> </a:t>
            </a:r>
            <a:r>
              <a:rPr lang="cy-GB" sz="2800" kern="1200" dirty="0">
                <a:solidFill>
                  <a:srgbClr val="000000"/>
                </a:solidFill>
                <a:effectLst/>
                <a:ea typeface="Times New Roman" panose="02020603050405020304" pitchFamily="18" charset="0"/>
                <a:cs typeface="Times New Roman" panose="02020603050405020304" pitchFamily="18" charset="0"/>
              </a:rPr>
              <a:t> </a:t>
            </a:r>
            <a:r>
              <a:rPr lang="cy-GB" sz="2800" kern="1200" dirty="0" err="1">
                <a:solidFill>
                  <a:srgbClr val="000000"/>
                </a:solidFill>
                <a:effectLst/>
                <a:ea typeface="Times New Roman" panose="02020603050405020304" pitchFamily="18" charset="0"/>
                <a:cs typeface="Times New Roman" panose="02020603050405020304" pitchFamily="18" charset="0"/>
              </a:rPr>
              <a:t>Wha</a:t>
            </a:r>
            <a:r>
              <a:rPr lang="cy-GB" sz="2800" kern="1200" dirty="0">
                <a:solidFill>
                  <a:srgbClr val="000000"/>
                </a:solidFill>
                <a:effectLst/>
                <a:ea typeface="Times New Roman" panose="02020603050405020304" pitchFamily="18" charset="0"/>
                <a:cs typeface="Times New Roman" panose="02020603050405020304" pitchFamily="18" charset="0"/>
              </a:rPr>
              <a:t>–</a:t>
            </a:r>
            <a:r>
              <a:rPr lang="cy-GB" sz="2800" kern="1200" dirty="0" err="1">
                <a:solidFill>
                  <a:srgbClr val="000000"/>
                </a:solidFill>
                <a:effectLst/>
                <a:ea typeface="Times New Roman" panose="02020603050405020304" pitchFamily="18" charset="0"/>
                <a:cs typeface="Times New Roman" panose="02020603050405020304" pitchFamily="18" charset="0"/>
              </a:rPr>
              <a:t>riki</a:t>
            </a:r>
            <a:r>
              <a:rPr lang="cy-GB" sz="2700" dirty="0">
                <a:effectLst/>
                <a:ea typeface="Times New Roman" panose="02020603050405020304" pitchFamily="18" charset="0"/>
                <a:cs typeface="Times New Roman" panose="02020603050405020304" pitchFamily="18" charset="0"/>
              </a:rPr>
              <a:t>; neu we corryn cymhleth o</a:t>
            </a:r>
            <a:r>
              <a:rPr lang="cy-GB" sz="2800" kern="1200" dirty="0">
                <a:solidFill>
                  <a:srgbClr val="000000"/>
                </a:solidFill>
                <a:effectLst/>
                <a:ea typeface="Times New Roman" panose="02020603050405020304" pitchFamily="18" charset="0"/>
                <a:cs typeface="Times New Roman" panose="02020603050405020304" pitchFamily="18" charset="0"/>
              </a:rPr>
              <a:t> linynnau datblygiad yn cris-croesi’i gilydd, gan atgyfnerthu a chefnogi’i gilydd i wneud cyfanwaith cryf a gwydn.</a:t>
            </a:r>
            <a:endParaRPr lang="cy-GB" sz="2000" dirty="0">
              <a:effectLst/>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cy-GB" sz="2800" kern="1200" dirty="0">
                <a:solidFill>
                  <a:srgbClr val="000000"/>
                </a:solidFill>
                <a:effectLst/>
                <a:ea typeface="Times New Roman" panose="02020603050405020304" pitchFamily="18" charset="0"/>
                <a:cs typeface="Times New Roman" panose="02020603050405020304" pitchFamily="18" charset="0"/>
              </a:rPr>
              <a:t>Yn ogystal â Seland Newydd, mae'r Almaen</a:t>
            </a:r>
            <a:r>
              <a:rPr lang="cy-GB" sz="2000" dirty="0">
                <a:effectLst/>
                <a:ea typeface="Times New Roman" panose="02020603050405020304" pitchFamily="18" charset="0"/>
                <a:cs typeface="Times New Roman" panose="02020603050405020304" pitchFamily="18" charset="0"/>
              </a:rPr>
              <a:t> </a:t>
            </a:r>
            <a:r>
              <a:rPr lang="cy-GB" sz="2800" kern="1200" dirty="0">
                <a:solidFill>
                  <a:srgbClr val="000000"/>
                </a:solidFill>
                <a:effectLst/>
                <a:ea typeface="Times New Roman" panose="02020603050405020304" pitchFamily="18" charset="0"/>
                <a:cs typeface="Times New Roman" panose="02020603050405020304" pitchFamily="18" charset="0"/>
              </a:rPr>
              <a:t> a Denmarc ill dwy yn defnyddio </a:t>
            </a:r>
            <a:r>
              <a:rPr lang="cy-GB" sz="2000" dirty="0">
                <a:effectLst/>
                <a:ea typeface="Times New Roman" panose="02020603050405020304" pitchFamily="18" charset="0"/>
                <a:cs typeface="Times New Roman" panose="02020603050405020304" pitchFamily="18" charset="0"/>
              </a:rPr>
              <a:t> </a:t>
            </a:r>
            <a:r>
              <a:rPr lang="cy-GB" sz="2800" kern="1200" dirty="0">
                <a:solidFill>
                  <a:srgbClr val="000000"/>
                </a:solidFill>
                <a:effectLst/>
                <a:ea typeface="Times New Roman" panose="02020603050405020304" pitchFamily="18" charset="0"/>
                <a:cs typeface="Times New Roman" panose="02020603050405020304" pitchFamily="18" charset="0"/>
              </a:rPr>
              <a:t>‘safbwynt ac amcan cyfannol ar gyfer Addysg a Gofal Plentyndod Cynnar, fel y mae gwledydd Llychlynnaidd eraill, gan bwysleisio pwysigrwydd datblygiad emosiynol-gymdeithasol'</a:t>
            </a:r>
            <a:r>
              <a:rPr lang="cy-GB" sz="2000" dirty="0">
                <a:effectLst/>
                <a:ea typeface="Times New Roman" panose="02020603050405020304" pitchFamily="18" charset="0"/>
                <a:cs typeface="Times New Roman" panose="02020603050405020304" pitchFamily="18" charset="0"/>
              </a:rPr>
              <a:t> </a:t>
            </a:r>
            <a:r>
              <a:rPr lang="cy-GB" sz="2800" kern="1200" dirty="0">
                <a:solidFill>
                  <a:srgbClr val="000000"/>
                </a:solidFill>
                <a:effectLst/>
                <a:ea typeface="Times New Roman" panose="02020603050405020304" pitchFamily="18" charset="0"/>
                <a:cs typeface="Times New Roman" panose="02020603050405020304" pitchFamily="18" charset="0"/>
              </a:rPr>
              <a:t> (Wall, </a:t>
            </a:r>
            <a:r>
              <a:rPr lang="cy-GB" sz="2000" dirty="0">
                <a:effectLst/>
                <a:ea typeface="Times New Roman" panose="02020603050405020304" pitchFamily="18" charset="0"/>
                <a:cs typeface="Times New Roman" panose="02020603050405020304" pitchFamily="18" charset="0"/>
              </a:rPr>
              <a:t> </a:t>
            </a:r>
            <a:r>
              <a:rPr lang="cy-GB" sz="2800" kern="1200" dirty="0" err="1">
                <a:solidFill>
                  <a:srgbClr val="000000"/>
                </a:solidFill>
                <a:effectLst/>
                <a:ea typeface="Times New Roman" panose="02020603050405020304" pitchFamily="18" charset="0"/>
                <a:cs typeface="Times New Roman" panose="02020603050405020304" pitchFamily="18" charset="0"/>
              </a:rPr>
              <a:t>Litjens</a:t>
            </a:r>
            <a:r>
              <a:rPr lang="cy-GB" sz="2000" dirty="0">
                <a:effectLst/>
                <a:ea typeface="Times New Roman" panose="02020603050405020304" pitchFamily="18" charset="0"/>
                <a:cs typeface="Times New Roman" panose="02020603050405020304" pitchFamily="18" charset="0"/>
              </a:rPr>
              <a:t> </a:t>
            </a:r>
            <a:r>
              <a:rPr lang="cy-GB" sz="2800" kern="1200" dirty="0">
                <a:solidFill>
                  <a:srgbClr val="000000"/>
                </a:solidFill>
                <a:effectLst/>
                <a:ea typeface="Times New Roman" panose="02020603050405020304" pitchFamily="18" charset="0"/>
                <a:cs typeface="Times New Roman" panose="02020603050405020304" pitchFamily="18" charset="0"/>
              </a:rPr>
              <a:t> a </a:t>
            </a:r>
            <a:r>
              <a:rPr lang="cy-GB" sz="2000" dirty="0">
                <a:effectLst/>
                <a:ea typeface="Times New Roman" panose="02020603050405020304" pitchFamily="18" charset="0"/>
                <a:cs typeface="Times New Roman" panose="02020603050405020304" pitchFamily="18" charset="0"/>
              </a:rPr>
              <a:t> </a:t>
            </a:r>
            <a:r>
              <a:rPr lang="cy-GB" sz="2800" kern="1200" dirty="0">
                <a:solidFill>
                  <a:srgbClr val="000000"/>
                </a:solidFill>
                <a:effectLst/>
                <a:ea typeface="Times New Roman" panose="02020603050405020304" pitchFamily="18" charset="0"/>
                <a:cs typeface="Times New Roman" panose="02020603050405020304" pitchFamily="18" charset="0"/>
              </a:rPr>
              <a:t>Taguma</a:t>
            </a:r>
            <a:r>
              <a:rPr lang="cy-GB" sz="2000" dirty="0">
                <a:effectLst/>
                <a:ea typeface="Times New Roman" panose="02020603050405020304" pitchFamily="18" charset="0"/>
                <a:cs typeface="Times New Roman" panose="02020603050405020304" pitchFamily="18" charset="0"/>
              </a:rPr>
              <a:t>,</a:t>
            </a:r>
            <a:r>
              <a:rPr lang="cy-GB" sz="2800" kern="1200" dirty="0">
                <a:solidFill>
                  <a:srgbClr val="000000"/>
                </a:solidFill>
                <a:effectLst/>
                <a:ea typeface="Times New Roman" panose="02020603050405020304" pitchFamily="18" charset="0"/>
                <a:cs typeface="Times New Roman" panose="02020603050405020304" pitchFamily="18" charset="0"/>
              </a:rPr>
              <a:t>2015: 41).</a:t>
            </a:r>
            <a:endParaRPr lang="cy-GB" sz="2000" dirty="0">
              <a:effectLst/>
              <a:ea typeface="Times New Roman" panose="02020603050405020304" pitchFamily="18"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8731B05A-C698-465E-8AE4-BFB98F227823}"/>
              </a:ext>
            </a:extLst>
          </p:cNvPr>
          <p:cNvSpPr>
            <a:spLocks noGrp="1"/>
          </p:cNvSpPr>
          <p:nvPr>
            <p:ph sz="half" idx="2"/>
          </p:nvPr>
        </p:nvSpPr>
        <p:spPr/>
        <p:txBody>
          <a:bodyPr>
            <a:normAutofit fontScale="55000" lnSpcReduction="20000"/>
          </a:bodyPr>
          <a:lstStyle/>
          <a:p>
            <a:r>
              <a:rPr lang="en-GB" dirty="0">
                <a:solidFill>
                  <a:schemeClr val="accent1">
                    <a:lumMod val="75000"/>
                  </a:schemeClr>
                </a:solidFill>
              </a:rPr>
              <a:t>Holistic means dealing with something as a whole, even if you can subdivide the whole into separate areas.</a:t>
            </a:r>
          </a:p>
          <a:p>
            <a:r>
              <a:rPr lang="en-GB" dirty="0">
                <a:solidFill>
                  <a:schemeClr val="accent1">
                    <a:lumMod val="75000"/>
                  </a:schemeClr>
                </a:solidFill>
              </a:rPr>
              <a:t> Holistic child development is where every area of learning, development and growth is entwined with every other.</a:t>
            </a:r>
          </a:p>
          <a:p>
            <a:r>
              <a:rPr lang="en-GB" dirty="0">
                <a:solidFill>
                  <a:schemeClr val="accent1">
                    <a:lumMod val="75000"/>
                  </a:schemeClr>
                </a:solidFill>
              </a:rPr>
              <a:t>For example, this can be envisioned as a ‘mat’ woven with the different threads of learning and development, as in the New Zealand Early Childhood Curriculum – </a:t>
            </a:r>
            <a:r>
              <a:rPr lang="en-GB" dirty="0" err="1">
                <a:solidFill>
                  <a:schemeClr val="accent1">
                    <a:lumMod val="75000"/>
                  </a:schemeClr>
                </a:solidFill>
              </a:rPr>
              <a:t>Te</a:t>
            </a:r>
            <a:r>
              <a:rPr lang="en-GB" dirty="0">
                <a:solidFill>
                  <a:schemeClr val="accent1">
                    <a:lumMod val="75000"/>
                  </a:schemeClr>
                </a:solidFill>
              </a:rPr>
              <a:t> </a:t>
            </a:r>
            <a:r>
              <a:rPr lang="en-GB" dirty="0" err="1">
                <a:solidFill>
                  <a:schemeClr val="accent1">
                    <a:lumMod val="75000"/>
                  </a:schemeClr>
                </a:solidFill>
              </a:rPr>
              <a:t>Wha</a:t>
            </a:r>
            <a:r>
              <a:rPr lang="en-GB" dirty="0">
                <a:solidFill>
                  <a:schemeClr val="accent1">
                    <a:lumMod val="75000"/>
                  </a:schemeClr>
                </a:solidFill>
              </a:rPr>
              <a:t>–</a:t>
            </a:r>
            <a:r>
              <a:rPr lang="en-GB" dirty="0" err="1">
                <a:solidFill>
                  <a:schemeClr val="accent1">
                    <a:lumMod val="75000"/>
                  </a:schemeClr>
                </a:solidFill>
              </a:rPr>
              <a:t>riki</a:t>
            </a:r>
            <a:r>
              <a:rPr lang="en-GB" dirty="0">
                <a:solidFill>
                  <a:schemeClr val="accent1">
                    <a:lumMod val="75000"/>
                  </a:schemeClr>
                </a:solidFill>
              </a:rPr>
              <a:t>; or a complex spider’s web of criss-crossing strands of development, reinforcing and supporting each other to make a strong and resilient whole.</a:t>
            </a:r>
          </a:p>
          <a:p>
            <a:r>
              <a:rPr lang="en-GB" dirty="0">
                <a:solidFill>
                  <a:schemeClr val="accent1">
                    <a:lumMod val="75000"/>
                  </a:schemeClr>
                </a:solidFill>
              </a:rPr>
              <a:t>In addition to New Zealand, Germany and Denmark both employ ‘a holistic perspective and objective for Early Childhood Education and Care, as do other Nordic countries, emphasising the importance of socioemotional development’ (Wall, </a:t>
            </a:r>
            <a:r>
              <a:rPr lang="en-GB" dirty="0" err="1">
                <a:solidFill>
                  <a:schemeClr val="accent1">
                    <a:lumMod val="75000"/>
                  </a:schemeClr>
                </a:solidFill>
              </a:rPr>
              <a:t>Litjens</a:t>
            </a:r>
            <a:r>
              <a:rPr lang="en-GB" dirty="0">
                <a:solidFill>
                  <a:schemeClr val="accent1">
                    <a:lumMod val="75000"/>
                  </a:schemeClr>
                </a:solidFill>
              </a:rPr>
              <a:t> and </a:t>
            </a:r>
            <a:r>
              <a:rPr lang="en-GB" dirty="0" err="1">
                <a:solidFill>
                  <a:schemeClr val="accent1">
                    <a:lumMod val="75000"/>
                  </a:schemeClr>
                </a:solidFill>
              </a:rPr>
              <a:t>Taguma</a:t>
            </a:r>
            <a:r>
              <a:rPr lang="en-GB" dirty="0">
                <a:solidFill>
                  <a:schemeClr val="accent1">
                    <a:lumMod val="75000"/>
                  </a:schemeClr>
                </a:solidFill>
              </a:rPr>
              <a:t>, 2015: 41).</a:t>
            </a:r>
          </a:p>
        </p:txBody>
      </p:sp>
    </p:spTree>
    <p:extLst>
      <p:ext uri="{BB962C8B-B14F-4D97-AF65-F5344CB8AC3E}">
        <p14:creationId xmlns:p14="http://schemas.microsoft.com/office/powerpoint/2010/main" val="4778439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2F18919-348D-4E0E-8AB0-CD12E998737F}"/>
              </a:ext>
            </a:extLst>
          </p:cNvPr>
          <p:cNvSpPr>
            <a:spLocks noGrp="1"/>
          </p:cNvSpPr>
          <p:nvPr>
            <p:ph type="title"/>
          </p:nvPr>
        </p:nvSpPr>
        <p:spPr/>
        <p:txBody>
          <a:bodyPr/>
          <a:lstStyle/>
          <a:p>
            <a:r>
              <a:rPr lang="cy-GB" dirty="0"/>
              <a:t>Cyfeiriadau</a:t>
            </a:r>
            <a:r>
              <a:rPr lang="en-GB" dirty="0"/>
              <a:t>      References</a:t>
            </a:r>
          </a:p>
        </p:txBody>
      </p:sp>
      <p:sp>
        <p:nvSpPr>
          <p:cNvPr id="6" name="Content Placeholder 5">
            <a:extLst>
              <a:ext uri="{FF2B5EF4-FFF2-40B4-BE49-F238E27FC236}">
                <a16:creationId xmlns:a16="http://schemas.microsoft.com/office/drawing/2014/main" id="{5BD8BB6A-A7C4-4488-B0FA-B7880ADA5BD4}"/>
              </a:ext>
            </a:extLst>
          </p:cNvPr>
          <p:cNvSpPr>
            <a:spLocks noGrp="1"/>
          </p:cNvSpPr>
          <p:nvPr>
            <p:ph idx="1"/>
          </p:nvPr>
        </p:nvSpPr>
        <p:spPr>
          <a:xfrm>
            <a:off x="609600" y="1565139"/>
            <a:ext cx="10972800" cy="3952094"/>
          </a:xfrm>
        </p:spPr>
        <p:txBody>
          <a:bodyPr>
            <a:normAutofit fontScale="47500" lnSpcReduction="20000"/>
          </a:bodyPr>
          <a:lstStyle/>
          <a:p>
            <a:r>
              <a:rPr lang="en-GB" b="0" i="0" dirty="0">
                <a:solidFill>
                  <a:srgbClr val="555555"/>
                </a:solidFill>
                <a:effectLst/>
                <a:latin typeface="robotoregular"/>
              </a:rPr>
              <a:t>Brodie, K. (2018) The Holistic Care and Development of Children from Birth to Three : </a:t>
            </a:r>
            <a:r>
              <a:rPr lang="en-GB" b="0" i="1" dirty="0">
                <a:solidFill>
                  <a:srgbClr val="555555"/>
                </a:solidFill>
                <a:effectLst/>
                <a:latin typeface="robotoregular"/>
              </a:rPr>
              <a:t>An Essential Guide for Students and Practitioners,</a:t>
            </a:r>
            <a:r>
              <a:rPr lang="en-GB" b="0" i="0" dirty="0">
                <a:solidFill>
                  <a:srgbClr val="555555"/>
                </a:solidFill>
                <a:effectLst/>
                <a:latin typeface="robotoregular"/>
              </a:rPr>
              <a:t> Taylor &amp; Francis Group, Milton. </a:t>
            </a:r>
          </a:p>
          <a:p>
            <a:r>
              <a:rPr lang="en-GB" b="0" i="0" dirty="0">
                <a:solidFill>
                  <a:srgbClr val="333333"/>
                </a:solidFill>
                <a:effectLst/>
                <a:latin typeface="Source Sans Pro" panose="020B0503030403020204" pitchFamily="34" charset="0"/>
              </a:rPr>
              <a:t>Forbes, R. (2004) Beginning to play [electronic resource] : young children from birth to three. Buckingham:  Open University Press. </a:t>
            </a:r>
            <a:r>
              <a:rPr lang="en-GB" b="0" i="0" dirty="0">
                <a:solidFill>
                  <a:srgbClr val="FF0000"/>
                </a:solidFill>
                <a:effectLst/>
                <a:latin typeface="Source Sans Pro" panose="020B0503030403020204" pitchFamily="34" charset="0"/>
              </a:rPr>
              <a:t>Available in the reading list.</a:t>
            </a:r>
          </a:p>
          <a:p>
            <a:endParaRPr lang="en-GB" b="0" i="0" dirty="0">
              <a:solidFill>
                <a:srgbClr val="FF0000"/>
              </a:solidFill>
              <a:effectLst/>
              <a:latin typeface="Source Sans Pro" panose="020B0503030403020204" pitchFamily="34" charset="0"/>
            </a:endParaRPr>
          </a:p>
          <a:p>
            <a:r>
              <a:rPr lang="en-GB" b="0" i="0" dirty="0" err="1">
                <a:effectLst/>
                <a:latin typeface="Source Sans Pro" panose="020B0503030403020204" pitchFamily="34" charset="0"/>
              </a:rPr>
              <a:t>Marmeleira</a:t>
            </a:r>
            <a:r>
              <a:rPr lang="en-GB" b="0" i="0" dirty="0">
                <a:effectLst/>
                <a:latin typeface="Source Sans Pro" panose="020B0503030403020204" pitchFamily="34" charset="0"/>
              </a:rPr>
              <a:t>, J. &amp; Duarte Santos, G. (2019) Do Not Neglect the Body and Action: The Emergence of Embodiment Approaches to Understanding Human Development. Perceptual and Motor Skills. [Online] 126 (3), 410–445. </a:t>
            </a:r>
            <a:r>
              <a:rPr lang="en-GB" b="0" i="0" dirty="0">
                <a:effectLst/>
                <a:latin typeface="Source Sans Pro" panose="020B0503030403020204" pitchFamily="34" charset="0"/>
                <a:hlinkClick r:id="rId2"/>
              </a:rPr>
              <a:t>https://librarysearch.uwtsd.ac.uk/permalink/44WHELF_UWTSD/1ir6fgh/cdi_proquest_miscellaneous_2188979100</a:t>
            </a:r>
            <a:endParaRPr lang="en-GB" b="0" i="0" dirty="0">
              <a:effectLst/>
              <a:latin typeface="Source Sans Pro" panose="020B0503030403020204" pitchFamily="34" charset="0"/>
            </a:endParaRPr>
          </a:p>
          <a:p>
            <a:r>
              <a:rPr lang="en-GB" b="0" i="0" dirty="0">
                <a:solidFill>
                  <a:srgbClr val="1C1D1E"/>
                </a:solidFill>
                <a:effectLst/>
                <a:latin typeface="Open Sans" panose="020B0606030504020204" pitchFamily="34" charset="0"/>
              </a:rPr>
              <a:t>Marshall, P.J. (2016), Embodiment and Human Development. Child Dev </a:t>
            </a:r>
            <a:r>
              <a:rPr lang="en-GB" b="0" i="0" dirty="0" err="1">
                <a:solidFill>
                  <a:srgbClr val="1C1D1E"/>
                </a:solidFill>
                <a:effectLst/>
                <a:latin typeface="Open Sans" panose="020B0606030504020204" pitchFamily="34" charset="0"/>
              </a:rPr>
              <a:t>Perspect</a:t>
            </a:r>
            <a:r>
              <a:rPr lang="en-GB" b="0" i="0" dirty="0">
                <a:solidFill>
                  <a:srgbClr val="1C1D1E"/>
                </a:solidFill>
                <a:effectLst/>
                <a:latin typeface="Open Sans" panose="020B0606030504020204" pitchFamily="34" charset="0"/>
              </a:rPr>
              <a:t>, 10: 245-250. </a:t>
            </a:r>
            <a:r>
              <a:rPr lang="en-GB" b="0" i="0" u="none" strike="noStrike" dirty="0">
                <a:solidFill>
                  <a:srgbClr val="0061AA"/>
                </a:solidFill>
                <a:effectLst/>
                <a:latin typeface="Open Sans" panose="020B0606030504020204" pitchFamily="34" charset="0"/>
                <a:hlinkClick r:id="rId3"/>
              </a:rPr>
              <a:t>https://doi-org.ezproxy.uwtsd.ac.uk/10.1111/cdep.12190</a:t>
            </a:r>
            <a:endParaRPr lang="en-GB" b="0" i="0" dirty="0">
              <a:effectLst/>
              <a:latin typeface="Source Sans Pro" panose="020B0503030403020204" pitchFamily="34" charset="0"/>
            </a:endParaRPr>
          </a:p>
          <a:p>
            <a:endParaRPr lang="en-GB" b="0" i="0" dirty="0">
              <a:effectLst/>
              <a:latin typeface="Source Sans Pro" panose="020B0503030403020204" pitchFamily="34" charset="0"/>
            </a:endParaRPr>
          </a:p>
          <a:p>
            <a:r>
              <a:rPr lang="en-GB" dirty="0">
                <a:solidFill>
                  <a:srgbClr val="333333"/>
                </a:solidFill>
                <a:effectLst/>
                <a:latin typeface="Arial" panose="020B0604020202020204" pitchFamily="34" charset="0"/>
              </a:rPr>
              <a:t>Maslow, A. H. (1943). A theory of human motivation. </a:t>
            </a:r>
            <a:r>
              <a:rPr lang="en-GB" i="1" dirty="0">
                <a:solidFill>
                  <a:srgbClr val="333333"/>
                </a:solidFill>
                <a:effectLst/>
                <a:latin typeface="Arial" panose="020B0604020202020204" pitchFamily="34" charset="0"/>
              </a:rPr>
              <a:t>Psychological Review, 50</a:t>
            </a:r>
            <a:r>
              <a:rPr lang="en-GB" dirty="0">
                <a:solidFill>
                  <a:srgbClr val="333333"/>
                </a:solidFill>
                <a:effectLst/>
                <a:latin typeface="Arial" panose="020B0604020202020204" pitchFamily="34" charset="0"/>
              </a:rPr>
              <a:t>(4), 370–396. </a:t>
            </a:r>
            <a:r>
              <a:rPr lang="en-GB" u="none" strike="noStrike" dirty="0">
                <a:solidFill>
                  <a:srgbClr val="2C72B7"/>
                </a:solidFill>
                <a:effectLst/>
                <a:latin typeface="Arial" panose="020B0604020202020204" pitchFamily="34" charset="0"/>
                <a:hlinkClick r:id="rId4"/>
              </a:rPr>
              <a:t>https://doi.org/10.1037/h0054346</a:t>
            </a:r>
            <a:endParaRPr lang="en-GB" dirty="0">
              <a:solidFill>
                <a:srgbClr val="333333"/>
              </a:solidFill>
              <a:effectLst/>
              <a:latin typeface="Arial" panose="020B0604020202020204" pitchFamily="34" charset="0"/>
            </a:endParaRPr>
          </a:p>
          <a:p>
            <a:r>
              <a:rPr lang="en-GB" dirty="0"/>
              <a:t>Save the Children. (2016) Lighting up young brains: How parents, carers and nurseries support children’s brain development in the first five years. Available at: </a:t>
            </a:r>
            <a:r>
              <a:rPr lang="en-GB" dirty="0">
                <a:hlinkClick r:id="rId5"/>
              </a:rPr>
              <a:t>lighting-up-young-brains.pdf (savethechildren.org.uk)</a:t>
            </a:r>
            <a:r>
              <a:rPr lang="en-GB" dirty="0"/>
              <a:t> </a:t>
            </a:r>
          </a:p>
          <a:p>
            <a:r>
              <a:rPr lang="en-GB" dirty="0"/>
              <a:t>Wall, S., </a:t>
            </a:r>
            <a:r>
              <a:rPr lang="en-GB" dirty="0" err="1"/>
              <a:t>Litjens</a:t>
            </a:r>
            <a:r>
              <a:rPr lang="en-GB" dirty="0"/>
              <a:t>, I. and </a:t>
            </a:r>
            <a:r>
              <a:rPr lang="en-GB" dirty="0" err="1"/>
              <a:t>Taguma</a:t>
            </a:r>
            <a:r>
              <a:rPr lang="en-GB" dirty="0"/>
              <a:t>, M. (2015) Pedagogy in Early Childhood Education and Care (ECEC): An International Comparative Study of Approaches and Policies. London: DfE</a:t>
            </a:r>
          </a:p>
        </p:txBody>
      </p:sp>
    </p:spTree>
    <p:extLst>
      <p:ext uri="{BB962C8B-B14F-4D97-AF65-F5344CB8AC3E}">
        <p14:creationId xmlns:p14="http://schemas.microsoft.com/office/powerpoint/2010/main" val="404293100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EEECE1"/>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572</TotalTime>
  <Words>1451</Words>
  <Application>Microsoft Office PowerPoint</Application>
  <PresentationFormat>Widescreen</PresentationFormat>
  <Paragraphs>106</Paragraphs>
  <Slides>18</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Myriad Pro</vt:lpstr>
      <vt:lpstr>robotoregular</vt:lpstr>
      <vt:lpstr>Arial</vt:lpstr>
      <vt:lpstr>Calibri</vt:lpstr>
      <vt:lpstr>Open Sans</vt:lpstr>
      <vt:lpstr>Source Sans Pro</vt:lpstr>
      <vt:lpstr>20140311PresentationUWTSDTemplate</vt:lpstr>
      <vt:lpstr>Y Mil Diwrnod Cyntaf Adeiladu’r Ymennydd   The First Thousand Days Building Brains</vt:lpstr>
      <vt:lpstr>Dechreuadau Anhygoel    Incredible Beginnings</vt:lpstr>
      <vt:lpstr>Dechreuadau Anhygoel   Incredible Beginnings</vt:lpstr>
      <vt:lpstr>Strwythur yr Ymennydd            Brain Structure</vt:lpstr>
      <vt:lpstr>PowerPoint Presentation</vt:lpstr>
      <vt:lpstr>Sut mae'n gweithio?       How does it work?</vt:lpstr>
      <vt:lpstr> Cysylltiadau                 Connections</vt:lpstr>
      <vt:lpstr>Y System Nerfol ar waith  The Nervous system in action</vt:lpstr>
      <vt:lpstr>Cysylltiadau           Connections</vt:lpstr>
      <vt:lpstr>  Deall ein hunain Understanding ourselves   Importance of body representations in social-cognitive development: New insights from infant brain science (washington.edu)</vt:lpstr>
      <vt:lpstr>Cysylltiadau yw'r allwedd! Connections are the key!</vt:lpstr>
      <vt:lpstr>Maslow</vt:lpstr>
      <vt:lpstr>PowerPoint Presentation</vt:lpstr>
      <vt:lpstr>Serfio a dychwelyd           Serve and return</vt:lpstr>
      <vt:lpstr>Ymgorfforiad                           Embodiment</vt:lpstr>
      <vt:lpstr>Cysyniadau Allweddol              Key Concepts</vt:lpstr>
      <vt:lpstr> Datblygiad Cyfannol    Holistic Development</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First Thousand Days. Building Brains</dc:title>
  <dc:creator>Paul Darby</dc:creator>
  <cp:lastModifiedBy>Paul Darby</cp:lastModifiedBy>
  <cp:revision>11</cp:revision>
  <dcterms:created xsi:type="dcterms:W3CDTF">2021-11-22T08:55:31Z</dcterms:created>
  <dcterms:modified xsi:type="dcterms:W3CDTF">2022-11-22T09:33:32Z</dcterms:modified>
</cp:coreProperties>
</file>