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7"/>
  </p:notesMasterIdLst>
  <p:sldIdLst>
    <p:sldId id="343" r:id="rId2"/>
    <p:sldId id="360" r:id="rId3"/>
    <p:sldId id="344" r:id="rId4"/>
    <p:sldId id="339" r:id="rId5"/>
    <p:sldId id="334" r:id="rId6"/>
    <p:sldId id="268" r:id="rId7"/>
    <p:sldId id="303" r:id="rId8"/>
    <p:sldId id="302" r:id="rId9"/>
    <p:sldId id="352" r:id="rId10"/>
    <p:sldId id="353" r:id="rId11"/>
    <p:sldId id="354" r:id="rId12"/>
    <p:sldId id="356" r:id="rId13"/>
    <p:sldId id="355" r:id="rId14"/>
    <p:sldId id="345" r:id="rId15"/>
    <p:sldId id="336" r:id="rId16"/>
    <p:sldId id="333" r:id="rId17"/>
    <p:sldId id="351" r:id="rId18"/>
    <p:sldId id="313" r:id="rId19"/>
    <p:sldId id="347" r:id="rId20"/>
    <p:sldId id="348" r:id="rId21"/>
    <p:sldId id="349" r:id="rId22"/>
    <p:sldId id="357" r:id="rId23"/>
    <p:sldId id="358" r:id="rId24"/>
    <p:sldId id="359" r:id="rId25"/>
    <p:sldId id="364" r:id="rId26"/>
    <p:sldId id="361" r:id="rId27"/>
    <p:sldId id="362" r:id="rId28"/>
    <p:sldId id="363" r:id="rId29"/>
    <p:sldId id="370" r:id="rId30"/>
    <p:sldId id="365" r:id="rId31"/>
    <p:sldId id="367" r:id="rId32"/>
    <p:sldId id="366" r:id="rId33"/>
    <p:sldId id="368" r:id="rId34"/>
    <p:sldId id="369" r:id="rId35"/>
    <p:sldId id="34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114" d="100"/>
          <a:sy n="114" d="100"/>
        </p:scale>
        <p:origin x="1068"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5/23/2023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23/05/2023</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23/05/2023</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23/05/2023</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23/05/2023</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23/05/2023</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23/05/2023</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23/05/2023</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23/05/2023</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23/05/2023</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23/05/2023</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23/05/2023</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23/05/2023</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ocialmetricscommission.org.uk/MEASURING-POVERTY-FULL_REPORT.pdf#page=7"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ocialmetricscommission.org.uk/wp-content/uploads/2019/07/SMC_measuring-poverty-201908_full-report.pdf#page=1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ocialmetricscommission.org.uk/wp-content/uploads/2019/07/SMC_measuring-poverty-201908_full-report.pdf#page=25" TargetMode="External"/><Relationship Id="rId2" Type="http://schemas.openxmlformats.org/officeDocument/2006/relationships/hyperlink" Target="https://socialmetricscommission.org.uk/wp-content/uploads/2019/07/SMC_measuring-poverty-201908_full-report.pdf#page=22" TargetMode="External"/><Relationship Id="rId1" Type="http://schemas.openxmlformats.org/officeDocument/2006/relationships/slideLayout" Target="../slideLayouts/slideLayout2.xml"/><Relationship Id="rId4" Type="http://schemas.openxmlformats.org/officeDocument/2006/relationships/hyperlink" Target="https://socialmetricscommission.org.uk/wp-content/uploads/2019/07/SMC_measuring-poverty-201908_full-report.pdf#page=39"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33959/IoD2019_Infographic.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bNxlhxgolIY" TargetMode="External"/><Relationship Id="rId7" Type="http://schemas.openxmlformats.org/officeDocument/2006/relationships/hyperlink" Target="https://www.youtube.com/watch?v=GaBgsCGETKE" TargetMode="External"/><Relationship Id="rId2" Type="http://schemas.openxmlformats.org/officeDocument/2006/relationships/hyperlink" Target="https://www.youtube.com/watch?v=FwRcibp4sJ4" TargetMode="External"/><Relationship Id="rId1" Type="http://schemas.openxmlformats.org/officeDocument/2006/relationships/slideLayout" Target="../slideLayouts/slideLayout2.xml"/><Relationship Id="rId6" Type="http://schemas.openxmlformats.org/officeDocument/2006/relationships/hyperlink" Target="https://www.youtube.com/watch?v=vnc_SAmonYo" TargetMode="External"/><Relationship Id="rId5" Type="http://schemas.openxmlformats.org/officeDocument/2006/relationships/hyperlink" Target="https://www.youtube.com/watch?v=uaibuZHMdFk" TargetMode="External"/><Relationship Id="rId4" Type="http://schemas.openxmlformats.org/officeDocument/2006/relationships/hyperlink" Target="https://www.youtube.com/watch?v=oNaR5MhX7ng"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thebritishacademy.ac.uk/blog/how-poverty-modern-britain-echoes-pas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jrf.org.uk/people/child-poverty" TargetMode="External"/><Relationship Id="rId2" Type="http://schemas.openxmlformats.org/officeDocument/2006/relationships/hyperlink" Target="https://cpag.org.uk/child-poverty/child-poverty-facts-and-figures" TargetMode="External"/><Relationship Id="rId1" Type="http://schemas.openxmlformats.org/officeDocument/2006/relationships/slideLayout" Target="../slideLayouts/slideLayout2.xml"/><Relationship Id="rId5" Type="http://schemas.openxmlformats.org/officeDocument/2006/relationships/hyperlink" Target="https://www.jrf.org.uk/data/pensioner-poverty" TargetMode="External"/><Relationship Id="rId4" Type="http://schemas.openxmlformats.org/officeDocument/2006/relationships/hyperlink" Target="https://www.ageuk.org.uk/globalassets/age-uk/documents/reports-and-publications/reports-and-briefings/money-matters/poverty_in_later_life_briefing_2021.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fullfact.org/economy/poverty-uk-guide-facts-and-figures/" TargetMode="External"/><Relationship Id="rId2" Type="http://schemas.openxmlformats.org/officeDocument/2006/relationships/hyperlink" Target="https://www.britannica.com/topic/poverty" TargetMode="External"/><Relationship Id="rId1" Type="http://schemas.openxmlformats.org/officeDocument/2006/relationships/slideLayout" Target="../slideLayouts/slideLayout2.xml"/><Relationship Id="rId6" Type="http://schemas.openxmlformats.org/officeDocument/2006/relationships/hyperlink" Target="https://www.bigissue.com/news/social-justice/uk-poverty-the-facts-figures-and-effects/" TargetMode="External"/><Relationship Id="rId5" Type="http://schemas.openxmlformats.org/officeDocument/2006/relationships/hyperlink" Target="https://www.jrf.org.uk/our-work/what-is-poverty" TargetMode="External"/><Relationship Id="rId4" Type="http://schemas.openxmlformats.org/officeDocument/2006/relationships/hyperlink" Target="https://www.habitatforhumanity.org.uk/blog/2018/09/relative-absolute-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523D6-E005-4A8A-9D30-0DC8B5F0F614}"/>
              </a:ext>
            </a:extLst>
          </p:cNvPr>
          <p:cNvSpPr>
            <a:spLocks noGrp="1"/>
          </p:cNvSpPr>
          <p:nvPr>
            <p:ph type="ctrTitle"/>
          </p:nvPr>
        </p:nvSpPr>
        <p:spPr/>
        <p:txBody>
          <a:bodyPr/>
          <a:lstStyle/>
          <a:p>
            <a:r>
              <a:rPr lang="en-GB" sz="8800" b="1" dirty="0">
                <a:latin typeface="Arial" panose="020B0604020202020204" pitchFamily="34" charset="0"/>
                <a:cs typeface="Arial" panose="020B0604020202020204" pitchFamily="34" charset="0"/>
              </a:rPr>
              <a:t>Poverty</a:t>
            </a:r>
          </a:p>
        </p:txBody>
      </p:sp>
      <p:sp>
        <p:nvSpPr>
          <p:cNvPr id="3" name="Subtitle 2">
            <a:extLst>
              <a:ext uri="{FF2B5EF4-FFF2-40B4-BE49-F238E27FC236}">
                <a16:creationId xmlns:a16="http://schemas.microsoft.com/office/drawing/2014/main" id="{90E085CB-2972-4E79-82EF-4088AE58AA94}"/>
              </a:ext>
            </a:extLst>
          </p:cNvPr>
          <p:cNvSpPr>
            <a:spLocks noGrp="1"/>
          </p:cNvSpPr>
          <p:nvPr>
            <p:ph type="subTitle" idx="1"/>
          </p:nvPr>
        </p:nvSpPr>
        <p:spPr/>
        <p:txBody>
          <a:bodyPr/>
          <a:lstStyle/>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F4DF9D6-6DAB-4528-9447-02840BEC02DF}"/>
              </a:ext>
            </a:extLst>
          </p:cNvPr>
          <p:cNvSpPr>
            <a:spLocks noGrp="1"/>
          </p:cNvSpPr>
          <p:nvPr>
            <p:ph type="dt" sz="half" idx="10"/>
          </p:nvPr>
        </p:nvSpPr>
        <p:spPr/>
        <p:txBody>
          <a:bodyPr/>
          <a:lstStyle/>
          <a:p>
            <a:pPr>
              <a:defRPr/>
            </a:pPr>
            <a:fld id="{79E3B073-2BB5-4D43-A2FA-C544E54A0ECB}"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47E34AD0-EF30-46E7-90D2-7016F70025C3}"/>
              </a:ext>
            </a:extLst>
          </p:cNvPr>
          <p:cNvSpPr>
            <a:spLocks noGrp="1"/>
          </p:cNvSpPr>
          <p:nvPr>
            <p:ph type="sldNum" sz="quarter" idx="12"/>
          </p:nvPr>
        </p:nvSpPr>
        <p:spPr/>
        <p:txBody>
          <a:bodyPr/>
          <a:lstStyle/>
          <a:p>
            <a:pPr>
              <a:defRPr/>
            </a:pPr>
            <a:fld id="{BBAD5BEF-8399-C44B-B36C-F541144D6644}" type="slidenum">
              <a:rPr lang="en-GB" altLang="en-US" smtClean="0"/>
              <a:pPr>
                <a:defRPr/>
              </a:pPr>
              <a:t>1</a:t>
            </a:fld>
            <a:endParaRPr lang="en-GB" altLang="en-US"/>
          </a:p>
        </p:txBody>
      </p:sp>
    </p:spTree>
    <p:extLst>
      <p:ext uri="{BB962C8B-B14F-4D97-AF65-F5344CB8AC3E}">
        <p14:creationId xmlns:p14="http://schemas.microsoft.com/office/powerpoint/2010/main" val="3434340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8D99-0E94-4040-BFC7-AFD6EDA950E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Today</a:t>
            </a:r>
          </a:p>
        </p:txBody>
      </p:sp>
      <p:sp>
        <p:nvSpPr>
          <p:cNvPr id="3" name="Content Placeholder 2">
            <a:extLst>
              <a:ext uri="{FF2B5EF4-FFF2-40B4-BE49-F238E27FC236}">
                <a16:creationId xmlns:a16="http://schemas.microsoft.com/office/drawing/2014/main" id="{3BE3CE85-F9CE-42F0-9D88-235C851F4A1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government estimates that </a:t>
            </a:r>
            <a:r>
              <a:rPr lang="en-GB" dirty="0">
                <a:solidFill>
                  <a:srgbClr val="120102"/>
                </a:solidFill>
                <a:latin typeface="Arial" panose="020B0604020202020204" pitchFamily="34" charset="0"/>
                <a:cs typeface="Arial" panose="020B0604020202020204" pitchFamily="34" charset="0"/>
              </a:rPr>
              <a:t>u</a:t>
            </a:r>
            <a:r>
              <a:rPr lang="en-GB" b="0" i="0" dirty="0">
                <a:solidFill>
                  <a:srgbClr val="120102"/>
                </a:solidFill>
                <a:effectLst/>
                <a:latin typeface="Arial" panose="020B0604020202020204" pitchFamily="34" charset="0"/>
                <a:cs typeface="Arial" panose="020B0604020202020204" pitchFamily="34" charset="0"/>
              </a:rPr>
              <a:t>p to 14.5 million people were in poverty before the pandemic</a:t>
            </a:r>
          </a:p>
          <a:p>
            <a:r>
              <a:rPr lang="en-GB" dirty="0">
                <a:latin typeface="Arial" panose="020B0604020202020204" pitchFamily="34" charset="0"/>
                <a:cs typeface="Arial" panose="020B0604020202020204" pitchFamily="34" charset="0"/>
              </a:rPr>
              <a:t>With the UK population currently at nearly 67 million, that’s one in every four or five people</a:t>
            </a:r>
          </a:p>
          <a:p>
            <a:r>
              <a:rPr lang="en-GB" dirty="0">
                <a:latin typeface="Arial" panose="020B0604020202020204" pitchFamily="34" charset="0"/>
                <a:cs typeface="Arial" panose="020B0604020202020204" pitchFamily="34" charset="0"/>
              </a:rPr>
              <a:t>Another 700,000 people were plunged into hardship during the pandemic, taking the poverty figure to more than 15 million.</a:t>
            </a:r>
          </a:p>
        </p:txBody>
      </p:sp>
      <p:sp>
        <p:nvSpPr>
          <p:cNvPr id="4" name="Date Placeholder 3">
            <a:extLst>
              <a:ext uri="{FF2B5EF4-FFF2-40B4-BE49-F238E27FC236}">
                <a16:creationId xmlns:a16="http://schemas.microsoft.com/office/drawing/2014/main" id="{350BBE14-3CB5-4E24-BF16-95DCC40871D7}"/>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12B73E86-31A3-4128-A7EC-B93F77B14F47}"/>
              </a:ext>
            </a:extLst>
          </p:cNvPr>
          <p:cNvSpPr>
            <a:spLocks noGrp="1"/>
          </p:cNvSpPr>
          <p:nvPr>
            <p:ph type="sldNum" sz="quarter" idx="12"/>
          </p:nvPr>
        </p:nvSpPr>
        <p:spPr/>
        <p:txBody>
          <a:bodyPr/>
          <a:lstStyle/>
          <a:p>
            <a:pPr>
              <a:defRPr/>
            </a:pPr>
            <a:fld id="{B4C3F47E-DD02-FB45-82B3-7F77F7ED4894}" type="slidenum">
              <a:rPr lang="en-GB" altLang="en-US" smtClean="0"/>
              <a:pPr>
                <a:defRPr/>
              </a:pPr>
              <a:t>2</a:t>
            </a:fld>
            <a:endParaRPr lang="en-GB" altLang="en-US"/>
          </a:p>
        </p:txBody>
      </p:sp>
    </p:spTree>
    <p:extLst>
      <p:ext uri="{BB962C8B-B14F-4D97-AF65-F5344CB8AC3E}">
        <p14:creationId xmlns:p14="http://schemas.microsoft.com/office/powerpoint/2010/main" val="303308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758456" y="601630"/>
            <a:ext cx="10972800" cy="1143000"/>
          </a:xfrm>
        </p:spPr>
        <p:txBody>
          <a:bodyPr/>
          <a:lstStyle/>
          <a:p>
            <a:r>
              <a:rPr lang="en-GB" b="1" dirty="0">
                <a:latin typeface="Arial" panose="020B0604020202020204" pitchFamily="34" charset="0"/>
                <a:cs typeface="Arial" panose="020B0604020202020204" pitchFamily="34" charset="0"/>
              </a:rPr>
              <a:t>What is Poverty</a:t>
            </a: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609600" y="2176113"/>
            <a:ext cx="10972800" cy="3917032"/>
          </a:xfrm>
        </p:spPr>
        <p:txBody>
          <a:bodyPr/>
          <a:lstStyle/>
          <a:p>
            <a:pPr marL="0" indent="0">
              <a:buNone/>
            </a:pPr>
            <a:r>
              <a:rPr lang="en-GB" b="1" dirty="0">
                <a:latin typeface="Arial" panose="020B0604020202020204" pitchFamily="34" charset="0"/>
                <a:cs typeface="Arial" panose="020B0604020202020204" pitchFamily="34" charset="0"/>
              </a:rPr>
              <a:t>When you hear the word </a:t>
            </a:r>
            <a:r>
              <a:rPr lang="en-GB" b="1" dirty="0">
                <a:solidFill>
                  <a:srgbClr val="FF0000"/>
                </a:solidFill>
                <a:latin typeface="Arial" panose="020B0604020202020204" pitchFamily="34" charset="0"/>
                <a:cs typeface="Arial" panose="020B0604020202020204" pitchFamily="34" charset="0"/>
              </a:rPr>
              <a:t>poverty</a:t>
            </a:r>
            <a:r>
              <a:rPr lang="en-GB" b="1" dirty="0">
                <a:latin typeface="Arial" panose="020B0604020202020204" pitchFamily="34" charset="0"/>
                <a:cs typeface="Arial" panose="020B0604020202020204" pitchFamily="34" charset="0"/>
              </a:rPr>
              <a:t> what comes to mind?</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this and (without google!) give me a definition</a:t>
            </a:r>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3</a:t>
            </a:fld>
            <a:endParaRPr lang="en-GB" altLang="en-US"/>
          </a:p>
        </p:txBody>
      </p:sp>
    </p:spTree>
    <p:extLst>
      <p:ext uri="{BB962C8B-B14F-4D97-AF65-F5344CB8AC3E}">
        <p14:creationId xmlns:p14="http://schemas.microsoft.com/office/powerpoint/2010/main" val="49495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a:xfrm>
            <a:off x="476250" y="610392"/>
            <a:ext cx="10972800" cy="1143000"/>
          </a:xfrm>
        </p:spPr>
        <p:txBody>
          <a:bodyPr/>
          <a:lstStyle/>
          <a:p>
            <a:r>
              <a:rPr lang="en-US"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101206" y="2295525"/>
            <a:ext cx="11722888" cy="1858962"/>
          </a:xfrm>
        </p:spPr>
        <p:txBody>
          <a:bodyPr/>
          <a:lstStyle/>
          <a:p>
            <a:pPr algn="just"/>
            <a:r>
              <a:rPr lang="en-GB" b="1" i="0" dirty="0">
                <a:solidFill>
                  <a:srgbClr val="1A1A1A"/>
                </a:solidFill>
                <a:effectLst/>
                <a:latin typeface="Arial" panose="020B0604020202020204" pitchFamily="34" charset="0"/>
                <a:cs typeface="Arial" panose="020B0604020202020204" pitchFamily="34" charset="0"/>
              </a:rPr>
              <a:t>Poverty</a:t>
            </a:r>
            <a:r>
              <a:rPr lang="en-GB" b="0" i="0" dirty="0">
                <a:solidFill>
                  <a:srgbClr val="1A1A1A"/>
                </a:solidFill>
                <a:effectLst/>
                <a:latin typeface="Arial" panose="020B0604020202020204" pitchFamily="34" charset="0"/>
                <a:cs typeface="Arial" panose="020B0604020202020204" pitchFamily="34" charset="0"/>
              </a:rPr>
              <a:t>, the state of one who lacks a usual or socially acceptable amount of money or material possessions. Poverty is said to exist when people lack the means to satisfy their basic needs. (Britannica, 2020)</a:t>
            </a:r>
            <a:endParaRPr 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4</a:t>
            </a:fld>
            <a:endParaRPr lang="en-GB" altLang="en-US"/>
          </a:p>
        </p:txBody>
      </p:sp>
    </p:spTree>
    <p:extLst>
      <p:ext uri="{BB962C8B-B14F-4D97-AF65-F5344CB8AC3E}">
        <p14:creationId xmlns:p14="http://schemas.microsoft.com/office/powerpoint/2010/main" val="1934721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Poverty and Disadvantage?</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B15536-43AE-B946-B1B4-9800E1822D3E}"/>
              </a:ext>
            </a:extLst>
          </p:cNvPr>
          <p:cNvSpPr>
            <a:spLocks noGrp="1"/>
          </p:cNvSpPr>
          <p:nvPr>
            <p:ph idx="1"/>
          </p:nvPr>
        </p:nvSpPr>
        <p:spPr>
          <a:xfrm>
            <a:off x="982133" y="1470484"/>
            <a:ext cx="10972800" cy="3917032"/>
          </a:xfrm>
        </p:spPr>
        <p:txBody>
          <a:bodyPr/>
          <a:lstStyle/>
          <a:p>
            <a:r>
              <a:rPr lang="en-GB" dirty="0">
                <a:latin typeface="Arial" panose="020B0604020202020204" pitchFamily="34" charset="0"/>
                <a:cs typeface="Arial" panose="020B0604020202020204" pitchFamily="34" charset="0"/>
              </a:rPr>
              <a:t>Poverty includes less access to :</a:t>
            </a:r>
          </a:p>
          <a:p>
            <a:pPr lvl="1"/>
            <a:r>
              <a:rPr lang="en-GB" dirty="0">
                <a:latin typeface="Arial" panose="020B0604020202020204" pitchFamily="34" charset="0"/>
                <a:cs typeface="Arial" panose="020B0604020202020204" pitchFamily="34" charset="0"/>
              </a:rPr>
              <a:t>Money</a:t>
            </a:r>
          </a:p>
          <a:p>
            <a:pPr lvl="1"/>
            <a:r>
              <a:rPr lang="en-GB" dirty="0">
                <a:latin typeface="Arial" panose="020B0604020202020204" pitchFamily="34" charset="0"/>
                <a:cs typeface="Arial" panose="020B0604020202020204" pitchFamily="34" charset="0"/>
              </a:rPr>
              <a:t>Jobs</a:t>
            </a:r>
          </a:p>
          <a:p>
            <a:pPr lvl="1"/>
            <a:r>
              <a:rPr lang="en-GB" dirty="0">
                <a:latin typeface="Arial" panose="020B0604020202020204" pitchFamily="34" charset="0"/>
                <a:cs typeface="Arial" panose="020B0604020202020204" pitchFamily="34" charset="0"/>
              </a:rPr>
              <a:t>Good quality housing </a:t>
            </a:r>
          </a:p>
          <a:p>
            <a:pPr lvl="1"/>
            <a:r>
              <a:rPr lang="en-GB" dirty="0">
                <a:latin typeface="Arial" panose="020B0604020202020204" pitchFamily="34" charset="0"/>
                <a:cs typeface="Arial" panose="020B0604020202020204" pitchFamily="34" charset="0"/>
              </a:rPr>
              <a:t>Resources</a:t>
            </a:r>
          </a:p>
          <a:p>
            <a:pPr lvl="1"/>
            <a:r>
              <a:rPr lang="en-GB" dirty="0">
                <a:latin typeface="Arial" panose="020B0604020202020204" pitchFamily="34" charset="0"/>
                <a:cs typeface="Arial" panose="020B0604020202020204" pitchFamily="34" charset="0"/>
              </a:rPr>
              <a:t>Health and wellbeing</a:t>
            </a:r>
          </a:p>
          <a:p>
            <a:pPr lvl="1"/>
            <a:r>
              <a:rPr lang="en-GB" dirty="0">
                <a:latin typeface="Arial" panose="020B0604020202020204" pitchFamily="34" charset="0"/>
                <a:cs typeface="Arial" panose="020B0604020202020204" pitchFamily="34" charset="0"/>
              </a:rPr>
              <a:t>Leisure activities</a:t>
            </a:r>
          </a:p>
          <a:p>
            <a:pPr marL="457200" lvl="1" indent="0">
              <a:buNone/>
            </a:pP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Spicker</a:t>
            </a:r>
            <a:r>
              <a:rPr lang="en-GB" sz="1400" dirty="0">
                <a:latin typeface="Arial" panose="020B0604020202020204" pitchFamily="34" charset="0"/>
                <a:cs typeface="Arial" panose="020B0604020202020204" pitchFamily="34" charset="0"/>
              </a:rPr>
              <a:t>, Alverez </a:t>
            </a:r>
            <a:r>
              <a:rPr lang="en-GB" sz="1400" dirty="0" err="1">
                <a:latin typeface="Arial" panose="020B0604020202020204" pitchFamily="34" charset="0"/>
                <a:cs typeface="Arial" panose="020B0604020202020204" pitchFamily="34" charset="0"/>
              </a:rPr>
              <a:t>Leguizamon</a:t>
            </a:r>
            <a:r>
              <a:rPr lang="en-GB" sz="1400" dirty="0">
                <a:latin typeface="Arial" panose="020B0604020202020204" pitchFamily="34" charset="0"/>
                <a:cs typeface="Arial" panose="020B0604020202020204" pitchFamily="34" charset="0"/>
              </a:rPr>
              <a:t> &amp; Gordon, 2007)</a:t>
            </a:r>
          </a:p>
          <a:p>
            <a:pPr lvl="1"/>
            <a:endParaRPr lang="en-GB" dirty="0"/>
          </a:p>
          <a:p>
            <a:endParaRPr lang="en-US" dirty="0"/>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25773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923926"/>
            <a:ext cx="10972800" cy="1143000"/>
          </a:xfrm>
        </p:spPr>
        <p:txBody>
          <a:bodyPr>
            <a:normAutofit fontScale="90000"/>
          </a:bodyPr>
          <a:lstStyle/>
          <a:p>
            <a:r>
              <a:rPr lang="en-GB" b="1" dirty="0">
                <a:latin typeface="Arial" panose="020B0604020202020204" pitchFamily="34" charset="0"/>
                <a:cs typeface="Arial" panose="020B0604020202020204" pitchFamily="34" charset="0"/>
              </a:rPr>
              <a:t>Multi-Dimensional Policy Approach: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What is Multi-dimensional Poverty?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2093244"/>
            <a:ext cx="10972800" cy="3917032"/>
          </a:xfrm>
        </p:spPr>
        <p:txBody>
          <a:bodyPr>
            <a:normAutofit/>
          </a:bodyPr>
          <a:lstStyle/>
          <a:p>
            <a:r>
              <a:rPr lang="en-GB" dirty="0">
                <a:latin typeface="Arial" panose="020B0604020202020204" pitchFamily="34" charset="0"/>
                <a:cs typeface="Arial" panose="020B0604020202020204" pitchFamily="34" charset="0"/>
              </a:rPr>
              <a:t>Poverty is often defined by one-dimensional measures</a:t>
            </a:r>
          </a:p>
          <a:p>
            <a:pPr lvl="1"/>
            <a:r>
              <a:rPr lang="en-GB" dirty="0">
                <a:latin typeface="Arial" panose="020B0604020202020204" pitchFamily="34" charset="0"/>
                <a:cs typeface="Arial" panose="020B0604020202020204" pitchFamily="34" charset="0"/>
              </a:rPr>
              <a:t> usually  based on income But no single indicator can capture </a:t>
            </a:r>
          </a:p>
          <a:p>
            <a:pPr lvl="1"/>
            <a:r>
              <a:rPr lang="en-GB" dirty="0">
                <a:latin typeface="Arial" panose="020B0604020202020204" pitchFamily="34" charset="0"/>
                <a:cs typeface="Arial" panose="020B0604020202020204" pitchFamily="34" charset="0"/>
              </a:rPr>
              <a:t>The multiple dimensions nature of poverty</a:t>
            </a:r>
          </a:p>
          <a:p>
            <a:pPr marL="457200" lvl="1" indent="0">
              <a:buNone/>
            </a:pPr>
            <a:r>
              <a:rPr lang="en-GB" b="1" dirty="0">
                <a:latin typeface="Arial" panose="020B0604020202020204" pitchFamily="34" charset="0"/>
                <a:cs typeface="Arial" panose="020B0604020202020204" pitchFamily="34" charset="0"/>
              </a:rPr>
              <a:t>Can you explain this statement?</a:t>
            </a:r>
          </a:p>
          <a:p>
            <a:pPr lvl="1"/>
            <a:endParaRPr lang="en-GB" dirty="0">
              <a:latin typeface="Arial" panose="020B0604020202020204" pitchFamily="34" charset="0"/>
              <a:cs typeface="Arial" panose="020B0604020202020204" pitchFamily="34" charset="0"/>
            </a:endParaRPr>
          </a:p>
          <a:p>
            <a:pPr marL="457200" lvl="1" indent="0" algn="r">
              <a:buNone/>
            </a:pPr>
            <a:r>
              <a:rPr lang="en-GB" sz="1600" dirty="0">
                <a:latin typeface="Arial" panose="020B0604020202020204" pitchFamily="34" charset="0"/>
                <a:cs typeface="Arial" panose="020B0604020202020204" pitchFamily="34" charset="0"/>
              </a:rPr>
              <a:t>(Maggio, 2004)</a:t>
            </a:r>
          </a:p>
        </p:txBody>
      </p:sp>
    </p:spTree>
    <p:extLst>
      <p:ext uri="{BB962C8B-B14F-4D97-AF65-F5344CB8AC3E}">
        <p14:creationId xmlns:p14="http://schemas.microsoft.com/office/powerpoint/2010/main" val="3647490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Basic Life-Style Deprivation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These concern the lack of ability to afford most basic requirements: </a:t>
            </a:r>
          </a:p>
          <a:p>
            <a:pPr lvl="1"/>
            <a:r>
              <a:rPr lang="en-GB" dirty="0">
                <a:latin typeface="Arial" panose="020B0604020202020204" pitchFamily="34" charset="0"/>
                <a:cs typeface="Arial" panose="020B0604020202020204" pitchFamily="34" charset="0"/>
              </a:rPr>
              <a:t>Keeping the home (household’s principal accommodation) adequately warm</a:t>
            </a:r>
          </a:p>
          <a:p>
            <a:pPr lvl="1"/>
            <a:r>
              <a:rPr lang="en-GB" dirty="0">
                <a:latin typeface="Arial" panose="020B0604020202020204" pitchFamily="34" charset="0"/>
                <a:cs typeface="Arial" panose="020B0604020202020204" pitchFamily="34" charset="0"/>
              </a:rPr>
              <a:t>Paying for a week's annual holiday away from home </a:t>
            </a:r>
          </a:p>
          <a:p>
            <a:pPr lvl="1"/>
            <a:r>
              <a:rPr lang="en-GB" dirty="0">
                <a:latin typeface="Arial" panose="020B0604020202020204" pitchFamily="34" charset="0"/>
                <a:cs typeface="Arial" panose="020B0604020202020204" pitchFamily="34" charset="0"/>
              </a:rPr>
              <a:t>Replacing any worn-out furniture </a:t>
            </a:r>
          </a:p>
          <a:p>
            <a:pPr lvl="1"/>
            <a:r>
              <a:rPr lang="en-GB" dirty="0">
                <a:latin typeface="Arial" panose="020B0604020202020204" pitchFamily="34" charset="0"/>
                <a:cs typeface="Arial" panose="020B0604020202020204" pitchFamily="34" charset="0"/>
              </a:rPr>
              <a:t>Buying new, rather than second hand clothes </a:t>
            </a:r>
          </a:p>
          <a:p>
            <a:pPr lvl="1"/>
            <a:r>
              <a:rPr lang="en-GB" dirty="0">
                <a:latin typeface="Arial" panose="020B0604020202020204" pitchFamily="34" charset="0"/>
                <a:cs typeface="Arial" panose="020B0604020202020204" pitchFamily="34" charset="0"/>
              </a:rPr>
              <a:t>Eating meat chicken or fish every second day </a:t>
            </a:r>
          </a:p>
          <a:p>
            <a:pPr lvl="1"/>
            <a:r>
              <a:rPr lang="en-GB" dirty="0">
                <a:latin typeface="Arial" panose="020B0604020202020204" pitchFamily="34" charset="0"/>
                <a:cs typeface="Arial" panose="020B0604020202020204" pitchFamily="34" charset="0"/>
              </a:rPr>
              <a:t>Having friends or family for a drink or meal at least once a month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3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Secondary Life-style Deprivation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These concern “enforced” lack of widely desired possessions </a:t>
            </a:r>
          </a:p>
          <a:p>
            <a:pPr lvl="1"/>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enforced’ means that the lack of possession is because of lack of resources</a:t>
            </a:r>
          </a:p>
          <a:p>
            <a:pPr lvl="1"/>
            <a:r>
              <a:rPr lang="en-GB" dirty="0">
                <a:latin typeface="Arial" panose="020B0604020202020204" pitchFamily="34" charset="0"/>
                <a:cs typeface="Arial" panose="020B0604020202020204" pitchFamily="34" charset="0"/>
              </a:rPr>
              <a:t>Car or van normally available for private use by any members of the household </a:t>
            </a:r>
          </a:p>
          <a:p>
            <a:pPr lvl="1"/>
            <a:r>
              <a:rPr lang="en-GB" dirty="0">
                <a:latin typeface="Arial" panose="020B0604020202020204" pitchFamily="34" charset="0"/>
                <a:cs typeface="Arial" panose="020B0604020202020204" pitchFamily="34" charset="0"/>
              </a:rPr>
              <a:t>A TV</a:t>
            </a:r>
          </a:p>
          <a:p>
            <a:pPr lvl="1"/>
            <a:r>
              <a:rPr lang="en-GB" dirty="0">
                <a:latin typeface="Arial" panose="020B0604020202020204" pitchFamily="34" charset="0"/>
                <a:cs typeface="Arial" panose="020B0604020202020204" pitchFamily="34" charset="0"/>
              </a:rPr>
              <a:t>A washing machine </a:t>
            </a:r>
          </a:p>
          <a:p>
            <a:pPr lvl="1"/>
            <a:r>
              <a:rPr lang="en-GB" dirty="0">
                <a:latin typeface="Arial" panose="020B0604020202020204" pitchFamily="34" charset="0"/>
                <a:cs typeface="Arial" panose="020B0604020202020204" pitchFamily="34" charset="0"/>
              </a:rPr>
              <a:t>A microwave oven </a:t>
            </a:r>
          </a:p>
          <a:p>
            <a:pPr lvl="1"/>
            <a:r>
              <a:rPr lang="en-GB" dirty="0">
                <a:latin typeface="Arial" panose="020B0604020202020204" pitchFamily="34" charset="0"/>
                <a:cs typeface="Arial" panose="020B0604020202020204" pitchFamily="34" charset="0"/>
              </a:rPr>
              <a:t>A telephone</a:t>
            </a:r>
          </a:p>
          <a:p>
            <a:pPr marL="457200" lvl="1" indent="0">
              <a:buNone/>
            </a:pPr>
            <a:r>
              <a:rPr lang="en-GB" b="1" dirty="0">
                <a:latin typeface="Arial" panose="020B0604020202020204" pitchFamily="34" charset="0"/>
                <a:cs typeface="Arial" panose="020B0604020202020204" pitchFamily="34" charset="0"/>
              </a:rPr>
              <a:t>This list is dated now. What would be included today…?</a:t>
            </a:r>
          </a:p>
          <a:p>
            <a:pPr lvl="1"/>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08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078E-993E-41D7-9096-1534FBD05E8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Measure Poverty?</a:t>
            </a:r>
          </a:p>
        </p:txBody>
      </p:sp>
      <p:sp>
        <p:nvSpPr>
          <p:cNvPr id="3" name="Content Placeholder 2">
            <a:extLst>
              <a:ext uri="{FF2B5EF4-FFF2-40B4-BE49-F238E27FC236}">
                <a16:creationId xmlns:a16="http://schemas.microsoft.com/office/drawing/2014/main" id="{A9A614B3-C741-490B-B0CE-E9064F087873}"/>
              </a:ext>
            </a:extLst>
          </p:cNvPr>
          <p:cNvSpPr>
            <a:spLocks noGrp="1"/>
          </p:cNvSpPr>
          <p:nvPr>
            <p:ph idx="1"/>
          </p:nvPr>
        </p:nvSpPr>
        <p:spPr/>
        <p:txBody>
          <a:bodyPr/>
          <a:lstStyle/>
          <a:p>
            <a:pPr algn="just"/>
            <a:r>
              <a:rPr lang="en-GB" sz="2400" dirty="0">
                <a:solidFill>
                  <a:srgbClr val="1E1E1E"/>
                </a:solidFill>
                <a:latin typeface="Arial" panose="020B0604020202020204" pitchFamily="34" charset="0"/>
                <a:cs typeface="Arial" panose="020B0604020202020204" pitchFamily="34" charset="0"/>
              </a:rPr>
              <a:t>P</a:t>
            </a:r>
            <a:r>
              <a:rPr lang="en-GB" sz="2400" b="0" i="0" dirty="0">
                <a:solidFill>
                  <a:srgbClr val="1E1E1E"/>
                </a:solidFill>
                <a:effectLst/>
                <a:latin typeface="Arial" panose="020B0604020202020204" pitchFamily="34" charset="0"/>
                <a:cs typeface="Arial" panose="020B0604020202020204" pitchFamily="34" charset="0"/>
              </a:rPr>
              <a:t>overty is </a:t>
            </a:r>
            <a:r>
              <a:rPr lang="en-GB" sz="2400" b="0" i="0" u="none" strike="noStrike" dirty="0">
                <a:solidFill>
                  <a:srgbClr val="1E1E1E"/>
                </a:solidFill>
                <a:effectLst/>
                <a:latin typeface="Arial" panose="020B0604020202020204" pitchFamily="34" charset="0"/>
                <a:cs typeface="Arial" panose="020B0604020202020204" pitchFamily="34" charset="0"/>
                <a:hlinkClick r:id="rId2"/>
              </a:rPr>
              <a:t>not quite the same thing</a:t>
            </a:r>
            <a:r>
              <a:rPr lang="en-GB" sz="2400" b="0" i="0" dirty="0">
                <a:solidFill>
                  <a:srgbClr val="1E1E1E"/>
                </a:solidFill>
                <a:effectLst/>
                <a:latin typeface="Arial" panose="020B0604020202020204" pitchFamily="34" charset="0"/>
                <a:cs typeface="Arial" panose="020B0604020202020204" pitchFamily="34" charset="0"/>
              </a:rPr>
              <a:t> as having low income. People and families can have different fixed costs to contend with as well, like childcare, housing and costs associated with disability, as well as different levels of savings or assets to draw upon.</a:t>
            </a:r>
          </a:p>
          <a:p>
            <a:pPr algn="just"/>
            <a:endParaRPr lang="en-GB" sz="2400" b="0" i="0" dirty="0">
              <a:solidFill>
                <a:srgbClr val="1E1E1E"/>
              </a:solidFill>
              <a:effectLst/>
              <a:latin typeface="Arial" panose="020B0604020202020204" pitchFamily="34" charset="0"/>
              <a:cs typeface="Arial" panose="020B0604020202020204" pitchFamily="34" charset="0"/>
            </a:endParaRPr>
          </a:p>
          <a:p>
            <a:pPr algn="just"/>
            <a:r>
              <a:rPr lang="en-GB" sz="2400" b="0" i="0" dirty="0">
                <a:solidFill>
                  <a:srgbClr val="1E1E1E"/>
                </a:solidFill>
                <a:effectLst/>
                <a:latin typeface="Arial" panose="020B0604020202020204" pitchFamily="34" charset="0"/>
                <a:cs typeface="Arial" panose="020B0604020202020204" pitchFamily="34" charset="0"/>
              </a:rPr>
              <a:t>Different measures of poverty capture different things—some are just about people’s incomes, others take housing costs into account, and some define material essentials people need for a decent standard of living, like warm clothing and basic holidays. Newer options also try to bring fixed costs and savings into the mix as well</a:t>
            </a:r>
          </a:p>
          <a:p>
            <a:endParaRPr lang="en-GB" dirty="0"/>
          </a:p>
        </p:txBody>
      </p:sp>
      <p:sp>
        <p:nvSpPr>
          <p:cNvPr id="4" name="Date Placeholder 3">
            <a:extLst>
              <a:ext uri="{FF2B5EF4-FFF2-40B4-BE49-F238E27FC236}">
                <a16:creationId xmlns:a16="http://schemas.microsoft.com/office/drawing/2014/main" id="{F821E878-75D9-47B1-82E7-D95624EA36C2}"/>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A4105A4A-07CC-4D3F-AACA-8ED38198099B}"/>
              </a:ext>
            </a:extLst>
          </p:cNvPr>
          <p:cNvSpPr>
            <a:spLocks noGrp="1"/>
          </p:cNvSpPr>
          <p:nvPr>
            <p:ph type="sldNum" sz="quarter" idx="12"/>
          </p:nvPr>
        </p:nvSpPr>
        <p:spPr/>
        <p:txBody>
          <a:bodyPr/>
          <a:lstStyle/>
          <a:p>
            <a:pPr>
              <a:defRPr/>
            </a:pPr>
            <a:fld id="{B4C3F47E-DD02-FB45-82B3-7F77F7ED4894}" type="slidenum">
              <a:rPr lang="en-GB" altLang="en-US" smtClean="0"/>
              <a:pPr>
                <a:defRPr/>
              </a:pPr>
              <a:t>9</a:t>
            </a:fld>
            <a:endParaRPr lang="en-GB" altLang="en-US"/>
          </a:p>
        </p:txBody>
      </p:sp>
    </p:spTree>
    <p:extLst>
      <p:ext uri="{BB962C8B-B14F-4D97-AF65-F5344CB8AC3E}">
        <p14:creationId xmlns:p14="http://schemas.microsoft.com/office/powerpoint/2010/main" val="2796591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E78B-46B2-4870-B3DE-8D52AF021FD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do we draw the Poverty Line?</a:t>
            </a:r>
          </a:p>
        </p:txBody>
      </p:sp>
      <p:sp>
        <p:nvSpPr>
          <p:cNvPr id="3" name="Content Placeholder 2">
            <a:extLst>
              <a:ext uri="{FF2B5EF4-FFF2-40B4-BE49-F238E27FC236}">
                <a16:creationId xmlns:a16="http://schemas.microsoft.com/office/drawing/2014/main" id="{BD9EFCC2-B7CB-4622-9BAB-8F535D072E60}"/>
              </a:ext>
            </a:extLst>
          </p:cNvPr>
          <p:cNvSpPr>
            <a:spLocks noGrp="1"/>
          </p:cNvSpPr>
          <p:nvPr>
            <p:ph idx="1"/>
          </p:nvPr>
        </p:nvSpPr>
        <p:spPr/>
        <p:txBody>
          <a:bodyPr/>
          <a:lstStyle/>
          <a:p>
            <a:r>
              <a:rPr lang="en-GB" sz="2800" b="1" i="0" dirty="0">
                <a:solidFill>
                  <a:srgbClr val="1E1E1E"/>
                </a:solidFill>
                <a:effectLst/>
                <a:latin typeface="Arial" panose="020B0604020202020204" pitchFamily="34" charset="0"/>
                <a:cs typeface="Arial" panose="020B0604020202020204" pitchFamily="34" charset="0"/>
              </a:rPr>
              <a:t>Relative measures- </a:t>
            </a:r>
            <a:r>
              <a:rPr lang="en-GB" sz="2800" b="0" i="0" dirty="0">
                <a:solidFill>
                  <a:srgbClr val="1E1E1E"/>
                </a:solidFill>
                <a:effectLst/>
                <a:latin typeface="Arial" panose="020B0604020202020204" pitchFamily="34" charset="0"/>
                <a:cs typeface="Arial" panose="020B0604020202020204" pitchFamily="34" charset="0"/>
              </a:rPr>
              <a:t>The people at the bottom end are considered to be in poverty in comparison to everyone else.</a:t>
            </a:r>
          </a:p>
          <a:p>
            <a:pPr marL="0" indent="0">
              <a:buNone/>
            </a:pPr>
            <a:endParaRPr lang="en-GB" sz="2800" b="0" i="0" dirty="0">
              <a:solidFill>
                <a:srgbClr val="1E1E1E"/>
              </a:solidFill>
              <a:effectLst/>
              <a:latin typeface="Arial" panose="020B0604020202020204" pitchFamily="34" charset="0"/>
              <a:cs typeface="Arial" panose="020B0604020202020204" pitchFamily="34" charset="0"/>
            </a:endParaRPr>
          </a:p>
          <a:p>
            <a:r>
              <a:rPr lang="en-GB" sz="2800" dirty="0">
                <a:solidFill>
                  <a:srgbClr val="1E1E1E"/>
                </a:solidFill>
                <a:latin typeface="Arial" panose="020B0604020202020204" pitchFamily="34" charset="0"/>
                <a:cs typeface="Arial" panose="020B0604020202020204" pitchFamily="34" charset="0"/>
              </a:rPr>
              <a:t>By defining</a:t>
            </a:r>
            <a:r>
              <a:rPr lang="en-GB" sz="2800" b="0" i="0" dirty="0">
                <a:solidFill>
                  <a:srgbClr val="1E1E1E"/>
                </a:solidFill>
                <a:effectLst/>
                <a:latin typeface="Arial" panose="020B0604020202020204" pitchFamily="34" charset="0"/>
                <a:cs typeface="Arial" panose="020B0604020202020204" pitchFamily="34" charset="0"/>
              </a:rPr>
              <a:t> a fixed set of resources, or a set of essentials people need to have in order to have a decent standard of living (known as </a:t>
            </a:r>
            <a:r>
              <a:rPr lang="en-GB" sz="2800" b="1" i="0" dirty="0">
                <a:solidFill>
                  <a:srgbClr val="1E1E1E"/>
                </a:solidFill>
                <a:effectLst/>
                <a:latin typeface="Arial" panose="020B0604020202020204" pitchFamily="34" charset="0"/>
                <a:cs typeface="Arial" panose="020B0604020202020204" pitchFamily="34" charset="0"/>
              </a:rPr>
              <a:t>absolute measures</a:t>
            </a:r>
            <a:r>
              <a:rPr lang="en-GB" sz="2800" b="0" i="0" dirty="0">
                <a:solidFill>
                  <a:srgbClr val="1E1E1E"/>
                </a:solidFill>
                <a:effectLst/>
                <a:latin typeface="Arial" panose="020B0604020202020204" pitchFamily="34" charset="0"/>
                <a:cs typeface="Arial" panose="020B0604020202020204" pitchFamily="34" charset="0"/>
              </a:rPr>
              <a:t>). Anyone who can’t afford that standard is considered to be in poverty, regardless of what everyone else has</a:t>
            </a:r>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38C9FEA-C756-40F9-8542-FDD44059B038}"/>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B893DC85-6EF0-4E8E-A351-9A3E586D8D1A}"/>
              </a:ext>
            </a:extLst>
          </p:cNvPr>
          <p:cNvSpPr>
            <a:spLocks noGrp="1"/>
          </p:cNvSpPr>
          <p:nvPr>
            <p:ph type="sldNum" sz="quarter" idx="12"/>
          </p:nvPr>
        </p:nvSpPr>
        <p:spPr/>
        <p:txBody>
          <a:bodyPr/>
          <a:lstStyle/>
          <a:p>
            <a:pPr>
              <a:defRPr/>
            </a:pPr>
            <a:fld id="{B4C3F47E-DD02-FB45-82B3-7F77F7ED4894}" type="slidenum">
              <a:rPr lang="en-GB" altLang="en-US" smtClean="0"/>
              <a:pPr>
                <a:defRPr/>
              </a:pPr>
              <a:t>10</a:t>
            </a:fld>
            <a:endParaRPr lang="en-GB" altLang="en-US"/>
          </a:p>
        </p:txBody>
      </p:sp>
    </p:spTree>
    <p:extLst>
      <p:ext uri="{BB962C8B-B14F-4D97-AF65-F5344CB8AC3E}">
        <p14:creationId xmlns:p14="http://schemas.microsoft.com/office/powerpoint/2010/main" val="125447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B29D7-4C22-404A-92C1-1EB92911F0EC}"/>
              </a:ext>
            </a:extLst>
          </p:cNvPr>
          <p:cNvSpPr>
            <a:spLocks noGrp="1"/>
          </p:cNvSpPr>
          <p:nvPr>
            <p:ph type="title"/>
          </p:nvPr>
        </p:nvSpPr>
        <p:spPr>
          <a:xfrm>
            <a:off x="533400" y="707106"/>
            <a:ext cx="10972800" cy="1143000"/>
          </a:xfrm>
        </p:spPr>
        <p:txBody>
          <a:bodyPr/>
          <a:lstStyle/>
          <a:p>
            <a:r>
              <a:rPr lang="en-GB" b="1" dirty="0">
                <a:latin typeface="Arial" panose="020B0604020202020204" pitchFamily="34" charset="0"/>
                <a:cs typeface="Arial" panose="020B0604020202020204" pitchFamily="34" charset="0"/>
              </a:rPr>
              <a:t>Social Metrics Commission (SMC)</a:t>
            </a:r>
          </a:p>
        </p:txBody>
      </p:sp>
      <p:sp>
        <p:nvSpPr>
          <p:cNvPr id="3" name="Content Placeholder 2">
            <a:extLst>
              <a:ext uri="{FF2B5EF4-FFF2-40B4-BE49-F238E27FC236}">
                <a16:creationId xmlns:a16="http://schemas.microsoft.com/office/drawing/2014/main" id="{9F2FBBD8-E806-46AC-AF1A-5ADC44F7A552}"/>
              </a:ext>
            </a:extLst>
          </p:cNvPr>
          <p:cNvSpPr>
            <a:spLocks noGrp="1"/>
          </p:cNvSpPr>
          <p:nvPr>
            <p:ph idx="1"/>
          </p:nvPr>
        </p:nvSpPr>
        <p:spPr>
          <a:xfrm>
            <a:off x="533400" y="2228851"/>
            <a:ext cx="10972800" cy="3917032"/>
          </a:xfrm>
        </p:spPr>
        <p:txBody>
          <a:bodyPr/>
          <a:lstStyle/>
          <a:p>
            <a:r>
              <a:rPr lang="en-GB" dirty="0">
                <a:latin typeface="Arial" panose="020B0604020202020204" pitchFamily="34" charset="0"/>
                <a:cs typeface="Arial" panose="020B0604020202020204" pitchFamily="34" charset="0"/>
              </a:rPr>
              <a:t>A</a:t>
            </a:r>
            <a:r>
              <a:rPr lang="en-GB" b="0" i="0" dirty="0">
                <a:solidFill>
                  <a:srgbClr val="1E1E1E"/>
                </a:solidFill>
                <a:effectLst/>
                <a:latin typeface="Arial" panose="020B0604020202020204" pitchFamily="34" charset="0"/>
                <a:cs typeface="Arial" panose="020B0604020202020204" pitchFamily="34" charset="0"/>
              </a:rPr>
              <a:t>n independent group of experts who have been working to improve the way poverty is </a:t>
            </a:r>
            <a:r>
              <a:rPr lang="en-GB" dirty="0">
                <a:solidFill>
                  <a:srgbClr val="1E1E1E"/>
                </a:solidFill>
                <a:latin typeface="Arial" panose="020B0604020202020204" pitchFamily="34" charset="0"/>
                <a:cs typeface="Arial" panose="020B0604020202020204" pitchFamily="34" charset="0"/>
              </a:rPr>
              <a:t>understood and measured</a:t>
            </a:r>
            <a:r>
              <a:rPr lang="en-GB" b="0" i="0" dirty="0">
                <a:solidFill>
                  <a:srgbClr val="1E1E1E"/>
                </a:solidFill>
                <a:effectLst/>
                <a:latin typeface="Arial" panose="020B0604020202020204" pitchFamily="34" charset="0"/>
                <a:cs typeface="Arial" panose="020B0604020202020204" pitchFamily="34" charset="0"/>
              </a:rPr>
              <a:t> in the UK- has been publishing estimates since 2018.</a:t>
            </a: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6C075FE-C9BF-45A4-A483-0E900F5FE57A}"/>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05ACF89-FD8F-471C-A54D-6B8136D9F43A}"/>
              </a:ext>
            </a:extLst>
          </p:cNvPr>
          <p:cNvSpPr>
            <a:spLocks noGrp="1"/>
          </p:cNvSpPr>
          <p:nvPr>
            <p:ph type="sldNum" sz="quarter" idx="12"/>
          </p:nvPr>
        </p:nvSpPr>
        <p:spPr/>
        <p:txBody>
          <a:bodyPr/>
          <a:lstStyle/>
          <a:p>
            <a:pPr>
              <a:defRPr/>
            </a:pPr>
            <a:fld id="{B4C3F47E-DD02-FB45-82B3-7F77F7ED4894}" type="slidenum">
              <a:rPr lang="en-GB" altLang="en-US" smtClean="0"/>
              <a:pPr>
                <a:defRPr/>
              </a:pPr>
              <a:t>11</a:t>
            </a:fld>
            <a:endParaRPr lang="en-GB" altLang="en-US"/>
          </a:p>
        </p:txBody>
      </p:sp>
      <p:sp>
        <p:nvSpPr>
          <p:cNvPr id="6" name="TextBox 5">
            <a:extLst>
              <a:ext uri="{FF2B5EF4-FFF2-40B4-BE49-F238E27FC236}">
                <a16:creationId xmlns:a16="http://schemas.microsoft.com/office/drawing/2014/main" id="{E26C8C22-9CB8-4FD6-B393-62A1C501148E}"/>
              </a:ext>
            </a:extLst>
          </p:cNvPr>
          <p:cNvSpPr txBox="1"/>
          <p:nvPr/>
        </p:nvSpPr>
        <p:spPr>
          <a:xfrm>
            <a:off x="10501312" y="5267325"/>
            <a:ext cx="200977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(Full Fact, 2021)</a:t>
            </a:r>
          </a:p>
        </p:txBody>
      </p:sp>
    </p:spTree>
    <p:extLst>
      <p:ext uri="{BB962C8B-B14F-4D97-AF65-F5344CB8AC3E}">
        <p14:creationId xmlns:p14="http://schemas.microsoft.com/office/powerpoint/2010/main" val="4195987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7DC3B-E18D-4EC2-95F3-675CA5D3607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Metrics Commission</a:t>
            </a:r>
          </a:p>
        </p:txBody>
      </p:sp>
      <p:sp>
        <p:nvSpPr>
          <p:cNvPr id="3" name="Content Placeholder 2">
            <a:extLst>
              <a:ext uri="{FF2B5EF4-FFF2-40B4-BE49-F238E27FC236}">
                <a16:creationId xmlns:a16="http://schemas.microsoft.com/office/drawing/2014/main" id="{BCEC5A01-957D-46AA-BAAC-E3545DEFF9DA}"/>
              </a:ext>
            </a:extLst>
          </p:cNvPr>
          <p:cNvSpPr>
            <a:spLocks noGrp="1"/>
          </p:cNvSpPr>
          <p:nvPr>
            <p:ph idx="1"/>
          </p:nvPr>
        </p:nvSpPr>
        <p:spPr>
          <a:xfrm>
            <a:off x="609600" y="1408114"/>
            <a:ext cx="10972800" cy="3917032"/>
          </a:xfrm>
        </p:spPr>
        <p:txBody>
          <a:bodyPr/>
          <a:lstStyle/>
          <a:p>
            <a:r>
              <a:rPr lang="en-GB" sz="2000" b="0" i="0" dirty="0">
                <a:solidFill>
                  <a:srgbClr val="1E1E1E"/>
                </a:solidFill>
                <a:effectLst/>
                <a:latin typeface="Arial" panose="020B0604020202020204" pitchFamily="34" charset="0"/>
                <a:cs typeface="Arial" panose="020B0604020202020204" pitchFamily="34" charset="0"/>
              </a:rPr>
              <a:t>The SMC place all families in the UK in a line, from those with the most resources to those with the least. The family in the middle is the “median family”. Any family that has </a:t>
            </a:r>
            <a:r>
              <a:rPr lang="en-GB" sz="2000" b="0" i="0" u="none" strike="noStrike" dirty="0">
                <a:solidFill>
                  <a:srgbClr val="1E1E1E"/>
                </a:solidFill>
                <a:effectLst/>
                <a:latin typeface="Arial" panose="020B0604020202020204" pitchFamily="34" charset="0"/>
                <a:cs typeface="Arial" panose="020B0604020202020204" pitchFamily="34" charset="0"/>
                <a:hlinkClick r:id="rId2"/>
              </a:rPr>
              <a:t>54% or less</a:t>
            </a:r>
            <a:r>
              <a:rPr lang="en-GB" sz="2000" b="0" i="0" dirty="0">
                <a:solidFill>
                  <a:srgbClr val="1E1E1E"/>
                </a:solidFill>
                <a:effectLst/>
                <a:latin typeface="Arial" panose="020B0604020202020204" pitchFamily="34" charset="0"/>
                <a:cs typeface="Arial" panose="020B0604020202020204" pitchFamily="34" charset="0"/>
              </a:rPr>
              <a:t> of what that median family has is defined as being in poverty.</a:t>
            </a:r>
          </a:p>
          <a:p>
            <a:endParaRPr lang="en-GB" sz="2000" b="0" i="0" dirty="0">
              <a:solidFill>
                <a:srgbClr val="1E1E1E"/>
              </a:solidFill>
              <a:effectLst/>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Why 54%? </a:t>
            </a:r>
            <a:r>
              <a:rPr lang="en-GB" sz="2000" dirty="0">
                <a:latin typeface="Arial" panose="020B0604020202020204" pitchFamily="34" charset="0"/>
                <a:cs typeface="Arial" panose="020B0604020202020204" pitchFamily="34" charset="0"/>
              </a:rPr>
              <a:t>It’s actually chosen so that there’s almost no difference in the overall level of UK poverty between this new measure and the existing ones used by the government. The main measure of relative poverty shows as many as 14 million people in poverty—this new measure has it at 14.3 million, due to this choice.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Changing that threshold makes a stark difference—using the previous year’s figures if you made it 50%, you’d have “moved” 2.5 million people out of poverty. If you went for 60%, you’d have increased poverty by 2.3 million people</a:t>
            </a:r>
          </a:p>
        </p:txBody>
      </p:sp>
      <p:sp>
        <p:nvSpPr>
          <p:cNvPr id="4" name="Date Placeholder 3">
            <a:extLst>
              <a:ext uri="{FF2B5EF4-FFF2-40B4-BE49-F238E27FC236}">
                <a16:creationId xmlns:a16="http://schemas.microsoft.com/office/drawing/2014/main" id="{2C242F18-E51D-4D97-8297-98CA3586C90F}"/>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D47A7F6-09E1-4161-A7C2-95D18970543D}"/>
              </a:ext>
            </a:extLst>
          </p:cNvPr>
          <p:cNvSpPr>
            <a:spLocks noGrp="1"/>
          </p:cNvSpPr>
          <p:nvPr>
            <p:ph type="sldNum" sz="quarter" idx="12"/>
          </p:nvPr>
        </p:nvSpPr>
        <p:spPr/>
        <p:txBody>
          <a:bodyPr/>
          <a:lstStyle/>
          <a:p>
            <a:pPr>
              <a:defRPr/>
            </a:pPr>
            <a:fld id="{B4C3F47E-DD02-FB45-82B3-7F77F7ED4894}" type="slidenum">
              <a:rPr lang="en-GB" altLang="en-US" smtClean="0"/>
              <a:pPr>
                <a:defRPr/>
              </a:pPr>
              <a:t>12</a:t>
            </a:fld>
            <a:endParaRPr lang="en-GB" altLang="en-US"/>
          </a:p>
        </p:txBody>
      </p:sp>
      <p:sp>
        <p:nvSpPr>
          <p:cNvPr id="7" name="TextBox 6">
            <a:extLst>
              <a:ext uri="{FF2B5EF4-FFF2-40B4-BE49-F238E27FC236}">
                <a16:creationId xmlns:a16="http://schemas.microsoft.com/office/drawing/2014/main" id="{AE0DD080-7E33-41AB-AF45-20571E8181B9}"/>
              </a:ext>
            </a:extLst>
          </p:cNvPr>
          <p:cNvSpPr txBox="1"/>
          <p:nvPr/>
        </p:nvSpPr>
        <p:spPr>
          <a:xfrm>
            <a:off x="10391775" y="5325146"/>
            <a:ext cx="1800225" cy="369332"/>
          </a:xfrm>
          <a:prstGeom prst="rect">
            <a:avLst/>
          </a:prstGeom>
          <a:noFill/>
        </p:spPr>
        <p:txBody>
          <a:bodyPr wrap="square">
            <a:spAutoFit/>
          </a:bodyPr>
          <a:lstStyle/>
          <a:p>
            <a:r>
              <a:rPr lang="en-GB" dirty="0"/>
              <a:t>(Full Fact, 2021)</a:t>
            </a:r>
          </a:p>
        </p:txBody>
      </p:sp>
    </p:spTree>
    <p:extLst>
      <p:ext uri="{BB962C8B-B14F-4D97-AF65-F5344CB8AC3E}">
        <p14:creationId xmlns:p14="http://schemas.microsoft.com/office/powerpoint/2010/main" val="351663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B29D7-4C22-404A-92C1-1EB92911F0EC}"/>
              </a:ext>
            </a:extLst>
          </p:cNvPr>
          <p:cNvSpPr>
            <a:spLocks noGrp="1"/>
          </p:cNvSpPr>
          <p:nvPr>
            <p:ph type="title"/>
          </p:nvPr>
        </p:nvSpPr>
        <p:spPr>
          <a:xfrm>
            <a:off x="533400" y="446297"/>
            <a:ext cx="10972800" cy="1143000"/>
          </a:xfrm>
        </p:spPr>
        <p:txBody>
          <a:bodyPr/>
          <a:lstStyle/>
          <a:p>
            <a:r>
              <a:rPr lang="en-GB" b="1" dirty="0">
                <a:latin typeface="Arial" panose="020B0604020202020204" pitchFamily="34" charset="0"/>
                <a:cs typeface="Arial" panose="020B0604020202020204" pitchFamily="34" charset="0"/>
              </a:rPr>
              <a:t>Social Metrics Commission</a:t>
            </a:r>
          </a:p>
        </p:txBody>
      </p:sp>
      <p:sp>
        <p:nvSpPr>
          <p:cNvPr id="3" name="Content Placeholder 2">
            <a:extLst>
              <a:ext uri="{FF2B5EF4-FFF2-40B4-BE49-F238E27FC236}">
                <a16:creationId xmlns:a16="http://schemas.microsoft.com/office/drawing/2014/main" id="{9F2FBBD8-E806-46AC-AF1A-5ADC44F7A552}"/>
              </a:ext>
            </a:extLst>
          </p:cNvPr>
          <p:cNvSpPr>
            <a:spLocks noGrp="1"/>
          </p:cNvSpPr>
          <p:nvPr>
            <p:ph idx="1"/>
          </p:nvPr>
        </p:nvSpPr>
        <p:spPr>
          <a:xfrm>
            <a:off x="533400" y="1398797"/>
            <a:ext cx="10972800" cy="3917032"/>
          </a:xfrm>
        </p:spPr>
        <p:txBody>
          <a:bodyPr/>
          <a:lstStyle/>
          <a:p>
            <a:pPr marL="0" indent="0" algn="l">
              <a:buNone/>
            </a:pPr>
            <a:r>
              <a:rPr lang="en-GB" sz="1800" b="0" i="0" u="none" strike="noStrike" dirty="0">
                <a:solidFill>
                  <a:srgbClr val="1E1E1E"/>
                </a:solidFill>
                <a:effectLst/>
                <a:latin typeface="Arial" panose="020B0604020202020204" pitchFamily="34" charset="0"/>
                <a:cs typeface="Arial" panose="020B0604020202020204" pitchFamily="34" charset="0"/>
                <a:hlinkClick r:id="rId2"/>
              </a:rPr>
              <a:t>They found</a:t>
            </a:r>
            <a:r>
              <a:rPr lang="en-GB" sz="1800" b="0" i="0" dirty="0">
                <a:solidFill>
                  <a:srgbClr val="1E1E1E"/>
                </a:solidFill>
                <a:effectLst/>
                <a:latin typeface="Arial" panose="020B0604020202020204" pitchFamily="34" charset="0"/>
                <a:cs typeface="Arial" panose="020B0604020202020204" pitchFamily="34" charset="0"/>
              </a:rPr>
              <a:t> that in 2017/18:</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An estimated 14.3 million people are in poverty in the UK</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8.3 million are working-age adults, 4.6 million are children, and 1.3 million are of pension age</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Around 22% of people are in poverty, including 34% of children </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Just under half (49%) of those in poverty are in “</a:t>
            </a:r>
            <a:r>
              <a:rPr lang="en-GB" sz="1800" b="0" i="0" u="none" strike="noStrike" dirty="0">
                <a:solidFill>
                  <a:srgbClr val="1E1E1E"/>
                </a:solidFill>
                <a:effectLst/>
                <a:latin typeface="Arial" panose="020B0604020202020204" pitchFamily="34" charset="0"/>
                <a:cs typeface="Arial" panose="020B0604020202020204" pitchFamily="34" charset="0"/>
                <a:hlinkClick r:id="rId3"/>
              </a:rPr>
              <a:t>persistent poverty</a:t>
            </a:r>
            <a:r>
              <a:rPr lang="en-GB" sz="1800" b="0" i="0" dirty="0">
                <a:solidFill>
                  <a:srgbClr val="1E1E1E"/>
                </a:solidFill>
                <a:effectLst/>
                <a:latin typeface="Arial" panose="020B0604020202020204" pitchFamily="34" charset="0"/>
                <a:cs typeface="Arial" panose="020B0604020202020204" pitchFamily="34" charset="0"/>
              </a:rPr>
              <a:t>” (people who would also have fallen below the poverty line in at least two of the last three years). This is as of 2016/17</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Working-age people in poverty are </a:t>
            </a:r>
            <a:r>
              <a:rPr lang="en-GB" sz="1800" b="0" i="0" u="none" strike="noStrike" dirty="0">
                <a:solidFill>
                  <a:srgbClr val="1E1E1E"/>
                </a:solidFill>
                <a:effectLst/>
                <a:latin typeface="Arial" panose="020B0604020202020204" pitchFamily="34" charset="0"/>
                <a:cs typeface="Arial" panose="020B0604020202020204" pitchFamily="34" charset="0"/>
                <a:hlinkClick r:id="rId4"/>
              </a:rPr>
              <a:t>increasingly likely</a:t>
            </a:r>
            <a:r>
              <a:rPr lang="en-GB" sz="1800" b="0" i="0" dirty="0">
                <a:solidFill>
                  <a:srgbClr val="1E1E1E"/>
                </a:solidFill>
                <a:effectLst/>
                <a:latin typeface="Arial" panose="020B0604020202020204" pitchFamily="34" charset="0"/>
                <a:cs typeface="Arial" panose="020B0604020202020204" pitchFamily="34" charset="0"/>
              </a:rPr>
              <a:t> to be in working families</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Most poverty rates aren’t all that different to what they were at the start of the 2000s. The most marked reduction has been in pensioner poverty, it is almost half as common as it was back in 2000, while rates for working-age adults are now slightly higher</a:t>
            </a:r>
          </a:p>
          <a:p>
            <a:pPr algn="l">
              <a:buFont typeface="Arial" panose="020B0604020202020204" pitchFamily="34" charset="0"/>
              <a:buChar char="•"/>
            </a:pPr>
            <a:r>
              <a:rPr lang="en-GB" sz="1800" b="0" i="0" dirty="0">
                <a:solidFill>
                  <a:srgbClr val="1E1E1E"/>
                </a:solidFill>
                <a:effectLst/>
                <a:latin typeface="Arial" panose="020B0604020202020204" pitchFamily="34" charset="0"/>
                <a:cs typeface="Arial" panose="020B0604020202020204" pitchFamily="34" charset="0"/>
              </a:rPr>
              <a:t>Poverty rates fell in the years after 2010, as the UK recovered from the financial crisis, but are now showing clear signs of rising again</a:t>
            </a:r>
          </a:p>
          <a:p>
            <a:pPr marL="0" indent="0">
              <a:buNone/>
            </a:pPr>
            <a:r>
              <a:rPr lang="en-GB" sz="1800" dirty="0">
                <a:latin typeface="Arial" panose="020B0604020202020204" pitchFamily="34" charset="0"/>
                <a:cs typeface="Arial" panose="020B0604020202020204" pitchFamily="34" charset="0"/>
              </a:rPr>
              <a:t>                                                                                                                                               (Full Fact, 2021)</a:t>
            </a:r>
          </a:p>
          <a:p>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6C075FE-C9BF-45A4-A483-0E900F5FE57A}"/>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05ACF89-FD8F-471C-A54D-6B8136D9F43A}"/>
              </a:ext>
            </a:extLst>
          </p:cNvPr>
          <p:cNvSpPr>
            <a:spLocks noGrp="1"/>
          </p:cNvSpPr>
          <p:nvPr>
            <p:ph type="sldNum" sz="quarter" idx="12"/>
          </p:nvPr>
        </p:nvSpPr>
        <p:spPr/>
        <p:txBody>
          <a:bodyPr/>
          <a:lstStyle/>
          <a:p>
            <a:pPr>
              <a:defRPr/>
            </a:pPr>
            <a:fld id="{B4C3F47E-DD02-FB45-82B3-7F77F7ED4894}" type="slidenum">
              <a:rPr lang="en-GB" altLang="en-US" smtClean="0"/>
              <a:pPr>
                <a:defRPr/>
              </a:pPr>
              <a:t>13</a:t>
            </a:fld>
            <a:endParaRPr lang="en-GB" altLang="en-US"/>
          </a:p>
        </p:txBody>
      </p:sp>
    </p:spTree>
    <p:extLst>
      <p:ext uri="{BB962C8B-B14F-4D97-AF65-F5344CB8AC3E}">
        <p14:creationId xmlns:p14="http://schemas.microsoft.com/office/powerpoint/2010/main" val="356476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Poverty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101206" y="1570038"/>
            <a:ext cx="11722888" cy="3917032"/>
          </a:xfrm>
        </p:spPr>
        <p:txBody>
          <a:bodyPr/>
          <a:lstStyle/>
          <a:p>
            <a:pPr algn="just"/>
            <a:r>
              <a:rPr lang="en-GB" sz="3600" b="1" dirty="0">
                <a:solidFill>
                  <a:srgbClr val="1A1A1A"/>
                </a:solidFill>
                <a:latin typeface="Arial" panose="020B0604020202020204" pitchFamily="34" charset="0"/>
                <a:cs typeface="Arial" panose="020B0604020202020204" pitchFamily="34" charset="0"/>
              </a:rPr>
              <a:t>Two concepts of poverty are…</a:t>
            </a:r>
          </a:p>
          <a:p>
            <a:pPr algn="just"/>
            <a:r>
              <a:rPr lang="en-GB" dirty="0">
                <a:solidFill>
                  <a:srgbClr val="1A1A1A"/>
                </a:solidFill>
                <a:latin typeface="Arial" panose="020B0604020202020204" pitchFamily="34" charset="0"/>
                <a:cs typeface="Arial" panose="020B0604020202020204" pitchFamily="34" charset="0"/>
              </a:rPr>
              <a:t>Absolute poverty</a:t>
            </a:r>
          </a:p>
          <a:p>
            <a:pPr algn="just"/>
            <a:r>
              <a:rPr lang="en-GB" dirty="0">
                <a:solidFill>
                  <a:srgbClr val="1A1A1A"/>
                </a:solidFill>
                <a:latin typeface="Arial" panose="020B0604020202020204" pitchFamily="34" charset="0"/>
                <a:cs typeface="Arial" panose="020B0604020202020204" pitchFamily="34" charset="0"/>
              </a:rPr>
              <a:t>Relative Poverty</a:t>
            </a:r>
            <a:endParaRPr 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14</a:t>
            </a:fld>
            <a:endParaRPr lang="en-GB" altLang="en-US"/>
          </a:p>
        </p:txBody>
      </p:sp>
    </p:spTree>
    <p:extLst>
      <p:ext uri="{BB962C8B-B14F-4D97-AF65-F5344CB8AC3E}">
        <p14:creationId xmlns:p14="http://schemas.microsoft.com/office/powerpoint/2010/main" val="3031675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334433" y="437479"/>
            <a:ext cx="10972800" cy="1143000"/>
          </a:xfrm>
        </p:spPr>
        <p:txBody>
          <a:bodyPr/>
          <a:lstStyle/>
          <a:p>
            <a:r>
              <a:rPr lang="en-US" b="1" dirty="0">
                <a:latin typeface="Arial" panose="020B0604020202020204" pitchFamily="34" charset="0"/>
                <a:cs typeface="Arial" panose="020B0604020202020204" pitchFamily="34" charset="0"/>
              </a:rPr>
              <a:t>Absolute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161925" y="1669383"/>
            <a:ext cx="11582400" cy="4194841"/>
          </a:xfrm>
        </p:spPr>
        <p:txBody>
          <a:bodyPr/>
          <a:lstStyle/>
          <a:p>
            <a:r>
              <a:rPr lang="en-GB" dirty="0">
                <a:latin typeface="Arial" panose="020B0604020202020204" pitchFamily="34" charset="0"/>
                <a:cs typeface="Arial" panose="020B0604020202020204" pitchFamily="34" charset="0"/>
              </a:rPr>
              <a:t>Not being able to meet the basic needs which must be met in order to sustain a reasonably healthy existence, mainly food, shelter and clothing.</a:t>
            </a:r>
          </a:p>
          <a:p>
            <a:r>
              <a:rPr lang="en-GB" dirty="0">
                <a:latin typeface="Arial" panose="020B0604020202020204" pitchFamily="34" charset="0"/>
                <a:cs typeface="Arial" panose="020B0604020202020204" pitchFamily="34" charset="0"/>
              </a:rPr>
              <a:t>This is a relative concept as what is meant by basic needs varies in different societies and countries.</a:t>
            </a:r>
          </a:p>
          <a:p>
            <a:pPr marL="0" indent="0">
              <a:buNone/>
            </a:pPr>
            <a:r>
              <a:rPr lang="en-GB" sz="3600" b="1" dirty="0">
                <a:latin typeface="Arial" panose="020B0604020202020204" pitchFamily="34" charset="0"/>
                <a:cs typeface="Arial" panose="020B0604020202020204" pitchFamily="34" charset="0"/>
              </a:rPr>
              <a:t>Can you explain this statement?</a:t>
            </a:r>
            <a:endParaRPr lang="en-US" sz="36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15</a:t>
            </a:fld>
            <a:endParaRPr lang="en-GB" altLang="en-US"/>
          </a:p>
        </p:txBody>
      </p:sp>
    </p:spTree>
    <p:extLst>
      <p:ext uri="{BB962C8B-B14F-4D97-AF65-F5344CB8AC3E}">
        <p14:creationId xmlns:p14="http://schemas.microsoft.com/office/powerpoint/2010/main" val="241136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428625" y="234535"/>
            <a:ext cx="10972800" cy="1143000"/>
          </a:xfrm>
        </p:spPr>
        <p:txBody>
          <a:bodyPr/>
          <a:lstStyle/>
          <a:p>
            <a:r>
              <a:rPr lang="en-US" b="1" dirty="0">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228600" y="1635378"/>
            <a:ext cx="12382500" cy="3917032"/>
          </a:xfrm>
        </p:spPr>
        <p:txBody>
          <a:bodyPr/>
          <a:lstStyle/>
          <a:p>
            <a:r>
              <a:rPr lang="en-US" b="0" i="0" dirty="0">
                <a:solidFill>
                  <a:srgbClr val="1A1A1A"/>
                </a:solidFill>
                <a:effectLst/>
                <a:latin typeface="Arial" panose="020B0604020202020204" pitchFamily="34" charset="0"/>
                <a:cs typeface="Arial" panose="020B0604020202020204" pitchFamily="34" charset="0"/>
              </a:rPr>
              <a:t>R</a:t>
            </a:r>
            <a:r>
              <a:rPr lang="en-GB" b="0" i="0" dirty="0">
                <a:solidFill>
                  <a:srgbClr val="1A1A1A"/>
                </a:solidFill>
                <a:effectLst/>
                <a:latin typeface="Arial" panose="020B0604020202020204" pitchFamily="34" charset="0"/>
                <a:cs typeface="Arial" panose="020B0604020202020204" pitchFamily="34" charset="0"/>
              </a:rPr>
              <a:t>elates poverty to the standards of living in a particular society</a:t>
            </a:r>
          </a:p>
          <a:p>
            <a:r>
              <a:rPr lang="en-GB" dirty="0">
                <a:solidFill>
                  <a:srgbClr val="1A1A1A"/>
                </a:solidFill>
                <a:latin typeface="Arial" panose="020B0604020202020204" pitchFamily="34" charset="0"/>
                <a:cs typeface="Arial" panose="020B0604020202020204" pitchFamily="34" charset="0"/>
              </a:rPr>
              <a:t>This measure changes as societies </a:t>
            </a:r>
            <a:r>
              <a:rPr lang="en-GB" b="1" dirty="0">
                <a:solidFill>
                  <a:srgbClr val="1A1A1A"/>
                </a:solidFill>
                <a:latin typeface="Arial" panose="020B0604020202020204" pitchFamily="34" charset="0"/>
                <a:cs typeface="Arial" panose="020B0604020202020204" pitchFamily="34" charset="0"/>
              </a:rPr>
              <a:t>develop</a:t>
            </a:r>
          </a:p>
          <a:p>
            <a:r>
              <a:rPr lang="en-GB" dirty="0">
                <a:solidFill>
                  <a:srgbClr val="1A1A1A"/>
                </a:solidFill>
                <a:latin typeface="Arial" panose="020B0604020202020204" pitchFamily="34" charset="0"/>
                <a:cs typeface="Arial" panose="020B0604020202020204" pitchFamily="34" charset="0"/>
              </a:rPr>
              <a:t>What does this mean?</a:t>
            </a:r>
          </a:p>
          <a:p>
            <a:r>
              <a:rPr lang="en-GB" dirty="0">
                <a:solidFill>
                  <a:srgbClr val="1A1A1A"/>
                </a:solidFill>
                <a:latin typeface="Arial" panose="020B0604020202020204" pitchFamily="34" charset="0"/>
                <a:cs typeface="Arial" panose="020B0604020202020204" pitchFamily="34" charset="0"/>
              </a:rPr>
              <a:t>How is this different in different countries/societies?</a:t>
            </a:r>
          </a:p>
          <a:p>
            <a:pPr marL="0" indent="0">
              <a:buNone/>
            </a:pPr>
            <a:r>
              <a:rPr lang="en-GB" b="1" dirty="0">
                <a:solidFill>
                  <a:srgbClr val="1A1A1A"/>
                </a:solidFill>
                <a:latin typeface="Arial" panose="020B0604020202020204" pitchFamily="34" charset="0"/>
                <a:cs typeface="Arial" panose="020B0604020202020204" pitchFamily="34" charset="0"/>
              </a:rPr>
              <a:t>Many do not like to use this term as it detracts from the issue of absolute poverty.</a:t>
            </a:r>
            <a:endParaRPr lang="en-US"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16</a:t>
            </a:fld>
            <a:endParaRPr lang="en-GB" altLang="en-US"/>
          </a:p>
        </p:txBody>
      </p:sp>
    </p:spTree>
    <p:extLst>
      <p:ext uri="{BB962C8B-B14F-4D97-AF65-F5344CB8AC3E}">
        <p14:creationId xmlns:p14="http://schemas.microsoft.com/office/powerpoint/2010/main" val="23788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F2289-E51B-4DA4-B3FC-673EFA1052A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Relative Poverty</a:t>
            </a:r>
          </a:p>
        </p:txBody>
      </p:sp>
      <p:sp>
        <p:nvSpPr>
          <p:cNvPr id="3" name="Content Placeholder 2">
            <a:extLst>
              <a:ext uri="{FF2B5EF4-FFF2-40B4-BE49-F238E27FC236}">
                <a16:creationId xmlns:a16="http://schemas.microsoft.com/office/drawing/2014/main" id="{29614C1E-64BA-42B6-B055-FEF6AE8C6CF3}"/>
              </a:ext>
            </a:extLst>
          </p:cNvPr>
          <p:cNvSpPr>
            <a:spLocks noGrp="1"/>
          </p:cNvSpPr>
          <p:nvPr>
            <p:ph idx="1"/>
          </p:nvPr>
        </p:nvSpPr>
        <p:spPr>
          <a:xfrm>
            <a:off x="0" y="1470484"/>
            <a:ext cx="12192000" cy="3917032"/>
          </a:xfrm>
        </p:spPr>
        <p:txBody>
          <a:bodyPr/>
          <a:lstStyle/>
          <a:p>
            <a:pPr algn="just"/>
            <a:r>
              <a:rPr lang="en-GB" sz="2800" dirty="0">
                <a:latin typeface="Arial" panose="020B0604020202020204" pitchFamily="34" charset="0"/>
                <a:cs typeface="Arial" panose="020B0604020202020204" pitchFamily="34" charset="0"/>
              </a:rPr>
              <a:t>It is measured in a number of ways but can be </a:t>
            </a:r>
            <a:r>
              <a:rPr lang="en-GB" sz="2800" b="0" i="0" dirty="0">
                <a:solidFill>
                  <a:srgbClr val="000000"/>
                </a:solidFill>
                <a:effectLst/>
                <a:latin typeface="Arial" panose="020B0604020202020204" pitchFamily="34" charset="0"/>
                <a:cs typeface="Arial" panose="020B0604020202020204" pitchFamily="34" charset="0"/>
              </a:rPr>
              <a:t>when households receive 50% less than average household incomes, so they do have some money but still not enough money to afford anything above the basics.</a:t>
            </a:r>
          </a:p>
          <a:p>
            <a:pPr algn="just"/>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Relative poverty can be regarded as a form of social exclusion as people are excluded from participating fully in society- (access to decent housing, education, healthcare etc)</a:t>
            </a:r>
          </a:p>
          <a:p>
            <a:pPr marL="0" indent="0" algn="just">
              <a:buNone/>
            </a:pPr>
            <a:r>
              <a:rPr lang="en-GB" sz="3600" dirty="0">
                <a:latin typeface="Arial" panose="020B0604020202020204" pitchFamily="34" charset="0"/>
                <a:cs typeface="Arial" panose="020B0604020202020204" pitchFamily="34" charset="0"/>
              </a:rPr>
              <a:t>What are </a:t>
            </a:r>
            <a:r>
              <a:rPr lang="en-GB" sz="3600" b="1" dirty="0" err="1">
                <a:latin typeface="Arial" panose="020B0604020202020204" pitchFamily="34" charset="0"/>
                <a:cs typeface="Arial" panose="020B0604020202020204" pitchFamily="34" charset="0"/>
              </a:rPr>
              <a:t>persistant</a:t>
            </a:r>
            <a:r>
              <a:rPr lang="en-GB" sz="3600" b="1" dirty="0">
                <a:latin typeface="Arial" panose="020B0604020202020204" pitchFamily="34" charset="0"/>
                <a:cs typeface="Arial" panose="020B0604020202020204" pitchFamily="34" charset="0"/>
              </a:rPr>
              <a:t> poverty </a:t>
            </a:r>
            <a:r>
              <a:rPr lang="en-GB" sz="3600" dirty="0">
                <a:latin typeface="Arial" panose="020B0604020202020204" pitchFamily="34" charset="0"/>
                <a:cs typeface="Arial" panose="020B0604020202020204" pitchFamily="34" charset="0"/>
              </a:rPr>
              <a:t>and </a:t>
            </a:r>
            <a:r>
              <a:rPr lang="en-GB" sz="3600" b="1" dirty="0">
                <a:latin typeface="Arial" panose="020B0604020202020204" pitchFamily="34" charset="0"/>
                <a:cs typeface="Arial" panose="020B0604020202020204" pitchFamily="34" charset="0"/>
              </a:rPr>
              <a:t>long term poverty…</a:t>
            </a:r>
            <a:r>
              <a:rPr lang="en-GB" sz="3600" dirty="0">
                <a:latin typeface="Arial" panose="020B0604020202020204" pitchFamily="34" charset="0"/>
                <a:cs typeface="Arial" panose="020B0604020202020204" pitchFamily="34" charset="0"/>
              </a:rPr>
              <a:t>?</a:t>
            </a:r>
            <a:endParaRPr lang="en-GB" sz="3600" dirty="0"/>
          </a:p>
        </p:txBody>
      </p:sp>
      <p:sp>
        <p:nvSpPr>
          <p:cNvPr id="4" name="Date Placeholder 3">
            <a:extLst>
              <a:ext uri="{FF2B5EF4-FFF2-40B4-BE49-F238E27FC236}">
                <a16:creationId xmlns:a16="http://schemas.microsoft.com/office/drawing/2014/main" id="{383FD9A6-241D-4CC8-A80E-9DA32865C32E}"/>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6B727301-14A6-4A0F-955D-C5CE7E7F8027}"/>
              </a:ext>
            </a:extLst>
          </p:cNvPr>
          <p:cNvSpPr>
            <a:spLocks noGrp="1"/>
          </p:cNvSpPr>
          <p:nvPr>
            <p:ph type="sldNum" sz="quarter" idx="12"/>
          </p:nvPr>
        </p:nvSpPr>
        <p:spPr/>
        <p:txBody>
          <a:bodyPr/>
          <a:lstStyle/>
          <a:p>
            <a:pPr>
              <a:defRPr/>
            </a:pPr>
            <a:fld id="{B4C3F47E-DD02-FB45-82B3-7F77F7ED4894}" type="slidenum">
              <a:rPr lang="en-GB" altLang="en-US" smtClean="0"/>
              <a:pPr>
                <a:defRPr/>
              </a:pPr>
              <a:t>17</a:t>
            </a:fld>
            <a:endParaRPr lang="en-GB" altLang="en-US"/>
          </a:p>
        </p:txBody>
      </p:sp>
      <p:sp>
        <p:nvSpPr>
          <p:cNvPr id="6" name="TextBox 5">
            <a:extLst>
              <a:ext uri="{FF2B5EF4-FFF2-40B4-BE49-F238E27FC236}">
                <a16:creationId xmlns:a16="http://schemas.microsoft.com/office/drawing/2014/main" id="{F4D1D64D-2624-4026-BB33-6ABE8AB1EF8D}"/>
              </a:ext>
            </a:extLst>
          </p:cNvPr>
          <p:cNvSpPr txBox="1"/>
          <p:nvPr/>
        </p:nvSpPr>
        <p:spPr>
          <a:xfrm>
            <a:off x="7820025" y="5387516"/>
            <a:ext cx="39243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(Habitat for Humanity, 2017)</a:t>
            </a:r>
          </a:p>
        </p:txBody>
      </p:sp>
    </p:spTree>
    <p:extLst>
      <p:ext uri="{BB962C8B-B14F-4D97-AF65-F5344CB8AC3E}">
        <p14:creationId xmlns:p14="http://schemas.microsoft.com/office/powerpoint/2010/main" val="86501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Levels of povert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98" y="-31405"/>
            <a:ext cx="12171701" cy="69721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936480" y="6156960"/>
            <a:ext cx="209005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(JRF, 2020)</a:t>
            </a:r>
          </a:p>
        </p:txBody>
      </p:sp>
      <p:sp>
        <p:nvSpPr>
          <p:cNvPr id="3" name="TextBox 2">
            <a:extLst>
              <a:ext uri="{FF2B5EF4-FFF2-40B4-BE49-F238E27FC236}">
                <a16:creationId xmlns:a16="http://schemas.microsoft.com/office/drawing/2014/main" id="{78C7732B-6FE2-465B-8F68-4D950DFE50CA}"/>
              </a:ext>
            </a:extLst>
          </p:cNvPr>
          <p:cNvSpPr txBox="1"/>
          <p:nvPr/>
        </p:nvSpPr>
        <p:spPr>
          <a:xfrm>
            <a:off x="8248649" y="187883"/>
            <a:ext cx="4248150"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Levels of Poverty</a:t>
            </a:r>
          </a:p>
        </p:txBody>
      </p:sp>
    </p:spTree>
    <p:extLst>
      <p:ext uri="{BB962C8B-B14F-4D97-AF65-F5344CB8AC3E}">
        <p14:creationId xmlns:p14="http://schemas.microsoft.com/office/powerpoint/2010/main" val="10658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FB4B-1CF0-4A95-9BA1-67DFC406FBF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Index of Deprivation</a:t>
            </a:r>
          </a:p>
        </p:txBody>
      </p:sp>
      <p:sp>
        <p:nvSpPr>
          <p:cNvPr id="3" name="Content Placeholder 2">
            <a:extLst>
              <a:ext uri="{FF2B5EF4-FFF2-40B4-BE49-F238E27FC236}">
                <a16:creationId xmlns:a16="http://schemas.microsoft.com/office/drawing/2014/main" id="{494C94B6-8E11-40A5-A3C3-33AB104ED6AC}"/>
              </a:ext>
            </a:extLst>
          </p:cNvPr>
          <p:cNvSpPr>
            <a:spLocks noGrp="1"/>
          </p:cNvSpPr>
          <p:nvPr>
            <p:ph idx="1"/>
          </p:nvPr>
        </p:nvSpPr>
        <p:spPr>
          <a:xfrm>
            <a:off x="609600" y="1304926"/>
            <a:ext cx="10972800" cy="3917032"/>
          </a:xfrm>
        </p:spPr>
        <p:txBody>
          <a:bodyPr/>
          <a:lstStyle/>
          <a:p>
            <a:pPr marL="0" indent="0">
              <a:buNone/>
            </a:pPr>
            <a:r>
              <a:rPr lang="en-GB" b="1" dirty="0">
                <a:latin typeface="Arial" panose="020B0604020202020204" pitchFamily="34" charset="0"/>
                <a:cs typeface="Arial" panose="020B0604020202020204" pitchFamily="34" charset="0"/>
              </a:rPr>
              <a:t>8 types of deprivation</a:t>
            </a:r>
          </a:p>
          <a:p>
            <a:pPr lvl="1"/>
            <a:r>
              <a:rPr lang="en-GB" dirty="0">
                <a:latin typeface="Arial" panose="020B0604020202020204" pitchFamily="34" charset="0"/>
                <a:cs typeface="Arial" panose="020B0604020202020204" pitchFamily="34" charset="0"/>
              </a:rPr>
              <a:t>Income </a:t>
            </a:r>
          </a:p>
          <a:p>
            <a:pPr lvl="1"/>
            <a:r>
              <a:rPr lang="en-GB" dirty="0">
                <a:latin typeface="Arial" panose="020B0604020202020204" pitchFamily="34" charset="0"/>
                <a:cs typeface="Arial" panose="020B0604020202020204" pitchFamily="34" charset="0"/>
              </a:rPr>
              <a:t>Employment</a:t>
            </a:r>
          </a:p>
          <a:p>
            <a:pPr lvl="1"/>
            <a:r>
              <a:rPr lang="en-GB" dirty="0">
                <a:latin typeface="Arial" panose="020B0604020202020204" pitchFamily="34" charset="0"/>
                <a:cs typeface="Arial" panose="020B0604020202020204" pitchFamily="34" charset="0"/>
              </a:rPr>
              <a:t>Health</a:t>
            </a:r>
          </a:p>
          <a:p>
            <a:pPr lvl="1"/>
            <a:r>
              <a:rPr lang="en-GB" dirty="0">
                <a:latin typeface="Arial" panose="020B0604020202020204" pitchFamily="34" charset="0"/>
                <a:cs typeface="Arial" panose="020B0604020202020204" pitchFamily="34" charset="0"/>
              </a:rPr>
              <a:t>Education </a:t>
            </a:r>
          </a:p>
          <a:p>
            <a:pPr lvl="1"/>
            <a:r>
              <a:rPr lang="en-GB" dirty="0">
                <a:latin typeface="Arial" panose="020B0604020202020204" pitchFamily="34" charset="0"/>
                <a:cs typeface="Arial" panose="020B0604020202020204" pitchFamily="34" charset="0"/>
              </a:rPr>
              <a:t>Housing </a:t>
            </a:r>
          </a:p>
          <a:p>
            <a:pPr lvl="1"/>
            <a:r>
              <a:rPr lang="en-GB" dirty="0">
                <a:latin typeface="Arial" panose="020B0604020202020204" pitchFamily="34" charset="0"/>
                <a:cs typeface="Arial" panose="020B0604020202020204" pitchFamily="34" charset="0"/>
              </a:rPr>
              <a:t>Community Safety</a:t>
            </a:r>
          </a:p>
          <a:p>
            <a:pPr lvl="1"/>
            <a:r>
              <a:rPr lang="en-GB" dirty="0">
                <a:latin typeface="Arial" panose="020B0604020202020204" pitchFamily="34" charset="0"/>
                <a:cs typeface="Arial" panose="020B0604020202020204" pitchFamily="34" charset="0"/>
              </a:rPr>
              <a:t>Physical Environment</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361D06C-D9D1-4939-A127-D90B3440BF8D}"/>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9FD71A1-7967-41E4-B99C-D3D410DAE469}"/>
              </a:ext>
            </a:extLst>
          </p:cNvPr>
          <p:cNvSpPr>
            <a:spLocks noGrp="1"/>
          </p:cNvSpPr>
          <p:nvPr>
            <p:ph type="sldNum" sz="quarter" idx="12"/>
          </p:nvPr>
        </p:nvSpPr>
        <p:spPr/>
        <p:txBody>
          <a:bodyPr/>
          <a:lstStyle/>
          <a:p>
            <a:pPr>
              <a:defRPr/>
            </a:pPr>
            <a:fld id="{B4C3F47E-DD02-FB45-82B3-7F77F7ED4894}" type="slidenum">
              <a:rPr lang="en-GB" altLang="en-US" smtClean="0"/>
              <a:pPr>
                <a:defRPr/>
              </a:pPr>
              <a:t>19</a:t>
            </a:fld>
            <a:endParaRPr lang="en-GB" altLang="en-US"/>
          </a:p>
        </p:txBody>
      </p:sp>
    </p:spTree>
    <p:extLst>
      <p:ext uri="{BB962C8B-B14F-4D97-AF65-F5344CB8AC3E}">
        <p14:creationId xmlns:p14="http://schemas.microsoft.com/office/powerpoint/2010/main" val="18758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87CF-7421-4BB5-BBB5-C3BB71C39F8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English Index of Deprivation</a:t>
            </a:r>
          </a:p>
        </p:txBody>
      </p:sp>
      <p:sp>
        <p:nvSpPr>
          <p:cNvPr id="3" name="Content Placeholder 2">
            <a:extLst>
              <a:ext uri="{FF2B5EF4-FFF2-40B4-BE49-F238E27FC236}">
                <a16:creationId xmlns:a16="http://schemas.microsoft.com/office/drawing/2014/main" id="{F7BDE22B-5F18-4056-BFD8-57B09D74E64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According to the Ministry of Housing, Communities and Local Government there are 7 domains of deprivation, which combine to create the Index of Multiple Deprivation</a:t>
            </a:r>
          </a:p>
          <a:p>
            <a:pPr marL="0" indent="0">
              <a:buNone/>
            </a:pPr>
            <a:r>
              <a:rPr lang="en-GB" dirty="0">
                <a:latin typeface="Arial" panose="020B0604020202020204" pitchFamily="34" charset="0"/>
                <a:cs typeface="Arial" panose="020B0604020202020204" pitchFamily="34" charset="0"/>
              </a:rPr>
              <a:t>Look at the webpage below. What does this tell you about your local area?</a:t>
            </a:r>
          </a:p>
          <a:p>
            <a:pPr marL="0" indent="0">
              <a:buNone/>
            </a:pPr>
            <a:r>
              <a:rPr lang="en-GB" sz="2400" dirty="0">
                <a:latin typeface="Arial" panose="020B0604020202020204" pitchFamily="34" charset="0"/>
                <a:cs typeface="Arial" panose="020B0604020202020204" pitchFamily="34" charset="0"/>
                <a:hlinkClick r:id="rId2"/>
              </a:rPr>
              <a:t>https://assets.publishing.service.gov.uk/government/uploads/system/uploads/attachment_data/file/833959/IoD2019_Infographic.pdf</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0D8D390-D054-4EB1-BF2D-020756615D82}"/>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9CDD9B75-F7F1-4C45-BF64-1C9DBFDC5E0A}"/>
              </a:ext>
            </a:extLst>
          </p:cNvPr>
          <p:cNvSpPr>
            <a:spLocks noGrp="1"/>
          </p:cNvSpPr>
          <p:nvPr>
            <p:ph type="sldNum" sz="quarter" idx="12"/>
          </p:nvPr>
        </p:nvSpPr>
        <p:spPr/>
        <p:txBody>
          <a:bodyPr/>
          <a:lstStyle/>
          <a:p>
            <a:pPr>
              <a:defRPr/>
            </a:pPr>
            <a:fld id="{B4C3F47E-DD02-FB45-82B3-7F77F7ED4894}" type="slidenum">
              <a:rPr lang="en-GB" altLang="en-US" smtClean="0"/>
              <a:pPr>
                <a:defRPr/>
              </a:pPr>
              <a:t>20</a:t>
            </a:fld>
            <a:endParaRPr lang="en-GB" altLang="en-US"/>
          </a:p>
        </p:txBody>
      </p:sp>
    </p:spTree>
    <p:extLst>
      <p:ext uri="{BB962C8B-B14F-4D97-AF65-F5344CB8AC3E}">
        <p14:creationId xmlns:p14="http://schemas.microsoft.com/office/powerpoint/2010/main" val="3596050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59C-EAB9-4F26-AB26-3ACB09830D3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in the UK</a:t>
            </a:r>
          </a:p>
        </p:txBody>
      </p:sp>
      <p:sp>
        <p:nvSpPr>
          <p:cNvPr id="3" name="Content Placeholder 2">
            <a:extLst>
              <a:ext uri="{FF2B5EF4-FFF2-40B4-BE49-F238E27FC236}">
                <a16:creationId xmlns:a16="http://schemas.microsoft.com/office/drawing/2014/main" id="{B6FFD880-498C-4637-8300-ABA774CDD8F6}"/>
              </a:ext>
            </a:extLst>
          </p:cNvPr>
          <p:cNvSpPr>
            <a:spLocks noGrp="1"/>
          </p:cNvSpPr>
          <p:nvPr>
            <p:ph idx="1"/>
          </p:nvPr>
        </p:nvSpPr>
        <p:spPr>
          <a:xfrm>
            <a:off x="334433" y="1299034"/>
            <a:ext cx="11658600" cy="3917032"/>
          </a:xfrm>
        </p:spPr>
        <p:txBody>
          <a:bodyPr/>
          <a:lstStyle/>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Poverty – Covid-19 </a:t>
            </a:r>
            <a:r>
              <a:rPr lang="en-GB" sz="2400" dirty="0">
                <a:latin typeface="Arial" panose="020B0604020202020204" pitchFamily="34" charset="0"/>
                <a:cs typeface="Arial" panose="020B0604020202020204" pitchFamily="34" charset="0"/>
                <a:hlinkClick r:id="rId2"/>
              </a:rPr>
              <a:t>https://www.youtube.com/watch?v=FwRcibp4sJ4</a:t>
            </a:r>
            <a:r>
              <a:rPr lang="en-GB" sz="2400" dirty="0">
                <a:latin typeface="Arial" panose="020B0604020202020204" pitchFamily="34" charset="0"/>
                <a:cs typeface="Arial" panose="020B0604020202020204" pitchFamily="34" charset="0"/>
              </a:rPr>
              <a:t> (5.30) </a:t>
            </a:r>
          </a:p>
          <a:p>
            <a:r>
              <a:rPr lang="en-GB" sz="2400" dirty="0">
                <a:latin typeface="Arial" panose="020B0604020202020204" pitchFamily="34" charset="0"/>
                <a:cs typeface="Arial" panose="020B0604020202020204" pitchFamily="34" charset="0"/>
              </a:rPr>
              <a:t>Covid-19 Hunger, Cold and Poverty in Lockdown </a:t>
            </a:r>
            <a:r>
              <a:rPr lang="en-GB" sz="2400" dirty="0">
                <a:latin typeface="Arial" panose="020B0604020202020204" pitchFamily="34" charset="0"/>
                <a:cs typeface="Arial" panose="020B0604020202020204" pitchFamily="34" charset="0"/>
                <a:hlinkClick r:id="rId3"/>
              </a:rPr>
              <a:t>https://www.youtube.com/watch?v=bNxlhxgolIY</a:t>
            </a:r>
            <a:r>
              <a:rPr lang="en-GB" sz="2400" dirty="0">
                <a:latin typeface="Arial" panose="020B0604020202020204" pitchFamily="34" charset="0"/>
                <a:cs typeface="Arial" panose="020B0604020202020204" pitchFamily="34" charset="0"/>
              </a:rPr>
              <a:t> (14.09)</a:t>
            </a:r>
          </a:p>
          <a:p>
            <a:r>
              <a:rPr lang="en-GB" sz="2400" dirty="0">
                <a:latin typeface="Arial" panose="020B0604020202020204" pitchFamily="34" charset="0"/>
                <a:cs typeface="Arial" panose="020B0604020202020204" pitchFamily="34" charset="0"/>
              </a:rPr>
              <a:t>Children in Poverty </a:t>
            </a:r>
            <a:r>
              <a:rPr lang="en-GB" sz="2400" dirty="0">
                <a:latin typeface="Arial" panose="020B0604020202020204" pitchFamily="34" charset="0"/>
                <a:cs typeface="Arial" panose="020B0604020202020204" pitchFamily="34" charset="0"/>
                <a:hlinkClick r:id="rId4"/>
              </a:rPr>
              <a:t>https://www.youtube.com/watch?v=oNaR5MhX7ng</a:t>
            </a:r>
            <a:r>
              <a:rPr lang="en-GB" sz="2400" dirty="0">
                <a:latin typeface="Arial" panose="020B0604020202020204" pitchFamily="34" charset="0"/>
                <a:cs typeface="Arial" panose="020B0604020202020204" pitchFamily="34" charset="0"/>
              </a:rPr>
              <a:t> (7.47) </a:t>
            </a:r>
          </a:p>
          <a:p>
            <a:r>
              <a:rPr lang="en-GB" sz="2400" dirty="0">
                <a:latin typeface="Arial" panose="020B0604020202020204" pitchFamily="34" charset="0"/>
                <a:cs typeface="Arial" panose="020B0604020202020204" pitchFamily="34" charset="0"/>
              </a:rPr>
              <a:t>Cost of Living, 2022- The Battle to Keep Homes Warm </a:t>
            </a:r>
            <a:r>
              <a:rPr lang="en-GB" sz="2400" dirty="0">
                <a:latin typeface="Arial" panose="020B0604020202020204" pitchFamily="34" charset="0"/>
                <a:cs typeface="Arial" panose="020B0604020202020204" pitchFamily="34" charset="0"/>
                <a:hlinkClick r:id="rId5"/>
              </a:rPr>
              <a:t>https://www.youtube.com/watch?v=uaibuZHMdFk</a:t>
            </a:r>
            <a:r>
              <a:rPr lang="en-GB" sz="2400" dirty="0">
                <a:latin typeface="Arial" panose="020B0604020202020204" pitchFamily="34" charset="0"/>
                <a:cs typeface="Arial" panose="020B0604020202020204" pitchFamily="34" charset="0"/>
              </a:rPr>
              <a:t> (2.50)</a:t>
            </a:r>
          </a:p>
          <a:p>
            <a:r>
              <a:rPr lang="en-GB" sz="2400" dirty="0">
                <a:latin typeface="Arial" panose="020B0604020202020204" pitchFamily="34" charset="0"/>
                <a:cs typeface="Arial" panose="020B0604020202020204" pitchFamily="34" charset="0"/>
              </a:rPr>
              <a:t>Food Banks 2022 </a:t>
            </a:r>
            <a:r>
              <a:rPr lang="en-GB" sz="2400" dirty="0">
                <a:latin typeface="Arial" panose="020B0604020202020204" pitchFamily="34" charset="0"/>
                <a:cs typeface="Arial" panose="020B0604020202020204" pitchFamily="34" charset="0"/>
                <a:hlinkClick r:id="rId6"/>
              </a:rPr>
              <a:t>https://www.youtube.com/watch?v=vnc_SAmonYo</a:t>
            </a:r>
            <a:r>
              <a:rPr lang="en-GB" sz="2400" dirty="0">
                <a:latin typeface="Arial" panose="020B0604020202020204" pitchFamily="34" charset="0"/>
                <a:cs typeface="Arial" panose="020B0604020202020204" pitchFamily="34" charset="0"/>
              </a:rPr>
              <a:t> (1.40)</a:t>
            </a:r>
          </a:p>
          <a:p>
            <a:r>
              <a:rPr lang="en-GB" sz="2400" dirty="0">
                <a:latin typeface="Arial" panose="020B0604020202020204" pitchFamily="34" charset="0"/>
                <a:cs typeface="Arial" panose="020B0604020202020204" pitchFamily="34" charset="0"/>
              </a:rPr>
              <a:t>Food </a:t>
            </a:r>
            <a:r>
              <a:rPr lang="en-GB" sz="2400">
                <a:latin typeface="Arial" panose="020B0604020202020204" pitchFamily="34" charset="0"/>
                <a:cs typeface="Arial" panose="020B0604020202020204" pitchFamily="34" charset="0"/>
              </a:rPr>
              <a:t>Banks </a:t>
            </a:r>
            <a:r>
              <a:rPr lang="en-GB" sz="2400">
                <a:latin typeface="Arial" panose="020B0604020202020204" pitchFamily="34" charset="0"/>
                <a:cs typeface="Arial" panose="020B0604020202020204" pitchFamily="34" charset="0"/>
                <a:hlinkClick r:id="rId7"/>
              </a:rPr>
              <a:t>https://www.youtube.com/watch?v=GaBgsCGETKE</a:t>
            </a:r>
            <a:r>
              <a:rPr lang="en-GB" sz="240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D94183-750D-42E6-9F8D-D41A1A51CA98}"/>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0FF5005F-6D92-47F2-9778-DC17005C3F6B}"/>
              </a:ext>
            </a:extLst>
          </p:cNvPr>
          <p:cNvSpPr>
            <a:spLocks noGrp="1"/>
          </p:cNvSpPr>
          <p:nvPr>
            <p:ph type="sldNum" sz="quarter" idx="12"/>
          </p:nvPr>
        </p:nvSpPr>
        <p:spPr/>
        <p:txBody>
          <a:bodyPr/>
          <a:lstStyle/>
          <a:p>
            <a:pPr>
              <a:defRPr/>
            </a:pPr>
            <a:fld id="{B4C3F47E-DD02-FB45-82B3-7F77F7ED4894}" type="slidenum">
              <a:rPr lang="en-GB" altLang="en-US" smtClean="0"/>
              <a:pPr>
                <a:defRPr/>
              </a:pPr>
              <a:t>21</a:t>
            </a:fld>
            <a:endParaRPr lang="en-GB" altLang="en-US"/>
          </a:p>
        </p:txBody>
      </p:sp>
    </p:spTree>
    <p:extLst>
      <p:ext uri="{BB962C8B-B14F-4D97-AF65-F5344CB8AC3E}">
        <p14:creationId xmlns:p14="http://schemas.microsoft.com/office/powerpoint/2010/main" val="2206842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C4C43-2991-4D05-BADA-4F9AAA5597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Poverty</a:t>
            </a:r>
          </a:p>
        </p:txBody>
      </p:sp>
      <p:sp>
        <p:nvSpPr>
          <p:cNvPr id="3" name="Content Placeholder 2">
            <a:extLst>
              <a:ext uri="{FF2B5EF4-FFF2-40B4-BE49-F238E27FC236}">
                <a16:creationId xmlns:a16="http://schemas.microsoft.com/office/drawing/2014/main" id="{385A2573-B1A3-47A2-9124-A5926F119A2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Things that reduce your resources or increase your needs and the costs of meeting them. </a:t>
            </a:r>
          </a:p>
          <a:p>
            <a:r>
              <a:rPr lang="en-GB" dirty="0">
                <a:latin typeface="Arial" panose="020B0604020202020204" pitchFamily="34" charset="0"/>
                <a:cs typeface="Arial" panose="020B0604020202020204" pitchFamily="34" charset="0"/>
              </a:rPr>
              <a:t>Some of these causes can also be consequences, creating a cycle that traps you. </a:t>
            </a:r>
          </a:p>
          <a:p>
            <a:r>
              <a:rPr lang="en-GB" dirty="0">
                <a:latin typeface="Arial" panose="020B0604020202020204" pitchFamily="34" charset="0"/>
                <a:cs typeface="Arial" panose="020B0604020202020204" pitchFamily="34" charset="0"/>
              </a:rPr>
              <a:t>Life events and moments of transition – getting sick, bereavement, redundancy or relationship breakdown – are common triggers for poverty.</a:t>
            </a:r>
          </a:p>
        </p:txBody>
      </p:sp>
      <p:sp>
        <p:nvSpPr>
          <p:cNvPr id="4" name="Date Placeholder 3">
            <a:extLst>
              <a:ext uri="{FF2B5EF4-FFF2-40B4-BE49-F238E27FC236}">
                <a16:creationId xmlns:a16="http://schemas.microsoft.com/office/drawing/2014/main" id="{0A42BC4D-D4BA-4394-91D7-BA83E224292F}"/>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23EB9FB-11C2-4B90-B2FB-B025A5D79EE9}"/>
              </a:ext>
            </a:extLst>
          </p:cNvPr>
          <p:cNvSpPr>
            <a:spLocks noGrp="1"/>
          </p:cNvSpPr>
          <p:nvPr>
            <p:ph type="sldNum" sz="quarter" idx="12"/>
          </p:nvPr>
        </p:nvSpPr>
        <p:spPr/>
        <p:txBody>
          <a:bodyPr/>
          <a:lstStyle/>
          <a:p>
            <a:pPr>
              <a:defRPr/>
            </a:pPr>
            <a:fld id="{B4C3F47E-DD02-FB45-82B3-7F77F7ED4894}" type="slidenum">
              <a:rPr lang="en-GB" altLang="en-US" smtClean="0"/>
              <a:pPr>
                <a:defRPr/>
              </a:pPr>
              <a:t>22</a:t>
            </a:fld>
            <a:endParaRPr lang="en-GB" altLang="en-US"/>
          </a:p>
        </p:txBody>
      </p:sp>
    </p:spTree>
    <p:extLst>
      <p:ext uri="{BB962C8B-B14F-4D97-AF65-F5344CB8AC3E}">
        <p14:creationId xmlns:p14="http://schemas.microsoft.com/office/powerpoint/2010/main" val="331568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C4C43-2991-4D05-BADA-4F9AAA5597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Poverty</a:t>
            </a:r>
          </a:p>
        </p:txBody>
      </p:sp>
      <p:sp>
        <p:nvSpPr>
          <p:cNvPr id="3" name="Content Placeholder 2">
            <a:extLst>
              <a:ext uri="{FF2B5EF4-FFF2-40B4-BE49-F238E27FC236}">
                <a16:creationId xmlns:a16="http://schemas.microsoft.com/office/drawing/2014/main" id="{385A2573-B1A3-47A2-9124-A5926F119A25}"/>
              </a:ext>
            </a:extLst>
          </p:cNvPr>
          <p:cNvSpPr>
            <a:spLocks noGrp="1"/>
          </p:cNvSpPr>
          <p:nvPr>
            <p:ph idx="1"/>
          </p:nvPr>
        </p:nvSpPr>
        <p:spPr>
          <a:xfrm>
            <a:off x="609600" y="2381251"/>
            <a:ext cx="10972800" cy="3917032"/>
          </a:xfrm>
        </p:spPr>
        <p:txBody>
          <a:bodyPr/>
          <a:lstStyle/>
          <a:p>
            <a:r>
              <a:rPr lang="en-GB" sz="2000" dirty="0">
                <a:latin typeface="Arial" panose="020B0604020202020204" pitchFamily="34" charset="0"/>
                <a:cs typeface="Arial" panose="020B0604020202020204" pitchFamily="34" charset="0"/>
              </a:rPr>
              <a:t>Unemployment and low-paid jobs lacking prospects and security (or a lack of jobs)</a:t>
            </a:r>
          </a:p>
          <a:p>
            <a:r>
              <a:rPr lang="en-GB" sz="2000" dirty="0">
                <a:latin typeface="Arial" panose="020B0604020202020204" pitchFamily="34" charset="0"/>
                <a:cs typeface="Arial" panose="020B0604020202020204" pitchFamily="34" charset="0"/>
              </a:rPr>
              <a:t>Low levels of skills or education</a:t>
            </a:r>
          </a:p>
          <a:p>
            <a:r>
              <a:rPr lang="en-GB" sz="2000" dirty="0">
                <a:latin typeface="Arial" panose="020B0604020202020204" pitchFamily="34" charset="0"/>
                <a:cs typeface="Arial" panose="020B0604020202020204" pitchFamily="34" charset="0"/>
              </a:rPr>
              <a:t>An ineffective benefit system</a:t>
            </a:r>
          </a:p>
          <a:p>
            <a:r>
              <a:rPr lang="en-GB" sz="2000" dirty="0">
                <a:latin typeface="Arial" panose="020B0604020202020204" pitchFamily="34" charset="0"/>
                <a:cs typeface="Arial" panose="020B0604020202020204" pitchFamily="34" charset="0"/>
              </a:rPr>
              <a:t>High costs: the high cost of housing and essential goods and services</a:t>
            </a:r>
          </a:p>
          <a:p>
            <a:r>
              <a:rPr lang="en-GB" sz="2000" dirty="0">
                <a:latin typeface="Arial" panose="020B0604020202020204" pitchFamily="34" charset="0"/>
                <a:cs typeface="Arial" panose="020B0604020202020204" pitchFamily="34" charset="0"/>
              </a:rPr>
              <a:t>Discrimination (because of class, gender ethnicity etc)</a:t>
            </a:r>
          </a:p>
          <a:p>
            <a:r>
              <a:rPr lang="en-GB" sz="2000" dirty="0">
                <a:latin typeface="Arial" panose="020B0604020202020204" pitchFamily="34" charset="0"/>
                <a:cs typeface="Arial" panose="020B0604020202020204" pitchFamily="34" charset="0"/>
              </a:rPr>
              <a:t>Weak relationships</a:t>
            </a:r>
          </a:p>
          <a:p>
            <a:r>
              <a:rPr lang="en-GB" sz="2000" dirty="0">
                <a:latin typeface="Arial" panose="020B0604020202020204" pitchFamily="34" charset="0"/>
                <a:cs typeface="Arial" panose="020B0604020202020204" pitchFamily="34" charset="0"/>
              </a:rPr>
              <a:t>Abuse, trauma or chaotic lives</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A42BC4D-D4BA-4394-91D7-BA83E224292F}"/>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23EB9FB-11C2-4B90-B2FB-B025A5D79EE9}"/>
              </a:ext>
            </a:extLst>
          </p:cNvPr>
          <p:cNvSpPr>
            <a:spLocks noGrp="1"/>
          </p:cNvSpPr>
          <p:nvPr>
            <p:ph type="sldNum" sz="quarter" idx="12"/>
          </p:nvPr>
        </p:nvSpPr>
        <p:spPr/>
        <p:txBody>
          <a:bodyPr/>
          <a:lstStyle/>
          <a:p>
            <a:pPr>
              <a:defRPr/>
            </a:pPr>
            <a:fld id="{B4C3F47E-DD02-FB45-82B3-7F77F7ED4894}" type="slidenum">
              <a:rPr lang="en-GB" altLang="en-US" smtClean="0"/>
              <a:pPr>
                <a:defRPr/>
              </a:pPr>
              <a:t>23</a:t>
            </a:fld>
            <a:endParaRPr lang="en-GB" altLang="en-US"/>
          </a:p>
        </p:txBody>
      </p:sp>
      <p:sp>
        <p:nvSpPr>
          <p:cNvPr id="6" name="TextBox 5">
            <a:extLst>
              <a:ext uri="{FF2B5EF4-FFF2-40B4-BE49-F238E27FC236}">
                <a16:creationId xmlns:a16="http://schemas.microsoft.com/office/drawing/2014/main" id="{7B58F425-98C7-4F54-B5EF-478F245076E9}"/>
              </a:ext>
            </a:extLst>
          </p:cNvPr>
          <p:cNvSpPr txBox="1"/>
          <p:nvPr/>
        </p:nvSpPr>
        <p:spPr>
          <a:xfrm>
            <a:off x="982133" y="1492712"/>
            <a:ext cx="973349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What could cause poverty? What do you think?</a:t>
            </a:r>
          </a:p>
        </p:txBody>
      </p:sp>
      <p:sp>
        <p:nvSpPr>
          <p:cNvPr id="8" name="TextBox 7">
            <a:extLst>
              <a:ext uri="{FF2B5EF4-FFF2-40B4-BE49-F238E27FC236}">
                <a16:creationId xmlns:a16="http://schemas.microsoft.com/office/drawing/2014/main" id="{8B0F4A44-C015-4322-A146-02FA12CB6CB3}"/>
              </a:ext>
            </a:extLst>
          </p:cNvPr>
          <p:cNvSpPr txBox="1"/>
          <p:nvPr/>
        </p:nvSpPr>
        <p:spPr>
          <a:xfrm>
            <a:off x="10715625" y="5180622"/>
            <a:ext cx="1447800" cy="369332"/>
          </a:xfrm>
          <a:prstGeom prst="rect">
            <a:avLst/>
          </a:prstGeom>
          <a:noFill/>
        </p:spPr>
        <p:txBody>
          <a:bodyPr wrap="square">
            <a:spAutoFit/>
          </a:bodyPr>
          <a:lstStyle/>
          <a:p>
            <a:r>
              <a:rPr lang="en-GB" dirty="0"/>
              <a:t>(JRF, 2020)</a:t>
            </a:r>
          </a:p>
        </p:txBody>
      </p:sp>
    </p:spTree>
    <p:extLst>
      <p:ext uri="{BB962C8B-B14F-4D97-AF65-F5344CB8AC3E}">
        <p14:creationId xmlns:p14="http://schemas.microsoft.com/office/powerpoint/2010/main" val="141574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EDB6-45B9-4F1C-8715-C4DCEA07443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Consequences of Poverty UK</a:t>
            </a:r>
          </a:p>
        </p:txBody>
      </p:sp>
      <p:sp>
        <p:nvSpPr>
          <p:cNvPr id="3" name="Content Placeholder 2">
            <a:extLst>
              <a:ext uri="{FF2B5EF4-FFF2-40B4-BE49-F238E27FC236}">
                <a16:creationId xmlns:a16="http://schemas.microsoft.com/office/drawing/2014/main" id="{0BFABAAF-7005-45C3-B0DE-E5FD7DFA3CEA}"/>
              </a:ext>
            </a:extLst>
          </p:cNvPr>
          <p:cNvSpPr>
            <a:spLocks noGrp="1"/>
          </p:cNvSpPr>
          <p:nvPr>
            <p:ph idx="1"/>
          </p:nvPr>
        </p:nvSpPr>
        <p:spPr>
          <a:xfrm>
            <a:off x="228599" y="1114426"/>
            <a:ext cx="12030075" cy="3917032"/>
          </a:xfrm>
        </p:spPr>
        <p:txBody>
          <a:bodyPr/>
          <a:lstStyle/>
          <a:p>
            <a:pPr marL="0" indent="0">
              <a:buNone/>
            </a:pPr>
            <a:r>
              <a:rPr lang="en-GB" dirty="0">
                <a:latin typeface="Arial" panose="020B0604020202020204" pitchFamily="34" charset="0"/>
                <a:cs typeface="Arial" panose="020B0604020202020204" pitchFamily="34" charset="0"/>
              </a:rPr>
              <a:t>What may they be?</a:t>
            </a:r>
          </a:p>
          <a:p>
            <a:r>
              <a:rPr lang="en-GB" sz="2000" dirty="0">
                <a:latin typeface="Arial" panose="020B0604020202020204" pitchFamily="34" charset="0"/>
                <a:cs typeface="Arial" panose="020B0604020202020204" pitchFamily="34" charset="0"/>
              </a:rPr>
              <a:t>Health problems</a:t>
            </a:r>
          </a:p>
          <a:p>
            <a:r>
              <a:rPr lang="en-GB" sz="2000" dirty="0">
                <a:latin typeface="Arial" panose="020B0604020202020204" pitchFamily="34" charset="0"/>
                <a:cs typeface="Arial" panose="020B0604020202020204" pitchFamily="34" charset="0"/>
              </a:rPr>
              <a:t>housing problems</a:t>
            </a:r>
          </a:p>
          <a:p>
            <a:r>
              <a:rPr lang="en-GB" sz="2000" dirty="0">
                <a:latin typeface="Arial" panose="020B0604020202020204" pitchFamily="34" charset="0"/>
                <a:cs typeface="Arial" panose="020B0604020202020204" pitchFamily="34" charset="0"/>
              </a:rPr>
              <a:t>being a victim or perpetrator of crime</a:t>
            </a:r>
          </a:p>
          <a:p>
            <a:r>
              <a:rPr lang="en-GB" sz="2000" dirty="0">
                <a:latin typeface="Arial" panose="020B0604020202020204" pitchFamily="34" charset="0"/>
                <a:cs typeface="Arial" panose="020B0604020202020204" pitchFamily="34" charset="0"/>
              </a:rPr>
              <a:t>drug or alcohol problems</a:t>
            </a:r>
          </a:p>
          <a:p>
            <a:r>
              <a:rPr lang="en-GB" sz="2000" dirty="0">
                <a:latin typeface="Arial" panose="020B0604020202020204" pitchFamily="34" charset="0"/>
                <a:cs typeface="Arial" panose="020B0604020202020204" pitchFamily="34" charset="0"/>
              </a:rPr>
              <a:t>lower educational achievement</a:t>
            </a:r>
          </a:p>
          <a:p>
            <a:r>
              <a:rPr lang="en-GB" sz="2000" dirty="0">
                <a:latin typeface="Arial" panose="020B0604020202020204" pitchFamily="34" charset="0"/>
                <a:cs typeface="Arial" panose="020B0604020202020204" pitchFamily="34" charset="0"/>
              </a:rPr>
              <a:t>poverty itself – poverty in childhood increases the risk of unemployment and low pay in adulthood, and lower savings in later life</a:t>
            </a:r>
          </a:p>
          <a:p>
            <a:r>
              <a:rPr lang="en-GB" sz="2000" dirty="0">
                <a:latin typeface="Arial" panose="020B0604020202020204" pitchFamily="34" charset="0"/>
                <a:cs typeface="Arial" panose="020B0604020202020204" pitchFamily="34" charset="0"/>
              </a:rPr>
              <a:t>homelessness</a:t>
            </a:r>
          </a:p>
          <a:p>
            <a:r>
              <a:rPr lang="en-GB" sz="2000" dirty="0">
                <a:latin typeface="Arial" panose="020B0604020202020204" pitchFamily="34" charset="0"/>
                <a:cs typeface="Arial" panose="020B0604020202020204" pitchFamily="34" charset="0"/>
              </a:rPr>
              <a:t>teenage parenthood</a:t>
            </a:r>
          </a:p>
          <a:p>
            <a:r>
              <a:rPr lang="en-GB" sz="2000" dirty="0">
                <a:latin typeface="Arial" panose="020B0604020202020204" pitchFamily="34" charset="0"/>
                <a:cs typeface="Arial" panose="020B0604020202020204" pitchFamily="34" charset="0"/>
              </a:rPr>
              <a:t>relationship and family problems</a:t>
            </a:r>
          </a:p>
          <a:p>
            <a:r>
              <a:rPr lang="en-GB" sz="2000" dirty="0">
                <a:latin typeface="Arial" panose="020B0604020202020204" pitchFamily="34" charset="0"/>
                <a:cs typeface="Arial" panose="020B0604020202020204" pitchFamily="34" charset="0"/>
              </a:rPr>
              <a:t>biological effects – poverty early in a child’s life can have a harmful effect on their brain development</a:t>
            </a:r>
          </a:p>
        </p:txBody>
      </p:sp>
      <p:sp>
        <p:nvSpPr>
          <p:cNvPr id="4" name="Date Placeholder 3">
            <a:extLst>
              <a:ext uri="{FF2B5EF4-FFF2-40B4-BE49-F238E27FC236}">
                <a16:creationId xmlns:a16="http://schemas.microsoft.com/office/drawing/2014/main" id="{1489104E-AED6-4726-B926-16AE3046FB70}"/>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0A133EB7-E28D-44C6-A724-A84E31B9AA9E}"/>
              </a:ext>
            </a:extLst>
          </p:cNvPr>
          <p:cNvSpPr>
            <a:spLocks noGrp="1"/>
          </p:cNvSpPr>
          <p:nvPr>
            <p:ph type="sldNum" sz="quarter" idx="12"/>
          </p:nvPr>
        </p:nvSpPr>
        <p:spPr/>
        <p:txBody>
          <a:bodyPr/>
          <a:lstStyle/>
          <a:p>
            <a:pPr>
              <a:defRPr/>
            </a:pPr>
            <a:fld id="{B4C3F47E-DD02-FB45-82B3-7F77F7ED4894}" type="slidenum">
              <a:rPr lang="en-GB" altLang="en-US" smtClean="0"/>
              <a:pPr>
                <a:defRPr/>
              </a:pPr>
              <a:t>24</a:t>
            </a:fld>
            <a:endParaRPr lang="en-GB" altLang="en-US"/>
          </a:p>
        </p:txBody>
      </p:sp>
      <p:sp>
        <p:nvSpPr>
          <p:cNvPr id="7" name="TextBox 6">
            <a:extLst>
              <a:ext uri="{FF2B5EF4-FFF2-40B4-BE49-F238E27FC236}">
                <a16:creationId xmlns:a16="http://schemas.microsoft.com/office/drawing/2014/main" id="{F77C720B-3C38-48F3-BA32-FAD20AC45426}"/>
              </a:ext>
            </a:extLst>
          </p:cNvPr>
          <p:cNvSpPr txBox="1"/>
          <p:nvPr/>
        </p:nvSpPr>
        <p:spPr>
          <a:xfrm>
            <a:off x="10865644" y="5871245"/>
            <a:ext cx="1326356" cy="369332"/>
          </a:xfrm>
          <a:prstGeom prst="rect">
            <a:avLst/>
          </a:prstGeom>
          <a:noFill/>
        </p:spPr>
        <p:txBody>
          <a:bodyPr wrap="square">
            <a:spAutoFit/>
          </a:bodyPr>
          <a:lstStyle/>
          <a:p>
            <a:r>
              <a:rPr lang="en-GB" dirty="0"/>
              <a:t>(JRF, 2020)</a:t>
            </a:r>
          </a:p>
        </p:txBody>
      </p:sp>
    </p:spTree>
    <p:extLst>
      <p:ext uri="{BB962C8B-B14F-4D97-AF65-F5344CB8AC3E}">
        <p14:creationId xmlns:p14="http://schemas.microsoft.com/office/powerpoint/2010/main" val="1843307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9395-1F08-4708-A7F4-E7BBCD02A64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1C90EC5-3585-428F-8209-8C8EA61899E1}"/>
              </a:ext>
            </a:extLst>
          </p:cNvPr>
          <p:cNvSpPr>
            <a:spLocks noGrp="1"/>
          </p:cNvSpPr>
          <p:nvPr>
            <p:ph idx="1"/>
          </p:nvPr>
        </p:nvSpPr>
        <p:spPr/>
        <p:txBody>
          <a:bodyPr/>
          <a:lstStyle/>
          <a:p>
            <a:r>
              <a:rPr lang="en-GB" dirty="0"/>
              <a:t>Look at the following article and consider how </a:t>
            </a:r>
            <a:r>
              <a:rPr lang="en-GB" b="1" dirty="0"/>
              <a:t>poverty </a:t>
            </a:r>
            <a:r>
              <a:rPr lang="en-GB" dirty="0"/>
              <a:t>has changed in the last century.</a:t>
            </a:r>
          </a:p>
          <a:p>
            <a:endParaRPr lang="en-GB" dirty="0"/>
          </a:p>
          <a:p>
            <a:r>
              <a:rPr lang="en-GB" dirty="0"/>
              <a:t>Note the key points for feedback and discussion…</a:t>
            </a:r>
          </a:p>
          <a:p>
            <a:endParaRPr lang="en-GB" dirty="0"/>
          </a:p>
          <a:p>
            <a:pPr marL="0" indent="0">
              <a:buNone/>
            </a:pPr>
            <a:r>
              <a:rPr lang="en-GB" dirty="0">
                <a:hlinkClick r:id="rId2"/>
              </a:rPr>
              <a:t>https://www.thebritishacademy.ac.uk/blog/how-poverty-modern-britain-echoes-past/</a:t>
            </a:r>
            <a:r>
              <a:rPr lang="en-GB" dirty="0"/>
              <a:t> </a:t>
            </a:r>
          </a:p>
        </p:txBody>
      </p:sp>
      <p:sp>
        <p:nvSpPr>
          <p:cNvPr id="4" name="Date Placeholder 3">
            <a:extLst>
              <a:ext uri="{FF2B5EF4-FFF2-40B4-BE49-F238E27FC236}">
                <a16:creationId xmlns:a16="http://schemas.microsoft.com/office/drawing/2014/main" id="{EC861641-1477-4CEA-A960-F24EF456C45B}"/>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F367B853-98C8-439C-8635-E5C054AE14D3}"/>
              </a:ext>
            </a:extLst>
          </p:cNvPr>
          <p:cNvSpPr>
            <a:spLocks noGrp="1"/>
          </p:cNvSpPr>
          <p:nvPr>
            <p:ph type="sldNum" sz="quarter" idx="12"/>
          </p:nvPr>
        </p:nvSpPr>
        <p:spPr/>
        <p:txBody>
          <a:bodyPr/>
          <a:lstStyle/>
          <a:p>
            <a:pPr>
              <a:defRPr/>
            </a:pPr>
            <a:fld id="{B4C3F47E-DD02-FB45-82B3-7F77F7ED4894}" type="slidenum">
              <a:rPr lang="en-GB" altLang="en-US" smtClean="0"/>
              <a:pPr>
                <a:defRPr/>
              </a:pPr>
              <a:t>25</a:t>
            </a:fld>
            <a:endParaRPr lang="en-GB" altLang="en-US"/>
          </a:p>
        </p:txBody>
      </p:sp>
    </p:spTree>
    <p:extLst>
      <p:ext uri="{BB962C8B-B14F-4D97-AF65-F5344CB8AC3E}">
        <p14:creationId xmlns:p14="http://schemas.microsoft.com/office/powerpoint/2010/main" val="939085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46D0-D53B-4FA5-ACFE-BDA82AB5671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Who is Most Affected by Poverty?</a:t>
            </a:r>
          </a:p>
        </p:txBody>
      </p:sp>
      <p:sp>
        <p:nvSpPr>
          <p:cNvPr id="3" name="Content Placeholder 2">
            <a:extLst>
              <a:ext uri="{FF2B5EF4-FFF2-40B4-BE49-F238E27FC236}">
                <a16:creationId xmlns:a16="http://schemas.microsoft.com/office/drawing/2014/main" id="{3354E9AC-2770-4696-8C22-FD62D78FAB1C}"/>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There is a high poverty rate among families with children due to a combination of extra costs and childcare responsibilities</a:t>
            </a:r>
          </a:p>
          <a:p>
            <a:r>
              <a:rPr lang="en-GB" sz="2400" dirty="0">
                <a:latin typeface="Arial" panose="020B0604020202020204" pitchFamily="34" charset="0"/>
                <a:cs typeface="Arial" panose="020B0604020202020204" pitchFamily="34" charset="0"/>
              </a:rPr>
              <a:t>However, the likelihood of experiencing poverty can increase due to…</a:t>
            </a:r>
          </a:p>
          <a:p>
            <a:r>
              <a:rPr lang="en-GB" sz="2400" dirty="0">
                <a:latin typeface="Arial" panose="020B0604020202020204" pitchFamily="34" charset="0"/>
                <a:cs typeface="Arial" panose="020B0604020202020204" pitchFamily="34" charset="0"/>
              </a:rPr>
              <a:t>Disability</a:t>
            </a:r>
          </a:p>
          <a:p>
            <a:r>
              <a:rPr lang="en-GB" sz="2400" dirty="0">
                <a:latin typeface="Arial" panose="020B0604020202020204" pitchFamily="34" charset="0"/>
                <a:cs typeface="Arial" panose="020B0604020202020204" pitchFamily="34" charset="0"/>
              </a:rPr>
              <a:t>Gender</a:t>
            </a:r>
          </a:p>
          <a:p>
            <a:r>
              <a:rPr lang="en-GB" sz="2400" dirty="0">
                <a:latin typeface="Arial" panose="020B0604020202020204" pitchFamily="34" charset="0"/>
                <a:cs typeface="Arial" panose="020B0604020202020204" pitchFamily="34" charset="0"/>
              </a:rPr>
              <a:t>Ethnic Minority</a:t>
            </a:r>
          </a:p>
          <a:p>
            <a:r>
              <a:rPr lang="en-GB" sz="2400" dirty="0">
                <a:latin typeface="Arial" panose="020B0604020202020204" pitchFamily="34" charset="0"/>
                <a:cs typeface="Arial" panose="020B0604020202020204" pitchFamily="34" charset="0"/>
              </a:rPr>
              <a:t>Migrants</a:t>
            </a:r>
          </a:p>
          <a:p>
            <a:r>
              <a:rPr lang="en-GB" sz="2400" dirty="0">
                <a:latin typeface="Arial" panose="020B0604020202020204" pitchFamily="34" charset="0"/>
                <a:cs typeface="Arial" panose="020B0604020202020204" pitchFamily="34" charset="0"/>
              </a:rPr>
              <a:t>Age</a:t>
            </a:r>
          </a:p>
        </p:txBody>
      </p:sp>
      <p:sp>
        <p:nvSpPr>
          <p:cNvPr id="4" name="Date Placeholder 3">
            <a:extLst>
              <a:ext uri="{FF2B5EF4-FFF2-40B4-BE49-F238E27FC236}">
                <a16:creationId xmlns:a16="http://schemas.microsoft.com/office/drawing/2014/main" id="{C61DAD7D-91FA-4248-B081-257A59B15081}"/>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34109AF4-81D0-4290-B7D9-59A086FF344A}"/>
              </a:ext>
            </a:extLst>
          </p:cNvPr>
          <p:cNvSpPr>
            <a:spLocks noGrp="1"/>
          </p:cNvSpPr>
          <p:nvPr>
            <p:ph type="sldNum" sz="quarter" idx="12"/>
          </p:nvPr>
        </p:nvSpPr>
        <p:spPr/>
        <p:txBody>
          <a:bodyPr/>
          <a:lstStyle/>
          <a:p>
            <a:pPr>
              <a:defRPr/>
            </a:pPr>
            <a:fld id="{B4C3F47E-DD02-FB45-82B3-7F77F7ED4894}" type="slidenum">
              <a:rPr lang="en-GB" altLang="en-US" smtClean="0"/>
              <a:pPr>
                <a:defRPr/>
              </a:pPr>
              <a:t>26</a:t>
            </a:fld>
            <a:endParaRPr lang="en-GB" altLang="en-US"/>
          </a:p>
        </p:txBody>
      </p:sp>
      <p:sp>
        <p:nvSpPr>
          <p:cNvPr id="9" name="TextBox 8">
            <a:extLst>
              <a:ext uri="{FF2B5EF4-FFF2-40B4-BE49-F238E27FC236}">
                <a16:creationId xmlns:a16="http://schemas.microsoft.com/office/drawing/2014/main" id="{5AAE7544-8975-42E4-8D18-7F301851BB52}"/>
              </a:ext>
            </a:extLst>
          </p:cNvPr>
          <p:cNvSpPr txBox="1"/>
          <p:nvPr/>
        </p:nvSpPr>
        <p:spPr>
          <a:xfrm>
            <a:off x="9906000" y="5382279"/>
            <a:ext cx="2286000" cy="369332"/>
          </a:xfrm>
          <a:prstGeom prst="rect">
            <a:avLst/>
          </a:prstGeom>
          <a:noFill/>
        </p:spPr>
        <p:txBody>
          <a:bodyPr wrap="square">
            <a:spAutoFit/>
          </a:bodyPr>
          <a:lstStyle/>
          <a:p>
            <a:r>
              <a:rPr lang="en-GB" dirty="0"/>
              <a:t>(The Big Issue, 2021)</a:t>
            </a:r>
          </a:p>
        </p:txBody>
      </p:sp>
    </p:spTree>
    <p:extLst>
      <p:ext uri="{BB962C8B-B14F-4D97-AF65-F5344CB8AC3E}">
        <p14:creationId xmlns:p14="http://schemas.microsoft.com/office/powerpoint/2010/main" val="416195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E66D-551E-4C5A-9CA4-83CF8FDE537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Debt</a:t>
            </a:r>
          </a:p>
        </p:txBody>
      </p:sp>
      <p:sp>
        <p:nvSpPr>
          <p:cNvPr id="3" name="Content Placeholder 2">
            <a:extLst>
              <a:ext uri="{FF2B5EF4-FFF2-40B4-BE49-F238E27FC236}">
                <a16:creationId xmlns:a16="http://schemas.microsoft.com/office/drawing/2014/main" id="{A3833243-7095-4FC8-BF37-7FF6FE311CE0}"/>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People on low incomes can be forced to rely on loans and credit to get by, racking up interest and arrears over time which amounts to more than they can afford to work their way out of.</a:t>
            </a:r>
          </a:p>
          <a:p>
            <a:r>
              <a:rPr lang="en-GB" sz="2000" dirty="0">
                <a:latin typeface="Arial" panose="020B0604020202020204" pitchFamily="34" charset="0"/>
                <a:cs typeface="Arial" panose="020B0604020202020204" pitchFamily="34" charset="0"/>
              </a:rPr>
              <a:t>In 2018 seven million people were stuck in problem debt handing out more than a quarter of their income to pay off debt. </a:t>
            </a:r>
          </a:p>
          <a:p>
            <a:r>
              <a:rPr lang="en-GB" sz="2000" dirty="0">
                <a:latin typeface="Arial" panose="020B0604020202020204" pitchFamily="34" charset="0"/>
                <a:cs typeface="Arial" panose="020B0604020202020204" pitchFamily="34" charset="0"/>
              </a:rPr>
              <a:t>The UK’s poorest households accounted for nearly half of those hit by debt and were paying out three times more than indebted households with the highest incomes.</a:t>
            </a:r>
          </a:p>
          <a:p>
            <a:r>
              <a:rPr lang="en-GB" sz="2000" dirty="0">
                <a:latin typeface="Arial" panose="020B0604020202020204" pitchFamily="34" charset="0"/>
                <a:cs typeface="Arial" panose="020B0604020202020204" pitchFamily="34" charset="0"/>
              </a:rPr>
              <a:t>It was down to low pay, cuts to the welfare system and insecure work, with debt campaigners accusing lenders of exploiting the desperation of people in poverty by charging extremely high interest rates.</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D2352E8-8446-4982-B1DB-195CCF8178B9}"/>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F878E785-D509-4471-9453-01F81E486DF3}"/>
              </a:ext>
            </a:extLst>
          </p:cNvPr>
          <p:cNvSpPr>
            <a:spLocks noGrp="1"/>
          </p:cNvSpPr>
          <p:nvPr>
            <p:ph type="sldNum" sz="quarter" idx="12"/>
          </p:nvPr>
        </p:nvSpPr>
        <p:spPr/>
        <p:txBody>
          <a:bodyPr/>
          <a:lstStyle/>
          <a:p>
            <a:pPr>
              <a:defRPr/>
            </a:pPr>
            <a:fld id="{B4C3F47E-DD02-FB45-82B3-7F77F7ED4894}" type="slidenum">
              <a:rPr lang="en-GB" altLang="en-US" smtClean="0"/>
              <a:pPr>
                <a:defRPr/>
              </a:pPr>
              <a:t>27</a:t>
            </a:fld>
            <a:endParaRPr lang="en-GB" altLang="en-US"/>
          </a:p>
        </p:txBody>
      </p:sp>
      <p:sp>
        <p:nvSpPr>
          <p:cNvPr id="7" name="TextBox 6">
            <a:extLst>
              <a:ext uri="{FF2B5EF4-FFF2-40B4-BE49-F238E27FC236}">
                <a16:creationId xmlns:a16="http://schemas.microsoft.com/office/drawing/2014/main" id="{FE6CEC4E-46D1-4CE3-9519-3303FB3D6E30}"/>
              </a:ext>
            </a:extLst>
          </p:cNvPr>
          <p:cNvSpPr txBox="1"/>
          <p:nvPr/>
        </p:nvSpPr>
        <p:spPr>
          <a:xfrm>
            <a:off x="10115550" y="5257799"/>
            <a:ext cx="207645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Big Issue, 2021)</a:t>
            </a:r>
          </a:p>
        </p:txBody>
      </p:sp>
    </p:spTree>
    <p:extLst>
      <p:ext uri="{BB962C8B-B14F-4D97-AF65-F5344CB8AC3E}">
        <p14:creationId xmlns:p14="http://schemas.microsoft.com/office/powerpoint/2010/main" val="56022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B55B-6A1D-4EBF-9006-2CB1A5567F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Covid19</a:t>
            </a:r>
          </a:p>
        </p:txBody>
      </p:sp>
      <p:sp>
        <p:nvSpPr>
          <p:cNvPr id="3" name="Content Placeholder 2">
            <a:extLst>
              <a:ext uri="{FF2B5EF4-FFF2-40B4-BE49-F238E27FC236}">
                <a16:creationId xmlns:a16="http://schemas.microsoft.com/office/drawing/2014/main" id="{32D0FC99-6E25-4924-BC34-F824D685539F}"/>
              </a:ext>
            </a:extLst>
          </p:cNvPr>
          <p:cNvSpPr>
            <a:spLocks noGrp="1"/>
          </p:cNvSpPr>
          <p:nvPr>
            <p:ph idx="1"/>
          </p:nvPr>
        </p:nvSpPr>
        <p:spPr>
          <a:xfrm>
            <a:off x="334433" y="1417638"/>
            <a:ext cx="10972800" cy="3917032"/>
          </a:xfrm>
        </p:spPr>
        <p:txBody>
          <a:bodyPr/>
          <a:lstStyle/>
          <a:p>
            <a:r>
              <a:rPr lang="en-GB" sz="2000" dirty="0">
                <a:latin typeface="Arial" panose="020B0604020202020204" pitchFamily="34" charset="0"/>
                <a:cs typeface="Arial" panose="020B0604020202020204" pitchFamily="34" charset="0"/>
              </a:rPr>
              <a:t>Towards the end of 2020, 23 per cent of the UK population was living in poverty. The 700,000 people plunged into hardship during the pandemic included 120,000 children. </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Growing poverty levels were driven by a few factors. Stay at home orders have driven up living costs, with households paying more for gas and electricity as well as spending more on food for children who might normally get free school meals.</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That combines with soaring unemployment as lockdowns made it difficult for sectors like hospitality and retail to operate.</a:t>
            </a:r>
          </a:p>
        </p:txBody>
      </p:sp>
      <p:sp>
        <p:nvSpPr>
          <p:cNvPr id="4" name="Date Placeholder 3">
            <a:extLst>
              <a:ext uri="{FF2B5EF4-FFF2-40B4-BE49-F238E27FC236}">
                <a16:creationId xmlns:a16="http://schemas.microsoft.com/office/drawing/2014/main" id="{A6B8A19D-2827-4F5D-B88A-EC9A3A1282F1}"/>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DDC43BE-047C-4D45-A298-55CD8CDB1270}"/>
              </a:ext>
            </a:extLst>
          </p:cNvPr>
          <p:cNvSpPr>
            <a:spLocks noGrp="1"/>
          </p:cNvSpPr>
          <p:nvPr>
            <p:ph type="sldNum" sz="quarter" idx="12"/>
          </p:nvPr>
        </p:nvSpPr>
        <p:spPr/>
        <p:txBody>
          <a:bodyPr/>
          <a:lstStyle/>
          <a:p>
            <a:pPr>
              <a:defRPr/>
            </a:pPr>
            <a:fld id="{B4C3F47E-DD02-FB45-82B3-7F77F7ED4894}" type="slidenum">
              <a:rPr lang="en-GB" altLang="en-US" smtClean="0"/>
              <a:pPr>
                <a:defRPr/>
              </a:pPr>
              <a:t>28</a:t>
            </a:fld>
            <a:endParaRPr lang="en-GB" altLang="en-US"/>
          </a:p>
        </p:txBody>
      </p:sp>
      <p:sp>
        <p:nvSpPr>
          <p:cNvPr id="7" name="TextBox 6">
            <a:extLst>
              <a:ext uri="{FF2B5EF4-FFF2-40B4-BE49-F238E27FC236}">
                <a16:creationId xmlns:a16="http://schemas.microsoft.com/office/drawing/2014/main" id="{9A1932B8-FB6E-4514-BC1E-AE760E1A0BBF}"/>
              </a:ext>
            </a:extLst>
          </p:cNvPr>
          <p:cNvSpPr txBox="1"/>
          <p:nvPr/>
        </p:nvSpPr>
        <p:spPr>
          <a:xfrm>
            <a:off x="9553029" y="5150004"/>
            <a:ext cx="2393156"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(The Big Issue, 2021)</a:t>
            </a:r>
          </a:p>
        </p:txBody>
      </p:sp>
    </p:spTree>
    <p:extLst>
      <p:ext uri="{BB962C8B-B14F-4D97-AF65-F5344CB8AC3E}">
        <p14:creationId xmlns:p14="http://schemas.microsoft.com/office/powerpoint/2010/main" val="1745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B55B-6A1D-4EBF-9006-2CB1A5567F1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and Covid19</a:t>
            </a:r>
          </a:p>
        </p:txBody>
      </p:sp>
      <p:sp>
        <p:nvSpPr>
          <p:cNvPr id="3" name="Content Placeholder 2">
            <a:extLst>
              <a:ext uri="{FF2B5EF4-FFF2-40B4-BE49-F238E27FC236}">
                <a16:creationId xmlns:a16="http://schemas.microsoft.com/office/drawing/2014/main" id="{32D0FC99-6E25-4924-BC34-F824D685539F}"/>
              </a:ext>
            </a:extLst>
          </p:cNvPr>
          <p:cNvSpPr>
            <a:spLocks noGrp="1"/>
          </p:cNvSpPr>
          <p:nvPr>
            <p:ph idx="1"/>
          </p:nvPr>
        </p:nvSpPr>
        <p:spPr>
          <a:xfrm>
            <a:off x="334433" y="1712593"/>
            <a:ext cx="10972800" cy="3917032"/>
          </a:xfrm>
        </p:spPr>
        <p:txBody>
          <a:bodyPr/>
          <a:lstStyle/>
          <a:p>
            <a:r>
              <a:rPr lang="en-GB" sz="2000" dirty="0">
                <a:latin typeface="Arial" panose="020B0604020202020204" pitchFamily="34" charset="0"/>
                <a:cs typeface="Arial" panose="020B0604020202020204" pitchFamily="34" charset="0"/>
              </a:rPr>
              <a:t>Women were more likely to be made redundant and fall into poverty during lockdown too, JRF figures showed. This was largely because they were more likely to be balancing childcare responsibilities with work, and more often worked in the hardest-hit industries.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And even those who kept their jobs but were placed on furlough were required to get by on 20 per cent less income than they normally would, while others faced drastically cut hours</a:t>
            </a:r>
          </a:p>
        </p:txBody>
      </p:sp>
      <p:sp>
        <p:nvSpPr>
          <p:cNvPr id="4" name="Date Placeholder 3">
            <a:extLst>
              <a:ext uri="{FF2B5EF4-FFF2-40B4-BE49-F238E27FC236}">
                <a16:creationId xmlns:a16="http://schemas.microsoft.com/office/drawing/2014/main" id="{A6B8A19D-2827-4F5D-B88A-EC9A3A1282F1}"/>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DDC43BE-047C-4D45-A298-55CD8CDB1270}"/>
              </a:ext>
            </a:extLst>
          </p:cNvPr>
          <p:cNvSpPr>
            <a:spLocks noGrp="1"/>
          </p:cNvSpPr>
          <p:nvPr>
            <p:ph type="sldNum" sz="quarter" idx="12"/>
          </p:nvPr>
        </p:nvSpPr>
        <p:spPr/>
        <p:txBody>
          <a:bodyPr/>
          <a:lstStyle/>
          <a:p>
            <a:pPr>
              <a:defRPr/>
            </a:pPr>
            <a:fld id="{B4C3F47E-DD02-FB45-82B3-7F77F7ED4894}" type="slidenum">
              <a:rPr lang="en-GB" altLang="en-US" smtClean="0"/>
              <a:pPr>
                <a:defRPr/>
              </a:pPr>
              <a:t>29</a:t>
            </a:fld>
            <a:endParaRPr lang="en-GB" altLang="en-US"/>
          </a:p>
        </p:txBody>
      </p:sp>
      <p:sp>
        <p:nvSpPr>
          <p:cNvPr id="7" name="TextBox 6">
            <a:extLst>
              <a:ext uri="{FF2B5EF4-FFF2-40B4-BE49-F238E27FC236}">
                <a16:creationId xmlns:a16="http://schemas.microsoft.com/office/drawing/2014/main" id="{9A1932B8-FB6E-4514-BC1E-AE760E1A0BBF}"/>
              </a:ext>
            </a:extLst>
          </p:cNvPr>
          <p:cNvSpPr txBox="1"/>
          <p:nvPr/>
        </p:nvSpPr>
        <p:spPr>
          <a:xfrm>
            <a:off x="9616801" y="4960741"/>
            <a:ext cx="2393156" cy="369332"/>
          </a:xfrm>
          <a:prstGeom prst="rect">
            <a:avLst/>
          </a:prstGeom>
          <a:noFill/>
        </p:spPr>
        <p:txBody>
          <a:bodyPr wrap="square">
            <a:spAutoFit/>
          </a:bodyPr>
          <a:lstStyle/>
          <a:p>
            <a:r>
              <a:rPr lang="en-GB" dirty="0"/>
              <a:t>(The Big Issue, 2021)</a:t>
            </a:r>
          </a:p>
        </p:txBody>
      </p:sp>
    </p:spTree>
    <p:extLst>
      <p:ext uri="{BB962C8B-B14F-4D97-AF65-F5344CB8AC3E}">
        <p14:creationId xmlns:p14="http://schemas.microsoft.com/office/powerpoint/2010/main" val="99778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2BD8-CDD1-4BFB-95D9-FAE426D1F87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Poverty 2</a:t>
            </a:r>
          </a:p>
        </p:txBody>
      </p:sp>
      <p:sp>
        <p:nvSpPr>
          <p:cNvPr id="3" name="Content Placeholder 2">
            <a:extLst>
              <a:ext uri="{FF2B5EF4-FFF2-40B4-BE49-F238E27FC236}">
                <a16:creationId xmlns:a16="http://schemas.microsoft.com/office/drawing/2014/main" id="{AAE6CC81-6DBE-4F01-8488-937DD4B5740F}"/>
              </a:ext>
            </a:extLst>
          </p:cNvPr>
          <p:cNvSpPr>
            <a:spLocks noGrp="1"/>
          </p:cNvSpPr>
          <p:nvPr>
            <p:ph idx="1"/>
          </p:nvPr>
        </p:nvSpPr>
        <p:spPr>
          <a:xfrm>
            <a:off x="495300" y="1114426"/>
            <a:ext cx="10972800" cy="3917032"/>
          </a:xfrm>
        </p:spPr>
        <p:txBody>
          <a:bodyPr/>
          <a:lstStyle/>
          <a:p>
            <a:pPr marL="0" indent="0">
              <a:buNone/>
            </a:pPr>
            <a:r>
              <a:rPr lang="en-GB" dirty="0"/>
              <a:t>What are the following?</a:t>
            </a:r>
          </a:p>
          <a:p>
            <a:r>
              <a:rPr lang="en-GB" sz="2800" dirty="0">
                <a:latin typeface="Arial" panose="020B0604020202020204" pitchFamily="34" charset="0"/>
                <a:cs typeface="Arial" panose="020B0604020202020204" pitchFamily="34" charset="0"/>
              </a:rPr>
              <a:t>Fuel poverty</a:t>
            </a:r>
          </a:p>
          <a:p>
            <a:r>
              <a:rPr lang="en-GB" sz="2800" dirty="0">
                <a:latin typeface="Arial" panose="020B0604020202020204" pitchFamily="34" charset="0"/>
                <a:cs typeface="Arial" panose="020B0604020202020204" pitchFamily="34" charset="0"/>
              </a:rPr>
              <a:t>Health poverty</a:t>
            </a:r>
          </a:p>
          <a:p>
            <a:r>
              <a:rPr lang="en-GB" sz="2800" dirty="0">
                <a:latin typeface="Arial" panose="020B0604020202020204" pitchFamily="34" charset="0"/>
                <a:cs typeface="Arial" panose="020B0604020202020204" pitchFamily="34" charset="0"/>
              </a:rPr>
              <a:t>Education poverty</a:t>
            </a:r>
          </a:p>
          <a:p>
            <a:r>
              <a:rPr lang="en-GB" sz="2800" dirty="0">
                <a:latin typeface="Arial" panose="020B0604020202020204" pitchFamily="34" charset="0"/>
                <a:cs typeface="Arial" panose="020B0604020202020204" pitchFamily="34" charset="0"/>
              </a:rPr>
              <a:t>Rural poverty</a:t>
            </a:r>
          </a:p>
          <a:p>
            <a:r>
              <a:rPr lang="en-GB" sz="2800" dirty="0">
                <a:latin typeface="Arial" panose="020B0604020202020204" pitchFamily="34" charset="0"/>
                <a:cs typeface="Arial" panose="020B0604020202020204" pitchFamily="34" charset="0"/>
              </a:rPr>
              <a:t>Urban poverty</a:t>
            </a:r>
          </a:p>
          <a:p>
            <a:r>
              <a:rPr lang="en-GB" sz="2800" dirty="0">
                <a:latin typeface="Arial" panose="020B0604020202020204" pitchFamily="34" charset="0"/>
                <a:cs typeface="Arial" panose="020B0604020202020204" pitchFamily="34" charset="0"/>
              </a:rPr>
              <a:t>Child poverty</a:t>
            </a:r>
          </a:p>
          <a:p>
            <a:r>
              <a:rPr lang="en-GB" sz="2800" dirty="0">
                <a:latin typeface="Arial" panose="020B0604020202020204" pitchFamily="34" charset="0"/>
                <a:cs typeface="Arial" panose="020B0604020202020204" pitchFamily="34" charset="0"/>
              </a:rPr>
              <a:t>Age poverty</a:t>
            </a:r>
          </a:p>
        </p:txBody>
      </p:sp>
      <p:sp>
        <p:nvSpPr>
          <p:cNvPr id="4" name="Date Placeholder 3">
            <a:extLst>
              <a:ext uri="{FF2B5EF4-FFF2-40B4-BE49-F238E27FC236}">
                <a16:creationId xmlns:a16="http://schemas.microsoft.com/office/drawing/2014/main" id="{2486DD7C-BEF0-4A10-8FC9-8AD56158B39F}"/>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18CC076B-D9CA-4124-A00C-125C3F09C9ED}"/>
              </a:ext>
            </a:extLst>
          </p:cNvPr>
          <p:cNvSpPr>
            <a:spLocks noGrp="1"/>
          </p:cNvSpPr>
          <p:nvPr>
            <p:ph type="sldNum" sz="quarter" idx="12"/>
          </p:nvPr>
        </p:nvSpPr>
        <p:spPr/>
        <p:txBody>
          <a:bodyPr/>
          <a:lstStyle/>
          <a:p>
            <a:pPr>
              <a:defRPr/>
            </a:pPr>
            <a:fld id="{B4C3F47E-DD02-FB45-82B3-7F77F7ED4894}" type="slidenum">
              <a:rPr lang="en-GB" altLang="en-US" smtClean="0"/>
              <a:pPr>
                <a:defRPr/>
              </a:pPr>
              <a:t>30</a:t>
            </a:fld>
            <a:endParaRPr lang="en-GB" altLang="en-US"/>
          </a:p>
        </p:txBody>
      </p:sp>
    </p:spTree>
    <p:extLst>
      <p:ext uri="{BB962C8B-B14F-4D97-AF65-F5344CB8AC3E}">
        <p14:creationId xmlns:p14="http://schemas.microsoft.com/office/powerpoint/2010/main" val="405846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F8072-A0DC-4027-A1BD-9CEDD961639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Rural Poverty? </a:t>
            </a:r>
          </a:p>
        </p:txBody>
      </p:sp>
      <p:sp>
        <p:nvSpPr>
          <p:cNvPr id="3" name="Content Placeholder 2">
            <a:extLst>
              <a:ext uri="{FF2B5EF4-FFF2-40B4-BE49-F238E27FC236}">
                <a16:creationId xmlns:a16="http://schemas.microsoft.com/office/drawing/2014/main" id="{4FA111D7-AD77-42A7-AC0C-FD276E98435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Four key issues relating to rural poverty </a:t>
            </a:r>
          </a:p>
          <a:p>
            <a:pPr lvl="1"/>
            <a:r>
              <a:rPr lang="en-GB" dirty="0">
                <a:latin typeface="Arial" panose="020B0604020202020204" pitchFamily="34" charset="0"/>
                <a:cs typeface="Arial" panose="020B0604020202020204" pitchFamily="34" charset="0"/>
              </a:rPr>
              <a:t>transport and access to services</a:t>
            </a:r>
          </a:p>
          <a:p>
            <a:pPr lvl="1"/>
            <a:r>
              <a:rPr lang="en-GB" dirty="0">
                <a:latin typeface="Arial" panose="020B0604020202020204" pitchFamily="34" charset="0"/>
                <a:cs typeface="Arial" panose="020B0604020202020204" pitchFamily="34" charset="0"/>
              </a:rPr>
              <a:t>the economy, employment and income</a:t>
            </a:r>
          </a:p>
          <a:p>
            <a:pPr lvl="1"/>
            <a:r>
              <a:rPr lang="en-GB" dirty="0">
                <a:latin typeface="Arial" panose="020B0604020202020204" pitchFamily="34" charset="0"/>
                <a:cs typeface="Arial" panose="020B0604020202020204" pitchFamily="34" charset="0"/>
              </a:rPr>
              <a:t>Housing</a:t>
            </a:r>
          </a:p>
          <a:p>
            <a:pPr lvl="1"/>
            <a:r>
              <a:rPr lang="en-GB" dirty="0">
                <a:latin typeface="Arial" panose="020B0604020202020204" pitchFamily="34" charset="0"/>
                <a:cs typeface="Arial" panose="020B0604020202020204" pitchFamily="34" charset="0"/>
              </a:rPr>
              <a:t>the rural poverty premium </a:t>
            </a:r>
          </a:p>
          <a:p>
            <a:pPr lvl="1"/>
            <a:endParaRPr lang="en-GB" dirty="0">
              <a:latin typeface="Arial" panose="020B0604020202020204" pitchFamily="34" charset="0"/>
              <a:cs typeface="Arial" panose="020B0604020202020204" pitchFamily="34" charset="0"/>
            </a:endParaRPr>
          </a:p>
          <a:p>
            <a:pPr marL="457200" lvl="1" indent="0">
              <a:buNone/>
            </a:pPr>
            <a:r>
              <a:rPr lang="en-GB" sz="1600" dirty="0">
                <a:latin typeface="Arial" panose="020B0604020202020204" pitchFamily="34" charset="0"/>
                <a:cs typeface="Arial" panose="020B0604020202020204" pitchFamily="34" charset="0"/>
              </a:rPr>
              <a:t>                                                                                                                                                            (HMSO, 2016).</a:t>
            </a:r>
          </a:p>
          <a:p>
            <a:endParaRPr lang="en-GB" dirty="0"/>
          </a:p>
        </p:txBody>
      </p:sp>
      <p:sp>
        <p:nvSpPr>
          <p:cNvPr id="4" name="Date Placeholder 3">
            <a:extLst>
              <a:ext uri="{FF2B5EF4-FFF2-40B4-BE49-F238E27FC236}">
                <a16:creationId xmlns:a16="http://schemas.microsoft.com/office/drawing/2014/main" id="{5A7BC641-A331-4234-BDD2-C6657999944A}"/>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EFBB5801-0FFE-4872-981B-57D33D44B654}"/>
              </a:ext>
            </a:extLst>
          </p:cNvPr>
          <p:cNvSpPr>
            <a:spLocks noGrp="1"/>
          </p:cNvSpPr>
          <p:nvPr>
            <p:ph type="sldNum" sz="quarter" idx="12"/>
          </p:nvPr>
        </p:nvSpPr>
        <p:spPr/>
        <p:txBody>
          <a:bodyPr/>
          <a:lstStyle/>
          <a:p>
            <a:pPr>
              <a:defRPr/>
            </a:pPr>
            <a:fld id="{B4C3F47E-DD02-FB45-82B3-7F77F7ED4894}" type="slidenum">
              <a:rPr lang="en-GB" altLang="en-US" smtClean="0"/>
              <a:pPr>
                <a:defRPr/>
              </a:pPr>
              <a:t>31</a:t>
            </a:fld>
            <a:endParaRPr lang="en-GB" altLang="en-US"/>
          </a:p>
        </p:txBody>
      </p:sp>
    </p:spTree>
    <p:extLst>
      <p:ext uri="{BB962C8B-B14F-4D97-AF65-F5344CB8AC3E}">
        <p14:creationId xmlns:p14="http://schemas.microsoft.com/office/powerpoint/2010/main" val="3324677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3F09-1D45-477D-A5DB-AF414C3BFB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Age Related Poverty</a:t>
            </a:r>
          </a:p>
        </p:txBody>
      </p:sp>
      <p:sp>
        <p:nvSpPr>
          <p:cNvPr id="3" name="Content Placeholder 2">
            <a:extLst>
              <a:ext uri="{FF2B5EF4-FFF2-40B4-BE49-F238E27FC236}">
                <a16:creationId xmlns:a16="http://schemas.microsoft.com/office/drawing/2014/main" id="{630790C3-F916-431E-807D-9C7FA9A129A0}"/>
              </a:ext>
            </a:extLst>
          </p:cNvPr>
          <p:cNvSpPr>
            <a:spLocks noGrp="1"/>
          </p:cNvSpPr>
          <p:nvPr>
            <p:ph idx="1"/>
          </p:nvPr>
        </p:nvSpPr>
        <p:spPr>
          <a:xfrm>
            <a:off x="609600" y="1276351"/>
            <a:ext cx="10972800" cy="3917032"/>
          </a:xfrm>
        </p:spPr>
        <p:txBody>
          <a:bodyPr/>
          <a:lstStyle/>
          <a:p>
            <a:pPr marL="0" indent="0">
              <a:buNone/>
            </a:pPr>
            <a:r>
              <a:rPr lang="en-GB" sz="2400" b="1" dirty="0">
                <a:latin typeface="Arial" panose="020B0604020202020204" pitchFamily="34" charset="0"/>
                <a:cs typeface="Arial" panose="020B0604020202020204" pitchFamily="34" charset="0"/>
              </a:rPr>
              <a:t>Look at these websites and </a:t>
            </a:r>
            <a:r>
              <a:rPr lang="en-GB" sz="2400" b="1" dirty="0" err="1">
                <a:latin typeface="Arial" panose="020B0604020202020204" pitchFamily="34" charset="0"/>
                <a:cs typeface="Arial" panose="020B0604020202020204" pitchFamily="34" charset="0"/>
              </a:rPr>
              <a:t>and</a:t>
            </a:r>
            <a:r>
              <a:rPr lang="en-GB" sz="2400" b="1" dirty="0">
                <a:latin typeface="Arial" panose="020B0604020202020204" pitchFamily="34" charset="0"/>
                <a:cs typeface="Arial" panose="020B0604020202020204" pitchFamily="34" charset="0"/>
              </a:rPr>
              <a:t> others you can find and find statistics and facts on child poverty or age poverty (pre and post pandemic) You can work independently or in groups.</a:t>
            </a:r>
          </a:p>
          <a:p>
            <a:r>
              <a:rPr lang="en-GB" sz="1600" dirty="0">
                <a:latin typeface="Arial" panose="020B0604020202020204" pitchFamily="34" charset="0"/>
                <a:cs typeface="Arial" panose="020B0604020202020204" pitchFamily="34" charset="0"/>
              </a:rPr>
              <a:t>Child Poverty Action Group Facts and Figures</a:t>
            </a:r>
          </a:p>
          <a:p>
            <a:r>
              <a:rPr lang="en-GB" sz="1600" dirty="0">
                <a:latin typeface="Arial" panose="020B0604020202020204" pitchFamily="34" charset="0"/>
                <a:cs typeface="Arial" panose="020B0604020202020204" pitchFamily="34" charset="0"/>
                <a:hlinkClick r:id="rId2"/>
              </a:rPr>
              <a:t>https://cpag.org.uk/child-poverty/child-poverty-facts-and-figures</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JRF Child Poverty</a:t>
            </a:r>
          </a:p>
          <a:p>
            <a:r>
              <a:rPr lang="en-GB" sz="1600" dirty="0">
                <a:latin typeface="Arial" panose="020B0604020202020204" pitchFamily="34" charset="0"/>
                <a:cs typeface="Arial" panose="020B0604020202020204" pitchFamily="34" charset="0"/>
                <a:hlinkClick r:id="rId3"/>
              </a:rPr>
              <a:t>https://www.jrf.org.uk/people/child-poverty</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Poverty in Later Life- Age UK</a:t>
            </a:r>
          </a:p>
          <a:p>
            <a:r>
              <a:rPr lang="en-GB" sz="1600" dirty="0">
                <a:latin typeface="Arial" panose="020B0604020202020204" pitchFamily="34" charset="0"/>
                <a:cs typeface="Arial" panose="020B0604020202020204" pitchFamily="34" charset="0"/>
                <a:hlinkClick r:id="rId4"/>
              </a:rPr>
              <a:t>https://www.ageuk.org.uk/globalassets/age-uk/documents/reports-and-publications/reports-and-briefings/money-matters/poverty_in_later_life_briefing_2021.pdf</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Pensioner Poverty- JRF</a:t>
            </a:r>
          </a:p>
          <a:p>
            <a:r>
              <a:rPr lang="en-GB" sz="1600" dirty="0">
                <a:latin typeface="Arial" panose="020B0604020202020204" pitchFamily="34" charset="0"/>
                <a:cs typeface="Arial" panose="020B0604020202020204" pitchFamily="34" charset="0"/>
                <a:hlinkClick r:id="rId5"/>
              </a:rPr>
              <a:t>https://www.jrf.org.uk/data/pensioner-poverty</a:t>
            </a:r>
            <a:r>
              <a:rPr lang="en-GB" sz="16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525BB13-E20E-42FD-8792-0847424D5265}"/>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4AA67511-7C2F-483C-877F-6E8F0BC48A68}"/>
              </a:ext>
            </a:extLst>
          </p:cNvPr>
          <p:cNvSpPr>
            <a:spLocks noGrp="1"/>
          </p:cNvSpPr>
          <p:nvPr>
            <p:ph type="sldNum" sz="quarter" idx="12"/>
          </p:nvPr>
        </p:nvSpPr>
        <p:spPr/>
        <p:txBody>
          <a:bodyPr/>
          <a:lstStyle/>
          <a:p>
            <a:pPr>
              <a:defRPr/>
            </a:pPr>
            <a:fld id="{B4C3F47E-DD02-FB45-82B3-7F77F7ED4894}" type="slidenum">
              <a:rPr lang="en-GB" altLang="en-US" smtClean="0"/>
              <a:pPr>
                <a:defRPr/>
              </a:pPr>
              <a:t>32</a:t>
            </a:fld>
            <a:endParaRPr lang="en-GB" altLang="en-US"/>
          </a:p>
        </p:txBody>
      </p:sp>
    </p:spTree>
    <p:extLst>
      <p:ext uri="{BB962C8B-B14F-4D97-AF65-F5344CB8AC3E}">
        <p14:creationId xmlns:p14="http://schemas.microsoft.com/office/powerpoint/2010/main" val="357646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801-E981-4999-84C5-6BB527A4327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Poverty in Birmingham</a:t>
            </a:r>
          </a:p>
        </p:txBody>
      </p:sp>
      <p:sp>
        <p:nvSpPr>
          <p:cNvPr id="3" name="Content Placeholder 2">
            <a:extLst>
              <a:ext uri="{FF2B5EF4-FFF2-40B4-BE49-F238E27FC236}">
                <a16:creationId xmlns:a16="http://schemas.microsoft.com/office/drawing/2014/main" id="{AFAC1235-F3DB-4B25-865B-85913C9203F5}"/>
              </a:ext>
            </a:extLst>
          </p:cNvPr>
          <p:cNvSpPr>
            <a:spLocks noGrp="1"/>
          </p:cNvSpPr>
          <p:nvPr>
            <p:ph idx="1"/>
          </p:nvPr>
        </p:nvSpPr>
        <p:spPr/>
        <p:txBody>
          <a:bodyPr/>
          <a:lstStyle/>
          <a:p>
            <a:pPr marL="0" indent="0">
              <a:buNone/>
            </a:pPr>
            <a:r>
              <a:rPr lang="en-GB" sz="3600" b="1" dirty="0">
                <a:latin typeface="Arial" panose="020B0604020202020204" pitchFamily="34" charset="0"/>
                <a:cs typeface="Arial" panose="020B0604020202020204" pitchFamily="34" charset="0"/>
              </a:rPr>
              <a:t>TASK…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Look at  </a:t>
            </a:r>
            <a:r>
              <a:rPr lang="en-GB" b="1" dirty="0">
                <a:latin typeface="Arial" panose="020B0604020202020204" pitchFamily="34" charset="0"/>
                <a:cs typeface="Arial" panose="020B0604020202020204" pitchFamily="34" charset="0"/>
              </a:rPr>
              <a:t>Deprivation in Birmingham 2019 </a:t>
            </a:r>
          </a:p>
          <a:p>
            <a:r>
              <a:rPr lang="en-GB" dirty="0">
                <a:latin typeface="Arial" panose="020B0604020202020204" pitchFamily="34" charset="0"/>
                <a:cs typeface="Arial" panose="020B0604020202020204" pitchFamily="34" charset="0"/>
              </a:rPr>
              <a:t>See if you can find other articles/ videos on this topic</a:t>
            </a:r>
          </a:p>
          <a:p>
            <a:r>
              <a:rPr lang="en-GB" dirty="0">
                <a:latin typeface="Arial" panose="020B0604020202020204" pitchFamily="34" charset="0"/>
                <a:cs typeface="Arial" panose="020B0604020202020204" pitchFamily="34" charset="0"/>
              </a:rPr>
              <a:t>What are the poverty rates in Birmingham and what explanation can you give for this?</a:t>
            </a:r>
          </a:p>
        </p:txBody>
      </p:sp>
      <p:sp>
        <p:nvSpPr>
          <p:cNvPr id="4" name="Date Placeholder 3">
            <a:extLst>
              <a:ext uri="{FF2B5EF4-FFF2-40B4-BE49-F238E27FC236}">
                <a16:creationId xmlns:a16="http://schemas.microsoft.com/office/drawing/2014/main" id="{B442E1EF-9310-4E6E-BEA3-659C48C9346D}"/>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8AA9E906-7ED6-4550-907C-7F10291F5F36}"/>
              </a:ext>
            </a:extLst>
          </p:cNvPr>
          <p:cNvSpPr>
            <a:spLocks noGrp="1"/>
          </p:cNvSpPr>
          <p:nvPr>
            <p:ph type="sldNum" sz="quarter" idx="12"/>
          </p:nvPr>
        </p:nvSpPr>
        <p:spPr/>
        <p:txBody>
          <a:bodyPr/>
          <a:lstStyle/>
          <a:p>
            <a:pPr>
              <a:defRPr/>
            </a:pPr>
            <a:fld id="{B4C3F47E-DD02-FB45-82B3-7F77F7ED4894}" type="slidenum">
              <a:rPr lang="en-GB" altLang="en-US" smtClean="0"/>
              <a:pPr>
                <a:defRPr/>
              </a:pPr>
              <a:t>33</a:t>
            </a:fld>
            <a:endParaRPr lang="en-GB" altLang="en-US"/>
          </a:p>
        </p:txBody>
      </p:sp>
    </p:spTree>
    <p:extLst>
      <p:ext uri="{BB962C8B-B14F-4D97-AF65-F5344CB8AC3E}">
        <p14:creationId xmlns:p14="http://schemas.microsoft.com/office/powerpoint/2010/main" val="386411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51C2-CE04-4039-AFEF-B32831224B5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the Answer???</a:t>
            </a:r>
          </a:p>
        </p:txBody>
      </p:sp>
      <p:sp>
        <p:nvSpPr>
          <p:cNvPr id="3" name="Content Placeholder 2">
            <a:extLst>
              <a:ext uri="{FF2B5EF4-FFF2-40B4-BE49-F238E27FC236}">
                <a16:creationId xmlns:a16="http://schemas.microsoft.com/office/drawing/2014/main" id="{B596140E-BBC7-4AC4-91DA-DD38FD57F83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So…</a:t>
            </a:r>
          </a:p>
          <a:p>
            <a:r>
              <a:rPr lang="en-GB" dirty="0">
                <a:latin typeface="Arial" panose="020B0604020202020204" pitchFamily="34" charset="0"/>
                <a:cs typeface="Arial" panose="020B0604020202020204" pitchFamily="34" charset="0"/>
              </a:rPr>
              <a:t>How do you think we can tackle poverty?</a:t>
            </a:r>
          </a:p>
          <a:p>
            <a:r>
              <a:rPr lang="en-GB" dirty="0">
                <a:latin typeface="Arial" panose="020B0604020202020204" pitchFamily="34" charset="0"/>
                <a:cs typeface="Arial" panose="020B0604020202020204" pitchFamily="34" charset="0"/>
              </a:rPr>
              <a:t>Is community development a way forward?</a:t>
            </a:r>
          </a:p>
        </p:txBody>
      </p:sp>
      <p:sp>
        <p:nvSpPr>
          <p:cNvPr id="4" name="Date Placeholder 3">
            <a:extLst>
              <a:ext uri="{FF2B5EF4-FFF2-40B4-BE49-F238E27FC236}">
                <a16:creationId xmlns:a16="http://schemas.microsoft.com/office/drawing/2014/main" id="{51D1C951-32C1-4550-94CB-E418C67F43D9}"/>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FDDEDB2F-2788-4302-8D71-84255025820F}"/>
              </a:ext>
            </a:extLst>
          </p:cNvPr>
          <p:cNvSpPr>
            <a:spLocks noGrp="1"/>
          </p:cNvSpPr>
          <p:nvPr>
            <p:ph type="sldNum" sz="quarter" idx="12"/>
          </p:nvPr>
        </p:nvSpPr>
        <p:spPr/>
        <p:txBody>
          <a:bodyPr/>
          <a:lstStyle/>
          <a:p>
            <a:pPr>
              <a:defRPr/>
            </a:pPr>
            <a:fld id="{B4C3F47E-DD02-FB45-82B3-7F77F7ED4894}" type="slidenum">
              <a:rPr lang="en-GB" altLang="en-US" smtClean="0"/>
              <a:pPr>
                <a:defRPr/>
              </a:pPr>
              <a:t>34</a:t>
            </a:fld>
            <a:endParaRPr lang="en-GB" altLang="en-US"/>
          </a:p>
        </p:txBody>
      </p:sp>
    </p:spTree>
    <p:extLst>
      <p:ext uri="{BB962C8B-B14F-4D97-AF65-F5344CB8AC3E}">
        <p14:creationId xmlns:p14="http://schemas.microsoft.com/office/powerpoint/2010/main" val="216338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B6F2B-3AA5-4AD0-A021-CF049478C3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B4B5737-F326-404F-B579-1F6F375C01A5}"/>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Britannica. (2020) </a:t>
            </a:r>
            <a:r>
              <a:rPr lang="en-GB" sz="1600" i="1" dirty="0">
                <a:latin typeface="Arial" panose="020B0604020202020204" pitchFamily="34" charset="0"/>
                <a:cs typeface="Arial" panose="020B0604020202020204" pitchFamily="34" charset="0"/>
              </a:rPr>
              <a:t>Poverty </a:t>
            </a:r>
            <a:r>
              <a:rPr lang="en-GB" sz="1600" dirty="0">
                <a:latin typeface="Arial" panose="020B0604020202020204" pitchFamily="34" charset="0"/>
                <a:cs typeface="Arial" panose="020B0604020202020204" pitchFamily="34" charset="0"/>
              </a:rPr>
              <a:t>Available at: </a:t>
            </a:r>
            <a:r>
              <a:rPr lang="en-GB" sz="1600" b="0" i="0" dirty="0">
                <a:solidFill>
                  <a:srgbClr val="1A1A1A"/>
                </a:solidFill>
                <a:effectLst/>
                <a:latin typeface="Arial" panose="020B0604020202020204" pitchFamily="34" charset="0"/>
                <a:cs typeface="Arial" panose="020B0604020202020204" pitchFamily="34" charset="0"/>
                <a:hlinkClick r:id="rId2"/>
              </a:rPr>
              <a:t>https://www.britannica.com/topic/poverty</a:t>
            </a:r>
            <a:r>
              <a:rPr lang="en-GB" sz="1600" b="0" dirty="0">
                <a:solidFill>
                  <a:srgbClr val="1A1A1A"/>
                </a:solidFill>
                <a:effectLst/>
                <a:latin typeface="Arial" panose="020B0604020202020204" pitchFamily="34" charset="0"/>
                <a:cs typeface="Arial" panose="020B0604020202020204" pitchFamily="34" charset="0"/>
              </a:rPr>
              <a:t> (Accessed: 18 September 2022).</a:t>
            </a:r>
          </a:p>
          <a:p>
            <a:r>
              <a:rPr lang="en-GB" sz="1600" dirty="0">
                <a:solidFill>
                  <a:srgbClr val="1A1A1A"/>
                </a:solidFill>
                <a:latin typeface="Arial" panose="020B0604020202020204" pitchFamily="34" charset="0"/>
                <a:cs typeface="Arial" panose="020B0604020202020204" pitchFamily="34" charset="0"/>
              </a:rPr>
              <a:t>Full Fact. (2021) </a:t>
            </a:r>
            <a:r>
              <a:rPr lang="en-GB" sz="1600" i="1" dirty="0">
                <a:latin typeface="Arial" panose="020B0604020202020204" pitchFamily="34" charset="0"/>
                <a:cs typeface="Arial" panose="020B0604020202020204" pitchFamily="34" charset="0"/>
              </a:rPr>
              <a:t>Poverty in the UK: a guide to the facts and figures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https://fullfact.org/economy/poverty-uk-guide-facts-and-figures/</a:t>
            </a:r>
            <a:r>
              <a:rPr lang="en-GB" sz="1600" dirty="0">
                <a:latin typeface="Arial" panose="020B0604020202020204" pitchFamily="34" charset="0"/>
                <a:cs typeface="Arial" panose="020B0604020202020204" pitchFamily="34" charset="0"/>
              </a:rPr>
              <a:t> (Accessed: 20 September 2022).</a:t>
            </a:r>
            <a:endParaRPr lang="en-GB" sz="1600" b="0" i="1" dirty="0">
              <a:effectLst/>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Habitat for Humanity. (2017) </a:t>
            </a:r>
            <a:r>
              <a:rPr lang="en-GB" sz="1600" i="1" dirty="0">
                <a:latin typeface="Arial" panose="020B0604020202020204" pitchFamily="34" charset="0"/>
                <a:cs typeface="Arial" panose="020B0604020202020204" pitchFamily="34" charset="0"/>
              </a:rPr>
              <a:t>Relative vs Absolute Poverty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https://www.habitatforhumanity.org.uk/blog/2018/09/relative-absolute-poverty/</a:t>
            </a:r>
            <a:r>
              <a:rPr lang="en-GB" sz="1600" dirty="0">
                <a:latin typeface="Arial" panose="020B0604020202020204" pitchFamily="34" charset="0"/>
                <a:cs typeface="Arial" panose="020B0604020202020204" pitchFamily="34" charset="0"/>
              </a:rPr>
              <a:t> (Accessed: 23 September 2022).</a:t>
            </a:r>
          </a:p>
          <a:p>
            <a:r>
              <a:rPr lang="en-GB" sz="1600" dirty="0">
                <a:latin typeface="Arial" panose="020B0604020202020204" pitchFamily="34" charset="0"/>
                <a:cs typeface="Arial" panose="020B0604020202020204" pitchFamily="34" charset="0"/>
              </a:rPr>
              <a:t>HMSO (2016) </a:t>
            </a:r>
            <a:r>
              <a:rPr lang="en-GB" sz="1600" i="1" dirty="0">
                <a:latin typeface="Arial" panose="020B0604020202020204" pitchFamily="34" charset="0"/>
                <a:cs typeface="Arial" panose="020B0604020202020204" pitchFamily="34" charset="0"/>
              </a:rPr>
              <a:t>Rural Poverty in Wales: Existing Research and Evidence Gaps</a:t>
            </a:r>
            <a:r>
              <a:rPr lang="en-GB" sz="1600" dirty="0">
                <a:latin typeface="Arial" panose="020B0604020202020204" pitchFamily="34" charset="0"/>
                <a:cs typeface="Arial" panose="020B0604020202020204" pitchFamily="34" charset="0"/>
              </a:rPr>
              <a:t>, London: HMSO.</a:t>
            </a:r>
          </a:p>
          <a:p>
            <a:r>
              <a:rPr lang="en-GB" sz="1600" dirty="0">
                <a:latin typeface="Arial" panose="020B0604020202020204" pitchFamily="34" charset="0"/>
                <a:cs typeface="Arial" panose="020B0604020202020204" pitchFamily="34" charset="0"/>
              </a:rPr>
              <a:t>JRF (2020) </a:t>
            </a:r>
            <a:r>
              <a:rPr lang="en-GB" sz="1600" i="1" dirty="0">
                <a:latin typeface="Arial" panose="020B0604020202020204" pitchFamily="34" charset="0"/>
                <a:cs typeface="Arial" panose="020B0604020202020204" pitchFamily="34" charset="0"/>
              </a:rPr>
              <a:t>‘Levels of Poverty’, </a:t>
            </a:r>
            <a:r>
              <a:rPr lang="en-GB" sz="1600" u="sng" dirty="0">
                <a:latin typeface="Arial" panose="020B0604020202020204" pitchFamily="34" charset="0"/>
                <a:cs typeface="Arial" panose="020B0604020202020204" pitchFamily="34" charset="0"/>
                <a:hlinkClick r:id="rId5"/>
              </a:rPr>
              <a:t>https://www.jrf.org.uk/our-work/what-is-poverty</a:t>
            </a:r>
            <a:r>
              <a:rPr lang="en-GB" sz="1600" dirty="0">
                <a:latin typeface="Arial" panose="020B0604020202020204" pitchFamily="34" charset="0"/>
                <a:cs typeface="Arial" panose="020B0604020202020204" pitchFamily="34" charset="0"/>
              </a:rPr>
              <a:t> (Accessed on: 28 January 2023). </a:t>
            </a:r>
          </a:p>
          <a:p>
            <a:r>
              <a:rPr lang="en-GB" sz="1600" dirty="0">
                <a:latin typeface="Arial" panose="020B0604020202020204" pitchFamily="34" charset="0"/>
                <a:cs typeface="Arial" panose="020B0604020202020204" pitchFamily="34" charset="0"/>
              </a:rPr>
              <a:t>Maggio, G. (2004) ‘Multidimensional Analysis of Poverty Dynamics in Great Britain’, Working Papers of the paper 2004-10. Colchester: University of Essex. Institute for Social and Economic Research.</a:t>
            </a:r>
          </a:p>
          <a:p>
            <a:r>
              <a:rPr lang="en-GB" sz="1600" dirty="0" err="1">
                <a:latin typeface="Arial" panose="020B0604020202020204" pitchFamily="34" charset="0"/>
                <a:cs typeface="Arial" panose="020B0604020202020204" pitchFamily="34" charset="0"/>
              </a:rPr>
              <a:t>Spicker</a:t>
            </a:r>
            <a:r>
              <a:rPr lang="en-GB" sz="1600" dirty="0">
                <a:latin typeface="Arial" panose="020B0604020202020204" pitchFamily="34" charset="0"/>
                <a:cs typeface="Arial" panose="020B0604020202020204" pitchFamily="34" charset="0"/>
              </a:rPr>
              <a:t>, P., Alverez </a:t>
            </a:r>
            <a:r>
              <a:rPr lang="en-GB" sz="1600" dirty="0" err="1">
                <a:latin typeface="Arial" panose="020B0604020202020204" pitchFamily="34" charset="0"/>
                <a:cs typeface="Arial" panose="020B0604020202020204" pitchFamily="34" charset="0"/>
              </a:rPr>
              <a:t>Leguizamon</a:t>
            </a:r>
            <a:r>
              <a:rPr lang="en-GB" sz="1600" dirty="0">
                <a:latin typeface="Arial" panose="020B0604020202020204" pitchFamily="34" charset="0"/>
                <a:cs typeface="Arial" panose="020B0604020202020204" pitchFamily="34" charset="0"/>
              </a:rPr>
              <a:t>. S. &amp; Gordon, D. (2007) </a:t>
            </a:r>
            <a:r>
              <a:rPr lang="en-GB" sz="1600" i="1" dirty="0">
                <a:latin typeface="Arial" panose="020B0604020202020204" pitchFamily="34" charset="0"/>
                <a:cs typeface="Arial" panose="020B0604020202020204" pitchFamily="34" charset="0"/>
              </a:rPr>
              <a:t>Poverty: An International  Glossary, </a:t>
            </a:r>
            <a:r>
              <a:rPr lang="en-GB" sz="1600" dirty="0">
                <a:latin typeface="Arial" panose="020B0604020202020204" pitchFamily="34" charset="0"/>
                <a:cs typeface="Arial" panose="020B0604020202020204" pitchFamily="34" charset="0"/>
              </a:rPr>
              <a:t>New York: International Studies in Poverty Research.</a:t>
            </a:r>
          </a:p>
          <a:p>
            <a:r>
              <a:rPr lang="en-GB" sz="1600" dirty="0">
                <a:latin typeface="Arial" panose="020B0604020202020204" pitchFamily="34" charset="0"/>
                <a:cs typeface="Arial" panose="020B0604020202020204" pitchFamily="34" charset="0"/>
              </a:rPr>
              <a:t>The Big Issue (2021) </a:t>
            </a:r>
            <a:r>
              <a:rPr lang="en-GB" sz="1600" i="1" dirty="0">
                <a:latin typeface="Arial" panose="020B0604020202020204" pitchFamily="34" charset="0"/>
                <a:cs typeface="Arial" panose="020B0604020202020204" pitchFamily="34" charset="0"/>
              </a:rPr>
              <a:t>UK poverty: the facts, figures and effects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https://www.bigissue.com/news/social-justice/uk-poverty-the-facts-figures-and-effects/</a:t>
            </a:r>
            <a:r>
              <a:rPr lang="en-GB" sz="1600" dirty="0">
                <a:latin typeface="Arial" panose="020B0604020202020204" pitchFamily="34" charset="0"/>
                <a:cs typeface="Arial" panose="020B0604020202020204" pitchFamily="34" charset="0"/>
              </a:rPr>
              <a:t> (Accessed: 23 September 2022).</a:t>
            </a:r>
            <a:endParaRPr lang="en-GB" sz="1600" i="1" dirty="0">
              <a:latin typeface="Arial" panose="020B0604020202020204" pitchFamily="34" charset="0"/>
              <a:cs typeface="Arial" panose="020B0604020202020204" pitchFamily="34" charset="0"/>
            </a:endParaRPr>
          </a:p>
          <a:p>
            <a:endParaRPr lang="en-GB" sz="1600" b="0" dirty="0">
              <a:solidFill>
                <a:srgbClr val="1A1A1A"/>
              </a:solidFill>
              <a:effectLst/>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1E02FB5-DBB1-43AA-895A-BFB5E580D44B}"/>
              </a:ext>
            </a:extLst>
          </p:cNvPr>
          <p:cNvSpPr>
            <a:spLocks noGrp="1"/>
          </p:cNvSpPr>
          <p:nvPr>
            <p:ph type="dt" sz="half" idx="10"/>
          </p:nvPr>
        </p:nvSpPr>
        <p:spPr/>
        <p:txBody>
          <a:bodyPr/>
          <a:lstStyle/>
          <a:p>
            <a:pPr>
              <a:defRPr/>
            </a:pPr>
            <a:fld id="{ADEE70DA-8F40-C645-B0B2-ACC5C58BB2BA}" type="datetime1">
              <a:rPr lang="en-GB" altLang="en-US" smtClean="0"/>
              <a:pPr>
                <a:defRPr/>
              </a:pPr>
              <a:t>23/05/2023</a:t>
            </a:fld>
            <a:endParaRPr lang="en-GB" altLang="en-US" dirty="0"/>
          </a:p>
        </p:txBody>
      </p:sp>
      <p:sp>
        <p:nvSpPr>
          <p:cNvPr id="5" name="Slide Number Placeholder 4">
            <a:extLst>
              <a:ext uri="{FF2B5EF4-FFF2-40B4-BE49-F238E27FC236}">
                <a16:creationId xmlns:a16="http://schemas.microsoft.com/office/drawing/2014/main" id="{E94EB80C-5476-40A5-8F42-2043B491D425}"/>
              </a:ext>
            </a:extLst>
          </p:cNvPr>
          <p:cNvSpPr>
            <a:spLocks noGrp="1"/>
          </p:cNvSpPr>
          <p:nvPr>
            <p:ph type="sldNum" sz="quarter" idx="12"/>
          </p:nvPr>
        </p:nvSpPr>
        <p:spPr/>
        <p:txBody>
          <a:bodyPr/>
          <a:lstStyle/>
          <a:p>
            <a:pPr>
              <a:defRPr/>
            </a:pPr>
            <a:fld id="{B4C3F47E-DD02-FB45-82B3-7F77F7ED4894}" type="slidenum">
              <a:rPr lang="en-GB" altLang="en-US" smtClean="0"/>
              <a:pPr>
                <a:defRPr/>
              </a:pPr>
              <a:t>35</a:t>
            </a:fld>
            <a:endParaRPr lang="en-GB" altLang="en-US"/>
          </a:p>
        </p:txBody>
      </p:sp>
    </p:spTree>
    <p:extLst>
      <p:ext uri="{BB962C8B-B14F-4D97-AF65-F5344CB8AC3E}">
        <p14:creationId xmlns:p14="http://schemas.microsoft.com/office/powerpoint/2010/main" val="78974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1326</TotalTime>
  <Words>2578</Words>
  <Application>Microsoft Office PowerPoint</Application>
  <PresentationFormat>Widescreen</PresentationFormat>
  <Paragraphs>282</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Myriad Pro</vt:lpstr>
      <vt:lpstr>Arial</vt:lpstr>
      <vt:lpstr>Calibri</vt:lpstr>
      <vt:lpstr>20140311PresentationUWTSDTemplate</vt:lpstr>
      <vt:lpstr>Poverty</vt:lpstr>
      <vt:lpstr>Poverty Today</vt:lpstr>
      <vt:lpstr>What is Poverty</vt:lpstr>
      <vt:lpstr>Poverty</vt:lpstr>
      <vt:lpstr>What is Poverty and Disadvantage?</vt:lpstr>
      <vt:lpstr>Multi-Dimensional Policy Approach: What is Multi-dimensional Poverty? </vt:lpstr>
      <vt:lpstr>Basic Life-Style Deprivation </vt:lpstr>
      <vt:lpstr>Secondary Life-style Deprivation </vt:lpstr>
      <vt:lpstr>How do we Measure Poverty?</vt:lpstr>
      <vt:lpstr>How do we draw the Poverty Line?</vt:lpstr>
      <vt:lpstr>Social Metrics Commission (SMC)</vt:lpstr>
      <vt:lpstr>Social Metrics Commission</vt:lpstr>
      <vt:lpstr>Social Metrics Commission</vt:lpstr>
      <vt:lpstr>Poverty</vt:lpstr>
      <vt:lpstr>Absolute Poverty</vt:lpstr>
      <vt:lpstr>Relative Poverty</vt:lpstr>
      <vt:lpstr>Relative Poverty</vt:lpstr>
      <vt:lpstr>PowerPoint Presentation</vt:lpstr>
      <vt:lpstr>Index of Deprivation</vt:lpstr>
      <vt:lpstr>English Index of Deprivation</vt:lpstr>
      <vt:lpstr>Poverty in the UK</vt:lpstr>
      <vt:lpstr>Causes of Poverty</vt:lpstr>
      <vt:lpstr>Causes of Poverty</vt:lpstr>
      <vt:lpstr>Consequences of Poverty UK</vt:lpstr>
      <vt:lpstr>Task…</vt:lpstr>
      <vt:lpstr>Who is Most Affected by Poverty?</vt:lpstr>
      <vt:lpstr>Poverty and Debt</vt:lpstr>
      <vt:lpstr>Poverty and Covid19</vt:lpstr>
      <vt:lpstr>Poverty and Covid19</vt:lpstr>
      <vt:lpstr>Types of Poverty 2</vt:lpstr>
      <vt:lpstr>What is Rural Poverty? </vt:lpstr>
      <vt:lpstr>Age Related Poverty</vt:lpstr>
      <vt:lpstr>Poverty in Birmingham</vt:lpstr>
      <vt:lpstr>What is the Answer???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Joanne Davies (Yr Athrofa)</cp:lastModifiedBy>
  <cp:revision>18</cp:revision>
  <dcterms:created xsi:type="dcterms:W3CDTF">2020-10-07T11:02:52Z</dcterms:created>
  <dcterms:modified xsi:type="dcterms:W3CDTF">2023-05-23T16:23:22Z</dcterms:modified>
</cp:coreProperties>
</file>