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Lst>
  <p:sldSz cx="18288000" cy="10287000"/>
  <p:notesSz cx="6858000" cy="9144000"/>
  <p:embeddedFontLst>
    <p:embeddedFont>
      <p:font typeface="Roboto" charset="1" panose="02000000000000000000"/>
      <p:regular r:id="rId38"/>
    </p:embeddedFont>
    <p:embeddedFont>
      <p:font typeface="Roboto Italics" charset="1" panose="0200000000000000000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7.png" Type="http://schemas.openxmlformats.org/officeDocument/2006/relationships/image"/><Relationship Id="rId6" Target="../media/image8.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10.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9.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9.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14.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 Id="rId3" Target="../media/image16.png" Type="http://schemas.openxmlformats.org/officeDocument/2006/relationships/image"/><Relationship Id="rId4" Target="../media/image17.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18.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7.png" Type="http://schemas.openxmlformats.org/officeDocument/2006/relationships/image"/><Relationship Id="rId6" Target="../media/image5.png" Type="http://schemas.openxmlformats.org/officeDocument/2006/relationships/image"/><Relationship Id="rId7" Target="../media/image19.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20.png" Type="http://schemas.openxmlformats.org/officeDocument/2006/relationships/image"/><Relationship Id="rId6" Target="../media/image12.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png" Type="http://schemas.openxmlformats.org/officeDocument/2006/relationships/image"/><Relationship Id="rId3" Target="../media/image9.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22.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5.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23.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5.png" Type="http://schemas.openxmlformats.org/officeDocument/2006/relationships/image"/><Relationship Id="rId6" Target="../media/image7.png" Type="http://schemas.openxmlformats.org/officeDocument/2006/relationships/image"/><Relationship Id="rId7" Target="../media/image24.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9.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25.png" Type="http://schemas.openxmlformats.org/officeDocument/2006/relationships/image"/><Relationship Id="rId7" Target="../media/image12.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5.png" Type="http://schemas.openxmlformats.org/officeDocument/2006/relationships/image"/><Relationship Id="rId6" Target="../media/image27.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28.png" Type="http://schemas.openxmlformats.org/officeDocument/2006/relationships/image"/><Relationship Id="rId6" Target="../media/image12.png" Type="http://schemas.openxmlformats.org/officeDocument/2006/relationships/image"/><Relationship Id="rId7" Target="../media/image5.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3286722" y="1142226"/>
            <a:ext cx="11714555" cy="8536982"/>
          </a:xfrm>
          <a:custGeom>
            <a:avLst/>
            <a:gdLst/>
            <a:ahLst/>
            <a:cxnLst/>
            <a:rect r="r" b="b" t="t" l="l"/>
            <a:pathLst>
              <a:path h="8536982" w="11714555">
                <a:moveTo>
                  <a:pt x="0" y="0"/>
                </a:moveTo>
                <a:lnTo>
                  <a:pt x="11714556" y="0"/>
                </a:lnTo>
                <a:lnTo>
                  <a:pt x="11714556" y="8536982"/>
                </a:lnTo>
                <a:lnTo>
                  <a:pt x="0" y="8536982"/>
                </a:lnTo>
                <a:lnTo>
                  <a:pt x="0" y="0"/>
                </a:lnTo>
                <a:close/>
              </a:path>
            </a:pathLst>
          </a:custGeom>
          <a:blipFill>
            <a:blip r:embed="rId2"/>
            <a:stretch>
              <a:fillRect l="0" t="0" r="0" b="0"/>
            </a:stretch>
          </a:blipFill>
        </p:spPr>
      </p:sp>
      <p:sp>
        <p:nvSpPr>
          <p:cNvPr name="Freeform 3" id="3"/>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3"/>
            <a:stretch>
              <a:fillRect l="0" t="0" r="0" b="0"/>
            </a:stretch>
          </a:blipFill>
        </p:spPr>
      </p:sp>
      <p:sp>
        <p:nvSpPr>
          <p:cNvPr name="Freeform 4" id="4"/>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4"/>
            <a:stretch>
              <a:fillRect l="0" t="0" r="0" b="0"/>
            </a:stretch>
          </a:blipFill>
        </p:spPr>
      </p:sp>
      <p:sp>
        <p:nvSpPr>
          <p:cNvPr name="Freeform 5" id="5"/>
          <p:cNvSpPr/>
          <p:nvPr/>
        </p:nvSpPr>
        <p:spPr>
          <a:xfrm flipH="false" flipV="false" rot="10052228">
            <a:off x="5673743"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3"/>
            <a:stretch>
              <a:fillRect l="0" t="0" r="0" b="0"/>
            </a:stretch>
          </a:blipFill>
        </p:spPr>
      </p:sp>
      <p:sp>
        <p:nvSpPr>
          <p:cNvPr name="Freeform 6" id="6"/>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4"/>
            <a:stretch>
              <a:fillRect l="0" t="0" r="0" b="0"/>
            </a:stretch>
          </a:blipFill>
        </p:spPr>
      </p:sp>
      <p:sp>
        <p:nvSpPr>
          <p:cNvPr name="Freeform 7" id="7"/>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5"/>
            <a:stretch>
              <a:fillRect l="0" t="0" r="0" b="0"/>
            </a:stretch>
          </a:blipFill>
        </p:spPr>
      </p:sp>
      <p:sp>
        <p:nvSpPr>
          <p:cNvPr name="Freeform 8" id="8"/>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5"/>
            <a:stretch>
              <a:fillRect l="0" t="0" r="0" b="0"/>
            </a:stretch>
          </a:blipFill>
        </p:spPr>
      </p:sp>
      <p:sp>
        <p:nvSpPr>
          <p:cNvPr name="TextBox 9" id="9"/>
          <p:cNvSpPr txBox="true"/>
          <p:nvPr/>
        </p:nvSpPr>
        <p:spPr>
          <a:xfrm rot="0">
            <a:off x="3286722" y="2712205"/>
            <a:ext cx="11714555" cy="2431295"/>
          </a:xfrm>
          <a:prstGeom prst="rect">
            <a:avLst/>
          </a:prstGeom>
        </p:spPr>
        <p:txBody>
          <a:bodyPr anchor="t" rtlCol="false" tIns="0" lIns="0" bIns="0" rIns="0">
            <a:spAutoFit/>
          </a:bodyPr>
          <a:lstStyle/>
          <a:p>
            <a:pPr algn="ctr">
              <a:lnSpc>
                <a:spcPts val="9416"/>
              </a:lnSpc>
            </a:pPr>
            <a:r>
              <a:rPr lang="en-US" sz="8800">
                <a:solidFill>
                  <a:srgbClr val="705032"/>
                </a:solidFill>
                <a:latin typeface="Roboto"/>
                <a:ea typeface="Roboto"/>
                <a:cs typeface="Roboto"/>
                <a:sym typeface="Roboto"/>
              </a:rPr>
              <a:t>Scrapbook Academaidd</a:t>
            </a:r>
          </a:p>
        </p:txBody>
      </p:sp>
      <p:sp>
        <p:nvSpPr>
          <p:cNvPr name="TextBox 10" id="10"/>
          <p:cNvSpPr txBox="true"/>
          <p:nvPr/>
        </p:nvSpPr>
        <p:spPr>
          <a:xfrm rot="0">
            <a:off x="4824666" y="5778509"/>
            <a:ext cx="8194913" cy="1189990"/>
          </a:xfrm>
          <a:prstGeom prst="rect">
            <a:avLst/>
          </a:prstGeom>
        </p:spPr>
        <p:txBody>
          <a:bodyPr anchor="t" rtlCol="false" tIns="0" lIns="0" bIns="0" rIns="0">
            <a:spAutoFit/>
          </a:bodyPr>
          <a:lstStyle/>
          <a:p>
            <a:pPr algn="ctr">
              <a:lnSpc>
                <a:spcPts val="4759"/>
              </a:lnSpc>
            </a:pPr>
            <a:r>
              <a:rPr lang="en-US" sz="3399">
                <a:solidFill>
                  <a:srgbClr val="705032"/>
                </a:solidFill>
                <a:latin typeface="Roboto"/>
                <a:ea typeface="Roboto"/>
                <a:cs typeface="Roboto"/>
                <a:sym typeface="Roboto"/>
              </a:rPr>
              <a:t>Addysg ddoe, heddiw, yfory</a:t>
            </a:r>
          </a:p>
          <a:p>
            <a:pPr algn="ctr">
              <a:lnSpc>
                <a:spcPts val="4759"/>
              </a:lnSpc>
            </a:pPr>
            <a:r>
              <a:rPr lang="en-US" sz="3399">
                <a:solidFill>
                  <a:srgbClr val="705032"/>
                </a:solidFill>
                <a:latin typeface="Roboto"/>
                <a:ea typeface="Roboto"/>
                <a:cs typeface="Roboto"/>
                <a:sym typeface="Roboto"/>
              </a:rPr>
              <a:t>ECES4001C</a:t>
            </a:r>
          </a:p>
        </p:txBody>
      </p:sp>
      <p:sp>
        <p:nvSpPr>
          <p:cNvPr name="TextBox 11" id="11"/>
          <p:cNvSpPr txBox="true"/>
          <p:nvPr/>
        </p:nvSpPr>
        <p:spPr>
          <a:xfrm rot="0">
            <a:off x="5743057" y="7651426"/>
            <a:ext cx="6801885" cy="788034"/>
          </a:xfrm>
          <a:prstGeom prst="rect">
            <a:avLst/>
          </a:prstGeom>
        </p:spPr>
        <p:txBody>
          <a:bodyPr anchor="t" rtlCol="false" tIns="0" lIns="0" bIns="0" rIns="0">
            <a:spAutoFit/>
          </a:bodyPr>
          <a:lstStyle/>
          <a:p>
            <a:pPr algn="ctr">
              <a:lnSpc>
                <a:spcPts val="6800"/>
              </a:lnSpc>
              <a:spcBef>
                <a:spcPct val="0"/>
              </a:spcBef>
            </a:pPr>
            <a:r>
              <a:rPr lang="en-US" sz="3400">
                <a:solidFill>
                  <a:srgbClr val="705032"/>
                </a:solidFill>
                <a:latin typeface="Roboto"/>
                <a:ea typeface="Roboto"/>
                <a:cs typeface="Roboto"/>
                <a:sym typeface="Roboto"/>
              </a:rPr>
              <a:t>Gan Ellie O’grady- 2500311</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289016" y="7479853"/>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5472382" y="-2921508"/>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241583" y="-1448316"/>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3"/>
            <a:stretch>
              <a:fillRect l="0" t="0" r="0" b="0"/>
            </a:stretch>
          </a:blipFill>
        </p:spPr>
      </p:sp>
      <p:sp>
        <p:nvSpPr>
          <p:cNvPr name="Freeform 6" id="6"/>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sp>
        <p:nvSpPr>
          <p:cNvPr name="TextBox 8" id="8"/>
          <p:cNvSpPr txBox="true"/>
          <p:nvPr/>
        </p:nvSpPr>
        <p:spPr>
          <a:xfrm rot="0">
            <a:off x="5033129" y="1384062"/>
            <a:ext cx="8755914" cy="679451"/>
          </a:xfrm>
          <a:prstGeom prst="rect">
            <a:avLst/>
          </a:prstGeom>
        </p:spPr>
        <p:txBody>
          <a:bodyPr anchor="t" rtlCol="false" tIns="0" lIns="0" bIns="0" rIns="0">
            <a:spAutoFit/>
          </a:bodyPr>
          <a:lstStyle/>
          <a:p>
            <a:pPr algn="ctr">
              <a:lnSpc>
                <a:spcPts val="5599"/>
              </a:lnSpc>
              <a:spcBef>
                <a:spcPct val="0"/>
              </a:spcBef>
            </a:pPr>
            <a:r>
              <a:rPr lang="en-US" sz="3999" u="sng">
                <a:solidFill>
                  <a:srgbClr val="000000"/>
                </a:solidFill>
                <a:latin typeface="Roboto"/>
                <a:ea typeface="Roboto"/>
                <a:cs typeface="Roboto"/>
                <a:sym typeface="Roboto"/>
              </a:rPr>
              <a:t>Beth yw testun dadleuol yn addysg?</a:t>
            </a:r>
            <a:r>
              <a:rPr lang="en-US" sz="3999">
                <a:solidFill>
                  <a:srgbClr val="000000"/>
                </a:solidFill>
                <a:latin typeface="Roboto"/>
                <a:ea typeface="Roboto"/>
                <a:cs typeface="Roboto"/>
                <a:sym typeface="Roboto"/>
              </a:rPr>
              <a:t> </a:t>
            </a:r>
          </a:p>
        </p:txBody>
      </p:sp>
      <p:sp>
        <p:nvSpPr>
          <p:cNvPr name="TextBox 9" id="9"/>
          <p:cNvSpPr txBox="true"/>
          <p:nvPr/>
        </p:nvSpPr>
        <p:spPr>
          <a:xfrm rot="0">
            <a:off x="1393634" y="2330213"/>
            <a:ext cx="15865666" cy="1790065"/>
          </a:xfrm>
          <a:prstGeom prst="rect">
            <a:avLst/>
          </a:prstGeom>
        </p:spPr>
        <p:txBody>
          <a:bodyPr anchor="t" rtlCol="false" tIns="0" lIns="0" bIns="0" rIns="0">
            <a:spAutoFit/>
          </a:bodyPr>
          <a:lstStyle/>
          <a:p>
            <a:pPr algn="ctr">
              <a:lnSpc>
                <a:spcPts val="4759"/>
              </a:lnSpc>
              <a:spcBef>
                <a:spcPct val="0"/>
              </a:spcBef>
            </a:pPr>
            <a:r>
              <a:rPr lang="en-US" sz="3399">
                <a:solidFill>
                  <a:srgbClr val="000000"/>
                </a:solidFill>
                <a:latin typeface="Roboto"/>
                <a:ea typeface="Roboto"/>
                <a:cs typeface="Roboto"/>
                <a:sym typeface="Roboto"/>
              </a:rPr>
              <a:t>Mae testunau dadleuol yn bwnc neu destun yn addysg sydd yn cael llawer o farnau gwahanol amdani, mae’r testunau dadleuol yn creu rhaniadau yn cymdeithasoedd (Johans, 2025).</a:t>
            </a:r>
          </a:p>
        </p:txBody>
      </p:sp>
      <p:sp>
        <p:nvSpPr>
          <p:cNvPr name="TextBox 10" id="10"/>
          <p:cNvSpPr txBox="true"/>
          <p:nvPr/>
        </p:nvSpPr>
        <p:spPr>
          <a:xfrm rot="0">
            <a:off x="4738340" y="4810442"/>
            <a:ext cx="9050703" cy="679451"/>
          </a:xfrm>
          <a:prstGeom prst="rect">
            <a:avLst/>
          </a:prstGeom>
        </p:spPr>
        <p:txBody>
          <a:bodyPr anchor="t" rtlCol="false" tIns="0" lIns="0" bIns="0" rIns="0">
            <a:spAutoFit/>
          </a:bodyPr>
          <a:lstStyle/>
          <a:p>
            <a:pPr algn="ctr">
              <a:lnSpc>
                <a:spcPts val="5599"/>
              </a:lnSpc>
              <a:spcBef>
                <a:spcPct val="0"/>
              </a:spcBef>
            </a:pPr>
            <a:r>
              <a:rPr lang="en-US" sz="3999" u="sng">
                <a:solidFill>
                  <a:srgbClr val="000000"/>
                </a:solidFill>
                <a:latin typeface="Roboto"/>
                <a:ea typeface="Roboto"/>
                <a:cs typeface="Roboto"/>
                <a:sym typeface="Roboto"/>
              </a:rPr>
              <a:t>Beth fydd yn y scrapbook academaidd?</a:t>
            </a:r>
          </a:p>
        </p:txBody>
      </p:sp>
      <p:sp>
        <p:nvSpPr>
          <p:cNvPr name="TextBox 11" id="11"/>
          <p:cNvSpPr txBox="true"/>
          <p:nvPr/>
        </p:nvSpPr>
        <p:spPr>
          <a:xfrm rot="0">
            <a:off x="2563564" y="5706753"/>
            <a:ext cx="13160871" cy="2390140"/>
          </a:xfrm>
          <a:prstGeom prst="rect">
            <a:avLst/>
          </a:prstGeom>
        </p:spPr>
        <p:txBody>
          <a:bodyPr anchor="t" rtlCol="false" tIns="0" lIns="0" bIns="0" rIns="0">
            <a:spAutoFit/>
          </a:bodyPr>
          <a:lstStyle/>
          <a:p>
            <a:pPr algn="ctr">
              <a:lnSpc>
                <a:spcPts val="4759"/>
              </a:lnSpc>
            </a:pPr>
            <a:r>
              <a:rPr lang="en-US" sz="3399">
                <a:solidFill>
                  <a:srgbClr val="000000"/>
                </a:solidFill>
                <a:latin typeface="Roboto"/>
                <a:ea typeface="Roboto"/>
                <a:cs typeface="Roboto"/>
                <a:sym typeface="Roboto"/>
              </a:rPr>
              <a:t>Fydd yna tair testun dadleuol yn ystod y scrapbook academaidd yma:</a:t>
            </a:r>
          </a:p>
          <a:p>
            <a:pPr algn="ctr">
              <a:lnSpc>
                <a:spcPts val="4759"/>
              </a:lnSpc>
            </a:pPr>
            <a:r>
              <a:rPr lang="en-US" sz="3399">
                <a:solidFill>
                  <a:srgbClr val="000000"/>
                </a:solidFill>
                <a:latin typeface="Roboto"/>
                <a:ea typeface="Roboto"/>
                <a:cs typeface="Roboto"/>
                <a:sym typeface="Roboto"/>
              </a:rPr>
              <a:t>Tudalen= 3-11</a:t>
            </a:r>
          </a:p>
          <a:p>
            <a:pPr algn="ctr">
              <a:lnSpc>
                <a:spcPts val="4759"/>
              </a:lnSpc>
            </a:pPr>
            <a:r>
              <a:rPr lang="en-US" sz="3399">
                <a:solidFill>
                  <a:srgbClr val="000000"/>
                </a:solidFill>
                <a:latin typeface="Roboto"/>
                <a:ea typeface="Roboto"/>
                <a:cs typeface="Roboto"/>
                <a:sym typeface="Roboto"/>
              </a:rPr>
              <a:t>Tudalen=12-19</a:t>
            </a:r>
          </a:p>
          <a:p>
            <a:pPr algn="ctr">
              <a:lnSpc>
                <a:spcPts val="4759"/>
              </a:lnSpc>
              <a:spcBef>
                <a:spcPct val="0"/>
              </a:spcBef>
            </a:pPr>
            <a:r>
              <a:rPr lang="en-US" sz="3399">
                <a:solidFill>
                  <a:srgbClr val="000000"/>
                </a:solidFill>
                <a:latin typeface="Roboto"/>
                <a:ea typeface="Roboto"/>
                <a:cs typeface="Roboto"/>
                <a:sym typeface="Roboto"/>
              </a:rPr>
              <a:t>Tudalen=20-27</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1105255" y="1028700"/>
            <a:ext cx="16154045" cy="8943767"/>
          </a:xfrm>
          <a:custGeom>
            <a:avLst/>
            <a:gdLst/>
            <a:ahLst/>
            <a:cxnLst/>
            <a:rect r="r" b="b" t="t" l="l"/>
            <a:pathLst>
              <a:path h="8943767" w="16154045">
                <a:moveTo>
                  <a:pt x="0" y="0"/>
                </a:moveTo>
                <a:lnTo>
                  <a:pt x="16154045" y="0"/>
                </a:lnTo>
                <a:lnTo>
                  <a:pt x="16154045" y="8943767"/>
                </a:lnTo>
                <a:lnTo>
                  <a:pt x="0" y="8943767"/>
                </a:lnTo>
                <a:lnTo>
                  <a:pt x="0" y="0"/>
                </a:lnTo>
                <a:close/>
              </a:path>
            </a:pathLst>
          </a:custGeom>
          <a:blipFill>
            <a:blip r:embed="rId2"/>
            <a:stretch>
              <a:fillRect l="-32083" t="-16441" r="-36095" b="0"/>
            </a:stretch>
          </a:blipFill>
        </p:spPr>
      </p:sp>
      <p:sp>
        <p:nvSpPr>
          <p:cNvPr name="Freeform 3" id="3"/>
          <p:cNvSpPr/>
          <p:nvPr/>
        </p:nvSpPr>
        <p:spPr>
          <a:xfrm flipH="false" flipV="false" rot="0">
            <a:off x="1873152" y="1595242"/>
            <a:ext cx="14618251" cy="7810683"/>
          </a:xfrm>
          <a:custGeom>
            <a:avLst/>
            <a:gdLst/>
            <a:ahLst/>
            <a:cxnLst/>
            <a:rect r="r" b="b" t="t" l="l"/>
            <a:pathLst>
              <a:path h="7810683" w="14618251">
                <a:moveTo>
                  <a:pt x="0" y="0"/>
                </a:moveTo>
                <a:lnTo>
                  <a:pt x="14618251" y="0"/>
                </a:lnTo>
                <a:lnTo>
                  <a:pt x="14618251" y="7810683"/>
                </a:lnTo>
                <a:lnTo>
                  <a:pt x="0" y="7810683"/>
                </a:lnTo>
                <a:lnTo>
                  <a:pt x="0" y="0"/>
                </a:lnTo>
                <a:close/>
              </a:path>
            </a:pathLst>
          </a:custGeom>
          <a:blipFill>
            <a:blip r:embed="rId3"/>
            <a:stretch>
              <a:fillRect l="-23122" t="-4388" r="0" b="-7946"/>
            </a:stretch>
          </a:blipFill>
        </p:spPr>
      </p:sp>
      <p:sp>
        <p:nvSpPr>
          <p:cNvPr name="TextBox 4" id="4"/>
          <p:cNvSpPr txBox="true"/>
          <p:nvPr/>
        </p:nvSpPr>
        <p:spPr>
          <a:xfrm rot="0">
            <a:off x="7295699" y="-104775"/>
            <a:ext cx="4545687" cy="880112"/>
          </a:xfrm>
          <a:prstGeom prst="rect">
            <a:avLst/>
          </a:prstGeom>
        </p:spPr>
        <p:txBody>
          <a:bodyPr anchor="t" rtlCol="false" tIns="0" lIns="0" bIns="0" rIns="0">
            <a:spAutoFit/>
          </a:bodyPr>
          <a:lstStyle/>
          <a:p>
            <a:pPr algn="ctr">
              <a:lnSpc>
                <a:spcPts val="7139"/>
              </a:lnSpc>
              <a:spcBef>
                <a:spcPct val="0"/>
              </a:spcBef>
            </a:pPr>
            <a:r>
              <a:rPr lang="en-US" sz="5099">
                <a:solidFill>
                  <a:srgbClr val="000000"/>
                </a:solidFill>
                <a:latin typeface="Roboto"/>
                <a:ea typeface="Roboto"/>
                <a:cs typeface="Roboto"/>
                <a:sym typeface="Roboto"/>
              </a:rPr>
              <a:t>Profion PISA</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1819678" y="8181629"/>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2"/>
            <a:stretch>
              <a:fillRect l="0" t="0" r="0" b="0"/>
            </a:stretch>
          </a:blipFill>
        </p:spPr>
      </p:sp>
      <p:sp>
        <p:nvSpPr>
          <p:cNvPr name="Freeform 3" id="3"/>
          <p:cNvSpPr/>
          <p:nvPr/>
        </p:nvSpPr>
        <p:spPr>
          <a:xfrm flipH="false" flipV="false" rot="1220755">
            <a:off x="-9229939" y="7752802"/>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640405" y="-311977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747717" y="-1195874"/>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3"/>
            <a:stretch>
              <a:fillRect l="0" t="0" r="0" b="0"/>
            </a:stretch>
          </a:blipFill>
        </p:spPr>
      </p:sp>
      <p:sp>
        <p:nvSpPr>
          <p:cNvPr name="Freeform 6" id="6"/>
          <p:cNvSpPr/>
          <p:nvPr/>
        </p:nvSpPr>
        <p:spPr>
          <a:xfrm flipH="false" flipV="false" rot="7639208">
            <a:off x="-3768121"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0">
            <a:off x="9761139" y="-418550"/>
            <a:ext cx="9783239" cy="10705550"/>
          </a:xfrm>
          <a:custGeom>
            <a:avLst/>
            <a:gdLst/>
            <a:ahLst/>
            <a:cxnLst/>
            <a:rect r="r" b="b" t="t" l="l"/>
            <a:pathLst>
              <a:path h="10705550" w="9783239">
                <a:moveTo>
                  <a:pt x="0" y="0"/>
                </a:moveTo>
                <a:lnTo>
                  <a:pt x="9783239" y="0"/>
                </a:lnTo>
                <a:lnTo>
                  <a:pt x="9783239" y="10705550"/>
                </a:lnTo>
                <a:lnTo>
                  <a:pt x="0" y="10705550"/>
                </a:lnTo>
                <a:lnTo>
                  <a:pt x="0" y="0"/>
                </a:lnTo>
                <a:close/>
              </a:path>
            </a:pathLst>
          </a:custGeom>
          <a:blipFill>
            <a:blip r:embed="rId5"/>
            <a:stretch>
              <a:fillRect l="-2588" t="0" r="-2588" b="-19584"/>
            </a:stretch>
          </a:blipFill>
        </p:spPr>
      </p:sp>
      <p:sp>
        <p:nvSpPr>
          <p:cNvPr name="Freeform 8" id="8"/>
          <p:cNvSpPr/>
          <p:nvPr/>
        </p:nvSpPr>
        <p:spPr>
          <a:xfrm flipH="false" flipV="false" rot="0">
            <a:off x="11121926" y="2473387"/>
            <a:ext cx="7680902" cy="5308527"/>
          </a:xfrm>
          <a:custGeom>
            <a:avLst/>
            <a:gdLst/>
            <a:ahLst/>
            <a:cxnLst/>
            <a:rect r="r" b="b" t="t" l="l"/>
            <a:pathLst>
              <a:path h="5308527" w="7680902">
                <a:moveTo>
                  <a:pt x="0" y="0"/>
                </a:moveTo>
                <a:lnTo>
                  <a:pt x="7680902" y="0"/>
                </a:lnTo>
                <a:lnTo>
                  <a:pt x="7680902" y="5308527"/>
                </a:lnTo>
                <a:lnTo>
                  <a:pt x="0" y="5308527"/>
                </a:lnTo>
                <a:lnTo>
                  <a:pt x="0" y="0"/>
                </a:lnTo>
                <a:close/>
              </a:path>
            </a:pathLst>
          </a:custGeom>
          <a:blipFill>
            <a:blip r:embed="rId6"/>
            <a:stretch>
              <a:fillRect l="-53921" t="0" r="-8030" b="0"/>
            </a:stretch>
          </a:blipFill>
        </p:spPr>
      </p:sp>
      <p:sp>
        <p:nvSpPr>
          <p:cNvPr name="TextBox 9" id="9"/>
          <p:cNvSpPr txBox="true"/>
          <p:nvPr/>
        </p:nvSpPr>
        <p:spPr>
          <a:xfrm rot="0">
            <a:off x="2700679" y="1374836"/>
            <a:ext cx="6864152" cy="679451"/>
          </a:xfrm>
          <a:prstGeom prst="rect">
            <a:avLst/>
          </a:prstGeom>
        </p:spPr>
        <p:txBody>
          <a:bodyPr anchor="t" rtlCol="false" tIns="0" lIns="0" bIns="0" rIns="0">
            <a:spAutoFit/>
          </a:bodyPr>
          <a:lstStyle/>
          <a:p>
            <a:pPr algn="ctr">
              <a:lnSpc>
                <a:spcPts val="5599"/>
              </a:lnSpc>
              <a:spcBef>
                <a:spcPct val="0"/>
              </a:spcBef>
            </a:pPr>
            <a:r>
              <a:rPr lang="en-US" sz="3999" u="sng">
                <a:solidFill>
                  <a:srgbClr val="000000"/>
                </a:solidFill>
                <a:latin typeface="Roboto"/>
                <a:ea typeface="Roboto"/>
                <a:cs typeface="Roboto"/>
                <a:sym typeface="Roboto"/>
              </a:rPr>
              <a:t>Testun dadleuol= Profion PISA</a:t>
            </a:r>
          </a:p>
        </p:txBody>
      </p:sp>
      <p:sp>
        <p:nvSpPr>
          <p:cNvPr name="TextBox 10" id="10"/>
          <p:cNvSpPr txBox="true"/>
          <p:nvPr/>
        </p:nvSpPr>
        <p:spPr>
          <a:xfrm rot="0">
            <a:off x="3336977" y="2787972"/>
            <a:ext cx="3000419" cy="573405"/>
          </a:xfrm>
          <a:prstGeom prst="rect">
            <a:avLst/>
          </a:prstGeom>
        </p:spPr>
        <p:txBody>
          <a:bodyPr anchor="t" rtlCol="false" tIns="0" lIns="0" bIns="0" rIns="0">
            <a:spAutoFit/>
          </a:bodyPr>
          <a:lstStyle/>
          <a:p>
            <a:pPr algn="ctr">
              <a:lnSpc>
                <a:spcPts val="4619"/>
              </a:lnSpc>
              <a:spcBef>
                <a:spcPct val="0"/>
              </a:spcBef>
            </a:pPr>
            <a:r>
              <a:rPr lang="en-US" sz="3299" u="sng">
                <a:solidFill>
                  <a:srgbClr val="000000"/>
                </a:solidFill>
                <a:latin typeface="Roboto"/>
                <a:ea typeface="Roboto"/>
                <a:cs typeface="Roboto"/>
                <a:sym typeface="Roboto"/>
              </a:rPr>
              <a:t>Beth yw PISA?</a:t>
            </a:r>
          </a:p>
        </p:txBody>
      </p:sp>
      <p:sp>
        <p:nvSpPr>
          <p:cNvPr name="TextBox 11" id="11"/>
          <p:cNvSpPr txBox="true"/>
          <p:nvPr/>
        </p:nvSpPr>
        <p:spPr>
          <a:xfrm rot="0">
            <a:off x="201152" y="4114113"/>
            <a:ext cx="10593731" cy="2846070"/>
          </a:xfrm>
          <a:prstGeom prst="rect">
            <a:avLst/>
          </a:prstGeom>
        </p:spPr>
        <p:txBody>
          <a:bodyPr anchor="t" rtlCol="false" tIns="0" lIns="0" bIns="0" rIns="0">
            <a:spAutoFit/>
          </a:bodyPr>
          <a:lstStyle/>
          <a:p>
            <a:pPr algn="l">
              <a:lnSpc>
                <a:spcPts val="3779"/>
              </a:lnSpc>
              <a:spcBef>
                <a:spcPct val="0"/>
              </a:spcBef>
            </a:pPr>
            <a:r>
              <a:rPr lang="en-US" sz="2700">
                <a:solidFill>
                  <a:srgbClr val="705032"/>
                </a:solidFill>
                <a:latin typeface="Roboto"/>
                <a:ea typeface="Roboto"/>
                <a:cs typeface="Roboto"/>
                <a:sym typeface="Roboto"/>
              </a:rPr>
              <a:t>Mae Profion PISA yn brawf dwy awr sydd yn cynnwys sawl cwestiwn ar pwnciau gwahanol fel darllen, maths a gwyddoniaeth, mae’r cwestiynau wedi cael ei chymhwyso i fywyd go iawn. Mae’r profion yma yn cael ei rhoi i blant 15 oed pob tair blynedd er mwyn asesu systemau addysg ar draws y byd (Organisation for economic co-operation and development, 2024).</a:t>
            </a:r>
          </a:p>
        </p:txBody>
      </p:sp>
      <p:grpSp>
        <p:nvGrpSpPr>
          <p:cNvPr name="Group 12" id="12"/>
          <p:cNvGrpSpPr/>
          <p:nvPr/>
        </p:nvGrpSpPr>
        <p:grpSpPr>
          <a:xfrm rot="0">
            <a:off x="99129" y="3877415"/>
            <a:ext cx="10695754" cy="3376614"/>
            <a:chOff x="0" y="0"/>
            <a:chExt cx="2816989" cy="889314"/>
          </a:xfrm>
        </p:grpSpPr>
        <p:sp>
          <p:nvSpPr>
            <p:cNvPr name="Freeform 13" id="13"/>
            <p:cNvSpPr/>
            <p:nvPr/>
          </p:nvSpPr>
          <p:spPr>
            <a:xfrm flipH="false" flipV="false" rot="0">
              <a:off x="0" y="0"/>
              <a:ext cx="2816989" cy="889314"/>
            </a:xfrm>
            <a:custGeom>
              <a:avLst/>
              <a:gdLst/>
              <a:ahLst/>
              <a:cxnLst/>
              <a:rect r="r" b="b" t="t" l="l"/>
              <a:pathLst>
                <a:path h="889314" w="2816989">
                  <a:moveTo>
                    <a:pt x="0" y="0"/>
                  </a:moveTo>
                  <a:lnTo>
                    <a:pt x="2816989" y="0"/>
                  </a:lnTo>
                  <a:lnTo>
                    <a:pt x="2816989" y="889314"/>
                  </a:lnTo>
                  <a:lnTo>
                    <a:pt x="0" y="889314"/>
                  </a:lnTo>
                  <a:close/>
                </a:path>
              </a:pathLst>
            </a:custGeom>
            <a:solidFill>
              <a:srgbClr val="000000">
                <a:alpha val="0"/>
              </a:srgbClr>
            </a:solidFill>
            <a:ln w="38100" cap="sq">
              <a:solidFill>
                <a:srgbClr val="705032"/>
              </a:solidFill>
              <a:prstDash val="solid"/>
              <a:miter/>
            </a:ln>
          </p:spPr>
        </p:sp>
        <p:sp>
          <p:nvSpPr>
            <p:cNvPr name="TextBox 14" id="14"/>
            <p:cNvSpPr txBox="true"/>
            <p:nvPr/>
          </p:nvSpPr>
          <p:spPr>
            <a:xfrm>
              <a:off x="0" y="-57150"/>
              <a:ext cx="2816989" cy="946464"/>
            </a:xfrm>
            <a:prstGeom prst="rect">
              <a:avLst/>
            </a:prstGeom>
          </p:spPr>
          <p:txBody>
            <a:bodyPr anchor="ctr" rtlCol="false" tIns="50800" lIns="50800" bIns="50800" rIns="50800"/>
            <a:lstStyle/>
            <a:p>
              <a:pPr algn="ctr">
                <a:lnSpc>
                  <a:spcPts val="3359"/>
                </a:lnSpc>
              </a:pPr>
            </a:p>
          </p:txBody>
        </p:sp>
      </p:gr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2634246" y="3857515"/>
            <a:ext cx="13038428" cy="3975315"/>
          </a:xfrm>
          <a:custGeom>
            <a:avLst/>
            <a:gdLst/>
            <a:ahLst/>
            <a:cxnLst/>
            <a:rect r="r" b="b" t="t" l="l"/>
            <a:pathLst>
              <a:path h="3975315" w="13038428">
                <a:moveTo>
                  <a:pt x="0" y="0"/>
                </a:moveTo>
                <a:lnTo>
                  <a:pt x="13038428" y="0"/>
                </a:lnTo>
                <a:lnTo>
                  <a:pt x="13038428" y="3975315"/>
                </a:lnTo>
                <a:lnTo>
                  <a:pt x="0" y="3975315"/>
                </a:lnTo>
                <a:lnTo>
                  <a:pt x="0" y="0"/>
                </a:lnTo>
                <a:close/>
              </a:path>
            </a:pathLst>
          </a:custGeom>
          <a:blipFill>
            <a:blip r:embed="rId2"/>
            <a:stretch>
              <a:fillRect l="0" t="-11684" r="0" b="-14179"/>
            </a:stretch>
          </a:blipFill>
        </p:spPr>
      </p:sp>
      <p:sp>
        <p:nvSpPr>
          <p:cNvPr name="Freeform 3" id="3"/>
          <p:cNvSpPr/>
          <p:nvPr/>
        </p:nvSpPr>
        <p:spPr>
          <a:xfrm flipH="false" flipV="false" rot="-534062">
            <a:off x="-7867290" y="7066182"/>
            <a:ext cx="15734579" cy="5664449"/>
          </a:xfrm>
          <a:custGeom>
            <a:avLst/>
            <a:gdLst/>
            <a:ahLst/>
            <a:cxnLst/>
            <a:rect r="r" b="b" t="t" l="l"/>
            <a:pathLst>
              <a:path h="5664449" w="15734579">
                <a:moveTo>
                  <a:pt x="0" y="0"/>
                </a:moveTo>
                <a:lnTo>
                  <a:pt x="15734580" y="0"/>
                </a:lnTo>
                <a:lnTo>
                  <a:pt x="15734580" y="5664448"/>
                </a:lnTo>
                <a:lnTo>
                  <a:pt x="0" y="5664448"/>
                </a:lnTo>
                <a:lnTo>
                  <a:pt x="0" y="0"/>
                </a:lnTo>
                <a:close/>
              </a:path>
            </a:pathLst>
          </a:custGeom>
          <a:blipFill>
            <a:blip r:embed="rId3"/>
            <a:stretch>
              <a:fillRect l="0" t="0" r="0" b="0"/>
            </a:stretch>
          </a:blipFill>
        </p:spPr>
      </p:sp>
      <p:sp>
        <p:nvSpPr>
          <p:cNvPr name="Freeform 4" id="4"/>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4"/>
            <a:stretch>
              <a:fillRect l="0" t="0" r="0" b="0"/>
            </a:stretch>
          </a:blipFill>
        </p:spPr>
      </p:sp>
      <p:sp>
        <p:nvSpPr>
          <p:cNvPr name="Freeform 5" id="5"/>
          <p:cNvSpPr/>
          <p:nvPr/>
        </p:nvSpPr>
        <p:spPr>
          <a:xfrm flipH="false" flipV="false" rot="10052228">
            <a:off x="5673743" y="-2921508"/>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3"/>
            <a:stretch>
              <a:fillRect l="0" t="0" r="0" b="0"/>
            </a:stretch>
          </a:blipFill>
        </p:spPr>
      </p:sp>
      <p:sp>
        <p:nvSpPr>
          <p:cNvPr name="Freeform 6" id="6"/>
          <p:cNvSpPr/>
          <p:nvPr/>
        </p:nvSpPr>
        <p:spPr>
          <a:xfrm flipH="false" flipV="false" rot="-9792953">
            <a:off x="6241583" y="-1448316"/>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4"/>
            <a:stretch>
              <a:fillRect l="0" t="0" r="0" b="0"/>
            </a:stretch>
          </a:blipFill>
        </p:spPr>
      </p:sp>
      <p:sp>
        <p:nvSpPr>
          <p:cNvPr name="Freeform 7" id="7"/>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5"/>
            <a:stretch>
              <a:fillRect l="0" t="0" r="0" b="0"/>
            </a:stretch>
          </a:blipFill>
        </p:spPr>
      </p:sp>
      <p:sp>
        <p:nvSpPr>
          <p:cNvPr name="Freeform 8" id="8"/>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5"/>
            <a:stretch>
              <a:fillRect l="0" t="0" r="0" b="0"/>
            </a:stretch>
          </a:blipFill>
        </p:spPr>
      </p:sp>
      <p:grpSp>
        <p:nvGrpSpPr>
          <p:cNvPr name="Group 9" id="9"/>
          <p:cNvGrpSpPr/>
          <p:nvPr/>
        </p:nvGrpSpPr>
        <p:grpSpPr>
          <a:xfrm rot="0">
            <a:off x="3095583" y="4270897"/>
            <a:ext cx="12146060" cy="3224200"/>
            <a:chOff x="0" y="0"/>
            <a:chExt cx="3330988" cy="884219"/>
          </a:xfrm>
        </p:grpSpPr>
        <p:sp>
          <p:nvSpPr>
            <p:cNvPr name="Freeform 10" id="10"/>
            <p:cNvSpPr/>
            <p:nvPr/>
          </p:nvSpPr>
          <p:spPr>
            <a:xfrm flipH="false" flipV="false" rot="0">
              <a:off x="0" y="0"/>
              <a:ext cx="3330988" cy="884219"/>
            </a:xfrm>
            <a:custGeom>
              <a:avLst/>
              <a:gdLst/>
              <a:ahLst/>
              <a:cxnLst/>
              <a:rect r="r" b="b" t="t" l="l"/>
              <a:pathLst>
                <a:path h="884219" w="3330988">
                  <a:moveTo>
                    <a:pt x="8286" y="0"/>
                  </a:moveTo>
                  <a:lnTo>
                    <a:pt x="3322701" y="0"/>
                  </a:lnTo>
                  <a:cubicBezTo>
                    <a:pt x="3327278" y="0"/>
                    <a:pt x="3330988" y="3710"/>
                    <a:pt x="3330988" y="8286"/>
                  </a:cubicBezTo>
                  <a:lnTo>
                    <a:pt x="3330988" y="875932"/>
                  </a:lnTo>
                  <a:cubicBezTo>
                    <a:pt x="3330988" y="880509"/>
                    <a:pt x="3327278" y="884219"/>
                    <a:pt x="3322701" y="884219"/>
                  </a:cubicBezTo>
                  <a:lnTo>
                    <a:pt x="8286" y="884219"/>
                  </a:lnTo>
                  <a:cubicBezTo>
                    <a:pt x="3710" y="884219"/>
                    <a:pt x="0" y="880509"/>
                    <a:pt x="0" y="875932"/>
                  </a:cubicBezTo>
                  <a:lnTo>
                    <a:pt x="0" y="8286"/>
                  </a:lnTo>
                  <a:cubicBezTo>
                    <a:pt x="0" y="3710"/>
                    <a:pt x="3710" y="0"/>
                    <a:pt x="8286" y="0"/>
                  </a:cubicBezTo>
                  <a:close/>
                </a:path>
              </a:pathLst>
            </a:custGeom>
            <a:solidFill>
              <a:srgbClr val="F6ECE1"/>
            </a:solidFill>
          </p:spPr>
        </p:sp>
        <p:sp>
          <p:nvSpPr>
            <p:cNvPr name="TextBox 11" id="11"/>
            <p:cNvSpPr txBox="true"/>
            <p:nvPr/>
          </p:nvSpPr>
          <p:spPr>
            <a:xfrm>
              <a:off x="0" y="-47625"/>
              <a:ext cx="3330988" cy="931844"/>
            </a:xfrm>
            <a:prstGeom prst="rect">
              <a:avLst/>
            </a:prstGeom>
          </p:spPr>
          <p:txBody>
            <a:bodyPr anchor="ctr" rtlCol="false" tIns="50800" lIns="50800" bIns="50800" rIns="50800"/>
            <a:lstStyle/>
            <a:p>
              <a:pPr algn="ctr">
                <a:lnSpc>
                  <a:spcPts val="2659"/>
                </a:lnSpc>
                <a:spcBef>
                  <a:spcPct val="0"/>
                </a:spcBef>
              </a:pPr>
            </a:p>
          </p:txBody>
        </p:sp>
      </p:grpSp>
      <p:sp>
        <p:nvSpPr>
          <p:cNvPr name="Freeform 12" id="12"/>
          <p:cNvSpPr/>
          <p:nvPr/>
        </p:nvSpPr>
        <p:spPr>
          <a:xfrm flipH="false" flipV="false" rot="361506">
            <a:off x="-402838" y="-1630299"/>
            <a:ext cx="4886455" cy="3260598"/>
          </a:xfrm>
          <a:custGeom>
            <a:avLst/>
            <a:gdLst/>
            <a:ahLst/>
            <a:cxnLst/>
            <a:rect r="r" b="b" t="t" l="l"/>
            <a:pathLst>
              <a:path h="3260598" w="4886455">
                <a:moveTo>
                  <a:pt x="0" y="0"/>
                </a:moveTo>
                <a:lnTo>
                  <a:pt x="4886455" y="0"/>
                </a:lnTo>
                <a:lnTo>
                  <a:pt x="4886455" y="3260598"/>
                </a:lnTo>
                <a:lnTo>
                  <a:pt x="0" y="3260598"/>
                </a:lnTo>
                <a:lnTo>
                  <a:pt x="0" y="0"/>
                </a:lnTo>
                <a:close/>
              </a:path>
            </a:pathLst>
          </a:custGeom>
          <a:blipFill>
            <a:blip r:embed="rId6"/>
            <a:stretch>
              <a:fillRect l="0" t="0" r="0" b="0"/>
            </a:stretch>
          </a:blipFill>
        </p:spPr>
      </p:sp>
      <p:sp>
        <p:nvSpPr>
          <p:cNvPr name="TextBox 13" id="13"/>
          <p:cNvSpPr txBox="true"/>
          <p:nvPr/>
        </p:nvSpPr>
        <p:spPr>
          <a:xfrm rot="0">
            <a:off x="4886455" y="1825905"/>
            <a:ext cx="8564315" cy="668148"/>
          </a:xfrm>
          <a:prstGeom prst="rect">
            <a:avLst/>
          </a:prstGeom>
        </p:spPr>
        <p:txBody>
          <a:bodyPr anchor="t" rtlCol="false" tIns="0" lIns="0" bIns="0" rIns="0">
            <a:spAutoFit/>
          </a:bodyPr>
          <a:lstStyle/>
          <a:p>
            <a:pPr algn="ctr">
              <a:lnSpc>
                <a:spcPts val="5029"/>
              </a:lnSpc>
            </a:pPr>
            <a:r>
              <a:rPr lang="en-US" sz="4700" u="sng">
                <a:solidFill>
                  <a:srgbClr val="705032"/>
                </a:solidFill>
                <a:latin typeface="Roboto"/>
                <a:ea typeface="Roboto"/>
                <a:cs typeface="Roboto"/>
                <a:sym typeface="Roboto"/>
              </a:rPr>
              <a:t>Pryd dechreuodd profion PISA?</a:t>
            </a:r>
          </a:p>
        </p:txBody>
      </p:sp>
      <p:sp>
        <p:nvSpPr>
          <p:cNvPr name="TextBox 14" id="14"/>
          <p:cNvSpPr txBox="true"/>
          <p:nvPr/>
        </p:nvSpPr>
        <p:spPr>
          <a:xfrm rot="0">
            <a:off x="3095583" y="4851757"/>
            <a:ext cx="12146060" cy="1986280"/>
          </a:xfrm>
          <a:prstGeom prst="rect">
            <a:avLst/>
          </a:prstGeom>
        </p:spPr>
        <p:txBody>
          <a:bodyPr anchor="t" rtlCol="false" tIns="0" lIns="0" bIns="0" rIns="0">
            <a:spAutoFit/>
          </a:bodyPr>
          <a:lstStyle/>
          <a:p>
            <a:pPr algn="ctr">
              <a:lnSpc>
                <a:spcPts val="3919"/>
              </a:lnSpc>
              <a:spcBef>
                <a:spcPct val="0"/>
              </a:spcBef>
            </a:pPr>
            <a:r>
              <a:rPr lang="en-US" sz="2799">
                <a:solidFill>
                  <a:srgbClr val="705032"/>
                </a:solidFill>
                <a:latin typeface="Roboto"/>
                <a:ea typeface="Roboto"/>
                <a:cs typeface="Roboto"/>
                <a:sym typeface="Roboto"/>
              </a:rPr>
              <a:t>Dechreuodd profion PISA ar draws y byd yn 2000au ble wnaeth gwledydd fel Awstralia, Brasil ac Awstria cymryd rhan am y tro cyntaf. Gwnaeth Cymru cymryd rhan yn y profion PISA am y tro cyntaf yn 2006 ac yn dal hyd at nawr yn cymryd rhan yn y profion PISA (Senedd Cymru, 2025).</a:t>
            </a:r>
          </a:p>
        </p:txBody>
      </p:sp>
      <p:sp>
        <p:nvSpPr>
          <p:cNvPr name="TextBox 15" id="15"/>
          <p:cNvSpPr txBox="true"/>
          <p:nvPr/>
        </p:nvSpPr>
        <p:spPr>
          <a:xfrm rot="-5400000">
            <a:off x="-687088" y="5244820"/>
            <a:ext cx="4422180" cy="1276353"/>
          </a:xfrm>
          <a:prstGeom prst="rect">
            <a:avLst/>
          </a:prstGeom>
        </p:spPr>
        <p:txBody>
          <a:bodyPr anchor="t" rtlCol="false" tIns="0" lIns="0" bIns="0" rIns="0">
            <a:spAutoFit/>
          </a:bodyPr>
          <a:lstStyle/>
          <a:p>
            <a:pPr algn="ctr">
              <a:lnSpc>
                <a:spcPts val="10499"/>
              </a:lnSpc>
              <a:spcBef>
                <a:spcPct val="0"/>
              </a:spcBef>
            </a:pPr>
            <a:r>
              <a:rPr lang="en-US" sz="7499">
                <a:solidFill>
                  <a:srgbClr val="705032"/>
                </a:solidFill>
                <a:latin typeface="Roboto"/>
                <a:ea typeface="Roboto"/>
                <a:cs typeface="Roboto"/>
                <a:sym typeface="Roboto"/>
              </a:rPr>
              <a:t>2000</a:t>
            </a:r>
          </a:p>
        </p:txBody>
      </p:sp>
      <p:sp>
        <p:nvSpPr>
          <p:cNvPr name="TextBox 16" id="16"/>
          <p:cNvSpPr txBox="true"/>
          <p:nvPr/>
        </p:nvSpPr>
        <p:spPr>
          <a:xfrm rot="5400000">
            <a:off x="14552908" y="5430428"/>
            <a:ext cx="4422180" cy="1276353"/>
          </a:xfrm>
          <a:prstGeom prst="rect">
            <a:avLst/>
          </a:prstGeom>
        </p:spPr>
        <p:txBody>
          <a:bodyPr anchor="t" rtlCol="false" tIns="0" lIns="0" bIns="0" rIns="0">
            <a:spAutoFit/>
          </a:bodyPr>
          <a:lstStyle/>
          <a:p>
            <a:pPr algn="ctr">
              <a:lnSpc>
                <a:spcPts val="10499"/>
              </a:lnSpc>
              <a:spcBef>
                <a:spcPct val="0"/>
              </a:spcBef>
            </a:pPr>
            <a:r>
              <a:rPr lang="en-US" sz="7499">
                <a:solidFill>
                  <a:srgbClr val="705032"/>
                </a:solidFill>
                <a:latin typeface="Roboto"/>
                <a:ea typeface="Roboto"/>
                <a:cs typeface="Roboto"/>
                <a:sym typeface="Roboto"/>
              </a:rPr>
              <a:t>2025</a:t>
            </a:r>
          </a:p>
        </p:txBody>
      </p:sp>
      <p:grpSp>
        <p:nvGrpSpPr>
          <p:cNvPr name="Group 17" id="17"/>
          <p:cNvGrpSpPr/>
          <p:nvPr/>
        </p:nvGrpSpPr>
        <p:grpSpPr>
          <a:xfrm rot="0">
            <a:off x="3095583" y="8507186"/>
            <a:ext cx="12146060" cy="1779814"/>
            <a:chOff x="0" y="0"/>
            <a:chExt cx="3198962" cy="468758"/>
          </a:xfrm>
        </p:grpSpPr>
        <p:sp>
          <p:nvSpPr>
            <p:cNvPr name="Freeform 18" id="18"/>
            <p:cNvSpPr/>
            <p:nvPr/>
          </p:nvSpPr>
          <p:spPr>
            <a:xfrm flipH="false" flipV="false" rot="0">
              <a:off x="0" y="0"/>
              <a:ext cx="3198962" cy="468758"/>
            </a:xfrm>
            <a:custGeom>
              <a:avLst/>
              <a:gdLst/>
              <a:ahLst/>
              <a:cxnLst/>
              <a:rect r="r" b="b" t="t" l="l"/>
              <a:pathLst>
                <a:path h="468758" w="3198962">
                  <a:moveTo>
                    <a:pt x="3198962" y="234379"/>
                  </a:moveTo>
                  <a:lnTo>
                    <a:pt x="2792562" y="0"/>
                  </a:lnTo>
                  <a:lnTo>
                    <a:pt x="2792562" y="203200"/>
                  </a:lnTo>
                  <a:lnTo>
                    <a:pt x="0" y="203200"/>
                  </a:lnTo>
                  <a:lnTo>
                    <a:pt x="0" y="265558"/>
                  </a:lnTo>
                  <a:lnTo>
                    <a:pt x="2792562" y="265558"/>
                  </a:lnTo>
                  <a:lnTo>
                    <a:pt x="2792562" y="468758"/>
                  </a:lnTo>
                  <a:lnTo>
                    <a:pt x="3198962" y="234379"/>
                  </a:lnTo>
                  <a:close/>
                </a:path>
              </a:pathLst>
            </a:custGeom>
            <a:solidFill>
              <a:srgbClr val="705032"/>
            </a:solidFill>
          </p:spPr>
        </p:sp>
        <p:sp>
          <p:nvSpPr>
            <p:cNvPr name="TextBox 19" id="19"/>
            <p:cNvSpPr txBox="true"/>
            <p:nvPr/>
          </p:nvSpPr>
          <p:spPr>
            <a:xfrm>
              <a:off x="0" y="155575"/>
              <a:ext cx="3097362" cy="109983"/>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2359806" y="1841877"/>
            <a:ext cx="5928194" cy="7416423"/>
            <a:chOff x="0" y="0"/>
            <a:chExt cx="15227300" cy="19050000"/>
          </a:xfrm>
        </p:grpSpPr>
        <p:sp>
          <p:nvSpPr>
            <p:cNvPr name="Freeform 3" id="3"/>
            <p:cNvSpPr/>
            <p:nvPr/>
          </p:nvSpPr>
          <p:spPr>
            <a:xfrm flipH="false" flipV="false" rot="0">
              <a:off x="944032" y="1334822"/>
              <a:ext cx="13606916" cy="16933143"/>
            </a:xfrm>
            <a:custGeom>
              <a:avLst/>
              <a:gdLst/>
              <a:ahLst/>
              <a:cxnLst/>
              <a:rect r="r" b="b" t="t" l="l"/>
              <a:pathLst>
                <a:path h="16933143" w="13606916">
                  <a:moveTo>
                    <a:pt x="13372024" y="16933144"/>
                  </a:moveTo>
                  <a:lnTo>
                    <a:pt x="0" y="16933144"/>
                  </a:lnTo>
                  <a:lnTo>
                    <a:pt x="0" y="3963789"/>
                  </a:lnTo>
                  <a:lnTo>
                    <a:pt x="3070363" y="104861"/>
                  </a:lnTo>
                  <a:lnTo>
                    <a:pt x="9999657" y="0"/>
                  </a:lnTo>
                  <a:lnTo>
                    <a:pt x="11721831" y="784042"/>
                  </a:lnTo>
                  <a:lnTo>
                    <a:pt x="13606915" y="5926809"/>
                  </a:lnTo>
                  <a:close/>
                </a:path>
              </a:pathLst>
            </a:custGeom>
            <a:blipFill>
              <a:blip r:embed="rId2"/>
              <a:stretch>
                <a:fillRect l="-26571" t="0" r="-100486" b="0"/>
              </a:stretch>
            </a:blipFill>
          </p:spPr>
        </p:sp>
        <p:sp>
          <p:nvSpPr>
            <p:cNvPr name="Freeform 4" id="4"/>
            <p:cNvSpPr/>
            <p:nvPr/>
          </p:nvSpPr>
          <p:spPr>
            <a:xfrm flipH="false" flipV="false" rot="0">
              <a:off x="0" y="0"/>
              <a:ext cx="15227300" cy="19050000"/>
            </a:xfrm>
            <a:custGeom>
              <a:avLst/>
              <a:gdLst/>
              <a:ahLst/>
              <a:cxnLst/>
              <a:rect r="r" b="b" t="t" l="l"/>
              <a:pathLst>
                <a:path h="19050000" w="15227300">
                  <a:moveTo>
                    <a:pt x="0" y="0"/>
                  </a:moveTo>
                  <a:lnTo>
                    <a:pt x="15227300" y="0"/>
                  </a:lnTo>
                  <a:lnTo>
                    <a:pt x="15227300" y="19050000"/>
                  </a:lnTo>
                  <a:lnTo>
                    <a:pt x="0" y="19050000"/>
                  </a:lnTo>
                  <a:close/>
                </a:path>
              </a:pathLst>
            </a:custGeom>
            <a:blipFill>
              <a:blip r:embed="rId3"/>
              <a:stretch>
                <a:fillRect l="0" t="-272" r="0" b="-272"/>
              </a:stretch>
            </a:blipFill>
          </p:spPr>
        </p:sp>
      </p:grpSp>
      <p:sp>
        <p:nvSpPr>
          <p:cNvPr name="Freeform 5" id="5"/>
          <p:cNvSpPr/>
          <p:nvPr/>
        </p:nvSpPr>
        <p:spPr>
          <a:xfrm flipH="false" flipV="false" rot="-534062">
            <a:off x="-2289016" y="7558741"/>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4"/>
            <a:stretch>
              <a:fillRect l="0" t="0" r="0" b="0"/>
            </a:stretch>
          </a:blipFill>
        </p:spPr>
      </p:sp>
      <p:sp>
        <p:nvSpPr>
          <p:cNvPr name="Freeform 6" id="6"/>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5"/>
            <a:stretch>
              <a:fillRect l="0" t="0" r="0" b="0"/>
            </a:stretch>
          </a:blipFill>
        </p:spPr>
      </p:sp>
      <p:sp>
        <p:nvSpPr>
          <p:cNvPr name="Freeform 7" id="7"/>
          <p:cNvSpPr/>
          <p:nvPr/>
        </p:nvSpPr>
        <p:spPr>
          <a:xfrm flipH="false" flipV="false" rot="10052228">
            <a:off x="5472382"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4"/>
            <a:stretch>
              <a:fillRect l="0" t="0" r="0" b="0"/>
            </a:stretch>
          </a:blipFill>
        </p:spPr>
      </p:sp>
      <p:sp>
        <p:nvSpPr>
          <p:cNvPr name="Freeform 8" id="8"/>
          <p:cNvSpPr/>
          <p:nvPr/>
        </p:nvSpPr>
        <p:spPr>
          <a:xfrm flipH="false" flipV="false" rot="-9792953">
            <a:off x="6241583" y="-1448316"/>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5"/>
            <a:stretch>
              <a:fillRect l="0" t="0" r="0" b="0"/>
            </a:stretch>
          </a:blipFill>
        </p:spPr>
      </p:sp>
      <p:sp>
        <p:nvSpPr>
          <p:cNvPr name="Freeform 9" id="9"/>
          <p:cNvSpPr/>
          <p:nvPr/>
        </p:nvSpPr>
        <p:spPr>
          <a:xfrm flipH="false" flipV="false" rot="8904585">
            <a:off x="13006773" y="8903947"/>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6"/>
            <a:stretch>
              <a:fillRect l="0" t="0" r="0" b="0"/>
            </a:stretch>
          </a:blipFill>
        </p:spPr>
      </p:sp>
      <p:sp>
        <p:nvSpPr>
          <p:cNvPr name="Freeform 10" id="10"/>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6"/>
            <a:stretch>
              <a:fillRect l="0" t="0" r="0" b="0"/>
            </a:stretch>
          </a:blipFill>
        </p:spPr>
      </p:sp>
      <p:sp>
        <p:nvSpPr>
          <p:cNvPr name="Freeform 11" id="11"/>
          <p:cNvSpPr/>
          <p:nvPr/>
        </p:nvSpPr>
        <p:spPr>
          <a:xfrm flipH="false" flipV="false" rot="0">
            <a:off x="373408" y="3217276"/>
            <a:ext cx="11626545" cy="5367450"/>
          </a:xfrm>
          <a:custGeom>
            <a:avLst/>
            <a:gdLst/>
            <a:ahLst/>
            <a:cxnLst/>
            <a:rect r="r" b="b" t="t" l="l"/>
            <a:pathLst>
              <a:path h="5367450" w="11626545">
                <a:moveTo>
                  <a:pt x="0" y="0"/>
                </a:moveTo>
                <a:lnTo>
                  <a:pt x="11626545" y="0"/>
                </a:lnTo>
                <a:lnTo>
                  <a:pt x="11626545" y="5367450"/>
                </a:lnTo>
                <a:lnTo>
                  <a:pt x="0" y="5367450"/>
                </a:lnTo>
                <a:lnTo>
                  <a:pt x="0" y="0"/>
                </a:lnTo>
                <a:close/>
              </a:path>
            </a:pathLst>
          </a:custGeom>
          <a:blipFill>
            <a:blip r:embed="rId7"/>
            <a:stretch>
              <a:fillRect l="-22997" t="-2583" r="-6999" b="-5475"/>
            </a:stretch>
          </a:blipFill>
        </p:spPr>
      </p:sp>
      <p:grpSp>
        <p:nvGrpSpPr>
          <p:cNvPr name="Group 12" id="12"/>
          <p:cNvGrpSpPr/>
          <p:nvPr/>
        </p:nvGrpSpPr>
        <p:grpSpPr>
          <a:xfrm rot="0">
            <a:off x="546604" y="3546189"/>
            <a:ext cx="11280152" cy="4611652"/>
            <a:chOff x="0" y="0"/>
            <a:chExt cx="3093518" cy="1264719"/>
          </a:xfrm>
        </p:grpSpPr>
        <p:sp>
          <p:nvSpPr>
            <p:cNvPr name="Freeform 13" id="13"/>
            <p:cNvSpPr/>
            <p:nvPr/>
          </p:nvSpPr>
          <p:spPr>
            <a:xfrm flipH="false" flipV="false" rot="0">
              <a:off x="0" y="0"/>
              <a:ext cx="3093518" cy="1264719"/>
            </a:xfrm>
            <a:custGeom>
              <a:avLst/>
              <a:gdLst/>
              <a:ahLst/>
              <a:cxnLst/>
              <a:rect r="r" b="b" t="t" l="l"/>
              <a:pathLst>
                <a:path h="1264719" w="3093518">
                  <a:moveTo>
                    <a:pt x="8922" y="0"/>
                  </a:moveTo>
                  <a:lnTo>
                    <a:pt x="3084595" y="0"/>
                  </a:lnTo>
                  <a:cubicBezTo>
                    <a:pt x="3089523" y="0"/>
                    <a:pt x="3093518" y="3995"/>
                    <a:pt x="3093518" y="8922"/>
                  </a:cubicBezTo>
                  <a:lnTo>
                    <a:pt x="3093518" y="1255797"/>
                  </a:lnTo>
                  <a:cubicBezTo>
                    <a:pt x="3093518" y="1260725"/>
                    <a:pt x="3089523" y="1264719"/>
                    <a:pt x="3084595" y="1264719"/>
                  </a:cubicBezTo>
                  <a:lnTo>
                    <a:pt x="8922" y="1264719"/>
                  </a:lnTo>
                  <a:cubicBezTo>
                    <a:pt x="3995" y="1264719"/>
                    <a:pt x="0" y="1260725"/>
                    <a:pt x="0" y="1255797"/>
                  </a:cubicBezTo>
                  <a:lnTo>
                    <a:pt x="0" y="8922"/>
                  </a:lnTo>
                  <a:cubicBezTo>
                    <a:pt x="0" y="3995"/>
                    <a:pt x="3995" y="0"/>
                    <a:pt x="8922" y="0"/>
                  </a:cubicBezTo>
                  <a:close/>
                </a:path>
              </a:pathLst>
            </a:custGeom>
            <a:solidFill>
              <a:srgbClr val="F6ECE1"/>
            </a:solidFill>
          </p:spPr>
        </p:sp>
        <p:sp>
          <p:nvSpPr>
            <p:cNvPr name="TextBox 14" id="14"/>
            <p:cNvSpPr txBox="true"/>
            <p:nvPr/>
          </p:nvSpPr>
          <p:spPr>
            <a:xfrm>
              <a:off x="0" y="-47625"/>
              <a:ext cx="3093518" cy="1312344"/>
            </a:xfrm>
            <a:prstGeom prst="rect">
              <a:avLst/>
            </a:prstGeom>
          </p:spPr>
          <p:txBody>
            <a:bodyPr anchor="ctr" rtlCol="false" tIns="50800" lIns="50800" bIns="50800" rIns="50800"/>
            <a:lstStyle/>
            <a:p>
              <a:pPr algn="ctr">
                <a:lnSpc>
                  <a:spcPts val="2659"/>
                </a:lnSpc>
                <a:spcBef>
                  <a:spcPct val="0"/>
                </a:spcBef>
              </a:pPr>
            </a:p>
          </p:txBody>
        </p:sp>
      </p:grpSp>
      <p:sp>
        <p:nvSpPr>
          <p:cNvPr name="TextBox 15" id="15"/>
          <p:cNvSpPr txBox="true"/>
          <p:nvPr/>
        </p:nvSpPr>
        <p:spPr>
          <a:xfrm rot="0">
            <a:off x="3096697" y="1765677"/>
            <a:ext cx="5901829" cy="679451"/>
          </a:xfrm>
          <a:prstGeom prst="rect">
            <a:avLst/>
          </a:prstGeom>
        </p:spPr>
        <p:txBody>
          <a:bodyPr anchor="t" rtlCol="false" tIns="0" lIns="0" bIns="0" rIns="0">
            <a:spAutoFit/>
          </a:bodyPr>
          <a:lstStyle/>
          <a:p>
            <a:pPr algn="ctr">
              <a:lnSpc>
                <a:spcPts val="5599"/>
              </a:lnSpc>
              <a:spcBef>
                <a:spcPct val="0"/>
              </a:spcBef>
            </a:pPr>
            <a:r>
              <a:rPr lang="en-US" sz="3999" u="sng">
                <a:solidFill>
                  <a:srgbClr val="705032"/>
                </a:solidFill>
                <a:latin typeface="Roboto"/>
                <a:ea typeface="Roboto"/>
                <a:cs typeface="Roboto"/>
                <a:sym typeface="Roboto"/>
              </a:rPr>
              <a:t>Datblygiadau profion PISA</a:t>
            </a:r>
          </a:p>
        </p:txBody>
      </p:sp>
      <p:sp>
        <p:nvSpPr>
          <p:cNvPr name="TextBox 16" id="16"/>
          <p:cNvSpPr txBox="true"/>
          <p:nvPr/>
        </p:nvSpPr>
        <p:spPr>
          <a:xfrm rot="0">
            <a:off x="602008" y="3489039"/>
            <a:ext cx="11224749" cy="4105911"/>
          </a:xfrm>
          <a:prstGeom prst="rect">
            <a:avLst/>
          </a:prstGeom>
        </p:spPr>
        <p:txBody>
          <a:bodyPr anchor="t" rtlCol="false" tIns="0" lIns="0" bIns="0" rIns="0">
            <a:spAutoFit/>
          </a:bodyPr>
          <a:lstStyle/>
          <a:p>
            <a:pPr algn="l">
              <a:lnSpc>
                <a:spcPts val="3639"/>
              </a:lnSpc>
              <a:spcBef>
                <a:spcPct val="0"/>
              </a:spcBef>
            </a:pPr>
            <a:r>
              <a:rPr lang="en-US" sz="2599">
                <a:solidFill>
                  <a:srgbClr val="705032"/>
                </a:solidFill>
                <a:latin typeface="Roboto"/>
                <a:ea typeface="Roboto"/>
                <a:cs typeface="Roboto"/>
                <a:sym typeface="Roboto"/>
              </a:rPr>
              <a:t>Mae profion PISA yn rhoi scor OECD i bob ysgol er mwyn cymharu canlyniadau gyda gwledydd eraill neu gydag eich hun am flynyddoedd cyn. Cymru yn aml yn gwneud yn eithaf gwael i gymharu a gwledydd eraill ar PISA ac mae hyn wedi parhau i ostwng yn y prawf PISA cynharach ble sgoriodd 466 yn fathemateg, 466 yn darllen ac 473 yn wyddoniaeth, mae hyn yn ostyngiad enfawr ers profion 2018 (Lewis, 2023). Mae’r profion PISA wedi helpu datblygu systemau addysg trwy gweld pa wledydd sy’n cael systemau cryf a pa rhai sy’n cael systemau gwan, gall hyn helpu efelychu’r ysgolion/ gwledydd cryf (Hallahan, 2025).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0" y="756029"/>
            <a:ext cx="18288000" cy="8774942"/>
          </a:xfrm>
          <a:custGeom>
            <a:avLst/>
            <a:gdLst/>
            <a:ahLst/>
            <a:cxnLst/>
            <a:rect r="r" b="b" t="t" l="l"/>
            <a:pathLst>
              <a:path h="8774942" w="18288000">
                <a:moveTo>
                  <a:pt x="0" y="0"/>
                </a:moveTo>
                <a:lnTo>
                  <a:pt x="18288000" y="0"/>
                </a:lnTo>
                <a:lnTo>
                  <a:pt x="18288000" y="8774942"/>
                </a:lnTo>
                <a:lnTo>
                  <a:pt x="0" y="8774942"/>
                </a:lnTo>
                <a:lnTo>
                  <a:pt x="0" y="0"/>
                </a:lnTo>
                <a:close/>
              </a:path>
            </a:pathLst>
          </a:custGeom>
          <a:blipFill>
            <a:blip r:embed="rId2"/>
            <a:stretch>
              <a:fillRect l="0" t="0" r="0" b="-372"/>
            </a:stretch>
          </a:blipFill>
        </p:spPr>
      </p:sp>
      <p:sp>
        <p:nvSpPr>
          <p:cNvPr name="TextBox 3" id="3"/>
          <p:cNvSpPr txBox="true"/>
          <p:nvPr/>
        </p:nvSpPr>
        <p:spPr>
          <a:xfrm rot="0">
            <a:off x="7782123" y="9669553"/>
            <a:ext cx="2723753" cy="514351"/>
          </a:xfrm>
          <a:prstGeom prst="rect">
            <a:avLst/>
          </a:prstGeom>
        </p:spPr>
        <p:txBody>
          <a:bodyPr anchor="t" rtlCol="false" tIns="0" lIns="0" bIns="0" rIns="0">
            <a:spAutoFit/>
          </a:bodyPr>
          <a:lstStyle/>
          <a:p>
            <a:pPr algn="ctr">
              <a:lnSpc>
                <a:spcPts val="4199"/>
              </a:lnSpc>
              <a:spcBef>
                <a:spcPct val="0"/>
              </a:spcBef>
            </a:pPr>
            <a:r>
              <a:rPr lang="en-US" sz="2999">
                <a:solidFill>
                  <a:srgbClr val="000000"/>
                </a:solidFill>
                <a:latin typeface="Roboto"/>
                <a:ea typeface="Roboto"/>
                <a:cs typeface="Roboto"/>
                <a:sym typeface="Roboto"/>
              </a:rPr>
              <a:t>(Dauncey, 2023)</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115462" y="7606074"/>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5847297" y="-2921508"/>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257361" y="-1591389"/>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10293065">
            <a:off x="11734346" y="9240820"/>
            <a:ext cx="8735911" cy="3996679"/>
          </a:xfrm>
          <a:custGeom>
            <a:avLst/>
            <a:gdLst/>
            <a:ahLst/>
            <a:cxnLst/>
            <a:rect r="r" b="b" t="t" l="l"/>
            <a:pathLst>
              <a:path h="3996679" w="8735911">
                <a:moveTo>
                  <a:pt x="0" y="0"/>
                </a:moveTo>
                <a:lnTo>
                  <a:pt x="8735910" y="0"/>
                </a:lnTo>
                <a:lnTo>
                  <a:pt x="8735910" y="3996680"/>
                </a:lnTo>
                <a:lnTo>
                  <a:pt x="0" y="3996680"/>
                </a:lnTo>
                <a:lnTo>
                  <a:pt x="0" y="0"/>
                </a:lnTo>
                <a:close/>
              </a:path>
            </a:pathLst>
          </a:custGeom>
          <a:blipFill>
            <a:blip r:embed="rId4"/>
            <a:stretch>
              <a:fillRect l="0" t="0" r="0" b="0"/>
            </a:stretch>
          </a:blipFill>
        </p:spPr>
      </p:sp>
      <p:sp>
        <p:nvSpPr>
          <p:cNvPr name="Freeform 7" id="7"/>
          <p:cNvSpPr/>
          <p:nvPr/>
        </p:nvSpPr>
        <p:spPr>
          <a:xfrm flipH="false" flipV="false" rot="7639208">
            <a:off x="-3635288" y="-1682030"/>
            <a:ext cx="8735911" cy="3996679"/>
          </a:xfrm>
          <a:custGeom>
            <a:avLst/>
            <a:gdLst/>
            <a:ahLst/>
            <a:cxnLst/>
            <a:rect r="r" b="b" t="t" l="l"/>
            <a:pathLst>
              <a:path h="3996679" w="8735911">
                <a:moveTo>
                  <a:pt x="0" y="0"/>
                </a:moveTo>
                <a:lnTo>
                  <a:pt x="8735910" y="0"/>
                </a:lnTo>
                <a:lnTo>
                  <a:pt x="8735910" y="3996680"/>
                </a:lnTo>
                <a:lnTo>
                  <a:pt x="0" y="3996680"/>
                </a:lnTo>
                <a:lnTo>
                  <a:pt x="0" y="0"/>
                </a:lnTo>
                <a:close/>
              </a:path>
            </a:pathLst>
          </a:custGeom>
          <a:blipFill>
            <a:blip r:embed="rId4"/>
            <a:stretch>
              <a:fillRect l="0" t="0" r="0" b="0"/>
            </a:stretch>
          </a:blipFill>
        </p:spPr>
      </p:sp>
      <p:grpSp>
        <p:nvGrpSpPr>
          <p:cNvPr name="Group 8" id="8"/>
          <p:cNvGrpSpPr/>
          <p:nvPr/>
        </p:nvGrpSpPr>
        <p:grpSpPr>
          <a:xfrm rot="0">
            <a:off x="2244604" y="6158283"/>
            <a:ext cx="13593355" cy="2099089"/>
            <a:chOff x="0" y="0"/>
            <a:chExt cx="3084529" cy="476314"/>
          </a:xfrm>
        </p:grpSpPr>
        <p:sp>
          <p:nvSpPr>
            <p:cNvPr name="Freeform 9" id="9"/>
            <p:cNvSpPr/>
            <p:nvPr/>
          </p:nvSpPr>
          <p:spPr>
            <a:xfrm flipH="false" flipV="false" rot="0">
              <a:off x="0" y="0"/>
              <a:ext cx="3084529" cy="476314"/>
            </a:xfrm>
            <a:custGeom>
              <a:avLst/>
              <a:gdLst/>
              <a:ahLst/>
              <a:cxnLst/>
              <a:rect r="r" b="b" t="t" l="l"/>
              <a:pathLst>
                <a:path h="476314" w="3084529">
                  <a:moveTo>
                    <a:pt x="7404" y="0"/>
                  </a:moveTo>
                  <a:lnTo>
                    <a:pt x="3077125" y="0"/>
                  </a:lnTo>
                  <a:cubicBezTo>
                    <a:pt x="3081214" y="0"/>
                    <a:pt x="3084529" y="3315"/>
                    <a:pt x="3084529" y="7404"/>
                  </a:cubicBezTo>
                  <a:lnTo>
                    <a:pt x="3084529" y="468910"/>
                  </a:lnTo>
                  <a:cubicBezTo>
                    <a:pt x="3084529" y="472999"/>
                    <a:pt x="3081214" y="476314"/>
                    <a:pt x="3077125" y="476314"/>
                  </a:cubicBezTo>
                  <a:lnTo>
                    <a:pt x="7404" y="476314"/>
                  </a:lnTo>
                  <a:cubicBezTo>
                    <a:pt x="3315" y="476314"/>
                    <a:pt x="0" y="472999"/>
                    <a:pt x="0" y="468910"/>
                  </a:cubicBezTo>
                  <a:lnTo>
                    <a:pt x="0" y="7404"/>
                  </a:lnTo>
                  <a:cubicBezTo>
                    <a:pt x="0" y="3315"/>
                    <a:pt x="3315" y="0"/>
                    <a:pt x="7404" y="0"/>
                  </a:cubicBezTo>
                  <a:close/>
                </a:path>
              </a:pathLst>
            </a:custGeom>
            <a:solidFill>
              <a:srgbClr val="F6ECE1"/>
            </a:solidFill>
          </p:spPr>
        </p:sp>
        <p:sp>
          <p:nvSpPr>
            <p:cNvPr name="TextBox 10" id="10"/>
            <p:cNvSpPr txBox="true"/>
            <p:nvPr/>
          </p:nvSpPr>
          <p:spPr>
            <a:xfrm>
              <a:off x="0" y="-47625"/>
              <a:ext cx="3084529" cy="523939"/>
            </a:xfrm>
            <a:prstGeom prst="rect">
              <a:avLst/>
            </a:prstGeom>
          </p:spPr>
          <p:txBody>
            <a:bodyPr anchor="ctr" rtlCol="false" tIns="50800" lIns="50800" bIns="50800" rIns="50800"/>
            <a:lstStyle/>
            <a:p>
              <a:pPr algn="ctr">
                <a:lnSpc>
                  <a:spcPts val="2659"/>
                </a:lnSpc>
                <a:spcBef>
                  <a:spcPct val="0"/>
                </a:spcBef>
              </a:pPr>
            </a:p>
          </p:txBody>
        </p:sp>
      </p:grpSp>
      <p:sp>
        <p:nvSpPr>
          <p:cNvPr name="TextBox 11" id="11"/>
          <p:cNvSpPr txBox="true"/>
          <p:nvPr/>
        </p:nvSpPr>
        <p:spPr>
          <a:xfrm rot="0">
            <a:off x="3322380" y="1296969"/>
            <a:ext cx="12033286" cy="819658"/>
          </a:xfrm>
          <a:prstGeom prst="rect">
            <a:avLst/>
          </a:prstGeom>
        </p:spPr>
        <p:txBody>
          <a:bodyPr anchor="t" rtlCol="false" tIns="0" lIns="0" bIns="0" rIns="0">
            <a:spAutoFit/>
          </a:bodyPr>
          <a:lstStyle/>
          <a:p>
            <a:pPr algn="ctr">
              <a:lnSpc>
                <a:spcPts val="6206"/>
              </a:lnSpc>
            </a:pPr>
            <a:r>
              <a:rPr lang="en-US" sz="5800" u="sng">
                <a:solidFill>
                  <a:srgbClr val="705032"/>
                </a:solidFill>
                <a:latin typeface="Roboto"/>
                <a:ea typeface="Roboto"/>
                <a:cs typeface="Roboto"/>
                <a:sym typeface="Roboto"/>
              </a:rPr>
              <a:t>Sut ydy PISA yn dda?</a:t>
            </a:r>
          </a:p>
        </p:txBody>
      </p:sp>
      <p:sp>
        <p:nvSpPr>
          <p:cNvPr name="Freeform 12" id="12"/>
          <p:cNvSpPr/>
          <p:nvPr/>
        </p:nvSpPr>
        <p:spPr>
          <a:xfrm flipH="false" flipV="false" rot="0">
            <a:off x="602008" y="3004295"/>
            <a:ext cx="17286697" cy="5253076"/>
          </a:xfrm>
          <a:custGeom>
            <a:avLst/>
            <a:gdLst/>
            <a:ahLst/>
            <a:cxnLst/>
            <a:rect r="r" b="b" t="t" l="l"/>
            <a:pathLst>
              <a:path h="5253076" w="17286697">
                <a:moveTo>
                  <a:pt x="0" y="0"/>
                </a:moveTo>
                <a:lnTo>
                  <a:pt x="17286697" y="0"/>
                </a:lnTo>
                <a:lnTo>
                  <a:pt x="17286697" y="5253077"/>
                </a:lnTo>
                <a:lnTo>
                  <a:pt x="0" y="5253077"/>
                </a:lnTo>
                <a:lnTo>
                  <a:pt x="0" y="0"/>
                </a:lnTo>
                <a:close/>
              </a:path>
            </a:pathLst>
          </a:custGeom>
          <a:blipFill>
            <a:blip r:embed="rId5"/>
            <a:stretch>
              <a:fillRect l="0" t="-9683" r="0" b="-16600"/>
            </a:stretch>
          </a:blipFill>
        </p:spPr>
      </p:sp>
      <p:grpSp>
        <p:nvGrpSpPr>
          <p:cNvPr name="Group 13" id="13"/>
          <p:cNvGrpSpPr/>
          <p:nvPr/>
        </p:nvGrpSpPr>
        <p:grpSpPr>
          <a:xfrm rot="0">
            <a:off x="1028700" y="3286016"/>
            <a:ext cx="16540087" cy="4595799"/>
            <a:chOff x="0" y="0"/>
            <a:chExt cx="4536025" cy="1260372"/>
          </a:xfrm>
        </p:grpSpPr>
        <p:sp>
          <p:nvSpPr>
            <p:cNvPr name="Freeform 14" id="14"/>
            <p:cNvSpPr/>
            <p:nvPr/>
          </p:nvSpPr>
          <p:spPr>
            <a:xfrm flipH="false" flipV="false" rot="0">
              <a:off x="0" y="0"/>
              <a:ext cx="4536025" cy="1260372"/>
            </a:xfrm>
            <a:custGeom>
              <a:avLst/>
              <a:gdLst/>
              <a:ahLst/>
              <a:cxnLst/>
              <a:rect r="r" b="b" t="t" l="l"/>
              <a:pathLst>
                <a:path h="1260372" w="4536025">
                  <a:moveTo>
                    <a:pt x="6085" y="0"/>
                  </a:moveTo>
                  <a:lnTo>
                    <a:pt x="4529940" y="0"/>
                  </a:lnTo>
                  <a:cubicBezTo>
                    <a:pt x="4531554" y="0"/>
                    <a:pt x="4533102" y="641"/>
                    <a:pt x="4534243" y="1782"/>
                  </a:cubicBezTo>
                  <a:cubicBezTo>
                    <a:pt x="4535384" y="2923"/>
                    <a:pt x="4536025" y="4471"/>
                    <a:pt x="4536025" y="6085"/>
                  </a:cubicBezTo>
                  <a:lnTo>
                    <a:pt x="4536025" y="1254287"/>
                  </a:lnTo>
                  <a:cubicBezTo>
                    <a:pt x="4536025" y="1257647"/>
                    <a:pt x="4533301" y="1260372"/>
                    <a:pt x="4529940" y="1260372"/>
                  </a:cubicBezTo>
                  <a:lnTo>
                    <a:pt x="6085" y="1260372"/>
                  </a:lnTo>
                  <a:cubicBezTo>
                    <a:pt x="4471" y="1260372"/>
                    <a:pt x="2923" y="1259731"/>
                    <a:pt x="1782" y="1258590"/>
                  </a:cubicBezTo>
                  <a:cubicBezTo>
                    <a:pt x="641" y="1257448"/>
                    <a:pt x="0" y="1255901"/>
                    <a:pt x="0" y="1254287"/>
                  </a:cubicBezTo>
                  <a:lnTo>
                    <a:pt x="0" y="6085"/>
                  </a:lnTo>
                  <a:cubicBezTo>
                    <a:pt x="0" y="4471"/>
                    <a:pt x="641" y="2923"/>
                    <a:pt x="1782" y="1782"/>
                  </a:cubicBezTo>
                  <a:cubicBezTo>
                    <a:pt x="2923" y="641"/>
                    <a:pt x="4471" y="0"/>
                    <a:pt x="6085" y="0"/>
                  </a:cubicBezTo>
                  <a:close/>
                </a:path>
              </a:pathLst>
            </a:custGeom>
            <a:solidFill>
              <a:srgbClr val="F6ECE1"/>
            </a:solidFill>
          </p:spPr>
        </p:sp>
        <p:sp>
          <p:nvSpPr>
            <p:cNvPr name="TextBox 15" id="15"/>
            <p:cNvSpPr txBox="true"/>
            <p:nvPr/>
          </p:nvSpPr>
          <p:spPr>
            <a:xfrm>
              <a:off x="0" y="-47625"/>
              <a:ext cx="4536025" cy="1307997"/>
            </a:xfrm>
            <a:prstGeom prst="rect">
              <a:avLst/>
            </a:prstGeom>
          </p:spPr>
          <p:txBody>
            <a:bodyPr anchor="ctr" rtlCol="false" tIns="50800" lIns="50800" bIns="50800" rIns="50800"/>
            <a:lstStyle/>
            <a:p>
              <a:pPr algn="ctr">
                <a:lnSpc>
                  <a:spcPts val="2659"/>
                </a:lnSpc>
                <a:spcBef>
                  <a:spcPct val="0"/>
                </a:spcBef>
              </a:pPr>
            </a:p>
          </p:txBody>
        </p:sp>
      </p:grpSp>
      <p:sp>
        <p:nvSpPr>
          <p:cNvPr name="TextBox 16" id="16"/>
          <p:cNvSpPr txBox="true"/>
          <p:nvPr/>
        </p:nvSpPr>
        <p:spPr>
          <a:xfrm rot="0">
            <a:off x="1028700" y="3502385"/>
            <a:ext cx="16540087" cy="3648711"/>
          </a:xfrm>
          <a:prstGeom prst="rect">
            <a:avLst/>
          </a:prstGeom>
        </p:spPr>
        <p:txBody>
          <a:bodyPr anchor="t" rtlCol="false" tIns="0" lIns="0" bIns="0" rIns="0">
            <a:spAutoFit/>
          </a:bodyPr>
          <a:lstStyle/>
          <a:p>
            <a:pPr algn="l">
              <a:lnSpc>
                <a:spcPts val="3639"/>
              </a:lnSpc>
              <a:spcBef>
                <a:spcPct val="0"/>
              </a:spcBef>
            </a:pPr>
            <a:r>
              <a:rPr lang="en-US" sz="2599">
                <a:solidFill>
                  <a:srgbClr val="705032"/>
                </a:solidFill>
                <a:latin typeface="Roboto"/>
                <a:ea typeface="Roboto"/>
                <a:cs typeface="Roboto"/>
                <a:sym typeface="Roboto"/>
              </a:rPr>
              <a:t>Gall profion PISA buddio llawer o bobl mewn sawl fordd gwahanol, un ffordd mae profion PISA yn fanteisiol yw trwy’r profion ffocysu ar broblemau byd go iawn yn lle cwestiynau ffug arholiadol. Nododd Gov.uk (2024) fod gwneud arholiadau ar bethau am y byd go iawn yn bwysig yn yr economi gwybodaeth fyd-eang gan fod chi’n gallu cymhwyso’r sgiliau yma i bethau ty allan o fywyd ysgol a hefyd pellach yn bywyd. Pwysleisiodd Senedd Cymru (2025) pwysigrwydd profion PISA wrth wella systemau addysg ar draws y byd, gall profion PISA cynhyrchu data am sawl gwlad wahanol, o’r data hyn gellir gweld pa wledydd sy’n cael systemau addysg effeithiol a pa rhai sydd dim yn cael systemau effeithiol. Mae’n bwysig i ddarganfod systemau a strategaethau addysg wahanol er mwyn gallu darparu i wledydd eraill sy’n gwneud yn waeth yn brofion fel PISA er mwyn iddyn nhw efelychu (Marti, 2024).</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38043">
            <a:off x="653" y="1261"/>
            <a:ext cx="10776101" cy="11331440"/>
          </a:xfrm>
          <a:custGeom>
            <a:avLst/>
            <a:gdLst/>
            <a:ahLst/>
            <a:cxnLst/>
            <a:rect r="r" b="b" t="t" l="l"/>
            <a:pathLst>
              <a:path h="11331440" w="10776101">
                <a:moveTo>
                  <a:pt x="0" y="0"/>
                </a:moveTo>
                <a:lnTo>
                  <a:pt x="10776101" y="0"/>
                </a:lnTo>
                <a:lnTo>
                  <a:pt x="10776101" y="11331441"/>
                </a:lnTo>
                <a:lnTo>
                  <a:pt x="0" y="11331441"/>
                </a:lnTo>
                <a:lnTo>
                  <a:pt x="0" y="0"/>
                </a:lnTo>
                <a:close/>
              </a:path>
            </a:pathLst>
          </a:custGeom>
          <a:blipFill>
            <a:blip r:embed="rId2"/>
            <a:stretch>
              <a:fillRect l="-34322" t="-8304" r="-162448" b="0"/>
            </a:stretch>
          </a:blipFill>
        </p:spPr>
      </p:sp>
      <p:grpSp>
        <p:nvGrpSpPr>
          <p:cNvPr name="Group 3" id="3"/>
          <p:cNvGrpSpPr/>
          <p:nvPr/>
        </p:nvGrpSpPr>
        <p:grpSpPr>
          <a:xfrm rot="0">
            <a:off x="191683" y="186965"/>
            <a:ext cx="10261791" cy="9914569"/>
            <a:chOff x="0" y="0"/>
            <a:chExt cx="2814238" cy="2719014"/>
          </a:xfrm>
        </p:grpSpPr>
        <p:sp>
          <p:nvSpPr>
            <p:cNvPr name="Freeform 4" id="4"/>
            <p:cNvSpPr/>
            <p:nvPr/>
          </p:nvSpPr>
          <p:spPr>
            <a:xfrm flipH="false" flipV="false" rot="0">
              <a:off x="0" y="0"/>
              <a:ext cx="2814238" cy="2719014"/>
            </a:xfrm>
            <a:custGeom>
              <a:avLst/>
              <a:gdLst/>
              <a:ahLst/>
              <a:cxnLst/>
              <a:rect r="r" b="b" t="t" l="l"/>
              <a:pathLst>
                <a:path h="2719014" w="2814238">
                  <a:moveTo>
                    <a:pt x="9808" y="0"/>
                  </a:moveTo>
                  <a:lnTo>
                    <a:pt x="2804430" y="0"/>
                  </a:lnTo>
                  <a:cubicBezTo>
                    <a:pt x="2807031" y="0"/>
                    <a:pt x="2809526" y="1033"/>
                    <a:pt x="2811365" y="2873"/>
                  </a:cubicBezTo>
                  <a:cubicBezTo>
                    <a:pt x="2813205" y="4712"/>
                    <a:pt x="2814238" y="7207"/>
                    <a:pt x="2814238" y="9808"/>
                  </a:cubicBezTo>
                  <a:lnTo>
                    <a:pt x="2814238" y="2709206"/>
                  </a:lnTo>
                  <a:cubicBezTo>
                    <a:pt x="2814238" y="2714623"/>
                    <a:pt x="2809847" y="2719014"/>
                    <a:pt x="2804430" y="2719014"/>
                  </a:cubicBezTo>
                  <a:lnTo>
                    <a:pt x="9808" y="2719014"/>
                  </a:lnTo>
                  <a:cubicBezTo>
                    <a:pt x="7207" y="2719014"/>
                    <a:pt x="4712" y="2717981"/>
                    <a:pt x="2873" y="2716141"/>
                  </a:cubicBezTo>
                  <a:cubicBezTo>
                    <a:pt x="1033" y="2714302"/>
                    <a:pt x="0" y="2711808"/>
                    <a:pt x="0" y="2709206"/>
                  </a:cubicBezTo>
                  <a:lnTo>
                    <a:pt x="0" y="9808"/>
                  </a:lnTo>
                  <a:cubicBezTo>
                    <a:pt x="0" y="7207"/>
                    <a:pt x="1033" y="4712"/>
                    <a:pt x="2873" y="2873"/>
                  </a:cubicBezTo>
                  <a:cubicBezTo>
                    <a:pt x="4712" y="1033"/>
                    <a:pt x="7207" y="0"/>
                    <a:pt x="9808" y="0"/>
                  </a:cubicBezTo>
                  <a:close/>
                </a:path>
              </a:pathLst>
            </a:custGeom>
            <a:solidFill>
              <a:srgbClr val="F6ECE1"/>
            </a:solidFill>
          </p:spPr>
        </p:sp>
        <p:sp>
          <p:nvSpPr>
            <p:cNvPr name="TextBox 5" id="5"/>
            <p:cNvSpPr txBox="true"/>
            <p:nvPr/>
          </p:nvSpPr>
          <p:spPr>
            <a:xfrm>
              <a:off x="0" y="-47625"/>
              <a:ext cx="2814238" cy="2766639"/>
            </a:xfrm>
            <a:prstGeom prst="rect">
              <a:avLst/>
            </a:prstGeom>
          </p:spPr>
          <p:txBody>
            <a:bodyPr anchor="ctr" rtlCol="false" tIns="50800" lIns="50800" bIns="50800" rIns="50800"/>
            <a:lstStyle/>
            <a:p>
              <a:pPr algn="ctr">
                <a:lnSpc>
                  <a:spcPts val="2659"/>
                </a:lnSpc>
                <a:spcBef>
                  <a:spcPct val="0"/>
                </a:spcBef>
              </a:pPr>
            </a:p>
          </p:txBody>
        </p:sp>
      </p:grpSp>
      <p:sp>
        <p:nvSpPr>
          <p:cNvPr name="TextBox 6" id="6"/>
          <p:cNvSpPr txBox="true"/>
          <p:nvPr/>
        </p:nvSpPr>
        <p:spPr>
          <a:xfrm rot="0">
            <a:off x="150901" y="332739"/>
            <a:ext cx="10302573" cy="695961"/>
          </a:xfrm>
          <a:prstGeom prst="rect">
            <a:avLst/>
          </a:prstGeom>
        </p:spPr>
        <p:txBody>
          <a:bodyPr anchor="t" rtlCol="false" tIns="0" lIns="0" bIns="0" rIns="0">
            <a:spAutoFit/>
          </a:bodyPr>
          <a:lstStyle/>
          <a:p>
            <a:pPr algn="ctr">
              <a:lnSpc>
                <a:spcPts val="5739"/>
              </a:lnSpc>
              <a:spcBef>
                <a:spcPct val="0"/>
              </a:spcBef>
            </a:pPr>
            <a:r>
              <a:rPr lang="en-US" sz="4099">
                <a:solidFill>
                  <a:srgbClr val="705032"/>
                </a:solidFill>
                <a:latin typeface="Roboto"/>
                <a:ea typeface="Roboto"/>
                <a:cs typeface="Roboto"/>
                <a:sym typeface="Roboto"/>
              </a:rPr>
              <a:t>Pam nad ydy profion PISA yn dda? </a:t>
            </a:r>
          </a:p>
        </p:txBody>
      </p:sp>
      <p:sp>
        <p:nvSpPr>
          <p:cNvPr name="AutoShape 7" id="7"/>
          <p:cNvSpPr/>
          <p:nvPr/>
        </p:nvSpPr>
        <p:spPr>
          <a:xfrm flipV="true">
            <a:off x="129337" y="1301826"/>
            <a:ext cx="10324137" cy="0"/>
          </a:xfrm>
          <a:prstGeom prst="line">
            <a:avLst/>
          </a:prstGeom>
          <a:ln cap="flat" w="38100">
            <a:solidFill>
              <a:srgbClr val="705032"/>
            </a:solidFill>
            <a:prstDash val="solid"/>
            <a:headEnd type="none" len="sm" w="sm"/>
            <a:tailEnd type="none" len="sm" w="sm"/>
          </a:ln>
        </p:spPr>
      </p:sp>
      <p:sp>
        <p:nvSpPr>
          <p:cNvPr name="Freeform 8" id="8"/>
          <p:cNvSpPr/>
          <p:nvPr/>
        </p:nvSpPr>
        <p:spPr>
          <a:xfrm flipH="false" flipV="false" rot="0">
            <a:off x="10776101" y="-42999"/>
            <a:ext cx="7511899" cy="9301299"/>
          </a:xfrm>
          <a:custGeom>
            <a:avLst/>
            <a:gdLst/>
            <a:ahLst/>
            <a:cxnLst/>
            <a:rect r="r" b="b" t="t" l="l"/>
            <a:pathLst>
              <a:path h="9301299" w="7511899">
                <a:moveTo>
                  <a:pt x="0" y="0"/>
                </a:moveTo>
                <a:lnTo>
                  <a:pt x="7511899" y="0"/>
                </a:lnTo>
                <a:lnTo>
                  <a:pt x="7511899" y="9301299"/>
                </a:lnTo>
                <a:lnTo>
                  <a:pt x="0" y="9301299"/>
                </a:lnTo>
                <a:lnTo>
                  <a:pt x="0" y="0"/>
                </a:lnTo>
                <a:close/>
              </a:path>
            </a:pathLst>
          </a:custGeom>
          <a:blipFill>
            <a:blip r:embed="rId3"/>
            <a:stretch>
              <a:fillRect l="-7642" t="-1210" r="-81010" b="-6405"/>
            </a:stretch>
          </a:blipFill>
        </p:spPr>
      </p:sp>
      <p:sp>
        <p:nvSpPr>
          <p:cNvPr name="TextBox 9" id="9"/>
          <p:cNvSpPr txBox="true"/>
          <p:nvPr/>
        </p:nvSpPr>
        <p:spPr>
          <a:xfrm rot="0">
            <a:off x="12872915" y="9460003"/>
            <a:ext cx="3318272" cy="422275"/>
          </a:xfrm>
          <a:prstGeom prst="rect">
            <a:avLst/>
          </a:prstGeom>
        </p:spPr>
        <p:txBody>
          <a:bodyPr anchor="t" rtlCol="false" tIns="0" lIns="0" bIns="0" rIns="0">
            <a:spAutoFit/>
          </a:bodyPr>
          <a:lstStyle/>
          <a:p>
            <a:pPr algn="ctr">
              <a:lnSpc>
                <a:spcPts val="3499"/>
              </a:lnSpc>
              <a:spcBef>
                <a:spcPct val="0"/>
              </a:spcBef>
            </a:pPr>
            <a:r>
              <a:rPr lang="en-US" sz="2499">
                <a:solidFill>
                  <a:srgbClr val="705032"/>
                </a:solidFill>
                <a:latin typeface="Roboto"/>
                <a:ea typeface="Roboto"/>
                <a:cs typeface="Roboto"/>
                <a:sym typeface="Roboto"/>
              </a:rPr>
              <a:t>(Bbmasteradmin, 2017)</a:t>
            </a:r>
          </a:p>
        </p:txBody>
      </p:sp>
      <p:sp>
        <p:nvSpPr>
          <p:cNvPr name="AutoShape 10" id="10"/>
          <p:cNvSpPr/>
          <p:nvPr/>
        </p:nvSpPr>
        <p:spPr>
          <a:xfrm>
            <a:off x="192340" y="5434835"/>
            <a:ext cx="10583761" cy="44173"/>
          </a:xfrm>
          <a:prstGeom prst="line">
            <a:avLst/>
          </a:prstGeom>
          <a:ln cap="flat" w="38100">
            <a:solidFill>
              <a:srgbClr val="705032"/>
            </a:solidFill>
            <a:prstDash val="solid"/>
            <a:headEnd type="none" len="sm" w="sm"/>
            <a:tailEnd type="none" len="sm" w="sm"/>
          </a:ln>
        </p:spPr>
      </p:sp>
      <p:sp>
        <p:nvSpPr>
          <p:cNvPr name="TextBox 11" id="11"/>
          <p:cNvSpPr txBox="true"/>
          <p:nvPr/>
        </p:nvSpPr>
        <p:spPr>
          <a:xfrm rot="0">
            <a:off x="192340" y="1507360"/>
            <a:ext cx="10261134" cy="392747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Mae profion PISA wedi cael ei phrofi i rhoi gormod o straen a gorbryder ar bobl ifanc sydd pellach gallu effeithio ar iechyd meddwl y plant. Nododd Hathaway (2014) fod adroddiadau fod plant peidio bwyta neu yn cael damweiniau ty bach oherwydd y straen o’r profion PISA. Nad ydy profion PISA yn cyfrannu at unrhyw beth pwysig mewn bywyd i’r plant, na fydd canlyniad gwael yn effeithio ar ei dyfodol felly nad oes rheswm i rhoi plant dan gymaint o straen, pwysleisiodd Forest (2023) nad yw’r profion PISA yn darparu unrhyw wybodaeth newydd nad ydy’r systemau addysg dim yn gwybod yn barod.</a:t>
            </a:r>
          </a:p>
        </p:txBody>
      </p:sp>
      <p:sp>
        <p:nvSpPr>
          <p:cNvPr name="TextBox 12" id="12"/>
          <p:cNvSpPr txBox="true"/>
          <p:nvPr/>
        </p:nvSpPr>
        <p:spPr>
          <a:xfrm rot="0">
            <a:off x="269382" y="5609832"/>
            <a:ext cx="10261791" cy="4469830"/>
          </a:xfrm>
          <a:prstGeom prst="rect">
            <a:avLst/>
          </a:prstGeom>
        </p:spPr>
        <p:txBody>
          <a:bodyPr anchor="t" rtlCol="false" tIns="0" lIns="0" bIns="0" rIns="0">
            <a:spAutoFit/>
          </a:bodyPr>
          <a:lstStyle/>
          <a:p>
            <a:pPr algn="l">
              <a:lnSpc>
                <a:spcPts val="3531"/>
              </a:lnSpc>
              <a:spcBef>
                <a:spcPct val="0"/>
              </a:spcBef>
            </a:pPr>
            <a:r>
              <a:rPr lang="en-US" sz="2522">
                <a:solidFill>
                  <a:srgbClr val="705032"/>
                </a:solidFill>
                <a:latin typeface="Roboto"/>
                <a:ea typeface="Roboto"/>
                <a:cs typeface="Roboto"/>
                <a:sym typeface="Roboto"/>
              </a:rPr>
              <a:t> Cymru yn gwneud eithaf gwael i gymharu a gwledydd eraill yn y byd a hefyd yn y Deyrnas Unedig, wrth i Gymru cael y sgoriau PISA isaf mae hyn yn codi cwestiynau a phryderon am ein system addysg yng Nghymru (Haines, 2023). Mae yna wahaniaeth mawr yn sgoriau cyn cofid ac ar ol cofid, Cymru yn gwneud yn llawer gwaeth ar ol cofid (Lewis, 2023). Wrth i sgoriau PISA gwaethygu yn Gymru mae hyn yn rhoi mwy o bwysau ar ysgolion a systemau addysg yn Gymru i wneud yn well a gwneud gwaith sydd yn fwy penodol i’r profion PISA, nododd Heledd Fychan (2023) fod hyn yn ‘’wake up call’’ i Gymru, hyn yw gweithwyr or Plaid Cymru rhoi pwysau ar ein gwlad.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11569937" y="0"/>
            <a:ext cx="7003869" cy="10287000"/>
          </a:xfrm>
          <a:custGeom>
            <a:avLst/>
            <a:gdLst/>
            <a:ahLst/>
            <a:cxnLst/>
            <a:rect r="r" b="b" t="t" l="l"/>
            <a:pathLst>
              <a:path h="10287000" w="7003869">
                <a:moveTo>
                  <a:pt x="0" y="0"/>
                </a:moveTo>
                <a:lnTo>
                  <a:pt x="7003869" y="0"/>
                </a:lnTo>
                <a:lnTo>
                  <a:pt x="7003869" y="10287000"/>
                </a:lnTo>
                <a:lnTo>
                  <a:pt x="0" y="10287000"/>
                </a:lnTo>
                <a:lnTo>
                  <a:pt x="0" y="0"/>
                </a:lnTo>
                <a:close/>
              </a:path>
            </a:pathLst>
          </a:custGeom>
          <a:blipFill>
            <a:blip r:embed="rId2"/>
            <a:stretch>
              <a:fillRect l="-7593" t="0" r="-7593" b="0"/>
            </a:stretch>
          </a:blipFill>
        </p:spPr>
      </p:sp>
      <p:sp>
        <p:nvSpPr>
          <p:cNvPr name="Freeform 3" id="3"/>
          <p:cNvSpPr/>
          <p:nvPr/>
        </p:nvSpPr>
        <p:spPr>
          <a:xfrm flipH="false" flipV="false" rot="0">
            <a:off x="0" y="1411723"/>
            <a:ext cx="11375077" cy="7639748"/>
          </a:xfrm>
          <a:custGeom>
            <a:avLst/>
            <a:gdLst/>
            <a:ahLst/>
            <a:cxnLst/>
            <a:rect r="r" b="b" t="t" l="l"/>
            <a:pathLst>
              <a:path h="7639748" w="11375077">
                <a:moveTo>
                  <a:pt x="0" y="0"/>
                </a:moveTo>
                <a:lnTo>
                  <a:pt x="11375077" y="0"/>
                </a:lnTo>
                <a:lnTo>
                  <a:pt x="11375077" y="7639748"/>
                </a:lnTo>
                <a:lnTo>
                  <a:pt x="0" y="763974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282128" y="1918970"/>
            <a:ext cx="10819550" cy="6391909"/>
          </a:xfrm>
          <a:prstGeom prst="rect">
            <a:avLst/>
          </a:prstGeom>
        </p:spPr>
        <p:txBody>
          <a:bodyPr anchor="t" rtlCol="false" tIns="0" lIns="0" bIns="0" rIns="0">
            <a:spAutoFit/>
          </a:bodyPr>
          <a:lstStyle/>
          <a:p>
            <a:pPr algn="l">
              <a:lnSpc>
                <a:spcPts val="3640"/>
              </a:lnSpc>
              <a:spcBef>
                <a:spcPct val="0"/>
              </a:spcBef>
            </a:pPr>
            <a:r>
              <a:rPr lang="en-US" sz="2600">
                <a:solidFill>
                  <a:srgbClr val="705032"/>
                </a:solidFill>
                <a:latin typeface="Roboto"/>
                <a:ea typeface="Roboto"/>
                <a:cs typeface="Roboto"/>
                <a:sym typeface="Roboto"/>
              </a:rPr>
              <a:t>Mae gan brofion PISA holiadur ar ddiddordebau a gwerthoedd y plant, gan fod yr holiaduron yn seiliedig ar bethau yn fywyd go iawn mae’n bwysig i ystyried y pethau yma. Mae diddordebau a gwerthoedd yn bethau sydd yn cael ei dysgu trwy gydol fywyd unigolyn ond yn enwedig yn ysgolion (Elmagboul, 2025), mae’r profion PISA yn amlygu fod pob ysgol yn dysgu gwerthoedd a diddordebau gwahanol a dyma pam mae rhai yn gwneud yn well neu waeth ar brofion PISA. Un wlad sydd yn rhagori yn y profion PISA am ddysgu gwerthoedd, gwybodaeth a diddordebau yn benodol yw’r Ffindir (OECD, 2023). Mae’r Ffindir yn defnyddio systemau addysg wahanol i lefydd fel DU trwy gael athrawon sydd yn broffesiynol ac yn cael gradd meistr, felly mwy galluog i ddysgu plant yn gywir (OECD, 2022). Mae’r Ffindir hefyd yn dysgu diddordebau a gwerthoedd i blant trwy gael dosbarthiadau sydd yn fwy ymlaciedig, mae plant yn ysgol yn cael ei dysgu wrth fod yn gyfforddus er mwyn dysgu i’r gorau o ei galluoedd.</a:t>
            </a:r>
          </a:p>
        </p:txBody>
      </p:sp>
      <p:sp>
        <p:nvSpPr>
          <p:cNvPr name="TextBox 5" id="5"/>
          <p:cNvSpPr txBox="true"/>
          <p:nvPr/>
        </p:nvSpPr>
        <p:spPr>
          <a:xfrm rot="0">
            <a:off x="626467" y="412750"/>
            <a:ext cx="9285288" cy="615950"/>
          </a:xfrm>
          <a:prstGeom prst="rect">
            <a:avLst/>
          </a:prstGeom>
        </p:spPr>
        <p:txBody>
          <a:bodyPr anchor="t" rtlCol="false" tIns="0" lIns="0" bIns="0" rIns="0">
            <a:spAutoFit/>
          </a:bodyPr>
          <a:lstStyle/>
          <a:p>
            <a:pPr algn="ctr">
              <a:lnSpc>
                <a:spcPts val="4900"/>
              </a:lnSpc>
              <a:spcBef>
                <a:spcPct val="0"/>
              </a:spcBef>
            </a:pPr>
            <a:r>
              <a:rPr lang="en-US" sz="3500" u="sng">
                <a:solidFill>
                  <a:srgbClr val="705032"/>
                </a:solidFill>
                <a:latin typeface="Roboto"/>
                <a:ea typeface="Roboto"/>
                <a:cs typeface="Roboto"/>
                <a:sym typeface="Roboto"/>
              </a:rPr>
              <a:t>Gwahaniaethau yn gwerthoedd ac diddordebau</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602008" y="3086039"/>
            <a:ext cx="16898636" cy="4831641"/>
          </a:xfrm>
          <a:custGeom>
            <a:avLst/>
            <a:gdLst/>
            <a:ahLst/>
            <a:cxnLst/>
            <a:rect r="r" b="b" t="t" l="l"/>
            <a:pathLst>
              <a:path h="4831641" w="16898636">
                <a:moveTo>
                  <a:pt x="0" y="0"/>
                </a:moveTo>
                <a:lnTo>
                  <a:pt x="16898636" y="0"/>
                </a:lnTo>
                <a:lnTo>
                  <a:pt x="16898636" y="4831642"/>
                </a:lnTo>
                <a:lnTo>
                  <a:pt x="0" y="4831642"/>
                </a:lnTo>
                <a:lnTo>
                  <a:pt x="0" y="0"/>
                </a:lnTo>
                <a:close/>
              </a:path>
            </a:pathLst>
          </a:custGeom>
          <a:blipFill>
            <a:blip r:embed="rId2"/>
            <a:stretch>
              <a:fillRect l="0" t="-19370" r="-2319" b="-17809"/>
            </a:stretch>
          </a:blipFill>
        </p:spPr>
      </p:sp>
      <p:sp>
        <p:nvSpPr>
          <p:cNvPr name="Freeform 3" id="3"/>
          <p:cNvSpPr/>
          <p:nvPr/>
        </p:nvSpPr>
        <p:spPr>
          <a:xfrm flipH="false" flipV="false" rot="-534062">
            <a:off x="-2289016" y="7479853"/>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3"/>
            <a:stretch>
              <a:fillRect l="0" t="0" r="0" b="0"/>
            </a:stretch>
          </a:blipFill>
        </p:spPr>
      </p:sp>
      <p:sp>
        <p:nvSpPr>
          <p:cNvPr name="Freeform 4" id="4"/>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4"/>
            <a:stretch>
              <a:fillRect l="0" t="0" r="0" b="0"/>
            </a:stretch>
          </a:blipFill>
        </p:spPr>
      </p:sp>
      <p:sp>
        <p:nvSpPr>
          <p:cNvPr name="Freeform 5" id="5"/>
          <p:cNvSpPr/>
          <p:nvPr/>
        </p:nvSpPr>
        <p:spPr>
          <a:xfrm flipH="false" flipV="false" rot="10052228">
            <a:off x="6017526"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3"/>
            <a:stretch>
              <a:fillRect l="0" t="0" r="0" b="0"/>
            </a:stretch>
          </a:blipFill>
        </p:spPr>
      </p:sp>
      <p:sp>
        <p:nvSpPr>
          <p:cNvPr name="Freeform 6" id="6"/>
          <p:cNvSpPr/>
          <p:nvPr/>
        </p:nvSpPr>
        <p:spPr>
          <a:xfrm flipH="false" flipV="false" rot="-9792953">
            <a:off x="7170984" y="-1840201"/>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4"/>
            <a:stretch>
              <a:fillRect l="0" t="0" r="0" b="0"/>
            </a:stretch>
          </a:blipFill>
        </p:spPr>
      </p:sp>
      <p:sp>
        <p:nvSpPr>
          <p:cNvPr name="Freeform 7" id="7"/>
          <p:cNvSpPr/>
          <p:nvPr/>
        </p:nvSpPr>
        <p:spPr>
          <a:xfrm flipH="false" flipV="false" rot="8904585">
            <a:off x="12800338" y="9022630"/>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5"/>
            <a:stretch>
              <a:fillRect l="0" t="0" r="0" b="0"/>
            </a:stretch>
          </a:blipFill>
        </p:spPr>
      </p:sp>
      <p:sp>
        <p:nvSpPr>
          <p:cNvPr name="Freeform 8" id="8"/>
          <p:cNvSpPr/>
          <p:nvPr/>
        </p:nvSpPr>
        <p:spPr>
          <a:xfrm flipH="false" flipV="false" rot="7639208">
            <a:off x="-4099126" y="-1788844"/>
            <a:ext cx="8735911" cy="3996679"/>
          </a:xfrm>
          <a:custGeom>
            <a:avLst/>
            <a:gdLst/>
            <a:ahLst/>
            <a:cxnLst/>
            <a:rect r="r" b="b" t="t" l="l"/>
            <a:pathLst>
              <a:path h="3996679" w="8735911">
                <a:moveTo>
                  <a:pt x="0" y="0"/>
                </a:moveTo>
                <a:lnTo>
                  <a:pt x="8735911" y="0"/>
                </a:lnTo>
                <a:lnTo>
                  <a:pt x="8735911" y="3996680"/>
                </a:lnTo>
                <a:lnTo>
                  <a:pt x="0" y="3996680"/>
                </a:lnTo>
                <a:lnTo>
                  <a:pt x="0" y="0"/>
                </a:lnTo>
                <a:close/>
              </a:path>
            </a:pathLst>
          </a:custGeom>
          <a:blipFill>
            <a:blip r:embed="rId5"/>
            <a:stretch>
              <a:fillRect l="0" t="0" r="0" b="0"/>
            </a:stretch>
          </a:blipFill>
        </p:spPr>
      </p:sp>
      <p:grpSp>
        <p:nvGrpSpPr>
          <p:cNvPr name="Group 9" id="9"/>
          <p:cNvGrpSpPr/>
          <p:nvPr/>
        </p:nvGrpSpPr>
        <p:grpSpPr>
          <a:xfrm rot="0">
            <a:off x="1028700" y="3244238"/>
            <a:ext cx="16076428" cy="4515245"/>
            <a:chOff x="0" y="0"/>
            <a:chExt cx="4234121" cy="1189200"/>
          </a:xfrm>
        </p:grpSpPr>
        <p:sp>
          <p:nvSpPr>
            <p:cNvPr name="Freeform 10" id="10"/>
            <p:cNvSpPr/>
            <p:nvPr/>
          </p:nvSpPr>
          <p:spPr>
            <a:xfrm flipH="false" flipV="false" rot="0">
              <a:off x="0" y="0"/>
              <a:ext cx="4234121" cy="1189200"/>
            </a:xfrm>
            <a:custGeom>
              <a:avLst/>
              <a:gdLst/>
              <a:ahLst/>
              <a:cxnLst/>
              <a:rect r="r" b="b" t="t" l="l"/>
              <a:pathLst>
                <a:path h="1189200" w="4234121">
                  <a:moveTo>
                    <a:pt x="5779" y="0"/>
                  </a:moveTo>
                  <a:lnTo>
                    <a:pt x="4228342" y="0"/>
                  </a:lnTo>
                  <a:cubicBezTo>
                    <a:pt x="4231534" y="0"/>
                    <a:pt x="4234121" y="2587"/>
                    <a:pt x="4234121" y="5779"/>
                  </a:cubicBezTo>
                  <a:lnTo>
                    <a:pt x="4234121" y="1183421"/>
                  </a:lnTo>
                  <a:cubicBezTo>
                    <a:pt x="4234121" y="1184954"/>
                    <a:pt x="4233512" y="1186424"/>
                    <a:pt x="4232428" y="1187508"/>
                  </a:cubicBezTo>
                  <a:cubicBezTo>
                    <a:pt x="4231345" y="1188591"/>
                    <a:pt x="4229875" y="1189200"/>
                    <a:pt x="4228342" y="1189200"/>
                  </a:cubicBezTo>
                  <a:lnTo>
                    <a:pt x="5779" y="1189200"/>
                  </a:lnTo>
                  <a:cubicBezTo>
                    <a:pt x="4246" y="1189200"/>
                    <a:pt x="2776" y="1188591"/>
                    <a:pt x="1693" y="1187508"/>
                  </a:cubicBezTo>
                  <a:cubicBezTo>
                    <a:pt x="609" y="1186424"/>
                    <a:pt x="0" y="1184954"/>
                    <a:pt x="0" y="1183421"/>
                  </a:cubicBezTo>
                  <a:lnTo>
                    <a:pt x="0" y="5779"/>
                  </a:lnTo>
                  <a:cubicBezTo>
                    <a:pt x="0" y="4246"/>
                    <a:pt x="609" y="2776"/>
                    <a:pt x="1693" y="1693"/>
                  </a:cubicBezTo>
                  <a:cubicBezTo>
                    <a:pt x="2776" y="609"/>
                    <a:pt x="4246" y="0"/>
                    <a:pt x="5779" y="0"/>
                  </a:cubicBezTo>
                  <a:close/>
                </a:path>
              </a:pathLst>
            </a:custGeom>
            <a:solidFill>
              <a:srgbClr val="F6ECE1"/>
            </a:solidFill>
          </p:spPr>
        </p:sp>
        <p:sp>
          <p:nvSpPr>
            <p:cNvPr name="TextBox 11" id="11"/>
            <p:cNvSpPr txBox="true"/>
            <p:nvPr/>
          </p:nvSpPr>
          <p:spPr>
            <a:xfrm>
              <a:off x="0" y="-47625"/>
              <a:ext cx="4234121" cy="12368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11646" y="1424250"/>
            <a:ext cx="18125944" cy="712851"/>
          </a:xfrm>
          <a:prstGeom prst="rect">
            <a:avLst/>
          </a:prstGeom>
        </p:spPr>
        <p:txBody>
          <a:bodyPr anchor="t" rtlCol="false" tIns="0" lIns="0" bIns="0" rIns="0">
            <a:spAutoFit/>
          </a:bodyPr>
          <a:lstStyle/>
          <a:p>
            <a:pPr algn="ctr">
              <a:lnSpc>
                <a:spcPts val="5457"/>
              </a:lnSpc>
            </a:pPr>
            <a:r>
              <a:rPr lang="en-US" sz="5100" u="sng">
                <a:solidFill>
                  <a:srgbClr val="705032"/>
                </a:solidFill>
                <a:latin typeface="Roboto"/>
                <a:ea typeface="Roboto"/>
                <a:cs typeface="Roboto"/>
                <a:sym typeface="Roboto"/>
              </a:rPr>
              <a:t>Pwysigrwydd addysgol, diwylliannol neu cymdeithasol</a:t>
            </a:r>
          </a:p>
        </p:txBody>
      </p:sp>
      <p:sp>
        <p:nvSpPr>
          <p:cNvPr name="TextBox 13" id="13"/>
          <p:cNvSpPr txBox="true"/>
          <p:nvPr/>
        </p:nvSpPr>
        <p:spPr>
          <a:xfrm rot="0">
            <a:off x="1220086" y="3420330"/>
            <a:ext cx="15847828" cy="4105911"/>
          </a:xfrm>
          <a:prstGeom prst="rect">
            <a:avLst/>
          </a:prstGeom>
        </p:spPr>
        <p:txBody>
          <a:bodyPr anchor="t" rtlCol="false" tIns="0" lIns="0" bIns="0" rIns="0">
            <a:spAutoFit/>
          </a:bodyPr>
          <a:lstStyle/>
          <a:p>
            <a:pPr algn="l">
              <a:lnSpc>
                <a:spcPts val="3639"/>
              </a:lnSpc>
              <a:spcBef>
                <a:spcPct val="0"/>
              </a:spcBef>
            </a:pPr>
            <a:r>
              <a:rPr lang="en-US" sz="2599">
                <a:solidFill>
                  <a:srgbClr val="705032"/>
                </a:solidFill>
                <a:latin typeface="Roboto"/>
                <a:ea typeface="Roboto"/>
                <a:cs typeface="Roboto"/>
                <a:sym typeface="Roboto"/>
              </a:rPr>
              <a:t>Mae profion PISA yn cael pwysigrwydd addysgol, diwylliannol a cymdeithasol eithaf cryf, mae’r profion yma yn creu safonau a disgwyliadau ar draws y byd er mwyn asesu systemau addysg gyda dyfnder (Mediaofficer, 2024). Mae’r profion PISA yn edrych ar wahaniaethau diwylliannol yn wledydd gwahanol er mwyn gweld pa strategaethau mae pob diwylliant, gwlad ac ysgolion penodol yn defnyddio, gan fod pob diwylliant yn dysgu yn wahanol mae’n bwysig i edrych ar ei gwahaniaethau ar sut mae unigolion yn dysgu, datrys problemau a pharatoi ei hun i’r byd go iawn er mwyn gweld pa strategaethau yw’r mwyaf effeithiol (Edettu, 2025). Mae gan brofion PISA pwysigrwydd cymdeithasol mawr trwy sicrhau fod plant yn barod am fywyd go iawn ar ol ysgol, mae’r profion yma yn profi galluoedd plant am ei dyfodol ar bethau fel swyddi, prynu ty, byw yn annibynnol, heriau bywyd a chael teulu.</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1028700" y="1788535"/>
            <a:ext cx="16230600" cy="7860165"/>
          </a:xfrm>
          <a:custGeom>
            <a:avLst/>
            <a:gdLst/>
            <a:ahLst/>
            <a:cxnLst/>
            <a:rect r="r" b="b" t="t" l="l"/>
            <a:pathLst>
              <a:path h="7860165" w="16230600">
                <a:moveTo>
                  <a:pt x="0" y="0"/>
                </a:moveTo>
                <a:lnTo>
                  <a:pt x="16230600" y="0"/>
                </a:lnTo>
                <a:lnTo>
                  <a:pt x="16230600" y="7860165"/>
                </a:lnTo>
                <a:lnTo>
                  <a:pt x="0" y="7860165"/>
                </a:lnTo>
                <a:lnTo>
                  <a:pt x="0" y="0"/>
                </a:lnTo>
                <a:close/>
              </a:path>
            </a:pathLst>
          </a:custGeom>
          <a:blipFill>
            <a:blip r:embed="rId2"/>
            <a:stretch>
              <a:fillRect l="-14492" t="-21638" r="-79109" b="-31607"/>
            </a:stretch>
          </a:blipFill>
        </p:spPr>
      </p:sp>
      <p:sp>
        <p:nvSpPr>
          <p:cNvPr name="Freeform 3" id="3"/>
          <p:cNvSpPr/>
          <p:nvPr/>
        </p:nvSpPr>
        <p:spPr>
          <a:xfrm flipH="false" flipV="false" rot="0">
            <a:off x="1677518" y="2178936"/>
            <a:ext cx="14932965" cy="7079364"/>
          </a:xfrm>
          <a:custGeom>
            <a:avLst/>
            <a:gdLst/>
            <a:ahLst/>
            <a:cxnLst/>
            <a:rect r="r" b="b" t="t" l="l"/>
            <a:pathLst>
              <a:path h="7079364" w="14932965">
                <a:moveTo>
                  <a:pt x="0" y="0"/>
                </a:moveTo>
                <a:lnTo>
                  <a:pt x="14932964" y="0"/>
                </a:lnTo>
                <a:lnTo>
                  <a:pt x="14932964" y="7079364"/>
                </a:lnTo>
                <a:lnTo>
                  <a:pt x="0" y="7079364"/>
                </a:lnTo>
                <a:lnTo>
                  <a:pt x="0" y="0"/>
                </a:lnTo>
                <a:close/>
              </a:path>
            </a:pathLst>
          </a:custGeom>
          <a:blipFill>
            <a:blip r:embed="rId3"/>
            <a:stretch>
              <a:fillRect l="-388" t="0" r="-11979" b="0"/>
            </a:stretch>
          </a:blipFill>
        </p:spPr>
      </p:sp>
      <p:sp>
        <p:nvSpPr>
          <p:cNvPr name="TextBox 4" id="4"/>
          <p:cNvSpPr txBox="true"/>
          <p:nvPr/>
        </p:nvSpPr>
        <p:spPr>
          <a:xfrm rot="0">
            <a:off x="-228600" y="409892"/>
            <a:ext cx="18288000" cy="1104267"/>
          </a:xfrm>
          <a:prstGeom prst="rect">
            <a:avLst/>
          </a:prstGeom>
        </p:spPr>
        <p:txBody>
          <a:bodyPr anchor="t" rtlCol="false" tIns="0" lIns="0" bIns="0" rIns="0">
            <a:spAutoFit/>
          </a:bodyPr>
          <a:lstStyle/>
          <a:p>
            <a:pPr algn="ctr">
              <a:lnSpc>
                <a:spcPts val="8959"/>
              </a:lnSpc>
              <a:spcBef>
                <a:spcPct val="0"/>
              </a:spcBef>
            </a:pPr>
            <a:r>
              <a:rPr lang="en-US" sz="6399" u="sng">
                <a:solidFill>
                  <a:srgbClr val="000000"/>
                </a:solidFill>
                <a:latin typeface="Roboto"/>
                <a:ea typeface="Roboto"/>
                <a:cs typeface="Roboto"/>
                <a:sym typeface="Roboto"/>
              </a:rPr>
              <a:t>Ysgolion bach vs ysgolion mawr</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5334854" y="7748690"/>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2"/>
            <a:stretch>
              <a:fillRect l="0" t="0" r="0" b="0"/>
            </a:stretch>
          </a:blipFill>
        </p:spPr>
      </p:sp>
      <p:sp>
        <p:nvSpPr>
          <p:cNvPr name="Freeform 3" id="3"/>
          <p:cNvSpPr/>
          <p:nvPr/>
        </p:nvSpPr>
        <p:spPr>
          <a:xfrm flipH="false" flipV="false" rot="10052228">
            <a:off x="5567048" y="-2921508"/>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4" id="4"/>
          <p:cNvSpPr/>
          <p:nvPr/>
        </p:nvSpPr>
        <p:spPr>
          <a:xfrm flipH="false" flipV="false" rot="-9792953">
            <a:off x="7170984" y="-1968509"/>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3"/>
            <a:stretch>
              <a:fillRect l="0" t="0" r="0" b="0"/>
            </a:stretch>
          </a:blipFill>
        </p:spPr>
      </p:sp>
      <p:sp>
        <p:nvSpPr>
          <p:cNvPr name="Freeform 5" id="5"/>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6" id="6"/>
          <p:cNvSpPr/>
          <p:nvPr/>
        </p:nvSpPr>
        <p:spPr>
          <a:xfrm flipH="false" flipV="false" rot="7639208">
            <a:off x="-4094692" y="-1903797"/>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0">
            <a:off x="9761139" y="-418550"/>
            <a:ext cx="9783239" cy="10705550"/>
          </a:xfrm>
          <a:custGeom>
            <a:avLst/>
            <a:gdLst/>
            <a:ahLst/>
            <a:cxnLst/>
            <a:rect r="r" b="b" t="t" l="l"/>
            <a:pathLst>
              <a:path h="10705550" w="9783239">
                <a:moveTo>
                  <a:pt x="0" y="0"/>
                </a:moveTo>
                <a:lnTo>
                  <a:pt x="9783239" y="0"/>
                </a:lnTo>
                <a:lnTo>
                  <a:pt x="9783239" y="10705550"/>
                </a:lnTo>
                <a:lnTo>
                  <a:pt x="0" y="10705550"/>
                </a:lnTo>
                <a:lnTo>
                  <a:pt x="0" y="0"/>
                </a:lnTo>
                <a:close/>
              </a:path>
            </a:pathLst>
          </a:custGeom>
          <a:blipFill>
            <a:blip r:embed="rId5"/>
            <a:stretch>
              <a:fillRect l="-2588" t="0" r="-2588" b="-19584"/>
            </a:stretch>
          </a:blipFill>
        </p:spPr>
      </p:sp>
      <p:sp>
        <p:nvSpPr>
          <p:cNvPr name="Freeform 8" id="8"/>
          <p:cNvSpPr/>
          <p:nvPr/>
        </p:nvSpPr>
        <p:spPr>
          <a:xfrm flipH="false" flipV="false" rot="0">
            <a:off x="273263" y="3152222"/>
            <a:ext cx="9888731" cy="4959443"/>
          </a:xfrm>
          <a:custGeom>
            <a:avLst/>
            <a:gdLst/>
            <a:ahLst/>
            <a:cxnLst/>
            <a:rect r="r" b="b" t="t" l="l"/>
            <a:pathLst>
              <a:path h="4959443" w="9888731">
                <a:moveTo>
                  <a:pt x="0" y="0"/>
                </a:moveTo>
                <a:lnTo>
                  <a:pt x="9888731" y="0"/>
                </a:lnTo>
                <a:lnTo>
                  <a:pt x="9888731" y="4959443"/>
                </a:lnTo>
                <a:lnTo>
                  <a:pt x="0" y="4959443"/>
                </a:lnTo>
                <a:lnTo>
                  <a:pt x="0" y="0"/>
                </a:lnTo>
                <a:close/>
              </a:path>
            </a:pathLst>
          </a:custGeom>
          <a:blipFill>
            <a:blip r:embed="rId6"/>
            <a:stretch>
              <a:fillRect l="-15008" t="-21638" r="-85487" b="-31607"/>
            </a:stretch>
          </a:blipFill>
        </p:spPr>
      </p:sp>
      <p:grpSp>
        <p:nvGrpSpPr>
          <p:cNvPr name="Group 9" id="9"/>
          <p:cNvGrpSpPr/>
          <p:nvPr/>
        </p:nvGrpSpPr>
        <p:grpSpPr>
          <a:xfrm rot="0">
            <a:off x="525647" y="3397763"/>
            <a:ext cx="9235492" cy="4351959"/>
            <a:chOff x="0" y="0"/>
            <a:chExt cx="2432393" cy="1146195"/>
          </a:xfrm>
        </p:grpSpPr>
        <p:sp>
          <p:nvSpPr>
            <p:cNvPr name="Freeform 10" id="10"/>
            <p:cNvSpPr/>
            <p:nvPr/>
          </p:nvSpPr>
          <p:spPr>
            <a:xfrm flipH="false" flipV="false" rot="0">
              <a:off x="0" y="0"/>
              <a:ext cx="2432393" cy="1146195"/>
            </a:xfrm>
            <a:custGeom>
              <a:avLst/>
              <a:gdLst/>
              <a:ahLst/>
              <a:cxnLst/>
              <a:rect r="r" b="b" t="t" l="l"/>
              <a:pathLst>
                <a:path h="1146195" w="2432393">
                  <a:moveTo>
                    <a:pt x="10059" y="0"/>
                  </a:moveTo>
                  <a:lnTo>
                    <a:pt x="2422334" y="0"/>
                  </a:lnTo>
                  <a:cubicBezTo>
                    <a:pt x="2425002" y="0"/>
                    <a:pt x="2427560" y="1060"/>
                    <a:pt x="2429447" y="2946"/>
                  </a:cubicBezTo>
                  <a:cubicBezTo>
                    <a:pt x="2431333" y="4833"/>
                    <a:pt x="2432393" y="7391"/>
                    <a:pt x="2432393" y="10059"/>
                  </a:cubicBezTo>
                  <a:lnTo>
                    <a:pt x="2432393" y="1136136"/>
                  </a:lnTo>
                  <a:cubicBezTo>
                    <a:pt x="2432393" y="1138804"/>
                    <a:pt x="2431333" y="1141362"/>
                    <a:pt x="2429447" y="1143249"/>
                  </a:cubicBezTo>
                  <a:cubicBezTo>
                    <a:pt x="2427560" y="1145135"/>
                    <a:pt x="2425002" y="1146195"/>
                    <a:pt x="2422334" y="1146195"/>
                  </a:cubicBezTo>
                  <a:lnTo>
                    <a:pt x="10059" y="1146195"/>
                  </a:lnTo>
                  <a:cubicBezTo>
                    <a:pt x="7391" y="1146195"/>
                    <a:pt x="4833" y="1145135"/>
                    <a:pt x="2946" y="1143249"/>
                  </a:cubicBezTo>
                  <a:cubicBezTo>
                    <a:pt x="1060" y="1141362"/>
                    <a:pt x="0" y="1138804"/>
                    <a:pt x="0" y="1136136"/>
                  </a:cubicBezTo>
                  <a:lnTo>
                    <a:pt x="0" y="10059"/>
                  </a:lnTo>
                  <a:cubicBezTo>
                    <a:pt x="0" y="7391"/>
                    <a:pt x="1060" y="4833"/>
                    <a:pt x="2946" y="2946"/>
                  </a:cubicBezTo>
                  <a:cubicBezTo>
                    <a:pt x="4833" y="1060"/>
                    <a:pt x="7391" y="0"/>
                    <a:pt x="10059" y="0"/>
                  </a:cubicBezTo>
                  <a:close/>
                </a:path>
              </a:pathLst>
            </a:custGeom>
            <a:solidFill>
              <a:srgbClr val="F6ECE1"/>
            </a:solidFill>
          </p:spPr>
        </p:sp>
        <p:sp>
          <p:nvSpPr>
            <p:cNvPr name="TextBox 11" id="11"/>
            <p:cNvSpPr txBox="true"/>
            <p:nvPr/>
          </p:nvSpPr>
          <p:spPr>
            <a:xfrm>
              <a:off x="0" y="-47625"/>
              <a:ext cx="2432393" cy="1193820"/>
            </a:xfrm>
            <a:prstGeom prst="rect">
              <a:avLst/>
            </a:prstGeom>
          </p:spPr>
          <p:txBody>
            <a:bodyPr anchor="ctr" rtlCol="false" tIns="50800" lIns="50800" bIns="50800" rIns="50800"/>
            <a:lstStyle/>
            <a:p>
              <a:pPr algn="ctr">
                <a:lnSpc>
                  <a:spcPts val="2659"/>
                </a:lnSpc>
              </a:pPr>
            </a:p>
          </p:txBody>
        </p:sp>
      </p:grpSp>
      <p:sp>
        <p:nvSpPr>
          <p:cNvPr name="Freeform 12" id="12"/>
          <p:cNvSpPr/>
          <p:nvPr/>
        </p:nvSpPr>
        <p:spPr>
          <a:xfrm flipH="false" flipV="false" rot="0">
            <a:off x="11262104" y="2537562"/>
            <a:ext cx="7781620" cy="6039186"/>
          </a:xfrm>
          <a:custGeom>
            <a:avLst/>
            <a:gdLst/>
            <a:ahLst/>
            <a:cxnLst/>
            <a:rect r="r" b="b" t="t" l="l"/>
            <a:pathLst>
              <a:path h="6039186" w="7781620">
                <a:moveTo>
                  <a:pt x="0" y="0"/>
                </a:moveTo>
                <a:lnTo>
                  <a:pt x="7781620" y="0"/>
                </a:lnTo>
                <a:lnTo>
                  <a:pt x="7781620" y="6039186"/>
                </a:lnTo>
                <a:lnTo>
                  <a:pt x="0" y="6039186"/>
                </a:lnTo>
                <a:lnTo>
                  <a:pt x="0" y="0"/>
                </a:lnTo>
                <a:close/>
              </a:path>
            </a:pathLst>
          </a:custGeom>
          <a:blipFill>
            <a:blip r:embed="rId7"/>
            <a:stretch>
              <a:fillRect l="-7936" t="0" r="-7936" b="0"/>
            </a:stretch>
          </a:blipFill>
        </p:spPr>
      </p:sp>
      <p:sp>
        <p:nvSpPr>
          <p:cNvPr name="TextBox 13" id="13"/>
          <p:cNvSpPr txBox="true"/>
          <p:nvPr/>
        </p:nvSpPr>
        <p:spPr>
          <a:xfrm rot="0">
            <a:off x="1028700" y="1054735"/>
            <a:ext cx="8425543" cy="1682754"/>
          </a:xfrm>
          <a:prstGeom prst="rect">
            <a:avLst/>
          </a:prstGeom>
        </p:spPr>
        <p:txBody>
          <a:bodyPr anchor="t" rtlCol="false" tIns="0" lIns="0" bIns="0" rIns="0">
            <a:spAutoFit/>
          </a:bodyPr>
          <a:lstStyle/>
          <a:p>
            <a:pPr algn="ctr">
              <a:lnSpc>
                <a:spcPts val="6999"/>
              </a:lnSpc>
              <a:spcBef>
                <a:spcPct val="0"/>
              </a:spcBef>
            </a:pPr>
            <a:r>
              <a:rPr lang="en-US" sz="3499" u="sng">
                <a:solidFill>
                  <a:srgbClr val="705032"/>
                </a:solidFill>
                <a:latin typeface="Roboto"/>
                <a:ea typeface="Roboto"/>
                <a:cs typeface="Roboto"/>
                <a:sym typeface="Roboto"/>
              </a:rPr>
              <a:t>Beth yw’r dadl cystadleol am ysgolion bach vs ysgolion mawr?</a:t>
            </a:r>
          </a:p>
        </p:txBody>
      </p:sp>
      <p:sp>
        <p:nvSpPr>
          <p:cNvPr name="TextBox 14" id="14"/>
          <p:cNvSpPr txBox="true"/>
          <p:nvPr/>
        </p:nvSpPr>
        <p:spPr>
          <a:xfrm rot="0">
            <a:off x="525647" y="3704225"/>
            <a:ext cx="9051651" cy="3648710"/>
          </a:xfrm>
          <a:prstGeom prst="rect">
            <a:avLst/>
          </a:prstGeom>
        </p:spPr>
        <p:txBody>
          <a:bodyPr anchor="t" rtlCol="false" tIns="0" lIns="0" bIns="0" rIns="0">
            <a:spAutoFit/>
          </a:bodyPr>
          <a:lstStyle/>
          <a:p>
            <a:pPr algn="ctr">
              <a:lnSpc>
                <a:spcPts val="3639"/>
              </a:lnSpc>
            </a:pPr>
            <a:r>
              <a:rPr lang="en-US" sz="2599">
                <a:solidFill>
                  <a:srgbClr val="705032"/>
                </a:solidFill>
                <a:latin typeface="Roboto"/>
                <a:ea typeface="Roboto"/>
                <a:cs typeface="Roboto"/>
                <a:sym typeface="Roboto"/>
              </a:rPr>
              <a:t>Mae yna ddadlau enfawr rhwng cau ysgolion bach er mwyn danfon y plant i ysgolion mawr, mae ysgolion bach nawr yn teimlo o dan straen a bygwth wrth i nifer fawr o ysgolion bach cau (Education, 2025). Ers 2013 wnaeth 200 ysgol fach cau ar draws  Cymru (Stocks, 2025) , mae hyn wir yn cael effaith ar lawer o bobl gan fod plant yn cael ei gorfodi i symud i ysgolion arall, athrawon yn colli swyddi a rhieni yn gweld yn anodd ymdopi gyda’r newidiadau.</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2634246" y="3393030"/>
            <a:ext cx="13038428" cy="5003497"/>
          </a:xfrm>
          <a:custGeom>
            <a:avLst/>
            <a:gdLst/>
            <a:ahLst/>
            <a:cxnLst/>
            <a:rect r="r" b="b" t="t" l="l"/>
            <a:pathLst>
              <a:path h="5003497" w="13038428">
                <a:moveTo>
                  <a:pt x="0" y="0"/>
                </a:moveTo>
                <a:lnTo>
                  <a:pt x="13038428" y="0"/>
                </a:lnTo>
                <a:lnTo>
                  <a:pt x="13038428" y="5003497"/>
                </a:lnTo>
                <a:lnTo>
                  <a:pt x="0" y="5003497"/>
                </a:lnTo>
                <a:lnTo>
                  <a:pt x="0" y="0"/>
                </a:lnTo>
                <a:close/>
              </a:path>
            </a:pathLst>
          </a:custGeom>
          <a:blipFill>
            <a:blip r:embed="rId2"/>
            <a:stretch>
              <a:fillRect l="0" t="0" r="0" b="0"/>
            </a:stretch>
          </a:blipFill>
        </p:spPr>
      </p:sp>
      <p:sp>
        <p:nvSpPr>
          <p:cNvPr name="Freeform 3" id="3"/>
          <p:cNvSpPr/>
          <p:nvPr/>
        </p:nvSpPr>
        <p:spPr>
          <a:xfrm flipH="false" flipV="false" rot="-534062">
            <a:off x="-2289016" y="7479853"/>
            <a:ext cx="15734579" cy="5664449"/>
          </a:xfrm>
          <a:custGeom>
            <a:avLst/>
            <a:gdLst/>
            <a:ahLst/>
            <a:cxnLst/>
            <a:rect r="r" b="b" t="t" l="l"/>
            <a:pathLst>
              <a:path h="5664449" w="15734579">
                <a:moveTo>
                  <a:pt x="0" y="0"/>
                </a:moveTo>
                <a:lnTo>
                  <a:pt x="15734579" y="0"/>
                </a:lnTo>
                <a:lnTo>
                  <a:pt x="15734579" y="5664449"/>
                </a:lnTo>
                <a:lnTo>
                  <a:pt x="0" y="5664449"/>
                </a:lnTo>
                <a:lnTo>
                  <a:pt x="0" y="0"/>
                </a:lnTo>
                <a:close/>
              </a:path>
            </a:pathLst>
          </a:custGeom>
          <a:blipFill>
            <a:blip r:embed="rId3"/>
            <a:stretch>
              <a:fillRect l="0" t="0" r="0" b="0"/>
            </a:stretch>
          </a:blipFill>
        </p:spPr>
      </p:sp>
      <p:sp>
        <p:nvSpPr>
          <p:cNvPr name="Freeform 4" id="4"/>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4"/>
            <a:stretch>
              <a:fillRect l="0" t="0" r="0" b="0"/>
            </a:stretch>
          </a:blipFill>
        </p:spPr>
      </p:sp>
      <p:sp>
        <p:nvSpPr>
          <p:cNvPr name="Freeform 5" id="5"/>
          <p:cNvSpPr/>
          <p:nvPr/>
        </p:nvSpPr>
        <p:spPr>
          <a:xfrm flipH="false" flipV="false" rot="10052228">
            <a:off x="5673743" y="-2921508"/>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3"/>
            <a:stretch>
              <a:fillRect l="0" t="0" r="0" b="0"/>
            </a:stretch>
          </a:blipFill>
        </p:spPr>
      </p:sp>
      <p:sp>
        <p:nvSpPr>
          <p:cNvPr name="Freeform 6" id="6"/>
          <p:cNvSpPr/>
          <p:nvPr/>
        </p:nvSpPr>
        <p:spPr>
          <a:xfrm flipH="false" flipV="false" rot="-9792953">
            <a:off x="6241583" y="-1448316"/>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4"/>
            <a:stretch>
              <a:fillRect l="0" t="0" r="0" b="0"/>
            </a:stretch>
          </a:blipFill>
        </p:spPr>
      </p:sp>
      <p:sp>
        <p:nvSpPr>
          <p:cNvPr name="Freeform 7" id="7"/>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5"/>
            <a:stretch>
              <a:fillRect l="0" t="0" r="0" b="0"/>
            </a:stretch>
          </a:blipFill>
        </p:spPr>
      </p:sp>
      <p:sp>
        <p:nvSpPr>
          <p:cNvPr name="Freeform 8" id="8"/>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5"/>
            <a:stretch>
              <a:fillRect l="0" t="0" r="0" b="0"/>
            </a:stretch>
          </a:blipFill>
        </p:spPr>
      </p:sp>
      <p:grpSp>
        <p:nvGrpSpPr>
          <p:cNvPr name="Group 9" id="9"/>
          <p:cNvGrpSpPr/>
          <p:nvPr/>
        </p:nvGrpSpPr>
        <p:grpSpPr>
          <a:xfrm rot="0">
            <a:off x="3095583" y="3758904"/>
            <a:ext cx="12146060" cy="4236572"/>
            <a:chOff x="0" y="0"/>
            <a:chExt cx="3330988" cy="1161856"/>
          </a:xfrm>
        </p:grpSpPr>
        <p:sp>
          <p:nvSpPr>
            <p:cNvPr name="Freeform 10" id="10"/>
            <p:cNvSpPr/>
            <p:nvPr/>
          </p:nvSpPr>
          <p:spPr>
            <a:xfrm flipH="false" flipV="false" rot="0">
              <a:off x="0" y="0"/>
              <a:ext cx="3330988" cy="1161856"/>
            </a:xfrm>
            <a:custGeom>
              <a:avLst/>
              <a:gdLst/>
              <a:ahLst/>
              <a:cxnLst/>
              <a:rect r="r" b="b" t="t" l="l"/>
              <a:pathLst>
                <a:path h="1161856" w="3330988">
                  <a:moveTo>
                    <a:pt x="8286" y="0"/>
                  </a:moveTo>
                  <a:lnTo>
                    <a:pt x="3322701" y="0"/>
                  </a:lnTo>
                  <a:cubicBezTo>
                    <a:pt x="3327278" y="0"/>
                    <a:pt x="3330988" y="3710"/>
                    <a:pt x="3330988" y="8286"/>
                  </a:cubicBezTo>
                  <a:lnTo>
                    <a:pt x="3330988" y="1153570"/>
                  </a:lnTo>
                  <a:cubicBezTo>
                    <a:pt x="3330988" y="1158146"/>
                    <a:pt x="3327278" y="1161856"/>
                    <a:pt x="3322701" y="1161856"/>
                  </a:cubicBezTo>
                  <a:lnTo>
                    <a:pt x="8286" y="1161856"/>
                  </a:lnTo>
                  <a:cubicBezTo>
                    <a:pt x="3710" y="1161856"/>
                    <a:pt x="0" y="1158146"/>
                    <a:pt x="0" y="1153570"/>
                  </a:cubicBezTo>
                  <a:lnTo>
                    <a:pt x="0" y="8286"/>
                  </a:lnTo>
                  <a:cubicBezTo>
                    <a:pt x="0" y="3710"/>
                    <a:pt x="3710" y="0"/>
                    <a:pt x="8286" y="0"/>
                  </a:cubicBezTo>
                  <a:close/>
                </a:path>
              </a:pathLst>
            </a:custGeom>
            <a:solidFill>
              <a:srgbClr val="F6ECE1"/>
            </a:solidFill>
          </p:spPr>
        </p:sp>
        <p:sp>
          <p:nvSpPr>
            <p:cNvPr name="TextBox 11" id="11"/>
            <p:cNvSpPr txBox="true"/>
            <p:nvPr/>
          </p:nvSpPr>
          <p:spPr>
            <a:xfrm>
              <a:off x="0" y="-47625"/>
              <a:ext cx="3330988" cy="1209481"/>
            </a:xfrm>
            <a:prstGeom prst="rect">
              <a:avLst/>
            </a:prstGeom>
          </p:spPr>
          <p:txBody>
            <a:bodyPr anchor="ctr" rtlCol="false" tIns="50800" lIns="50800" bIns="50800" rIns="50800"/>
            <a:lstStyle/>
            <a:p>
              <a:pPr algn="ctr">
                <a:lnSpc>
                  <a:spcPts val="2659"/>
                </a:lnSpc>
                <a:spcBef>
                  <a:spcPct val="0"/>
                </a:spcBef>
              </a:pPr>
            </a:p>
          </p:txBody>
        </p:sp>
      </p:grpSp>
      <p:sp>
        <p:nvSpPr>
          <p:cNvPr name="TextBox 12" id="12"/>
          <p:cNvSpPr txBox="true"/>
          <p:nvPr/>
        </p:nvSpPr>
        <p:spPr>
          <a:xfrm rot="0">
            <a:off x="4886455" y="1825905"/>
            <a:ext cx="8564315" cy="1327024"/>
          </a:xfrm>
          <a:prstGeom prst="rect">
            <a:avLst/>
          </a:prstGeom>
        </p:spPr>
        <p:txBody>
          <a:bodyPr anchor="t" rtlCol="false" tIns="0" lIns="0" bIns="0" rIns="0">
            <a:spAutoFit/>
          </a:bodyPr>
          <a:lstStyle/>
          <a:p>
            <a:pPr algn="ctr">
              <a:lnSpc>
                <a:spcPts val="5136"/>
              </a:lnSpc>
            </a:pPr>
            <a:r>
              <a:rPr lang="en-US" sz="4800">
                <a:solidFill>
                  <a:srgbClr val="705032"/>
                </a:solidFill>
                <a:latin typeface="Roboto"/>
                <a:ea typeface="Roboto"/>
                <a:cs typeface="Roboto"/>
                <a:sym typeface="Roboto"/>
              </a:rPr>
              <a:t>Pryd dechreuodd y dadl ysgolion fach vs ysgolion fawr?</a:t>
            </a:r>
          </a:p>
        </p:txBody>
      </p:sp>
      <p:sp>
        <p:nvSpPr>
          <p:cNvPr name="TextBox 13" id="13"/>
          <p:cNvSpPr txBox="true"/>
          <p:nvPr/>
        </p:nvSpPr>
        <p:spPr>
          <a:xfrm rot="-5400000">
            <a:off x="116529" y="5024695"/>
            <a:ext cx="2431951" cy="1704989"/>
          </a:xfrm>
          <a:prstGeom prst="rect">
            <a:avLst/>
          </a:prstGeom>
        </p:spPr>
        <p:txBody>
          <a:bodyPr anchor="t" rtlCol="false" tIns="0" lIns="0" bIns="0" rIns="0">
            <a:spAutoFit/>
          </a:bodyPr>
          <a:lstStyle/>
          <a:p>
            <a:pPr algn="ctr">
              <a:lnSpc>
                <a:spcPts val="14999"/>
              </a:lnSpc>
              <a:spcBef>
                <a:spcPct val="0"/>
              </a:spcBef>
            </a:pPr>
            <a:r>
              <a:rPr lang="en-US" sz="7499">
                <a:solidFill>
                  <a:srgbClr val="705032"/>
                </a:solidFill>
                <a:latin typeface="Roboto"/>
                <a:ea typeface="Roboto"/>
                <a:cs typeface="Roboto"/>
                <a:sym typeface="Roboto"/>
              </a:rPr>
              <a:t>1960</a:t>
            </a:r>
          </a:p>
        </p:txBody>
      </p:sp>
      <p:sp>
        <p:nvSpPr>
          <p:cNvPr name="TextBox 14" id="14"/>
          <p:cNvSpPr txBox="true"/>
          <p:nvPr/>
        </p:nvSpPr>
        <p:spPr>
          <a:xfrm rot="5400000">
            <a:off x="15754662" y="5107508"/>
            <a:ext cx="2266326" cy="1704989"/>
          </a:xfrm>
          <a:prstGeom prst="rect">
            <a:avLst/>
          </a:prstGeom>
        </p:spPr>
        <p:txBody>
          <a:bodyPr anchor="t" rtlCol="false" tIns="0" lIns="0" bIns="0" rIns="0">
            <a:spAutoFit/>
          </a:bodyPr>
          <a:lstStyle/>
          <a:p>
            <a:pPr algn="ctr">
              <a:lnSpc>
                <a:spcPts val="14999"/>
              </a:lnSpc>
              <a:spcBef>
                <a:spcPct val="0"/>
              </a:spcBef>
            </a:pPr>
            <a:r>
              <a:rPr lang="en-US" sz="7499">
                <a:solidFill>
                  <a:srgbClr val="705032"/>
                </a:solidFill>
                <a:latin typeface="Roboto"/>
                <a:ea typeface="Roboto"/>
                <a:cs typeface="Roboto"/>
                <a:sym typeface="Roboto"/>
              </a:rPr>
              <a:t>2025</a:t>
            </a:r>
          </a:p>
        </p:txBody>
      </p:sp>
      <p:grpSp>
        <p:nvGrpSpPr>
          <p:cNvPr name="Group 15" id="15"/>
          <p:cNvGrpSpPr/>
          <p:nvPr/>
        </p:nvGrpSpPr>
        <p:grpSpPr>
          <a:xfrm rot="0">
            <a:off x="2634246" y="8368393"/>
            <a:ext cx="12146060" cy="1779814"/>
            <a:chOff x="0" y="0"/>
            <a:chExt cx="3198962" cy="468758"/>
          </a:xfrm>
        </p:grpSpPr>
        <p:sp>
          <p:nvSpPr>
            <p:cNvPr name="Freeform 16" id="16"/>
            <p:cNvSpPr/>
            <p:nvPr/>
          </p:nvSpPr>
          <p:spPr>
            <a:xfrm flipH="false" flipV="false" rot="0">
              <a:off x="0" y="0"/>
              <a:ext cx="3198962" cy="468758"/>
            </a:xfrm>
            <a:custGeom>
              <a:avLst/>
              <a:gdLst/>
              <a:ahLst/>
              <a:cxnLst/>
              <a:rect r="r" b="b" t="t" l="l"/>
              <a:pathLst>
                <a:path h="468758" w="3198962">
                  <a:moveTo>
                    <a:pt x="3198962" y="234379"/>
                  </a:moveTo>
                  <a:lnTo>
                    <a:pt x="2792562" y="0"/>
                  </a:lnTo>
                  <a:lnTo>
                    <a:pt x="2792562" y="203200"/>
                  </a:lnTo>
                  <a:lnTo>
                    <a:pt x="0" y="203200"/>
                  </a:lnTo>
                  <a:lnTo>
                    <a:pt x="0" y="265558"/>
                  </a:lnTo>
                  <a:lnTo>
                    <a:pt x="2792562" y="265558"/>
                  </a:lnTo>
                  <a:lnTo>
                    <a:pt x="2792562" y="468758"/>
                  </a:lnTo>
                  <a:lnTo>
                    <a:pt x="3198962" y="234379"/>
                  </a:lnTo>
                  <a:close/>
                </a:path>
              </a:pathLst>
            </a:custGeom>
            <a:solidFill>
              <a:srgbClr val="705032"/>
            </a:solidFill>
          </p:spPr>
        </p:sp>
        <p:sp>
          <p:nvSpPr>
            <p:cNvPr name="TextBox 17" id="17"/>
            <p:cNvSpPr txBox="true"/>
            <p:nvPr/>
          </p:nvSpPr>
          <p:spPr>
            <a:xfrm>
              <a:off x="0" y="155575"/>
              <a:ext cx="3097362" cy="109983"/>
            </a:xfrm>
            <a:prstGeom prst="rect">
              <a:avLst/>
            </a:prstGeom>
          </p:spPr>
          <p:txBody>
            <a:bodyPr anchor="ctr" rtlCol="false" tIns="50800" lIns="50800" bIns="50800" rIns="50800"/>
            <a:lstStyle/>
            <a:p>
              <a:pPr algn="ctr">
                <a:lnSpc>
                  <a:spcPts val="2659"/>
                </a:lnSpc>
              </a:pPr>
            </a:p>
          </p:txBody>
        </p:sp>
      </p:grpSp>
      <p:sp>
        <p:nvSpPr>
          <p:cNvPr name="TextBox 18" id="18"/>
          <p:cNvSpPr txBox="true"/>
          <p:nvPr/>
        </p:nvSpPr>
        <p:spPr>
          <a:xfrm rot="0">
            <a:off x="3037135" y="3907731"/>
            <a:ext cx="12146060" cy="3648710"/>
          </a:xfrm>
          <a:prstGeom prst="rect">
            <a:avLst/>
          </a:prstGeom>
        </p:spPr>
        <p:txBody>
          <a:bodyPr anchor="t" rtlCol="false" tIns="0" lIns="0" bIns="0" rIns="0">
            <a:spAutoFit/>
          </a:bodyPr>
          <a:lstStyle/>
          <a:p>
            <a:pPr algn="ctr">
              <a:lnSpc>
                <a:spcPts val="3639"/>
              </a:lnSpc>
            </a:pPr>
            <a:r>
              <a:rPr lang="en-US" sz="2599">
                <a:solidFill>
                  <a:srgbClr val="705032"/>
                </a:solidFill>
                <a:latin typeface="Roboto"/>
                <a:ea typeface="Roboto"/>
                <a:cs typeface="Roboto"/>
                <a:sym typeface="Roboto"/>
              </a:rPr>
              <a:t>Dechreuodd y ddadl yma yn y 1960au a hyn yn ddadl sydd yn parhau hyd at nawr, mae’r ddadl yma yn gystadleuol ar draws y byd ond yn enwedig ar draws Cymru (Smith a DeYoung, 2026). Mae’n arwyddocaol fod y ddadl yma dal yn parhau hyd at nawr gan fod dadlau gallu cael ei chryfhau ar draws amser, mae hyn yn sicrhau’r canlyniad gorau wrth i’r ddadl dod i ben (Debate Experts, 2025). Mae’r ddadl yma yn bwysig i ystyried gan fod pethau fel hyn gallu effeithio ar y safon o addysg mae pob plentyn yn derbyn a hefyd gellir effeithio ar ddyfodol pob plentyn sy’n mynegi ysgol (EBSCO, 2021).</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395711" y="7454776"/>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315341" y="7598542"/>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3"/>
            <a:stretch>
              <a:fillRect l="0" t="0" r="0" b="0"/>
            </a:stretch>
          </a:blipFill>
        </p:spPr>
      </p:sp>
      <p:sp>
        <p:nvSpPr>
          <p:cNvPr name="Freeform 4" id="4"/>
          <p:cNvSpPr/>
          <p:nvPr/>
        </p:nvSpPr>
        <p:spPr>
          <a:xfrm flipH="false" flipV="false" rot="10052228">
            <a:off x="5567048" y="-3346051"/>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7684727" y="-1986123"/>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8904585">
            <a:off x="12528034" y="9459118"/>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7639208">
            <a:off x="-4649864" y="-2235347"/>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sp>
        <p:nvSpPr>
          <p:cNvPr name="AutoShape 8" id="8"/>
          <p:cNvSpPr/>
          <p:nvPr/>
        </p:nvSpPr>
        <p:spPr>
          <a:xfrm>
            <a:off x="9163050" y="-166899"/>
            <a:ext cx="22953" cy="10620798"/>
          </a:xfrm>
          <a:prstGeom prst="line">
            <a:avLst/>
          </a:prstGeom>
          <a:ln cap="flat" w="38100">
            <a:solidFill>
              <a:srgbClr val="000000"/>
            </a:solidFill>
            <a:prstDash val="solid"/>
            <a:headEnd type="none" len="sm" w="sm"/>
            <a:tailEnd type="none" len="sm" w="sm"/>
          </a:ln>
        </p:spPr>
      </p:sp>
      <p:sp>
        <p:nvSpPr>
          <p:cNvPr name="TextBox 9" id="9"/>
          <p:cNvSpPr txBox="true"/>
          <p:nvPr/>
        </p:nvSpPr>
        <p:spPr>
          <a:xfrm rot="0">
            <a:off x="519254" y="985553"/>
            <a:ext cx="8360229" cy="448311"/>
          </a:xfrm>
          <a:prstGeom prst="rect">
            <a:avLst/>
          </a:prstGeom>
        </p:spPr>
        <p:txBody>
          <a:bodyPr anchor="t" rtlCol="false" tIns="0" lIns="0" bIns="0" rIns="0">
            <a:spAutoFit/>
          </a:bodyPr>
          <a:lstStyle/>
          <a:p>
            <a:pPr algn="ctr">
              <a:lnSpc>
                <a:spcPts val="3639"/>
              </a:lnSpc>
              <a:spcBef>
                <a:spcPct val="0"/>
              </a:spcBef>
            </a:pPr>
            <a:r>
              <a:rPr lang="en-US" sz="2599" u="sng">
                <a:solidFill>
                  <a:srgbClr val="705032"/>
                </a:solidFill>
                <a:latin typeface="Roboto"/>
                <a:ea typeface="Roboto"/>
                <a:cs typeface="Roboto"/>
                <a:sym typeface="Roboto"/>
              </a:rPr>
              <a:t>Beth sy’n da am cael ysgolion bach ynlle ysgol fawr? </a:t>
            </a:r>
          </a:p>
        </p:txBody>
      </p:sp>
      <p:sp>
        <p:nvSpPr>
          <p:cNvPr name="TextBox 10" id="10"/>
          <p:cNvSpPr txBox="true"/>
          <p:nvPr/>
        </p:nvSpPr>
        <p:spPr>
          <a:xfrm rot="0">
            <a:off x="9228221" y="1002131"/>
            <a:ext cx="8420100" cy="431733"/>
          </a:xfrm>
          <a:prstGeom prst="rect">
            <a:avLst/>
          </a:prstGeom>
        </p:spPr>
        <p:txBody>
          <a:bodyPr anchor="t" rtlCol="false" tIns="0" lIns="0" bIns="0" rIns="0">
            <a:spAutoFit/>
          </a:bodyPr>
          <a:lstStyle/>
          <a:p>
            <a:pPr algn="ctr">
              <a:lnSpc>
                <a:spcPts val="3503"/>
              </a:lnSpc>
              <a:spcBef>
                <a:spcPct val="0"/>
              </a:spcBef>
            </a:pPr>
            <a:r>
              <a:rPr lang="en-US" sz="2502" u="sng">
                <a:solidFill>
                  <a:srgbClr val="705032"/>
                </a:solidFill>
                <a:latin typeface="Roboto"/>
                <a:ea typeface="Roboto"/>
                <a:cs typeface="Roboto"/>
                <a:sym typeface="Roboto"/>
              </a:rPr>
              <a:t>Beth sy’n  gwael am cael ysgolion bach ynlle un ysgol fawr? </a:t>
            </a:r>
          </a:p>
        </p:txBody>
      </p:sp>
      <p:sp>
        <p:nvSpPr>
          <p:cNvPr name="AutoShape 11" id="11"/>
          <p:cNvSpPr/>
          <p:nvPr/>
        </p:nvSpPr>
        <p:spPr>
          <a:xfrm flipV="true">
            <a:off x="-281891" y="1645920"/>
            <a:ext cx="20600126" cy="19050"/>
          </a:xfrm>
          <a:prstGeom prst="line">
            <a:avLst/>
          </a:prstGeom>
          <a:ln cap="flat" w="38100">
            <a:solidFill>
              <a:srgbClr val="000000"/>
            </a:solidFill>
            <a:prstDash val="solid"/>
            <a:headEnd type="none" len="sm" w="sm"/>
            <a:tailEnd type="none" len="sm" w="sm"/>
          </a:ln>
        </p:spPr>
      </p:sp>
      <p:sp>
        <p:nvSpPr>
          <p:cNvPr name="TextBox 12" id="12"/>
          <p:cNvSpPr txBox="true"/>
          <p:nvPr/>
        </p:nvSpPr>
        <p:spPr>
          <a:xfrm rot="0">
            <a:off x="312810" y="1859280"/>
            <a:ext cx="8773116" cy="6282690"/>
          </a:xfrm>
          <a:prstGeom prst="rect">
            <a:avLst/>
          </a:prstGeom>
        </p:spPr>
        <p:txBody>
          <a:bodyPr anchor="t" rtlCol="false" tIns="0" lIns="0" bIns="0" rIns="0">
            <a:spAutoFit/>
          </a:bodyPr>
          <a:lstStyle/>
          <a:p>
            <a:pPr algn="l">
              <a:lnSpc>
                <a:spcPts val="3359"/>
              </a:lnSpc>
              <a:spcBef>
                <a:spcPct val="0"/>
              </a:spcBef>
            </a:pPr>
            <a:r>
              <a:rPr lang="en-US" sz="2400">
                <a:solidFill>
                  <a:srgbClr val="705032"/>
                </a:solidFill>
                <a:latin typeface="Roboto"/>
                <a:ea typeface="Roboto"/>
                <a:cs typeface="Roboto"/>
                <a:sym typeface="Roboto"/>
              </a:rPr>
              <a:t>Mae cael llawer o ysgolion bach yn cael llawer o fanteision gwahanol, un rheswm arwyddocaol yw derbyn mwy sylw a chefnogaeth wrth athrawon (Pardoe, 2024),  gan fod dosbarthiadau yn llai o faint mae’n haws i athrawon i greu gwaith sy’n fwy personol ac effeithiol i bob person unigryw (Bisht, 2024). Nododd Sinclair (2025) fod ysgolion fach yn hybu’r iaith Cymraeg a chefndir Cymru, mae’r ysgolion yn gwneud hyn trwy addysg cael ei theilwra i allu dysgu ieithoedd arall. Pwysleisiodd Llywodraeth Cymru (2025) wrth i’r Cymraeg cael ei hybu nawr i ysgolion bach ar draws Cymru gall hyn helpu gyda’r targed o 1 miliwn siaradwyr Cymraeg erbyn 2050. Un fantais arall o gael ysgolion bach yw mae yna awyrgylch teuluol, mae cael ysgolion bach yn rhoi siawns i blant ac athrawon creu perthnasoedd agos, hyn yn gallu helpu safon gwaith plant, llesiant pawb a helpu teimlo’n werthfawr (Brisbane College, 2023).</a:t>
            </a:r>
          </a:p>
        </p:txBody>
      </p:sp>
      <p:sp>
        <p:nvSpPr>
          <p:cNvPr name="TextBox 13" id="13"/>
          <p:cNvSpPr txBox="true"/>
          <p:nvPr/>
        </p:nvSpPr>
        <p:spPr>
          <a:xfrm rot="0">
            <a:off x="9262203" y="1824753"/>
            <a:ext cx="8714784" cy="5444490"/>
          </a:xfrm>
          <a:prstGeom prst="rect">
            <a:avLst/>
          </a:prstGeom>
        </p:spPr>
        <p:txBody>
          <a:bodyPr anchor="t" rtlCol="false" tIns="0" lIns="0" bIns="0" rIns="0">
            <a:spAutoFit/>
          </a:bodyPr>
          <a:lstStyle/>
          <a:p>
            <a:pPr algn="l">
              <a:lnSpc>
                <a:spcPts val="3359"/>
              </a:lnSpc>
              <a:spcBef>
                <a:spcPct val="0"/>
              </a:spcBef>
            </a:pPr>
            <a:r>
              <a:rPr lang="en-US" sz="2400">
                <a:solidFill>
                  <a:srgbClr val="705032"/>
                </a:solidFill>
                <a:latin typeface="Roboto"/>
                <a:ea typeface="Roboto"/>
                <a:cs typeface="Roboto"/>
                <a:sym typeface="Roboto"/>
              </a:rPr>
              <a:t>Mae yna lawer o anfanteision hefyd wrth gael fwy ysgolion bach i gymharu ag un ysgol mawr, un anfantais amlwg yw bod ysgolion bach yn gyfyngedig o rhan ffrindiau, athrawon a gweithgareddau dosbarth (Pardoe, 2024). Mae ysgolion bach yn debygol o gael pobl o’r un crefyddoedd, diwylliant a hil ac felly nad oes digon o amrywiaeth yn y gwaith sydd gallu cael ei dysgu yn ysgolion, mae’n bwysig i blant amrywiaethu a deall pobl wahanol ond mae hyn yn anodd yn ysgolion bach (School Compass, 2024). Nododd Our Kids (2023) fod ysgolion bach yn llai tebygol o gael adnoddau ac offer cywir felly mae’n anodd i fyfyrwyr gwneud gwaith o safon dda heb yr offer cywir, pe bai oedd yn cau ysgolion bach er mwyn cael un ysgol mawr gellir arbed arian er mwyn cael offer ac adnoddau effeithiol.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395711" y="7454776"/>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2318862" y="-3411365"/>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7170984" y="-1968509"/>
            <a:ext cx="18862181" cy="4126102"/>
          </a:xfrm>
          <a:custGeom>
            <a:avLst/>
            <a:gdLst/>
            <a:ahLst/>
            <a:cxnLst/>
            <a:rect r="r" b="b" t="t" l="l"/>
            <a:pathLst>
              <a:path h="4126102" w="18862181">
                <a:moveTo>
                  <a:pt x="0" y="0"/>
                </a:moveTo>
                <a:lnTo>
                  <a:pt x="18862182" y="0"/>
                </a:lnTo>
                <a:lnTo>
                  <a:pt x="18862182" y="4126103"/>
                </a:lnTo>
                <a:lnTo>
                  <a:pt x="0" y="4126103"/>
                </a:lnTo>
                <a:lnTo>
                  <a:pt x="0" y="0"/>
                </a:lnTo>
                <a:close/>
              </a:path>
            </a:pathLst>
          </a:custGeom>
          <a:blipFill>
            <a:blip r:embed="rId3"/>
            <a:stretch>
              <a:fillRect l="0" t="0" r="0" b="0"/>
            </a:stretch>
          </a:blipFill>
        </p:spPr>
      </p:sp>
      <p:sp>
        <p:nvSpPr>
          <p:cNvPr name="Freeform 6" id="6"/>
          <p:cNvSpPr/>
          <p:nvPr/>
        </p:nvSpPr>
        <p:spPr>
          <a:xfrm flipH="false" flipV="false" rot="8904585">
            <a:off x="12560691" y="9328489"/>
            <a:ext cx="8735911" cy="3996679"/>
          </a:xfrm>
          <a:custGeom>
            <a:avLst/>
            <a:gdLst/>
            <a:ahLst/>
            <a:cxnLst/>
            <a:rect r="r" b="b" t="t" l="l"/>
            <a:pathLst>
              <a:path h="3996679" w="8735911">
                <a:moveTo>
                  <a:pt x="0" y="0"/>
                </a:moveTo>
                <a:lnTo>
                  <a:pt x="8735911" y="0"/>
                </a:lnTo>
                <a:lnTo>
                  <a:pt x="8735911" y="3996680"/>
                </a:lnTo>
                <a:lnTo>
                  <a:pt x="0" y="3996680"/>
                </a:lnTo>
                <a:lnTo>
                  <a:pt x="0" y="0"/>
                </a:lnTo>
                <a:close/>
              </a:path>
            </a:pathLst>
          </a:custGeom>
          <a:blipFill>
            <a:blip r:embed="rId4"/>
            <a:stretch>
              <a:fillRect l="0" t="0" r="0" b="0"/>
            </a:stretch>
          </a:blipFill>
        </p:spPr>
      </p:sp>
      <p:sp>
        <p:nvSpPr>
          <p:cNvPr name="Freeform 7" id="7"/>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grpSp>
        <p:nvGrpSpPr>
          <p:cNvPr name="Group 8" id="8"/>
          <p:cNvGrpSpPr>
            <a:grpSpLocks noChangeAspect="true"/>
          </p:cNvGrpSpPr>
          <p:nvPr/>
        </p:nvGrpSpPr>
        <p:grpSpPr>
          <a:xfrm rot="0">
            <a:off x="11000452" y="1558539"/>
            <a:ext cx="5928194" cy="7416423"/>
            <a:chOff x="0" y="0"/>
            <a:chExt cx="15227300" cy="19050000"/>
          </a:xfrm>
        </p:grpSpPr>
        <p:sp>
          <p:nvSpPr>
            <p:cNvPr name="Freeform 9" id="9"/>
            <p:cNvSpPr/>
            <p:nvPr/>
          </p:nvSpPr>
          <p:spPr>
            <a:xfrm flipH="false" flipV="false" rot="0">
              <a:off x="944032" y="1334822"/>
              <a:ext cx="13606916" cy="16933143"/>
            </a:xfrm>
            <a:custGeom>
              <a:avLst/>
              <a:gdLst/>
              <a:ahLst/>
              <a:cxnLst/>
              <a:rect r="r" b="b" t="t" l="l"/>
              <a:pathLst>
                <a:path h="16933143" w="13606916">
                  <a:moveTo>
                    <a:pt x="13372024" y="16933144"/>
                  </a:moveTo>
                  <a:lnTo>
                    <a:pt x="0" y="16933144"/>
                  </a:lnTo>
                  <a:lnTo>
                    <a:pt x="0" y="3963789"/>
                  </a:lnTo>
                  <a:lnTo>
                    <a:pt x="3070363" y="104861"/>
                  </a:lnTo>
                  <a:lnTo>
                    <a:pt x="9999657" y="0"/>
                  </a:lnTo>
                  <a:lnTo>
                    <a:pt x="11721831" y="784042"/>
                  </a:lnTo>
                  <a:lnTo>
                    <a:pt x="13606915" y="5926809"/>
                  </a:lnTo>
                  <a:close/>
                </a:path>
              </a:pathLst>
            </a:custGeom>
            <a:blipFill>
              <a:blip r:embed="rId5"/>
              <a:stretch>
                <a:fillRect l="-55711" t="0" r="-54819" b="0"/>
              </a:stretch>
            </a:blipFill>
          </p:spPr>
        </p:sp>
        <p:sp>
          <p:nvSpPr>
            <p:cNvPr name="Freeform 10" id="10"/>
            <p:cNvSpPr/>
            <p:nvPr/>
          </p:nvSpPr>
          <p:spPr>
            <a:xfrm flipH="false" flipV="false" rot="0">
              <a:off x="0" y="0"/>
              <a:ext cx="15227300" cy="19050000"/>
            </a:xfrm>
            <a:custGeom>
              <a:avLst/>
              <a:gdLst/>
              <a:ahLst/>
              <a:cxnLst/>
              <a:rect r="r" b="b" t="t" l="l"/>
              <a:pathLst>
                <a:path h="19050000" w="15227300">
                  <a:moveTo>
                    <a:pt x="0" y="0"/>
                  </a:moveTo>
                  <a:lnTo>
                    <a:pt x="15227300" y="0"/>
                  </a:lnTo>
                  <a:lnTo>
                    <a:pt x="15227300" y="19050000"/>
                  </a:lnTo>
                  <a:lnTo>
                    <a:pt x="0" y="19050000"/>
                  </a:lnTo>
                  <a:close/>
                </a:path>
              </a:pathLst>
            </a:custGeom>
            <a:blipFill>
              <a:blip r:embed="rId6"/>
              <a:stretch>
                <a:fillRect l="0" t="-272" r="0" b="-272"/>
              </a:stretch>
            </a:blipFill>
          </p:spPr>
        </p:sp>
      </p:grpSp>
      <p:sp>
        <p:nvSpPr>
          <p:cNvPr name="TextBox 11" id="11"/>
          <p:cNvSpPr txBox="true"/>
          <p:nvPr/>
        </p:nvSpPr>
        <p:spPr>
          <a:xfrm rot="0">
            <a:off x="1435271" y="2153846"/>
            <a:ext cx="9225505" cy="6282690"/>
          </a:xfrm>
          <a:prstGeom prst="rect">
            <a:avLst/>
          </a:prstGeom>
        </p:spPr>
        <p:txBody>
          <a:bodyPr anchor="t" rtlCol="false" tIns="0" lIns="0" bIns="0" rIns="0">
            <a:spAutoFit/>
          </a:bodyPr>
          <a:lstStyle/>
          <a:p>
            <a:pPr algn="l">
              <a:lnSpc>
                <a:spcPts val="3359"/>
              </a:lnSpc>
              <a:spcBef>
                <a:spcPct val="0"/>
              </a:spcBef>
            </a:pPr>
            <a:r>
              <a:rPr lang="en-US" sz="2399">
                <a:solidFill>
                  <a:srgbClr val="705032"/>
                </a:solidFill>
                <a:latin typeface="Roboto"/>
                <a:ea typeface="Roboto"/>
                <a:cs typeface="Roboto"/>
                <a:sym typeface="Roboto"/>
              </a:rPr>
              <a:t>Mae gan ysgolion bach gwerthoedd, diddordebau ac agendau gwleidyddol gwahanol i ysgolion mawr. Mae ysgolion bach yn hybu agosatrwydd rhwng athrawon a myfyrwyr er mwyn gallu creu addysgu mwy personol i bob plentyn (Children's Commissioner, 2024), mae ysgolion bach yn sicrhau mwy cymdeithasu rhwng pawb yn enwedig yn werthoedd, diddordebau a gwleidyddiaeth. I gymharu yn ysgolion mawr mae plant yn cael mwy o gyfleoedd yn ysgol ac ar ol ysgol a hefyd yn ysgolion mawr mae plant yn cael ei ddysgu gyda mwy o amrywiaeth felly gall gwybodaeth a gwaith plant fod o safon well i gymharu a phlant yn ysgolion bach (Teachers institute, 2023). Mae pob unigolyn unigryw yn well yn ysgolion penodol, gall hyn dibynnu ar anghenion yr unigolyn, felly mae’n anodd dweud os dyled ysgolion fach cael ei chau er mwyn creu un ysgol fawr gan fydd yn manteisio neu anfanteisiol pobl wahanol (Small schools coalition, 2023).</a:t>
            </a:r>
          </a:p>
        </p:txBody>
      </p:sp>
      <p:grpSp>
        <p:nvGrpSpPr>
          <p:cNvPr name="Group 12" id="12"/>
          <p:cNvGrpSpPr/>
          <p:nvPr/>
        </p:nvGrpSpPr>
        <p:grpSpPr>
          <a:xfrm rot="0">
            <a:off x="1315173" y="1986273"/>
            <a:ext cx="9465701" cy="6674986"/>
            <a:chOff x="0" y="0"/>
            <a:chExt cx="2493024" cy="1758021"/>
          </a:xfrm>
        </p:grpSpPr>
        <p:sp>
          <p:nvSpPr>
            <p:cNvPr name="Freeform 13" id="13"/>
            <p:cNvSpPr/>
            <p:nvPr/>
          </p:nvSpPr>
          <p:spPr>
            <a:xfrm flipH="false" flipV="false" rot="0">
              <a:off x="0" y="0"/>
              <a:ext cx="2493024" cy="1758021"/>
            </a:xfrm>
            <a:custGeom>
              <a:avLst/>
              <a:gdLst/>
              <a:ahLst/>
              <a:cxnLst/>
              <a:rect r="r" b="b" t="t" l="l"/>
              <a:pathLst>
                <a:path h="1758021" w="2493024">
                  <a:moveTo>
                    <a:pt x="0" y="0"/>
                  </a:moveTo>
                  <a:lnTo>
                    <a:pt x="2493024" y="0"/>
                  </a:lnTo>
                  <a:lnTo>
                    <a:pt x="2493024" y="1758021"/>
                  </a:lnTo>
                  <a:lnTo>
                    <a:pt x="0" y="1758021"/>
                  </a:lnTo>
                  <a:close/>
                </a:path>
              </a:pathLst>
            </a:custGeom>
            <a:solidFill>
              <a:srgbClr val="000000">
                <a:alpha val="0"/>
              </a:srgbClr>
            </a:solidFill>
            <a:ln w="38100" cap="sq">
              <a:solidFill>
                <a:srgbClr val="705032"/>
              </a:solidFill>
              <a:prstDash val="solid"/>
              <a:miter/>
            </a:ln>
          </p:spPr>
        </p:sp>
        <p:sp>
          <p:nvSpPr>
            <p:cNvPr name="TextBox 14" id="14"/>
            <p:cNvSpPr txBox="true"/>
            <p:nvPr/>
          </p:nvSpPr>
          <p:spPr>
            <a:xfrm>
              <a:off x="0" y="-57150"/>
              <a:ext cx="2493024" cy="1815171"/>
            </a:xfrm>
            <a:prstGeom prst="rect">
              <a:avLst/>
            </a:prstGeom>
          </p:spPr>
          <p:txBody>
            <a:bodyPr anchor="ctr" rtlCol="false" tIns="50800" lIns="50800" bIns="50800" rIns="50800"/>
            <a:lstStyle/>
            <a:p>
              <a:pPr algn="ctr">
                <a:lnSpc>
                  <a:spcPts val="3359"/>
                </a:lnSpc>
              </a:pPr>
            </a:p>
          </p:txBody>
        </p:sp>
      </p:grpSp>
      <p:sp>
        <p:nvSpPr>
          <p:cNvPr name="TextBox 15" id="15"/>
          <p:cNvSpPr txBox="true"/>
          <p:nvPr/>
        </p:nvSpPr>
        <p:spPr>
          <a:xfrm rot="0">
            <a:off x="1753062" y="952500"/>
            <a:ext cx="15506238" cy="606039"/>
          </a:xfrm>
          <a:prstGeom prst="rect">
            <a:avLst/>
          </a:prstGeom>
        </p:spPr>
        <p:txBody>
          <a:bodyPr anchor="t" rtlCol="false" tIns="0" lIns="0" bIns="0" rIns="0">
            <a:spAutoFit/>
          </a:bodyPr>
          <a:lstStyle/>
          <a:p>
            <a:pPr algn="ctr">
              <a:lnSpc>
                <a:spcPts val="4921"/>
              </a:lnSpc>
              <a:spcBef>
                <a:spcPct val="0"/>
              </a:spcBef>
            </a:pPr>
            <a:r>
              <a:rPr lang="en-US" sz="3515">
                <a:solidFill>
                  <a:srgbClr val="705032"/>
                </a:solidFill>
                <a:latin typeface="Roboto"/>
                <a:ea typeface="Roboto"/>
                <a:cs typeface="Roboto"/>
                <a:sym typeface="Roboto"/>
              </a:rPr>
              <a:t>Gwahaniaethau yn gwerthoedd, diddordebau  ac agendau gwleidyddol</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tretch>
            <a:fillRect/>
          </a:stretch>
        </p:blipFill>
        <p:spPr>
          <a:xfrm rot="0">
            <a:off x="6928461" y="75363"/>
            <a:ext cx="12392225" cy="11244323"/>
          </a:xfrm>
          <a:prstGeom prst="rect">
            <a:avLst/>
          </a:prstGeom>
        </p:spPr>
      </p:pic>
      <p:sp>
        <p:nvSpPr>
          <p:cNvPr name="TextBox 3" id="3"/>
          <p:cNvSpPr txBox="true"/>
          <p:nvPr/>
        </p:nvSpPr>
        <p:spPr>
          <a:xfrm rot="0">
            <a:off x="1237446" y="135861"/>
            <a:ext cx="16021854" cy="972187"/>
          </a:xfrm>
          <a:prstGeom prst="rect">
            <a:avLst/>
          </a:prstGeom>
        </p:spPr>
        <p:txBody>
          <a:bodyPr anchor="t" rtlCol="false" tIns="0" lIns="0" bIns="0" rIns="0">
            <a:spAutoFit/>
          </a:bodyPr>
          <a:lstStyle/>
          <a:p>
            <a:pPr algn="ctr">
              <a:lnSpc>
                <a:spcPts val="7839"/>
              </a:lnSpc>
              <a:spcBef>
                <a:spcPct val="0"/>
              </a:spcBef>
            </a:pPr>
            <a:r>
              <a:rPr lang="en-US" sz="5599">
                <a:solidFill>
                  <a:srgbClr val="000000"/>
                </a:solidFill>
                <a:latin typeface="Roboto"/>
                <a:ea typeface="Roboto"/>
                <a:cs typeface="Roboto"/>
                <a:sym typeface="Roboto"/>
              </a:rPr>
              <a:t>Beth mae plant yn meddwl am  faint dosbarth?</a:t>
            </a:r>
          </a:p>
        </p:txBody>
      </p:sp>
      <p:sp>
        <p:nvSpPr>
          <p:cNvPr name="Freeform 4" id="4"/>
          <p:cNvSpPr/>
          <p:nvPr/>
        </p:nvSpPr>
        <p:spPr>
          <a:xfrm flipH="false" flipV="false" rot="0">
            <a:off x="796246" y="2008743"/>
            <a:ext cx="6848359" cy="6269514"/>
          </a:xfrm>
          <a:custGeom>
            <a:avLst/>
            <a:gdLst/>
            <a:ahLst/>
            <a:cxnLst/>
            <a:rect r="r" b="b" t="t" l="l"/>
            <a:pathLst>
              <a:path h="6269514" w="6848359">
                <a:moveTo>
                  <a:pt x="0" y="0"/>
                </a:moveTo>
                <a:lnTo>
                  <a:pt x="6848359" y="0"/>
                </a:lnTo>
                <a:lnTo>
                  <a:pt x="6848359" y="6269514"/>
                </a:lnTo>
                <a:lnTo>
                  <a:pt x="0" y="6269514"/>
                </a:lnTo>
                <a:lnTo>
                  <a:pt x="0" y="0"/>
                </a:lnTo>
                <a:close/>
              </a:path>
            </a:pathLst>
          </a:custGeom>
          <a:blipFill>
            <a:blip r:embed="rId3"/>
            <a:stretch>
              <a:fillRect l="-16681" t="0" r="-121878" b="0"/>
            </a:stretch>
          </a:blipFill>
        </p:spPr>
      </p:sp>
      <p:grpSp>
        <p:nvGrpSpPr>
          <p:cNvPr name="Group 5" id="5"/>
          <p:cNvGrpSpPr/>
          <p:nvPr/>
        </p:nvGrpSpPr>
        <p:grpSpPr>
          <a:xfrm rot="0">
            <a:off x="1028700" y="2562767"/>
            <a:ext cx="6327021" cy="5161466"/>
            <a:chOff x="0" y="0"/>
            <a:chExt cx="1735149" cy="1415503"/>
          </a:xfrm>
        </p:grpSpPr>
        <p:sp>
          <p:nvSpPr>
            <p:cNvPr name="Freeform 6" id="6"/>
            <p:cNvSpPr/>
            <p:nvPr/>
          </p:nvSpPr>
          <p:spPr>
            <a:xfrm flipH="false" flipV="false" rot="0">
              <a:off x="0" y="0"/>
              <a:ext cx="1735150" cy="1415503"/>
            </a:xfrm>
            <a:custGeom>
              <a:avLst/>
              <a:gdLst/>
              <a:ahLst/>
              <a:cxnLst/>
              <a:rect r="r" b="b" t="t" l="l"/>
              <a:pathLst>
                <a:path h="1415503" w="1735150">
                  <a:moveTo>
                    <a:pt x="15907" y="0"/>
                  </a:moveTo>
                  <a:lnTo>
                    <a:pt x="1719242" y="0"/>
                  </a:lnTo>
                  <a:cubicBezTo>
                    <a:pt x="1728028" y="0"/>
                    <a:pt x="1735150" y="7122"/>
                    <a:pt x="1735150" y="15907"/>
                  </a:cubicBezTo>
                  <a:lnTo>
                    <a:pt x="1735150" y="1399596"/>
                  </a:lnTo>
                  <a:cubicBezTo>
                    <a:pt x="1735150" y="1408381"/>
                    <a:pt x="1728028" y="1415503"/>
                    <a:pt x="1719242" y="1415503"/>
                  </a:cubicBezTo>
                  <a:lnTo>
                    <a:pt x="15907" y="1415503"/>
                  </a:lnTo>
                  <a:cubicBezTo>
                    <a:pt x="7122" y="1415503"/>
                    <a:pt x="0" y="1408381"/>
                    <a:pt x="0" y="1399596"/>
                  </a:cubicBezTo>
                  <a:lnTo>
                    <a:pt x="0" y="15907"/>
                  </a:lnTo>
                  <a:cubicBezTo>
                    <a:pt x="0" y="7122"/>
                    <a:pt x="7122" y="0"/>
                    <a:pt x="15907" y="0"/>
                  </a:cubicBezTo>
                  <a:close/>
                </a:path>
              </a:pathLst>
            </a:custGeom>
            <a:solidFill>
              <a:srgbClr val="F6ECE1"/>
            </a:solidFill>
          </p:spPr>
        </p:sp>
        <p:sp>
          <p:nvSpPr>
            <p:cNvPr name="TextBox 7" id="7"/>
            <p:cNvSpPr txBox="true"/>
            <p:nvPr/>
          </p:nvSpPr>
          <p:spPr>
            <a:xfrm>
              <a:off x="0" y="-47625"/>
              <a:ext cx="1735149" cy="1463128"/>
            </a:xfrm>
            <a:prstGeom prst="rect">
              <a:avLst/>
            </a:prstGeom>
          </p:spPr>
          <p:txBody>
            <a:bodyPr anchor="ctr" rtlCol="false" tIns="50800" lIns="50800" bIns="50800" rIns="50800"/>
            <a:lstStyle/>
            <a:p>
              <a:pPr algn="ctr">
                <a:lnSpc>
                  <a:spcPts val="2659"/>
                </a:lnSpc>
                <a:spcBef>
                  <a:spcPct val="0"/>
                </a:spcBef>
              </a:pPr>
            </a:p>
          </p:txBody>
        </p:sp>
      </p:grpSp>
      <p:sp>
        <p:nvSpPr>
          <p:cNvPr name="TextBox 8" id="8"/>
          <p:cNvSpPr txBox="true"/>
          <p:nvPr/>
        </p:nvSpPr>
        <p:spPr>
          <a:xfrm rot="0">
            <a:off x="1279821" y="3263899"/>
            <a:ext cx="5881208" cy="3692526"/>
          </a:xfrm>
          <a:prstGeom prst="rect">
            <a:avLst/>
          </a:prstGeom>
        </p:spPr>
        <p:txBody>
          <a:bodyPr anchor="t" rtlCol="false" tIns="0" lIns="0" bIns="0" rIns="0">
            <a:spAutoFit/>
          </a:bodyPr>
          <a:lstStyle/>
          <a:p>
            <a:pPr algn="ctr">
              <a:lnSpc>
                <a:spcPts val="4899"/>
              </a:lnSpc>
              <a:spcBef>
                <a:spcPct val="0"/>
              </a:spcBef>
            </a:pPr>
            <a:r>
              <a:rPr lang="en-US" sz="3499">
                <a:solidFill>
                  <a:srgbClr val="000000"/>
                </a:solidFill>
                <a:latin typeface="Roboto"/>
                <a:ea typeface="Roboto"/>
                <a:cs typeface="Roboto"/>
                <a:sym typeface="Roboto"/>
              </a:rPr>
              <a:t>Mae rhai myfyrwyr yn credu fod dosbarthiadau mawr yn cael perfformiad academaidd gwael, i pa raddau mae plant yn cytuno/ anghytuno gyda hyn? </a:t>
            </a:r>
          </a:p>
        </p:txBody>
      </p:sp>
      <p:sp>
        <p:nvSpPr>
          <p:cNvPr name="TextBox 9" id="9"/>
          <p:cNvSpPr txBox="true"/>
          <p:nvPr/>
        </p:nvSpPr>
        <p:spPr>
          <a:xfrm rot="0">
            <a:off x="3142215" y="8925560"/>
            <a:ext cx="2156420" cy="365760"/>
          </a:xfrm>
          <a:prstGeom prst="rect">
            <a:avLst/>
          </a:prstGeom>
        </p:spPr>
        <p:txBody>
          <a:bodyPr anchor="t" rtlCol="false" tIns="0" lIns="0" bIns="0" rIns="0">
            <a:spAutoFit/>
          </a:bodyPr>
          <a:lstStyle/>
          <a:p>
            <a:pPr algn="ctr">
              <a:lnSpc>
                <a:spcPts val="2939"/>
              </a:lnSpc>
              <a:spcBef>
                <a:spcPct val="0"/>
              </a:spcBef>
            </a:pPr>
            <a:r>
              <a:rPr lang="en-US" sz="2099">
                <a:solidFill>
                  <a:srgbClr val="000000"/>
                </a:solidFill>
                <a:latin typeface="Roboto"/>
                <a:ea typeface="Roboto"/>
                <a:cs typeface="Roboto"/>
                <a:sym typeface="Roboto"/>
              </a:rPr>
              <a:t>(Huffstetler, 2018)</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338762" y="1564320"/>
            <a:ext cx="8375587" cy="7693980"/>
          </a:xfrm>
          <a:custGeom>
            <a:avLst/>
            <a:gdLst/>
            <a:ahLst/>
            <a:cxnLst/>
            <a:rect r="r" b="b" t="t" l="l"/>
            <a:pathLst>
              <a:path h="7693980" w="8375587">
                <a:moveTo>
                  <a:pt x="0" y="0"/>
                </a:moveTo>
                <a:lnTo>
                  <a:pt x="8375587" y="0"/>
                </a:lnTo>
                <a:lnTo>
                  <a:pt x="8375587" y="7693980"/>
                </a:lnTo>
                <a:lnTo>
                  <a:pt x="0" y="7693980"/>
                </a:lnTo>
                <a:lnTo>
                  <a:pt x="0" y="0"/>
                </a:lnTo>
                <a:close/>
              </a:path>
            </a:pathLst>
          </a:custGeom>
          <a:blipFill>
            <a:blip r:embed="rId2"/>
            <a:stretch>
              <a:fillRect l="-15436" t="0" r="-123943" b="0"/>
            </a:stretch>
          </a:blipFill>
        </p:spPr>
      </p:sp>
      <p:sp>
        <p:nvSpPr>
          <p:cNvPr name="Freeform 3" id="3"/>
          <p:cNvSpPr/>
          <p:nvPr/>
        </p:nvSpPr>
        <p:spPr>
          <a:xfrm flipH="false" flipV="false" rot="-534062">
            <a:off x="-1276645" y="7723613"/>
            <a:ext cx="15734579" cy="5664449"/>
          </a:xfrm>
          <a:custGeom>
            <a:avLst/>
            <a:gdLst/>
            <a:ahLst/>
            <a:cxnLst/>
            <a:rect r="r" b="b" t="t" l="l"/>
            <a:pathLst>
              <a:path h="5664449" w="15734579">
                <a:moveTo>
                  <a:pt x="0" y="0"/>
                </a:moveTo>
                <a:lnTo>
                  <a:pt x="15734580" y="0"/>
                </a:lnTo>
                <a:lnTo>
                  <a:pt x="15734580" y="5664448"/>
                </a:lnTo>
                <a:lnTo>
                  <a:pt x="0" y="5664448"/>
                </a:lnTo>
                <a:lnTo>
                  <a:pt x="0" y="0"/>
                </a:lnTo>
                <a:close/>
              </a:path>
            </a:pathLst>
          </a:custGeom>
          <a:blipFill>
            <a:blip r:embed="rId3"/>
            <a:stretch>
              <a:fillRect l="0" t="0" r="0" b="0"/>
            </a:stretch>
          </a:blipFill>
        </p:spPr>
      </p:sp>
      <p:sp>
        <p:nvSpPr>
          <p:cNvPr name="Freeform 4" id="4"/>
          <p:cNvSpPr/>
          <p:nvPr/>
        </p:nvSpPr>
        <p:spPr>
          <a:xfrm flipH="false" flipV="false" rot="1220755">
            <a:off x="-8768202" y="7975386"/>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4"/>
            <a:stretch>
              <a:fillRect l="0" t="0" r="0" b="0"/>
            </a:stretch>
          </a:blipFill>
        </p:spPr>
      </p:sp>
      <p:grpSp>
        <p:nvGrpSpPr>
          <p:cNvPr name="Group 5" id="5"/>
          <p:cNvGrpSpPr/>
          <p:nvPr/>
        </p:nvGrpSpPr>
        <p:grpSpPr>
          <a:xfrm rot="0">
            <a:off x="662889" y="1865418"/>
            <a:ext cx="7826451" cy="6979772"/>
            <a:chOff x="0" y="0"/>
            <a:chExt cx="2146360" cy="1914163"/>
          </a:xfrm>
        </p:grpSpPr>
        <p:sp>
          <p:nvSpPr>
            <p:cNvPr name="Freeform 6" id="6"/>
            <p:cNvSpPr/>
            <p:nvPr/>
          </p:nvSpPr>
          <p:spPr>
            <a:xfrm flipH="false" flipV="false" rot="0">
              <a:off x="0" y="0"/>
              <a:ext cx="2146359" cy="1914163"/>
            </a:xfrm>
            <a:custGeom>
              <a:avLst/>
              <a:gdLst/>
              <a:ahLst/>
              <a:cxnLst/>
              <a:rect r="r" b="b" t="t" l="l"/>
              <a:pathLst>
                <a:path h="1914163" w="2146359">
                  <a:moveTo>
                    <a:pt x="12860" y="0"/>
                  </a:moveTo>
                  <a:lnTo>
                    <a:pt x="2133500" y="0"/>
                  </a:lnTo>
                  <a:cubicBezTo>
                    <a:pt x="2136910" y="0"/>
                    <a:pt x="2140181" y="1355"/>
                    <a:pt x="2142593" y="3766"/>
                  </a:cubicBezTo>
                  <a:cubicBezTo>
                    <a:pt x="2145005" y="6178"/>
                    <a:pt x="2146359" y="9449"/>
                    <a:pt x="2146359" y="12860"/>
                  </a:cubicBezTo>
                  <a:lnTo>
                    <a:pt x="2146359" y="1901303"/>
                  </a:lnTo>
                  <a:cubicBezTo>
                    <a:pt x="2146359" y="1904714"/>
                    <a:pt x="2145005" y="1907985"/>
                    <a:pt x="2142593" y="1910396"/>
                  </a:cubicBezTo>
                  <a:cubicBezTo>
                    <a:pt x="2140181" y="1912808"/>
                    <a:pt x="2136910" y="1914163"/>
                    <a:pt x="2133500" y="1914163"/>
                  </a:cubicBezTo>
                  <a:lnTo>
                    <a:pt x="12860" y="1914163"/>
                  </a:lnTo>
                  <a:cubicBezTo>
                    <a:pt x="9449" y="1914163"/>
                    <a:pt x="6178" y="1912808"/>
                    <a:pt x="3766" y="1910396"/>
                  </a:cubicBezTo>
                  <a:cubicBezTo>
                    <a:pt x="1355" y="1907985"/>
                    <a:pt x="0" y="1904714"/>
                    <a:pt x="0" y="1901303"/>
                  </a:cubicBezTo>
                  <a:lnTo>
                    <a:pt x="0" y="12860"/>
                  </a:lnTo>
                  <a:cubicBezTo>
                    <a:pt x="0" y="9449"/>
                    <a:pt x="1355" y="6178"/>
                    <a:pt x="3766" y="3766"/>
                  </a:cubicBezTo>
                  <a:cubicBezTo>
                    <a:pt x="6178" y="1355"/>
                    <a:pt x="9449" y="0"/>
                    <a:pt x="12860" y="0"/>
                  </a:cubicBezTo>
                  <a:close/>
                </a:path>
              </a:pathLst>
            </a:custGeom>
            <a:solidFill>
              <a:srgbClr val="F6ECE1"/>
            </a:solidFill>
          </p:spPr>
        </p:sp>
        <p:sp>
          <p:nvSpPr>
            <p:cNvPr name="TextBox 7" id="7"/>
            <p:cNvSpPr txBox="true"/>
            <p:nvPr/>
          </p:nvSpPr>
          <p:spPr>
            <a:xfrm>
              <a:off x="0" y="-47625"/>
              <a:ext cx="2146360" cy="1961788"/>
            </a:xfrm>
            <a:prstGeom prst="rect">
              <a:avLst/>
            </a:prstGeom>
          </p:spPr>
          <p:txBody>
            <a:bodyPr anchor="ctr" rtlCol="false" tIns="50800" lIns="50800" bIns="50800" rIns="50800"/>
            <a:lstStyle/>
            <a:p>
              <a:pPr algn="ctr">
                <a:lnSpc>
                  <a:spcPts val="2659"/>
                </a:lnSpc>
                <a:spcBef>
                  <a:spcPct val="0"/>
                </a:spcBef>
              </a:pPr>
            </a:p>
          </p:txBody>
        </p:sp>
      </p:grpSp>
      <p:sp>
        <p:nvSpPr>
          <p:cNvPr name="Freeform 8" id="8"/>
          <p:cNvSpPr/>
          <p:nvPr/>
        </p:nvSpPr>
        <p:spPr>
          <a:xfrm flipH="false" flipV="false" rot="10052228">
            <a:off x="5673743"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3"/>
            <a:stretch>
              <a:fillRect l="0" t="0" r="0" b="0"/>
            </a:stretch>
          </a:blipFill>
        </p:spPr>
      </p:sp>
      <p:sp>
        <p:nvSpPr>
          <p:cNvPr name="Freeform 9" id="9"/>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4"/>
            <a:stretch>
              <a:fillRect l="0" t="0" r="0" b="0"/>
            </a:stretch>
          </a:blipFill>
        </p:spPr>
      </p:sp>
      <p:sp>
        <p:nvSpPr>
          <p:cNvPr name="Freeform 10" id="10"/>
          <p:cNvSpPr/>
          <p:nvPr/>
        </p:nvSpPr>
        <p:spPr>
          <a:xfrm flipH="false" flipV="false" rot="8904585">
            <a:off x="12891345"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5"/>
            <a:stretch>
              <a:fillRect l="0" t="0" r="0" b="0"/>
            </a:stretch>
          </a:blipFill>
        </p:spPr>
      </p:sp>
      <p:sp>
        <p:nvSpPr>
          <p:cNvPr name="Freeform 11" id="11"/>
          <p:cNvSpPr/>
          <p:nvPr/>
        </p:nvSpPr>
        <p:spPr>
          <a:xfrm flipH="false" flipV="false" rot="7639208">
            <a:off x="-4029193" y="-2136543"/>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5"/>
            <a:stretch>
              <a:fillRect l="0" t="0" r="0" b="0"/>
            </a:stretch>
          </a:blipFill>
        </p:spPr>
      </p:sp>
      <p:sp>
        <p:nvSpPr>
          <p:cNvPr name="Freeform 12" id="12"/>
          <p:cNvSpPr/>
          <p:nvPr/>
        </p:nvSpPr>
        <p:spPr>
          <a:xfrm flipH="false" flipV="false" rot="0">
            <a:off x="9144000" y="2172089"/>
            <a:ext cx="10673974" cy="5942823"/>
          </a:xfrm>
          <a:custGeom>
            <a:avLst/>
            <a:gdLst/>
            <a:ahLst/>
            <a:cxnLst/>
            <a:rect r="r" b="b" t="t" l="l"/>
            <a:pathLst>
              <a:path h="5942823" w="10673974">
                <a:moveTo>
                  <a:pt x="0" y="0"/>
                </a:moveTo>
                <a:lnTo>
                  <a:pt x="10673974" y="0"/>
                </a:lnTo>
                <a:lnTo>
                  <a:pt x="10673974" y="5942822"/>
                </a:lnTo>
                <a:lnTo>
                  <a:pt x="0" y="5942822"/>
                </a:lnTo>
                <a:lnTo>
                  <a:pt x="0" y="0"/>
                </a:lnTo>
                <a:close/>
              </a:path>
            </a:pathLst>
          </a:custGeom>
          <a:blipFill>
            <a:blip r:embed="rId6"/>
            <a:stretch>
              <a:fillRect l="-11906" t="0" r="-11906" b="0"/>
            </a:stretch>
          </a:blipFill>
        </p:spPr>
      </p:sp>
      <p:sp>
        <p:nvSpPr>
          <p:cNvPr name="TextBox 13" id="13"/>
          <p:cNvSpPr txBox="true"/>
          <p:nvPr/>
        </p:nvSpPr>
        <p:spPr>
          <a:xfrm rot="0">
            <a:off x="2207852" y="647438"/>
            <a:ext cx="4013313" cy="819674"/>
          </a:xfrm>
          <a:prstGeom prst="rect">
            <a:avLst/>
          </a:prstGeom>
        </p:spPr>
        <p:txBody>
          <a:bodyPr anchor="t" rtlCol="false" tIns="0" lIns="0" bIns="0" rIns="0">
            <a:spAutoFit/>
          </a:bodyPr>
          <a:lstStyle/>
          <a:p>
            <a:pPr algn="ctr">
              <a:lnSpc>
                <a:spcPts val="6207"/>
              </a:lnSpc>
              <a:spcBef>
                <a:spcPct val="0"/>
              </a:spcBef>
            </a:pPr>
            <a:r>
              <a:rPr lang="en-US" sz="5800" u="sng">
                <a:solidFill>
                  <a:srgbClr val="705032"/>
                </a:solidFill>
                <a:latin typeface="Roboto"/>
                <a:ea typeface="Roboto"/>
                <a:cs typeface="Roboto"/>
                <a:sym typeface="Roboto"/>
              </a:rPr>
              <a:t>Estyn</a:t>
            </a:r>
          </a:p>
        </p:txBody>
      </p:sp>
      <p:sp>
        <p:nvSpPr>
          <p:cNvPr name="TextBox 14" id="14"/>
          <p:cNvSpPr txBox="true"/>
          <p:nvPr/>
        </p:nvSpPr>
        <p:spPr>
          <a:xfrm rot="0">
            <a:off x="728203" y="1840253"/>
            <a:ext cx="7761136" cy="7004936"/>
          </a:xfrm>
          <a:prstGeom prst="rect">
            <a:avLst/>
          </a:prstGeom>
        </p:spPr>
        <p:txBody>
          <a:bodyPr anchor="t" rtlCol="false" tIns="0" lIns="0" bIns="0" rIns="0">
            <a:spAutoFit/>
          </a:bodyPr>
          <a:lstStyle/>
          <a:p>
            <a:pPr algn="l">
              <a:lnSpc>
                <a:spcPts val="3451"/>
              </a:lnSpc>
            </a:pPr>
            <a:r>
              <a:rPr lang="en-US" sz="2465">
                <a:solidFill>
                  <a:srgbClr val="705032"/>
                </a:solidFill>
                <a:latin typeface="Roboto"/>
                <a:ea typeface="Roboto"/>
                <a:cs typeface="Roboto"/>
                <a:sym typeface="Roboto"/>
              </a:rPr>
              <a:t>Mae gan Estyn canfyddiadau gwahanol ar y ddadl ysgolion bach vs ysgolion mawr, un canfyddiad allweddol darganfyddodd oedd nad oedd ysgolion bach neu’n mawr yn cael graddau gwell na’r gilydd, gall y ddau fath o ysgol sgorio’nd da neu’n wael (Estyn, 2024). Gall hyn meddalu’r ddadl hon trwy weld nad oes fudd enfawr wrth gau ysgolion fach er mwyn lles y plant. Darganfyddodd Estyn (2024) nodweddion da a gwael  yn y ddau fath o ysgol fel plant yn ysgolion bach yn cael presenoldeb gwell na yn ysgolion fawr ond mae ysgolion fawr yn dueddol o fod o dan well arweinyddiaeth. Gan fod Estyn sef arholwr ysgolion ddim yn gweld gwahaniaethau mawr rhwng y ddau fath o ysgol mae’n fygythiol i gau ysgolion bach er mwyn cael pobl mynegi ysgolion mawr gan nad ydy ysgolion mawr yn berthnasol ac effeithiol i bawb.</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5673743"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7639208">
            <a:off x="-4160006" y="-1638470"/>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TextBox 8" id="8"/>
          <p:cNvSpPr txBox="true"/>
          <p:nvPr/>
        </p:nvSpPr>
        <p:spPr>
          <a:xfrm rot="0">
            <a:off x="1213148" y="1647082"/>
            <a:ext cx="15701070" cy="529463"/>
          </a:xfrm>
          <a:prstGeom prst="rect">
            <a:avLst/>
          </a:prstGeom>
        </p:spPr>
        <p:txBody>
          <a:bodyPr anchor="t" rtlCol="false" tIns="0" lIns="0" bIns="0" rIns="0">
            <a:spAutoFit/>
          </a:bodyPr>
          <a:lstStyle/>
          <a:p>
            <a:pPr algn="ctr">
              <a:lnSpc>
                <a:spcPts val="4066"/>
              </a:lnSpc>
              <a:spcBef>
                <a:spcPct val="0"/>
              </a:spcBef>
            </a:pPr>
            <a:r>
              <a:rPr lang="en-US" sz="3800" u="sng">
                <a:solidFill>
                  <a:srgbClr val="705032"/>
                </a:solidFill>
                <a:latin typeface="Roboto"/>
                <a:ea typeface="Roboto"/>
                <a:cs typeface="Roboto"/>
                <a:sym typeface="Roboto"/>
              </a:rPr>
              <a:t>Pwysigrwydd addysgol, diwylliannol a cymdeithasol am cau ysgolion fach</a:t>
            </a:r>
          </a:p>
        </p:txBody>
      </p:sp>
      <p:sp>
        <p:nvSpPr>
          <p:cNvPr name="Freeform 9" id="9"/>
          <p:cNvSpPr/>
          <p:nvPr/>
        </p:nvSpPr>
        <p:spPr>
          <a:xfrm flipH="false" flipV="false" rot="0">
            <a:off x="602008" y="3086039"/>
            <a:ext cx="16898636" cy="4152487"/>
          </a:xfrm>
          <a:custGeom>
            <a:avLst/>
            <a:gdLst/>
            <a:ahLst/>
            <a:cxnLst/>
            <a:rect r="r" b="b" t="t" l="l"/>
            <a:pathLst>
              <a:path h="4152487" w="16898636">
                <a:moveTo>
                  <a:pt x="0" y="0"/>
                </a:moveTo>
                <a:lnTo>
                  <a:pt x="16898636" y="0"/>
                </a:lnTo>
                <a:lnTo>
                  <a:pt x="16898636" y="4152487"/>
                </a:lnTo>
                <a:lnTo>
                  <a:pt x="0" y="4152487"/>
                </a:lnTo>
                <a:lnTo>
                  <a:pt x="0" y="0"/>
                </a:lnTo>
                <a:close/>
              </a:path>
            </a:pathLst>
          </a:custGeom>
          <a:blipFill>
            <a:blip r:embed="rId5"/>
            <a:stretch>
              <a:fillRect l="0" t="-22538" r="-2319" b="-37077"/>
            </a:stretch>
          </a:blipFill>
        </p:spPr>
      </p:sp>
      <p:grpSp>
        <p:nvGrpSpPr>
          <p:cNvPr name="Group 10" id="10"/>
          <p:cNvGrpSpPr/>
          <p:nvPr/>
        </p:nvGrpSpPr>
        <p:grpSpPr>
          <a:xfrm rot="0">
            <a:off x="919713" y="3325276"/>
            <a:ext cx="16339587" cy="3586678"/>
            <a:chOff x="0" y="0"/>
            <a:chExt cx="4481039" cy="983626"/>
          </a:xfrm>
        </p:grpSpPr>
        <p:sp>
          <p:nvSpPr>
            <p:cNvPr name="Freeform 11" id="11"/>
            <p:cNvSpPr/>
            <p:nvPr/>
          </p:nvSpPr>
          <p:spPr>
            <a:xfrm flipH="false" flipV="false" rot="0">
              <a:off x="0" y="0"/>
              <a:ext cx="4481039" cy="983626"/>
            </a:xfrm>
            <a:custGeom>
              <a:avLst/>
              <a:gdLst/>
              <a:ahLst/>
              <a:cxnLst/>
              <a:rect r="r" b="b" t="t" l="l"/>
              <a:pathLst>
                <a:path h="983626" w="4481039">
                  <a:moveTo>
                    <a:pt x="6160" y="0"/>
                  </a:moveTo>
                  <a:lnTo>
                    <a:pt x="4474879" y="0"/>
                  </a:lnTo>
                  <a:cubicBezTo>
                    <a:pt x="4476513" y="0"/>
                    <a:pt x="4478080" y="649"/>
                    <a:pt x="4479235" y="1804"/>
                  </a:cubicBezTo>
                  <a:cubicBezTo>
                    <a:pt x="4480390" y="2959"/>
                    <a:pt x="4481039" y="4526"/>
                    <a:pt x="4481039" y="6160"/>
                  </a:cubicBezTo>
                  <a:lnTo>
                    <a:pt x="4481039" y="977467"/>
                  </a:lnTo>
                  <a:cubicBezTo>
                    <a:pt x="4481039" y="979100"/>
                    <a:pt x="4480390" y="980667"/>
                    <a:pt x="4479235" y="981822"/>
                  </a:cubicBezTo>
                  <a:cubicBezTo>
                    <a:pt x="4478080" y="982977"/>
                    <a:pt x="4476513" y="983626"/>
                    <a:pt x="4474879" y="983626"/>
                  </a:cubicBezTo>
                  <a:lnTo>
                    <a:pt x="6160" y="983626"/>
                  </a:lnTo>
                  <a:cubicBezTo>
                    <a:pt x="2758" y="983626"/>
                    <a:pt x="0" y="980868"/>
                    <a:pt x="0" y="977467"/>
                  </a:cubicBezTo>
                  <a:lnTo>
                    <a:pt x="0" y="6160"/>
                  </a:lnTo>
                  <a:cubicBezTo>
                    <a:pt x="0" y="4526"/>
                    <a:pt x="649" y="2959"/>
                    <a:pt x="1804" y="1804"/>
                  </a:cubicBezTo>
                  <a:cubicBezTo>
                    <a:pt x="2959" y="649"/>
                    <a:pt x="4526" y="0"/>
                    <a:pt x="6160" y="0"/>
                  </a:cubicBezTo>
                  <a:close/>
                </a:path>
              </a:pathLst>
            </a:custGeom>
            <a:solidFill>
              <a:srgbClr val="F6ECE1"/>
            </a:solidFill>
          </p:spPr>
        </p:sp>
        <p:sp>
          <p:nvSpPr>
            <p:cNvPr name="TextBox 12" id="12"/>
            <p:cNvSpPr txBox="true"/>
            <p:nvPr/>
          </p:nvSpPr>
          <p:spPr>
            <a:xfrm>
              <a:off x="0" y="-47625"/>
              <a:ext cx="4481039" cy="1031251"/>
            </a:xfrm>
            <a:prstGeom prst="rect">
              <a:avLst/>
            </a:prstGeom>
          </p:spPr>
          <p:txBody>
            <a:bodyPr anchor="ctr" rtlCol="false" tIns="50800" lIns="50800" bIns="50800" rIns="50800"/>
            <a:lstStyle/>
            <a:p>
              <a:pPr algn="ctr">
                <a:lnSpc>
                  <a:spcPts val="2659"/>
                </a:lnSpc>
                <a:spcBef>
                  <a:spcPct val="0"/>
                </a:spcBef>
              </a:pPr>
            </a:p>
          </p:txBody>
        </p:sp>
      </p:grpSp>
      <p:sp>
        <p:nvSpPr>
          <p:cNvPr name="TextBox 13" id="13"/>
          <p:cNvSpPr txBox="true"/>
          <p:nvPr/>
        </p:nvSpPr>
        <p:spPr>
          <a:xfrm rot="0">
            <a:off x="1066881" y="3495661"/>
            <a:ext cx="16192419" cy="305117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Gall cau ysgolion bach cael effeithiau cymdeithasol ac diwylliannol gwael yn enwedig os ydy yn lleoliadau gwledig, mae’r ysgolion bach gallu bod yn ganolig yn pob cymuned ac yn llefydd i bobl cymdeithasu a chreu ffrindiau newydd, os yw’r ysgolion bach yn cau gall hyn amlygu yn golled yn cymdeithasu a pherthnasoedd penodol i bobl sy’n fyw yn wledig ( Risopoulos-Pichler et al, 2023). Mae ysgolion bach cau lawr gallu bod am nifer o ffactorau gwahanol ond un prif rheswm yw am arbed arian, meddyla fod yn fwy drud i rhedeg i ysgolion fach unlle un ysgol fawr, ond nad yw llywodraeth yn ystyried gall cau lawr ysgolion gallu cael effaith sylweddol ar addysgu a’r gallu i gymdeithasu gydag eraill yn y dyfodol (Kelly, 2025).</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TextBox 2" id="2"/>
          <p:cNvSpPr txBox="true"/>
          <p:nvPr/>
        </p:nvSpPr>
        <p:spPr>
          <a:xfrm rot="0">
            <a:off x="1628712" y="56513"/>
            <a:ext cx="15030576" cy="972187"/>
          </a:xfrm>
          <a:prstGeom prst="rect">
            <a:avLst/>
          </a:prstGeom>
        </p:spPr>
        <p:txBody>
          <a:bodyPr anchor="t" rtlCol="false" tIns="0" lIns="0" bIns="0" rIns="0">
            <a:spAutoFit/>
          </a:bodyPr>
          <a:lstStyle/>
          <a:p>
            <a:pPr algn="ctr">
              <a:lnSpc>
                <a:spcPts val="7839"/>
              </a:lnSpc>
              <a:spcBef>
                <a:spcPct val="0"/>
              </a:spcBef>
            </a:pPr>
            <a:r>
              <a:rPr lang="en-US" sz="5599">
                <a:solidFill>
                  <a:srgbClr val="000000"/>
                </a:solidFill>
                <a:latin typeface="Roboto"/>
                <a:ea typeface="Roboto"/>
                <a:cs typeface="Roboto"/>
                <a:sym typeface="Roboto"/>
              </a:rPr>
              <a:t>Datblygiad yn addysg cyfrwng Cymraeg</a:t>
            </a:r>
          </a:p>
        </p:txBody>
      </p:sp>
      <p:sp>
        <p:nvSpPr>
          <p:cNvPr name="Freeform 3" id="3"/>
          <p:cNvSpPr/>
          <p:nvPr/>
        </p:nvSpPr>
        <p:spPr>
          <a:xfrm flipH="false" flipV="false" rot="0">
            <a:off x="428688" y="1474677"/>
            <a:ext cx="17092877" cy="8812323"/>
          </a:xfrm>
          <a:custGeom>
            <a:avLst/>
            <a:gdLst/>
            <a:ahLst/>
            <a:cxnLst/>
            <a:rect r="r" b="b" t="t" l="l"/>
            <a:pathLst>
              <a:path h="8812323" w="17092877">
                <a:moveTo>
                  <a:pt x="0" y="0"/>
                </a:moveTo>
                <a:lnTo>
                  <a:pt x="17092877" y="0"/>
                </a:lnTo>
                <a:lnTo>
                  <a:pt x="17092877" y="8812323"/>
                </a:lnTo>
                <a:lnTo>
                  <a:pt x="0" y="8812323"/>
                </a:lnTo>
                <a:lnTo>
                  <a:pt x="0" y="0"/>
                </a:lnTo>
                <a:close/>
              </a:path>
            </a:pathLst>
          </a:custGeom>
          <a:blipFill>
            <a:blip r:embed="rId2"/>
            <a:stretch>
              <a:fillRect l="-22289" t="-8742" r="-23960" b="0"/>
            </a:stretch>
          </a:blipFill>
        </p:spPr>
      </p:sp>
      <p:sp>
        <p:nvSpPr>
          <p:cNvPr name="Freeform 4" id="4"/>
          <p:cNvSpPr/>
          <p:nvPr/>
        </p:nvSpPr>
        <p:spPr>
          <a:xfrm flipH="false" flipV="false" rot="0">
            <a:off x="1028700" y="2051141"/>
            <a:ext cx="15684711" cy="7659395"/>
          </a:xfrm>
          <a:custGeom>
            <a:avLst/>
            <a:gdLst/>
            <a:ahLst/>
            <a:cxnLst/>
            <a:rect r="r" b="b" t="t" l="l"/>
            <a:pathLst>
              <a:path h="7659395" w="15684711">
                <a:moveTo>
                  <a:pt x="0" y="0"/>
                </a:moveTo>
                <a:lnTo>
                  <a:pt x="15684711" y="0"/>
                </a:lnTo>
                <a:lnTo>
                  <a:pt x="15684711" y="7659395"/>
                </a:lnTo>
                <a:lnTo>
                  <a:pt x="0" y="7659395"/>
                </a:lnTo>
                <a:lnTo>
                  <a:pt x="0" y="0"/>
                </a:lnTo>
                <a:close/>
              </a:path>
            </a:pathLst>
          </a:custGeom>
          <a:blipFill>
            <a:blip r:embed="rId3"/>
            <a:stretch>
              <a:fillRect l="-6338" t="-28033" r="-6338" b="-16176"/>
            </a:stretch>
          </a:blipFill>
        </p:spPr>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5673743"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7639208">
            <a:off x="-4584549" y="-1998340"/>
            <a:ext cx="8735911" cy="3996679"/>
          </a:xfrm>
          <a:custGeom>
            <a:avLst/>
            <a:gdLst/>
            <a:ahLst/>
            <a:cxnLst/>
            <a:rect r="r" b="b" t="t" l="l"/>
            <a:pathLst>
              <a:path h="3996679" w="8735911">
                <a:moveTo>
                  <a:pt x="0" y="0"/>
                </a:moveTo>
                <a:lnTo>
                  <a:pt x="8735910" y="0"/>
                </a:lnTo>
                <a:lnTo>
                  <a:pt x="8735910" y="3996680"/>
                </a:lnTo>
                <a:lnTo>
                  <a:pt x="0" y="3996680"/>
                </a:lnTo>
                <a:lnTo>
                  <a:pt x="0" y="0"/>
                </a:lnTo>
                <a:close/>
              </a:path>
            </a:pathLst>
          </a:custGeom>
          <a:blipFill>
            <a:blip r:embed="rId4"/>
            <a:stretch>
              <a:fillRect l="0" t="0" r="0" b="0"/>
            </a:stretch>
          </a:blipFill>
        </p:spPr>
      </p:sp>
      <p:sp>
        <p:nvSpPr>
          <p:cNvPr name="Freeform 8" id="8"/>
          <p:cNvSpPr/>
          <p:nvPr/>
        </p:nvSpPr>
        <p:spPr>
          <a:xfrm flipH="false" flipV="false" rot="0">
            <a:off x="-181751" y="2759468"/>
            <a:ext cx="10343745" cy="5421147"/>
          </a:xfrm>
          <a:custGeom>
            <a:avLst/>
            <a:gdLst/>
            <a:ahLst/>
            <a:cxnLst/>
            <a:rect r="r" b="b" t="t" l="l"/>
            <a:pathLst>
              <a:path h="5421147" w="10343745">
                <a:moveTo>
                  <a:pt x="0" y="0"/>
                </a:moveTo>
                <a:lnTo>
                  <a:pt x="10343745" y="0"/>
                </a:lnTo>
                <a:lnTo>
                  <a:pt x="10343745" y="5421146"/>
                </a:lnTo>
                <a:lnTo>
                  <a:pt x="0" y="5421146"/>
                </a:lnTo>
                <a:lnTo>
                  <a:pt x="0" y="0"/>
                </a:lnTo>
                <a:close/>
              </a:path>
            </a:pathLst>
          </a:custGeom>
          <a:blipFill>
            <a:blip r:embed="rId5"/>
            <a:stretch>
              <a:fillRect l="-5742" t="-19710" r="-85106" b="-19879"/>
            </a:stretch>
          </a:blipFill>
        </p:spPr>
      </p:sp>
      <p:grpSp>
        <p:nvGrpSpPr>
          <p:cNvPr name="Group 9" id="9"/>
          <p:cNvGrpSpPr/>
          <p:nvPr/>
        </p:nvGrpSpPr>
        <p:grpSpPr>
          <a:xfrm rot="0">
            <a:off x="275436" y="3023559"/>
            <a:ext cx="9547736" cy="4860307"/>
            <a:chOff x="0" y="0"/>
            <a:chExt cx="2618412" cy="1332912"/>
          </a:xfrm>
        </p:grpSpPr>
        <p:sp>
          <p:nvSpPr>
            <p:cNvPr name="Freeform 10" id="10"/>
            <p:cNvSpPr/>
            <p:nvPr/>
          </p:nvSpPr>
          <p:spPr>
            <a:xfrm flipH="false" flipV="false" rot="0">
              <a:off x="0" y="0"/>
              <a:ext cx="2618412" cy="1332912"/>
            </a:xfrm>
            <a:custGeom>
              <a:avLst/>
              <a:gdLst/>
              <a:ahLst/>
              <a:cxnLst/>
              <a:rect r="r" b="b" t="t" l="l"/>
              <a:pathLst>
                <a:path h="1332912" w="2618412">
                  <a:moveTo>
                    <a:pt x="10541" y="0"/>
                  </a:moveTo>
                  <a:lnTo>
                    <a:pt x="2607871" y="0"/>
                  </a:lnTo>
                  <a:cubicBezTo>
                    <a:pt x="2613693" y="0"/>
                    <a:pt x="2618412" y="4719"/>
                    <a:pt x="2618412" y="10541"/>
                  </a:cubicBezTo>
                  <a:lnTo>
                    <a:pt x="2618412" y="1322370"/>
                  </a:lnTo>
                  <a:cubicBezTo>
                    <a:pt x="2618412" y="1328192"/>
                    <a:pt x="2613693" y="1332912"/>
                    <a:pt x="2607871" y="1332912"/>
                  </a:cubicBezTo>
                  <a:lnTo>
                    <a:pt x="10541" y="1332912"/>
                  </a:lnTo>
                  <a:cubicBezTo>
                    <a:pt x="4719" y="1332912"/>
                    <a:pt x="0" y="1328192"/>
                    <a:pt x="0" y="1322370"/>
                  </a:cubicBezTo>
                  <a:lnTo>
                    <a:pt x="0" y="10541"/>
                  </a:lnTo>
                  <a:cubicBezTo>
                    <a:pt x="0" y="4719"/>
                    <a:pt x="4719" y="0"/>
                    <a:pt x="10541" y="0"/>
                  </a:cubicBezTo>
                  <a:close/>
                </a:path>
              </a:pathLst>
            </a:custGeom>
            <a:solidFill>
              <a:srgbClr val="F6ECE1"/>
            </a:solidFill>
          </p:spPr>
        </p:sp>
        <p:sp>
          <p:nvSpPr>
            <p:cNvPr name="TextBox 11" id="11"/>
            <p:cNvSpPr txBox="true"/>
            <p:nvPr/>
          </p:nvSpPr>
          <p:spPr>
            <a:xfrm>
              <a:off x="0" y="-47625"/>
              <a:ext cx="2618412" cy="1380537"/>
            </a:xfrm>
            <a:prstGeom prst="rect">
              <a:avLst/>
            </a:prstGeom>
          </p:spPr>
          <p:txBody>
            <a:bodyPr anchor="ctr" rtlCol="false" tIns="50800" lIns="50800" bIns="50800" rIns="50800"/>
            <a:lstStyle/>
            <a:p>
              <a:pPr algn="ctr">
                <a:lnSpc>
                  <a:spcPts val="2659"/>
                </a:lnSpc>
                <a:spcBef>
                  <a:spcPct val="0"/>
                </a:spcBef>
              </a:pPr>
            </a:p>
          </p:txBody>
        </p:sp>
      </p:grpSp>
      <p:sp>
        <p:nvSpPr>
          <p:cNvPr name="Freeform 12" id="12"/>
          <p:cNvSpPr/>
          <p:nvPr/>
        </p:nvSpPr>
        <p:spPr>
          <a:xfrm flipH="false" flipV="false" rot="0">
            <a:off x="9761139" y="-418550"/>
            <a:ext cx="9783239" cy="10705550"/>
          </a:xfrm>
          <a:custGeom>
            <a:avLst/>
            <a:gdLst/>
            <a:ahLst/>
            <a:cxnLst/>
            <a:rect r="r" b="b" t="t" l="l"/>
            <a:pathLst>
              <a:path h="10705550" w="9783239">
                <a:moveTo>
                  <a:pt x="0" y="0"/>
                </a:moveTo>
                <a:lnTo>
                  <a:pt x="9783239" y="0"/>
                </a:lnTo>
                <a:lnTo>
                  <a:pt x="9783239" y="10705550"/>
                </a:lnTo>
                <a:lnTo>
                  <a:pt x="0" y="10705550"/>
                </a:lnTo>
                <a:lnTo>
                  <a:pt x="0" y="0"/>
                </a:lnTo>
                <a:close/>
              </a:path>
            </a:pathLst>
          </a:custGeom>
          <a:blipFill>
            <a:blip r:embed="rId6"/>
            <a:stretch>
              <a:fillRect l="-2588" t="0" r="-2588" b="-19584"/>
            </a:stretch>
          </a:blipFill>
        </p:spPr>
      </p:sp>
      <p:sp>
        <p:nvSpPr>
          <p:cNvPr name="Freeform 13" id="13"/>
          <p:cNvSpPr/>
          <p:nvPr/>
        </p:nvSpPr>
        <p:spPr>
          <a:xfrm flipH="false" flipV="false" rot="0">
            <a:off x="11125878" y="2245791"/>
            <a:ext cx="7162122" cy="6186368"/>
          </a:xfrm>
          <a:custGeom>
            <a:avLst/>
            <a:gdLst/>
            <a:ahLst/>
            <a:cxnLst/>
            <a:rect r="r" b="b" t="t" l="l"/>
            <a:pathLst>
              <a:path h="6186368" w="7162122">
                <a:moveTo>
                  <a:pt x="0" y="0"/>
                </a:moveTo>
                <a:lnTo>
                  <a:pt x="7162122" y="0"/>
                </a:lnTo>
                <a:lnTo>
                  <a:pt x="7162122" y="6186368"/>
                </a:lnTo>
                <a:lnTo>
                  <a:pt x="0" y="6186368"/>
                </a:lnTo>
                <a:lnTo>
                  <a:pt x="0" y="0"/>
                </a:lnTo>
                <a:close/>
              </a:path>
            </a:pathLst>
          </a:custGeom>
          <a:blipFill>
            <a:blip r:embed="rId7"/>
            <a:stretch>
              <a:fillRect l="-5249" t="0" r="-52793" b="0"/>
            </a:stretch>
          </a:blipFill>
        </p:spPr>
      </p:sp>
      <p:sp>
        <p:nvSpPr>
          <p:cNvPr name="TextBox 14" id="14"/>
          <p:cNvSpPr txBox="true"/>
          <p:nvPr/>
        </p:nvSpPr>
        <p:spPr>
          <a:xfrm rot="0">
            <a:off x="49819" y="1267142"/>
            <a:ext cx="10112175" cy="1154431"/>
          </a:xfrm>
          <a:prstGeom prst="rect">
            <a:avLst/>
          </a:prstGeom>
        </p:spPr>
        <p:txBody>
          <a:bodyPr anchor="t" rtlCol="false" tIns="0" lIns="0" bIns="0" rIns="0">
            <a:spAutoFit/>
          </a:bodyPr>
          <a:lstStyle/>
          <a:p>
            <a:pPr algn="ctr">
              <a:lnSpc>
                <a:spcPts val="4619"/>
              </a:lnSpc>
              <a:spcBef>
                <a:spcPct val="0"/>
              </a:spcBef>
            </a:pPr>
            <a:r>
              <a:rPr lang="en-US" sz="3299" u="sng">
                <a:solidFill>
                  <a:srgbClr val="000000"/>
                </a:solidFill>
                <a:latin typeface="Roboto"/>
                <a:ea typeface="Roboto"/>
                <a:cs typeface="Roboto"/>
                <a:sym typeface="Roboto"/>
              </a:rPr>
              <a:t>Beth yw’r dadl am datblygiad addysg cyfrwng cymraeg?</a:t>
            </a:r>
          </a:p>
        </p:txBody>
      </p:sp>
      <p:sp>
        <p:nvSpPr>
          <p:cNvPr name="TextBox 15" id="15"/>
          <p:cNvSpPr txBox="true"/>
          <p:nvPr/>
        </p:nvSpPr>
        <p:spPr>
          <a:xfrm rot="0">
            <a:off x="455624" y="3257445"/>
            <a:ext cx="9068996" cy="4105911"/>
          </a:xfrm>
          <a:prstGeom prst="rect">
            <a:avLst/>
          </a:prstGeom>
        </p:spPr>
        <p:txBody>
          <a:bodyPr anchor="t" rtlCol="false" tIns="0" lIns="0" bIns="0" rIns="0">
            <a:spAutoFit/>
          </a:bodyPr>
          <a:lstStyle/>
          <a:p>
            <a:pPr algn="l">
              <a:lnSpc>
                <a:spcPts val="3639"/>
              </a:lnSpc>
              <a:spcBef>
                <a:spcPct val="0"/>
              </a:spcBef>
            </a:pPr>
            <a:r>
              <a:rPr lang="en-US" sz="2599">
                <a:solidFill>
                  <a:srgbClr val="705032"/>
                </a:solidFill>
                <a:latin typeface="Roboto"/>
                <a:ea typeface="Roboto"/>
                <a:cs typeface="Roboto"/>
                <a:sym typeface="Roboto"/>
              </a:rPr>
              <a:t>Mae’r ddadl yma yn cael ei chystadlu cymaint ar draws Cymru, mae’r pwnc yma yn cael ei chystadlu gan fod pobl yn cwestiynu effeithiolrwydd  yr ysgolion, buddion a manteision (Llywodraeth Cymru, 2021). Mae llawer o bobl yn dadlau fod cael ysgolion cyfrwng Cymraeg yn bwysig er mwyn diogelu ac ymestyn ar y iaith Cymraeg (Llywodraeth Cymru, 2025), ond mae pobl arall yn dadlau fod datblygu mwy o ysgolion Cymraeg gallu rhoi braw ar y iaith Saesneg a gallu fod yn anfanteisiol i deuluoedd Saesneg. </a:t>
            </a:r>
          </a:p>
        </p:txBody>
      </p:sp>
      <p:sp>
        <p:nvSpPr>
          <p:cNvPr name="TextBox 16" id="16"/>
          <p:cNvSpPr txBox="true"/>
          <p:nvPr/>
        </p:nvSpPr>
        <p:spPr>
          <a:xfrm rot="0">
            <a:off x="13789043" y="8892540"/>
            <a:ext cx="1406624" cy="365760"/>
          </a:xfrm>
          <a:prstGeom prst="rect">
            <a:avLst/>
          </a:prstGeom>
        </p:spPr>
        <p:txBody>
          <a:bodyPr anchor="t" rtlCol="false" tIns="0" lIns="0" bIns="0" rIns="0">
            <a:spAutoFit/>
          </a:bodyPr>
          <a:lstStyle/>
          <a:p>
            <a:pPr algn="ctr">
              <a:lnSpc>
                <a:spcPts val="2939"/>
              </a:lnSpc>
              <a:spcBef>
                <a:spcPct val="0"/>
              </a:spcBef>
            </a:pPr>
            <a:r>
              <a:rPr lang="en-US" sz="2099">
                <a:solidFill>
                  <a:srgbClr val="000000"/>
                </a:solidFill>
                <a:latin typeface="Roboto"/>
                <a:ea typeface="Roboto"/>
                <a:cs typeface="Roboto"/>
                <a:sym typeface="Roboto"/>
              </a:rPr>
              <a:t>(BBC, 2019)</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5673743"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8904585">
            <a:off x="12234120" y="8903947"/>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7639208">
            <a:off x="-4160006" y="-1638470"/>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8" id="8"/>
          <p:cNvSpPr/>
          <p:nvPr/>
        </p:nvSpPr>
        <p:spPr>
          <a:xfrm flipH="false" flipV="false" rot="0">
            <a:off x="2242360" y="3384607"/>
            <a:ext cx="13265043" cy="3797010"/>
          </a:xfrm>
          <a:custGeom>
            <a:avLst/>
            <a:gdLst/>
            <a:ahLst/>
            <a:cxnLst/>
            <a:rect r="r" b="b" t="t" l="l"/>
            <a:pathLst>
              <a:path h="3797010" w="13265043">
                <a:moveTo>
                  <a:pt x="0" y="0"/>
                </a:moveTo>
                <a:lnTo>
                  <a:pt x="13265043" y="0"/>
                </a:lnTo>
                <a:lnTo>
                  <a:pt x="13265043" y="3797010"/>
                </a:lnTo>
                <a:lnTo>
                  <a:pt x="0" y="3797010"/>
                </a:lnTo>
                <a:lnTo>
                  <a:pt x="0" y="0"/>
                </a:lnTo>
                <a:close/>
              </a:path>
            </a:pathLst>
          </a:custGeom>
          <a:blipFill>
            <a:blip r:embed="rId5"/>
            <a:stretch>
              <a:fillRect l="0" t="-10885" r="0" b="-23179"/>
            </a:stretch>
          </a:blipFill>
        </p:spPr>
      </p:sp>
      <p:grpSp>
        <p:nvGrpSpPr>
          <p:cNvPr name="Group 9" id="9"/>
          <p:cNvGrpSpPr/>
          <p:nvPr/>
        </p:nvGrpSpPr>
        <p:grpSpPr>
          <a:xfrm rot="0">
            <a:off x="2688545" y="3578848"/>
            <a:ext cx="12146060" cy="3333107"/>
            <a:chOff x="0" y="0"/>
            <a:chExt cx="3330988" cy="914086"/>
          </a:xfrm>
        </p:grpSpPr>
        <p:sp>
          <p:nvSpPr>
            <p:cNvPr name="Freeform 10" id="10"/>
            <p:cNvSpPr/>
            <p:nvPr/>
          </p:nvSpPr>
          <p:spPr>
            <a:xfrm flipH="false" flipV="false" rot="0">
              <a:off x="0" y="0"/>
              <a:ext cx="3330988" cy="914086"/>
            </a:xfrm>
            <a:custGeom>
              <a:avLst/>
              <a:gdLst/>
              <a:ahLst/>
              <a:cxnLst/>
              <a:rect r="r" b="b" t="t" l="l"/>
              <a:pathLst>
                <a:path h="914086" w="3330988">
                  <a:moveTo>
                    <a:pt x="8286" y="0"/>
                  </a:moveTo>
                  <a:lnTo>
                    <a:pt x="3322701" y="0"/>
                  </a:lnTo>
                  <a:cubicBezTo>
                    <a:pt x="3327278" y="0"/>
                    <a:pt x="3330988" y="3710"/>
                    <a:pt x="3330988" y="8286"/>
                  </a:cubicBezTo>
                  <a:lnTo>
                    <a:pt x="3330988" y="905799"/>
                  </a:lnTo>
                  <a:cubicBezTo>
                    <a:pt x="3330988" y="910376"/>
                    <a:pt x="3327278" y="914086"/>
                    <a:pt x="3322701" y="914086"/>
                  </a:cubicBezTo>
                  <a:lnTo>
                    <a:pt x="8286" y="914086"/>
                  </a:lnTo>
                  <a:cubicBezTo>
                    <a:pt x="3710" y="914086"/>
                    <a:pt x="0" y="910376"/>
                    <a:pt x="0" y="905799"/>
                  </a:cubicBezTo>
                  <a:lnTo>
                    <a:pt x="0" y="8286"/>
                  </a:lnTo>
                  <a:cubicBezTo>
                    <a:pt x="0" y="3710"/>
                    <a:pt x="3710" y="0"/>
                    <a:pt x="8286" y="0"/>
                  </a:cubicBezTo>
                  <a:close/>
                </a:path>
              </a:pathLst>
            </a:custGeom>
            <a:solidFill>
              <a:srgbClr val="F6ECE1"/>
            </a:solidFill>
          </p:spPr>
        </p:sp>
        <p:sp>
          <p:nvSpPr>
            <p:cNvPr name="TextBox 11" id="11"/>
            <p:cNvSpPr txBox="true"/>
            <p:nvPr/>
          </p:nvSpPr>
          <p:spPr>
            <a:xfrm>
              <a:off x="0" y="-47625"/>
              <a:ext cx="3330988" cy="961711"/>
            </a:xfrm>
            <a:prstGeom prst="rect">
              <a:avLst/>
            </a:prstGeom>
          </p:spPr>
          <p:txBody>
            <a:bodyPr anchor="ctr" rtlCol="false" tIns="50800" lIns="50800" bIns="50800" rIns="50800"/>
            <a:lstStyle/>
            <a:p>
              <a:pPr algn="ctr">
                <a:lnSpc>
                  <a:spcPts val="2659"/>
                </a:lnSpc>
                <a:spcBef>
                  <a:spcPct val="0"/>
                </a:spcBef>
              </a:pPr>
            </a:p>
          </p:txBody>
        </p:sp>
      </p:grpSp>
      <p:grpSp>
        <p:nvGrpSpPr>
          <p:cNvPr name="Group 12" id="12"/>
          <p:cNvGrpSpPr/>
          <p:nvPr/>
        </p:nvGrpSpPr>
        <p:grpSpPr>
          <a:xfrm rot="0">
            <a:off x="2801852" y="7181617"/>
            <a:ext cx="12146060" cy="1779814"/>
            <a:chOff x="0" y="0"/>
            <a:chExt cx="3198962" cy="468758"/>
          </a:xfrm>
        </p:grpSpPr>
        <p:sp>
          <p:nvSpPr>
            <p:cNvPr name="Freeform 13" id="13"/>
            <p:cNvSpPr/>
            <p:nvPr/>
          </p:nvSpPr>
          <p:spPr>
            <a:xfrm flipH="false" flipV="false" rot="0">
              <a:off x="0" y="0"/>
              <a:ext cx="3198962" cy="468758"/>
            </a:xfrm>
            <a:custGeom>
              <a:avLst/>
              <a:gdLst/>
              <a:ahLst/>
              <a:cxnLst/>
              <a:rect r="r" b="b" t="t" l="l"/>
              <a:pathLst>
                <a:path h="468758" w="3198962">
                  <a:moveTo>
                    <a:pt x="3198962" y="234379"/>
                  </a:moveTo>
                  <a:lnTo>
                    <a:pt x="2792562" y="0"/>
                  </a:lnTo>
                  <a:lnTo>
                    <a:pt x="2792562" y="203200"/>
                  </a:lnTo>
                  <a:lnTo>
                    <a:pt x="0" y="203200"/>
                  </a:lnTo>
                  <a:lnTo>
                    <a:pt x="0" y="265558"/>
                  </a:lnTo>
                  <a:lnTo>
                    <a:pt x="2792562" y="265558"/>
                  </a:lnTo>
                  <a:lnTo>
                    <a:pt x="2792562" y="468758"/>
                  </a:lnTo>
                  <a:lnTo>
                    <a:pt x="3198962" y="234379"/>
                  </a:lnTo>
                  <a:close/>
                </a:path>
              </a:pathLst>
            </a:custGeom>
            <a:solidFill>
              <a:srgbClr val="705032"/>
            </a:solidFill>
          </p:spPr>
        </p:sp>
        <p:sp>
          <p:nvSpPr>
            <p:cNvPr name="TextBox 14" id="14"/>
            <p:cNvSpPr txBox="true"/>
            <p:nvPr/>
          </p:nvSpPr>
          <p:spPr>
            <a:xfrm>
              <a:off x="0" y="155575"/>
              <a:ext cx="3097362" cy="109983"/>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5400000">
            <a:off x="-95329" y="4607852"/>
            <a:ext cx="2385276" cy="1276354"/>
          </a:xfrm>
          <a:prstGeom prst="rect">
            <a:avLst/>
          </a:prstGeom>
        </p:spPr>
        <p:txBody>
          <a:bodyPr anchor="t" rtlCol="false" tIns="0" lIns="0" bIns="0" rIns="0">
            <a:spAutoFit/>
          </a:bodyPr>
          <a:lstStyle/>
          <a:p>
            <a:pPr algn="ctr">
              <a:lnSpc>
                <a:spcPts val="10499"/>
              </a:lnSpc>
              <a:spcBef>
                <a:spcPct val="0"/>
              </a:spcBef>
            </a:pPr>
            <a:r>
              <a:rPr lang="en-US" sz="7499">
                <a:solidFill>
                  <a:srgbClr val="705032"/>
                </a:solidFill>
                <a:latin typeface="Roboto"/>
                <a:ea typeface="Roboto"/>
                <a:cs typeface="Roboto"/>
                <a:sym typeface="Roboto"/>
              </a:rPr>
              <a:t>1939</a:t>
            </a:r>
          </a:p>
        </p:txBody>
      </p:sp>
      <p:sp>
        <p:nvSpPr>
          <p:cNvPr name="TextBox 16" id="16"/>
          <p:cNvSpPr txBox="true"/>
          <p:nvPr/>
        </p:nvSpPr>
        <p:spPr>
          <a:xfrm rot="5400000">
            <a:off x="15571360" y="4864716"/>
            <a:ext cx="2385276" cy="1276354"/>
          </a:xfrm>
          <a:prstGeom prst="rect">
            <a:avLst/>
          </a:prstGeom>
        </p:spPr>
        <p:txBody>
          <a:bodyPr anchor="t" rtlCol="false" tIns="0" lIns="0" bIns="0" rIns="0">
            <a:spAutoFit/>
          </a:bodyPr>
          <a:lstStyle/>
          <a:p>
            <a:pPr algn="ctr">
              <a:lnSpc>
                <a:spcPts val="10499"/>
              </a:lnSpc>
              <a:spcBef>
                <a:spcPct val="0"/>
              </a:spcBef>
            </a:pPr>
            <a:r>
              <a:rPr lang="en-US" sz="7499">
                <a:solidFill>
                  <a:srgbClr val="705032"/>
                </a:solidFill>
                <a:latin typeface="Roboto"/>
                <a:ea typeface="Roboto"/>
                <a:cs typeface="Roboto"/>
                <a:sym typeface="Roboto"/>
              </a:rPr>
              <a:t>2025</a:t>
            </a:r>
          </a:p>
        </p:txBody>
      </p:sp>
      <p:sp>
        <p:nvSpPr>
          <p:cNvPr name="TextBox 17" id="17"/>
          <p:cNvSpPr txBox="true"/>
          <p:nvPr/>
        </p:nvSpPr>
        <p:spPr>
          <a:xfrm rot="0">
            <a:off x="2815771" y="3718650"/>
            <a:ext cx="11891607" cy="2976880"/>
          </a:xfrm>
          <a:prstGeom prst="rect">
            <a:avLst/>
          </a:prstGeom>
        </p:spPr>
        <p:txBody>
          <a:bodyPr anchor="t" rtlCol="false" tIns="0" lIns="0" bIns="0" rIns="0">
            <a:spAutoFit/>
          </a:bodyPr>
          <a:lstStyle/>
          <a:p>
            <a:pPr algn="l">
              <a:lnSpc>
                <a:spcPts val="3919"/>
              </a:lnSpc>
              <a:spcBef>
                <a:spcPct val="0"/>
              </a:spcBef>
            </a:pPr>
            <a:r>
              <a:rPr lang="en-US" sz="2799">
                <a:solidFill>
                  <a:srgbClr val="705032"/>
                </a:solidFill>
                <a:latin typeface="Roboto"/>
                <a:ea typeface="Roboto"/>
                <a:cs typeface="Roboto"/>
                <a:sym typeface="Roboto"/>
              </a:rPr>
              <a:t>Dechreuodd y ddadl datblygiad ysgolion cyfrwng Cymraeg yn 1939 hyn yw pryd cafodd yr ysgol gynradd Cymraeg cyntaf ei agor yn Aberystwyth gan yr Urdd (Addysg Cymraeg Sir y Gwynt, 2026). Roedd ysgolion cyfrwng Cymraeg dechrau cael ymwybyddiaeth genedlaethol yn 1949 ac felly roedd y ddadl yma wedi parhau i gael trafod yn bellach wrth i’r ysgolion cael mwy ymwybyddiaeth (BBC, 2026).</a:t>
            </a:r>
          </a:p>
        </p:txBody>
      </p:sp>
      <p:sp>
        <p:nvSpPr>
          <p:cNvPr name="TextBox 18" id="18"/>
          <p:cNvSpPr txBox="true"/>
          <p:nvPr/>
        </p:nvSpPr>
        <p:spPr>
          <a:xfrm rot="0">
            <a:off x="2942998" y="960888"/>
            <a:ext cx="11637154" cy="1678307"/>
          </a:xfrm>
          <a:prstGeom prst="rect">
            <a:avLst/>
          </a:prstGeom>
        </p:spPr>
        <p:txBody>
          <a:bodyPr anchor="t" rtlCol="false" tIns="0" lIns="0" bIns="0" rIns="0">
            <a:spAutoFit/>
          </a:bodyPr>
          <a:lstStyle/>
          <a:p>
            <a:pPr algn="ctr">
              <a:lnSpc>
                <a:spcPts val="6719"/>
              </a:lnSpc>
              <a:spcBef>
                <a:spcPct val="0"/>
              </a:spcBef>
            </a:pPr>
            <a:r>
              <a:rPr lang="en-US" sz="4799">
                <a:solidFill>
                  <a:srgbClr val="705032"/>
                </a:solidFill>
                <a:latin typeface="Roboto"/>
                <a:ea typeface="Roboto"/>
                <a:cs typeface="Roboto"/>
                <a:sym typeface="Roboto"/>
              </a:rPr>
              <a:t>Pryd dechreuodd y dadl am datblygiad addysg cyfrwng Cymraeg?</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1528591" y="2567294"/>
            <a:ext cx="9118998" cy="6115667"/>
          </a:xfrm>
          <a:custGeom>
            <a:avLst/>
            <a:gdLst/>
            <a:ahLst/>
            <a:cxnLst/>
            <a:rect r="r" b="b" t="t" l="l"/>
            <a:pathLst>
              <a:path h="6115667" w="9118998">
                <a:moveTo>
                  <a:pt x="0" y="0"/>
                </a:moveTo>
                <a:lnTo>
                  <a:pt x="9118998" y="0"/>
                </a:lnTo>
                <a:lnTo>
                  <a:pt x="9118998" y="6115667"/>
                </a:lnTo>
                <a:lnTo>
                  <a:pt x="0" y="6115667"/>
                </a:lnTo>
                <a:lnTo>
                  <a:pt x="0" y="0"/>
                </a:lnTo>
                <a:close/>
              </a:path>
            </a:pathLst>
          </a:custGeom>
          <a:blipFill>
            <a:blip r:embed="rId2"/>
            <a:stretch>
              <a:fillRect l="-20529" t="-8837" r="-69677" b="0"/>
            </a:stretch>
          </a:blipFill>
        </p:spPr>
      </p:sp>
      <p:sp>
        <p:nvSpPr>
          <p:cNvPr name="Freeform 3" id="3"/>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3"/>
            <a:stretch>
              <a:fillRect l="0" t="0" r="0" b="0"/>
            </a:stretch>
          </a:blipFill>
        </p:spPr>
      </p:sp>
      <p:sp>
        <p:nvSpPr>
          <p:cNvPr name="Freeform 4" id="4"/>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4"/>
            <a:stretch>
              <a:fillRect l="0" t="0" r="0" b="0"/>
            </a:stretch>
          </a:blipFill>
        </p:spPr>
      </p:sp>
      <p:sp>
        <p:nvSpPr>
          <p:cNvPr name="Freeform 5" id="5"/>
          <p:cNvSpPr/>
          <p:nvPr/>
        </p:nvSpPr>
        <p:spPr>
          <a:xfrm flipH="false" flipV="false" rot="10052228">
            <a:off x="5673743" y="-30597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3"/>
            <a:stretch>
              <a:fillRect l="0" t="0" r="0" b="0"/>
            </a:stretch>
          </a:blipFill>
        </p:spPr>
      </p:sp>
      <p:sp>
        <p:nvSpPr>
          <p:cNvPr name="Freeform 6" id="6"/>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4"/>
            <a:stretch>
              <a:fillRect l="0" t="0" r="0" b="0"/>
            </a:stretch>
          </a:blipFill>
        </p:spPr>
      </p:sp>
      <p:sp>
        <p:nvSpPr>
          <p:cNvPr name="Freeform 7" id="7"/>
          <p:cNvSpPr/>
          <p:nvPr/>
        </p:nvSpPr>
        <p:spPr>
          <a:xfrm flipH="false" flipV="false" rot="8904585">
            <a:off x="13208134" y="9491775"/>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5"/>
            <a:stretch>
              <a:fillRect l="0" t="0" r="0" b="0"/>
            </a:stretch>
          </a:blipFill>
        </p:spPr>
      </p:sp>
      <p:sp>
        <p:nvSpPr>
          <p:cNvPr name="Freeform 8" id="8"/>
          <p:cNvSpPr/>
          <p:nvPr/>
        </p:nvSpPr>
        <p:spPr>
          <a:xfrm flipH="false" flipV="false" rot="7639208">
            <a:off x="-3572178" y="-1540031"/>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5"/>
            <a:stretch>
              <a:fillRect l="0" t="0" r="0" b="0"/>
            </a:stretch>
          </a:blipFill>
        </p:spPr>
      </p:sp>
      <p:grpSp>
        <p:nvGrpSpPr>
          <p:cNvPr name="Group 9" id="9"/>
          <p:cNvGrpSpPr>
            <a:grpSpLocks noChangeAspect="true"/>
          </p:cNvGrpSpPr>
          <p:nvPr/>
        </p:nvGrpSpPr>
        <p:grpSpPr>
          <a:xfrm rot="0">
            <a:off x="11167820" y="1286705"/>
            <a:ext cx="6533170" cy="8173273"/>
            <a:chOff x="0" y="0"/>
            <a:chExt cx="15227300" cy="19050000"/>
          </a:xfrm>
        </p:grpSpPr>
        <p:sp>
          <p:nvSpPr>
            <p:cNvPr name="Freeform 10" id="10"/>
            <p:cNvSpPr/>
            <p:nvPr/>
          </p:nvSpPr>
          <p:spPr>
            <a:xfrm flipH="false" flipV="false" rot="0">
              <a:off x="944032" y="1334822"/>
              <a:ext cx="13606916" cy="16933143"/>
            </a:xfrm>
            <a:custGeom>
              <a:avLst/>
              <a:gdLst/>
              <a:ahLst/>
              <a:cxnLst/>
              <a:rect r="r" b="b" t="t" l="l"/>
              <a:pathLst>
                <a:path h="16933143" w="13606916">
                  <a:moveTo>
                    <a:pt x="13372024" y="16933144"/>
                  </a:moveTo>
                  <a:lnTo>
                    <a:pt x="0" y="16933144"/>
                  </a:lnTo>
                  <a:lnTo>
                    <a:pt x="0" y="3963789"/>
                  </a:lnTo>
                  <a:lnTo>
                    <a:pt x="3070363" y="104861"/>
                  </a:lnTo>
                  <a:lnTo>
                    <a:pt x="9999657" y="0"/>
                  </a:lnTo>
                  <a:lnTo>
                    <a:pt x="11721831" y="784042"/>
                  </a:lnTo>
                  <a:lnTo>
                    <a:pt x="13606915" y="5926809"/>
                  </a:lnTo>
                  <a:close/>
                </a:path>
              </a:pathLst>
            </a:custGeom>
            <a:blipFill>
              <a:blip r:embed="rId6"/>
              <a:stretch>
                <a:fillRect l="-52583" t="0" r="-52583" b="0"/>
              </a:stretch>
            </a:blipFill>
          </p:spPr>
        </p:sp>
        <p:sp>
          <p:nvSpPr>
            <p:cNvPr name="Freeform 11" id="11"/>
            <p:cNvSpPr/>
            <p:nvPr/>
          </p:nvSpPr>
          <p:spPr>
            <a:xfrm flipH="false" flipV="false" rot="0">
              <a:off x="0" y="0"/>
              <a:ext cx="15227300" cy="19050000"/>
            </a:xfrm>
            <a:custGeom>
              <a:avLst/>
              <a:gdLst/>
              <a:ahLst/>
              <a:cxnLst/>
              <a:rect r="r" b="b" t="t" l="l"/>
              <a:pathLst>
                <a:path h="19050000" w="15227300">
                  <a:moveTo>
                    <a:pt x="0" y="0"/>
                  </a:moveTo>
                  <a:lnTo>
                    <a:pt x="15227300" y="0"/>
                  </a:lnTo>
                  <a:lnTo>
                    <a:pt x="15227300" y="19050000"/>
                  </a:lnTo>
                  <a:lnTo>
                    <a:pt x="0" y="19050000"/>
                  </a:lnTo>
                  <a:close/>
                </a:path>
              </a:pathLst>
            </a:custGeom>
            <a:blipFill>
              <a:blip r:embed="rId7"/>
              <a:stretch>
                <a:fillRect l="0" t="-272" r="0" b="-272"/>
              </a:stretch>
            </a:blipFill>
          </p:spPr>
        </p:sp>
      </p:grpSp>
      <p:sp>
        <p:nvSpPr>
          <p:cNvPr name="TextBox 12" id="12"/>
          <p:cNvSpPr txBox="true"/>
          <p:nvPr/>
        </p:nvSpPr>
        <p:spPr>
          <a:xfrm rot="0">
            <a:off x="2023382" y="1492674"/>
            <a:ext cx="8624207" cy="622205"/>
          </a:xfrm>
          <a:prstGeom prst="rect">
            <a:avLst/>
          </a:prstGeom>
        </p:spPr>
        <p:txBody>
          <a:bodyPr anchor="t" rtlCol="false" tIns="0" lIns="0" bIns="0" rIns="0">
            <a:spAutoFit/>
          </a:bodyPr>
          <a:lstStyle/>
          <a:p>
            <a:pPr algn="ctr">
              <a:lnSpc>
                <a:spcPts val="5080"/>
              </a:lnSpc>
              <a:spcBef>
                <a:spcPct val="0"/>
              </a:spcBef>
            </a:pPr>
            <a:r>
              <a:rPr lang="en-US" sz="3628" u="sng">
                <a:solidFill>
                  <a:srgbClr val="593A34"/>
                </a:solidFill>
                <a:latin typeface="Roboto"/>
                <a:ea typeface="Roboto"/>
                <a:cs typeface="Roboto"/>
                <a:sym typeface="Roboto"/>
              </a:rPr>
              <a:t>Datblygiadau addysg cyfrwng cymraeg</a:t>
            </a:r>
          </a:p>
        </p:txBody>
      </p:sp>
      <p:grpSp>
        <p:nvGrpSpPr>
          <p:cNvPr name="Group 13" id="13"/>
          <p:cNvGrpSpPr/>
          <p:nvPr/>
        </p:nvGrpSpPr>
        <p:grpSpPr>
          <a:xfrm rot="0">
            <a:off x="1872116" y="2799245"/>
            <a:ext cx="8289878" cy="5553792"/>
            <a:chOff x="0" y="0"/>
            <a:chExt cx="2273452" cy="1523096"/>
          </a:xfrm>
        </p:grpSpPr>
        <p:sp>
          <p:nvSpPr>
            <p:cNvPr name="Freeform 14" id="14"/>
            <p:cNvSpPr/>
            <p:nvPr/>
          </p:nvSpPr>
          <p:spPr>
            <a:xfrm flipH="false" flipV="false" rot="0">
              <a:off x="0" y="0"/>
              <a:ext cx="2273452" cy="1523096"/>
            </a:xfrm>
            <a:custGeom>
              <a:avLst/>
              <a:gdLst/>
              <a:ahLst/>
              <a:cxnLst/>
              <a:rect r="r" b="b" t="t" l="l"/>
              <a:pathLst>
                <a:path h="1523096" w="2273452">
                  <a:moveTo>
                    <a:pt x="12141" y="0"/>
                  </a:moveTo>
                  <a:lnTo>
                    <a:pt x="2261311" y="0"/>
                  </a:lnTo>
                  <a:cubicBezTo>
                    <a:pt x="2268016" y="0"/>
                    <a:pt x="2273452" y="5436"/>
                    <a:pt x="2273452" y="12141"/>
                  </a:cubicBezTo>
                  <a:lnTo>
                    <a:pt x="2273452" y="1510955"/>
                  </a:lnTo>
                  <a:cubicBezTo>
                    <a:pt x="2273452" y="1514175"/>
                    <a:pt x="2272173" y="1517263"/>
                    <a:pt x="2269896" y="1519540"/>
                  </a:cubicBezTo>
                  <a:cubicBezTo>
                    <a:pt x="2267619" y="1521817"/>
                    <a:pt x="2264531" y="1523096"/>
                    <a:pt x="2261311" y="1523096"/>
                  </a:cubicBezTo>
                  <a:lnTo>
                    <a:pt x="12141" y="1523096"/>
                  </a:lnTo>
                  <a:cubicBezTo>
                    <a:pt x="5436" y="1523096"/>
                    <a:pt x="0" y="1517660"/>
                    <a:pt x="0" y="1510955"/>
                  </a:cubicBezTo>
                  <a:lnTo>
                    <a:pt x="0" y="12141"/>
                  </a:lnTo>
                  <a:cubicBezTo>
                    <a:pt x="0" y="5436"/>
                    <a:pt x="5436" y="0"/>
                    <a:pt x="12141" y="0"/>
                  </a:cubicBezTo>
                  <a:close/>
                </a:path>
              </a:pathLst>
            </a:custGeom>
            <a:solidFill>
              <a:srgbClr val="F6ECE1"/>
            </a:solidFill>
          </p:spPr>
        </p:sp>
        <p:sp>
          <p:nvSpPr>
            <p:cNvPr name="TextBox 15" id="15"/>
            <p:cNvSpPr txBox="true"/>
            <p:nvPr/>
          </p:nvSpPr>
          <p:spPr>
            <a:xfrm>
              <a:off x="0" y="-47625"/>
              <a:ext cx="2273452" cy="1570721"/>
            </a:xfrm>
            <a:prstGeom prst="rect">
              <a:avLst/>
            </a:prstGeom>
          </p:spPr>
          <p:txBody>
            <a:bodyPr anchor="ctr" rtlCol="false" tIns="50800" lIns="50800" bIns="50800" rIns="50800"/>
            <a:lstStyle/>
            <a:p>
              <a:pPr algn="ctr">
                <a:lnSpc>
                  <a:spcPts val="2659"/>
                </a:lnSpc>
                <a:spcBef>
                  <a:spcPct val="0"/>
                </a:spcBef>
              </a:pPr>
            </a:p>
          </p:txBody>
        </p:sp>
      </p:grpSp>
      <p:sp>
        <p:nvSpPr>
          <p:cNvPr name="TextBox 16" id="16"/>
          <p:cNvSpPr txBox="true"/>
          <p:nvPr/>
        </p:nvSpPr>
        <p:spPr>
          <a:xfrm rot="0">
            <a:off x="2002745" y="2751620"/>
            <a:ext cx="8028621" cy="5241925"/>
          </a:xfrm>
          <a:prstGeom prst="rect">
            <a:avLst/>
          </a:prstGeom>
        </p:spPr>
        <p:txBody>
          <a:bodyPr anchor="t" rtlCol="false" tIns="0" lIns="0" bIns="0" rIns="0">
            <a:spAutoFit/>
          </a:bodyPr>
          <a:lstStyle/>
          <a:p>
            <a:pPr algn="l">
              <a:lnSpc>
                <a:spcPts val="3499"/>
              </a:lnSpc>
              <a:spcBef>
                <a:spcPct val="0"/>
              </a:spcBef>
            </a:pPr>
            <a:r>
              <a:rPr lang="en-US" sz="2499">
                <a:solidFill>
                  <a:srgbClr val="593A34"/>
                </a:solidFill>
                <a:latin typeface="Roboto"/>
                <a:ea typeface="Roboto"/>
                <a:cs typeface="Roboto"/>
                <a:sym typeface="Roboto"/>
              </a:rPr>
              <a:t>Cafodd yr ysgol cyfrwng Cymraeg gyntaf ei chreu yn 1939 yn ystod yr ail rhyfel byd, roedd llawer o blant wedi cael ei wneud yn faciwi yn yr amser yma ac wedi cael ei gorfodi i ysgol Cymraeg (Law, 2021). Yn 1962 datblygodd ysgolion uwchradd trwy gyfrwng y Cymraeg, roedd yr ysgolion yma wedi cael ei chreu er lles rhieni a’r plant gan oedd rhieni yn credu nad oedd y plant gallu parhau yn addysg heb ysgol uwchradd (Thomas and Osborne, 2026). Erbyn 1970au cyrraedd roedd yna 41 ysgol gynradd trwy gyfrwng y Cymraeg gyda 5000 o blant ac yr ystadegau yma wedi parhau i gynyddu ers hyn (WJEC, 2026).</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1015388" y="6936052"/>
            <a:ext cx="15734579" cy="5664449"/>
          </a:xfrm>
          <a:custGeom>
            <a:avLst/>
            <a:gdLst/>
            <a:ahLst/>
            <a:cxnLst/>
            <a:rect r="r" b="b" t="t" l="l"/>
            <a:pathLst>
              <a:path h="5664449" w="15734579">
                <a:moveTo>
                  <a:pt x="0" y="0"/>
                </a:moveTo>
                <a:lnTo>
                  <a:pt x="15734580" y="0"/>
                </a:lnTo>
                <a:lnTo>
                  <a:pt x="15734580"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796426" y="7195249"/>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1467953" y="-3248797"/>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7828209" y="-2484882"/>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8904585">
            <a:off x="11874891" y="8112283"/>
            <a:ext cx="8735911" cy="3996679"/>
          </a:xfrm>
          <a:custGeom>
            <a:avLst/>
            <a:gdLst/>
            <a:ahLst/>
            <a:cxnLst/>
            <a:rect r="r" b="b" t="t" l="l"/>
            <a:pathLst>
              <a:path h="3996679" w="8735911">
                <a:moveTo>
                  <a:pt x="0" y="0"/>
                </a:moveTo>
                <a:lnTo>
                  <a:pt x="8735911" y="0"/>
                </a:lnTo>
                <a:lnTo>
                  <a:pt x="8735911"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7639208">
            <a:off x="-5212219" y="-2207890"/>
            <a:ext cx="8735911" cy="3996679"/>
          </a:xfrm>
          <a:custGeom>
            <a:avLst/>
            <a:gdLst/>
            <a:ahLst/>
            <a:cxnLst/>
            <a:rect r="r" b="b" t="t" l="l"/>
            <a:pathLst>
              <a:path h="3996679" w="8735911">
                <a:moveTo>
                  <a:pt x="0" y="0"/>
                </a:moveTo>
                <a:lnTo>
                  <a:pt x="8735910" y="0"/>
                </a:lnTo>
                <a:lnTo>
                  <a:pt x="8735910" y="3996680"/>
                </a:lnTo>
                <a:lnTo>
                  <a:pt x="0" y="3996680"/>
                </a:lnTo>
                <a:lnTo>
                  <a:pt x="0" y="0"/>
                </a:lnTo>
                <a:close/>
              </a:path>
            </a:pathLst>
          </a:custGeom>
          <a:blipFill>
            <a:blip r:embed="rId4"/>
            <a:stretch>
              <a:fillRect l="0" t="0" r="0" b="0"/>
            </a:stretch>
          </a:blipFill>
        </p:spPr>
      </p:sp>
      <p:sp>
        <p:nvSpPr>
          <p:cNvPr name="TextBox 8" id="8"/>
          <p:cNvSpPr txBox="true"/>
          <p:nvPr/>
        </p:nvSpPr>
        <p:spPr>
          <a:xfrm rot="0">
            <a:off x="-283186" y="983219"/>
            <a:ext cx="9427186" cy="422275"/>
          </a:xfrm>
          <a:prstGeom prst="rect">
            <a:avLst/>
          </a:prstGeom>
        </p:spPr>
        <p:txBody>
          <a:bodyPr anchor="t" rtlCol="false" tIns="0" lIns="0" bIns="0" rIns="0">
            <a:spAutoFit/>
          </a:bodyPr>
          <a:lstStyle/>
          <a:p>
            <a:pPr algn="ctr">
              <a:lnSpc>
                <a:spcPts val="3499"/>
              </a:lnSpc>
              <a:spcBef>
                <a:spcPct val="0"/>
              </a:spcBef>
            </a:pPr>
            <a:r>
              <a:rPr lang="en-US" sz="2499">
                <a:solidFill>
                  <a:srgbClr val="705032"/>
                </a:solidFill>
                <a:latin typeface="Roboto"/>
                <a:ea typeface="Roboto"/>
                <a:cs typeface="Roboto"/>
                <a:sym typeface="Roboto"/>
              </a:rPr>
              <a:t>Beth sy’n mantais am datblygiad addysg cyfrwng Cymraeg?</a:t>
            </a:r>
          </a:p>
        </p:txBody>
      </p:sp>
      <p:sp>
        <p:nvSpPr>
          <p:cNvPr name="AutoShape 9" id="9"/>
          <p:cNvSpPr/>
          <p:nvPr/>
        </p:nvSpPr>
        <p:spPr>
          <a:xfrm flipV="true">
            <a:off x="9012856" y="0"/>
            <a:ext cx="0" cy="10287000"/>
          </a:xfrm>
          <a:prstGeom prst="line">
            <a:avLst/>
          </a:prstGeom>
          <a:ln cap="flat" w="38100">
            <a:solidFill>
              <a:srgbClr val="705032"/>
            </a:solidFill>
            <a:prstDash val="solid"/>
            <a:headEnd type="none" len="sm" w="sm"/>
            <a:tailEnd type="none" len="sm" w="sm"/>
          </a:ln>
        </p:spPr>
      </p:sp>
      <p:sp>
        <p:nvSpPr>
          <p:cNvPr name="AutoShape 10" id="10"/>
          <p:cNvSpPr/>
          <p:nvPr/>
        </p:nvSpPr>
        <p:spPr>
          <a:xfrm flipV="true">
            <a:off x="-207576" y="1505189"/>
            <a:ext cx="18559074" cy="19050"/>
          </a:xfrm>
          <a:prstGeom prst="line">
            <a:avLst/>
          </a:prstGeom>
          <a:ln cap="flat" w="38100">
            <a:solidFill>
              <a:srgbClr val="000000"/>
            </a:solidFill>
            <a:prstDash val="solid"/>
            <a:headEnd type="none" len="sm" w="sm"/>
            <a:tailEnd type="none" len="sm" w="sm"/>
          </a:ln>
        </p:spPr>
      </p:sp>
      <p:sp>
        <p:nvSpPr>
          <p:cNvPr name="TextBox 11" id="11"/>
          <p:cNvSpPr txBox="true"/>
          <p:nvPr/>
        </p:nvSpPr>
        <p:spPr>
          <a:xfrm rot="0">
            <a:off x="8706134" y="973694"/>
            <a:ext cx="9645384" cy="431800"/>
          </a:xfrm>
          <a:prstGeom prst="rect">
            <a:avLst/>
          </a:prstGeom>
        </p:spPr>
        <p:txBody>
          <a:bodyPr anchor="t" rtlCol="false" tIns="0" lIns="0" bIns="0" rIns="0">
            <a:spAutoFit/>
          </a:bodyPr>
          <a:lstStyle/>
          <a:p>
            <a:pPr algn="ctr">
              <a:lnSpc>
                <a:spcPts val="3500"/>
              </a:lnSpc>
              <a:spcBef>
                <a:spcPct val="0"/>
              </a:spcBef>
            </a:pPr>
            <a:r>
              <a:rPr lang="en-US" sz="2500">
                <a:solidFill>
                  <a:srgbClr val="705032"/>
                </a:solidFill>
                <a:latin typeface="Roboto"/>
                <a:ea typeface="Roboto"/>
                <a:cs typeface="Roboto"/>
                <a:sym typeface="Roboto"/>
              </a:rPr>
              <a:t>Beth sy’n anfantais am datblygiad addysg cyfrwng Cymraeg?</a:t>
            </a:r>
          </a:p>
        </p:txBody>
      </p:sp>
      <p:sp>
        <p:nvSpPr>
          <p:cNvPr name="TextBox 12" id="12"/>
          <p:cNvSpPr txBox="true"/>
          <p:nvPr/>
        </p:nvSpPr>
        <p:spPr>
          <a:xfrm rot="0">
            <a:off x="160690" y="1555276"/>
            <a:ext cx="8642616" cy="305117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Un budd am ddatblygiad  addysg trwy gyfrwng Cymraeg yw bod yn hybu mwy o bobl i fod yn ddwyieithog a siarad yr iaith sydd yn natur i’w gwlad (Cyngor Abertawe, 2022), mae hybu’r iaith Cymraeg gallu helpu Cymru i gyrraedd ei targed o 1 miliwn siaradwyr Cymraeg erbyn 2050, wrth gyrraedd y tharged yma mae’n pwysleisio bod y iaith dal yn fyw (Llywodraeth Cymru, 2017).</a:t>
            </a:r>
          </a:p>
        </p:txBody>
      </p:sp>
      <p:sp>
        <p:nvSpPr>
          <p:cNvPr name="TextBox 13" id="13"/>
          <p:cNvSpPr txBox="true"/>
          <p:nvPr/>
        </p:nvSpPr>
        <p:spPr>
          <a:xfrm rot="0">
            <a:off x="160690" y="4789966"/>
            <a:ext cx="8784256" cy="348932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Budd arall arwyddocaol am ddatblygiad addysg trwy gyfrwng Cymraeg yw’r cyflaoedd gwahanol gall plant derbyn, trwy unigolyn gallu siarad Cymraeg mae hyn yn rhoi cyflaoedd gwell am brifysgolion, y fath o cwrsiau rydych yn gwneud a hefyd swyddi yn y dyfodol (Cyngor Sir Ddinbych, 2024). Nododd TTEC (2025) fod pobl sydd yn ddwyieithog yn aml yn gwneud yn well yn safleoedd gwaith a hefyd yn fwy tebygol o gael cyflog gwell am y gallu i siarad a phobl wahanol.</a:t>
            </a:r>
          </a:p>
        </p:txBody>
      </p:sp>
      <p:sp>
        <p:nvSpPr>
          <p:cNvPr name="TextBox 14" id="14"/>
          <p:cNvSpPr txBox="true"/>
          <p:nvPr/>
        </p:nvSpPr>
        <p:spPr>
          <a:xfrm rot="0">
            <a:off x="9144000" y="1571864"/>
            <a:ext cx="9124950" cy="261302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Mae yna ddadl enfawr am effeithiolrwydd addysg trwy gyfrwng Cymraeg ac mae cwestiynau enfawr nawr yn cael ei chodi, nododd Llywodraeth Cymru (2020) oedd plant sydd yn ysgolion gyfrwng Cymraeg wedi gwneud llawer gwaeth ar brofion PISA i gymharu i blant sydd yn ysgolion cyfrwng Saesneg, mae’r sgor yn cael gwahaniaeth o 40 yn pob adran o’r prawf.</a:t>
            </a:r>
          </a:p>
        </p:txBody>
      </p:sp>
      <p:sp>
        <p:nvSpPr>
          <p:cNvPr name="AutoShape 15" id="15"/>
          <p:cNvSpPr/>
          <p:nvPr/>
        </p:nvSpPr>
        <p:spPr>
          <a:xfrm flipV="true">
            <a:off x="-207595" y="4647091"/>
            <a:ext cx="18559074" cy="19050"/>
          </a:xfrm>
          <a:prstGeom prst="line">
            <a:avLst/>
          </a:prstGeom>
          <a:ln cap="flat" w="38100">
            <a:solidFill>
              <a:srgbClr val="705032"/>
            </a:solidFill>
            <a:prstDash val="solid"/>
            <a:headEnd type="none" len="sm" w="sm"/>
            <a:tailEnd type="none" len="sm" w="sm"/>
          </a:ln>
        </p:spPr>
      </p:sp>
      <p:sp>
        <p:nvSpPr>
          <p:cNvPr name="TextBox 16" id="16"/>
          <p:cNvSpPr txBox="true"/>
          <p:nvPr/>
        </p:nvSpPr>
        <p:spPr>
          <a:xfrm rot="0">
            <a:off x="9144000" y="4789966"/>
            <a:ext cx="8752630" cy="261302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Un anfantais arall yw nad ydy addysg trwy gyfrwng y Gymraeg at yr un safon a ysgolion ac addysgu trwy gyfrwng Saesneg ac felly oherwydd hyn mae teuluoedd yn llai tebygol o ddanfon ei phlant i ysgolion cymraeg, darganfyddodd Price (2025) roedd yna ddim ond cynyddiad o 0.2% yn y nifer o blant sydd yn mynegi ysgolion Cymraeg ar draws y flwyddyn dwethaf. </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0">
            <a:off x="1991476" y="882728"/>
            <a:ext cx="14305047" cy="8521544"/>
          </a:xfrm>
          <a:custGeom>
            <a:avLst/>
            <a:gdLst/>
            <a:ahLst/>
            <a:cxnLst/>
            <a:rect r="r" b="b" t="t" l="l"/>
            <a:pathLst>
              <a:path h="8521544" w="14305047">
                <a:moveTo>
                  <a:pt x="0" y="0"/>
                </a:moveTo>
                <a:lnTo>
                  <a:pt x="14305048" y="0"/>
                </a:lnTo>
                <a:lnTo>
                  <a:pt x="14305048" y="8521544"/>
                </a:lnTo>
                <a:lnTo>
                  <a:pt x="0" y="8521544"/>
                </a:lnTo>
                <a:lnTo>
                  <a:pt x="0" y="0"/>
                </a:lnTo>
                <a:close/>
              </a:path>
            </a:pathLst>
          </a:custGeom>
          <a:blipFill>
            <a:blip r:embed="rId2"/>
            <a:stretch>
              <a:fillRect l="0" t="-432" r="0" b="-432"/>
            </a:stretch>
          </a:blipFill>
        </p:spPr>
      </p:sp>
      <p:sp>
        <p:nvSpPr>
          <p:cNvPr name="TextBox 3" id="3"/>
          <p:cNvSpPr txBox="true"/>
          <p:nvPr/>
        </p:nvSpPr>
        <p:spPr>
          <a:xfrm rot="0">
            <a:off x="3675381" y="9571943"/>
            <a:ext cx="10937238" cy="514351"/>
          </a:xfrm>
          <a:prstGeom prst="rect">
            <a:avLst/>
          </a:prstGeom>
        </p:spPr>
        <p:txBody>
          <a:bodyPr anchor="t" rtlCol="false" tIns="0" lIns="0" bIns="0" rIns="0">
            <a:spAutoFit/>
          </a:bodyPr>
          <a:lstStyle/>
          <a:p>
            <a:pPr algn="ctr">
              <a:lnSpc>
                <a:spcPts val="4199"/>
              </a:lnSpc>
              <a:spcBef>
                <a:spcPct val="0"/>
              </a:spcBef>
            </a:pPr>
            <a:r>
              <a:rPr lang="en-US" sz="2999">
                <a:solidFill>
                  <a:srgbClr val="000000"/>
                </a:solidFill>
                <a:latin typeface="Roboto"/>
                <a:ea typeface="Roboto"/>
                <a:cs typeface="Roboto"/>
                <a:sym typeface="Roboto"/>
              </a:rPr>
              <a:t>(Arman, 2023)</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6199851" y="-32883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7170984"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7639208">
            <a:off x="-4160006" y="-1638470"/>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sp>
        <p:nvSpPr>
          <p:cNvPr name="Freeform 7" id="7"/>
          <p:cNvSpPr/>
          <p:nvPr/>
        </p:nvSpPr>
        <p:spPr>
          <a:xfrm flipH="false" flipV="false" rot="0">
            <a:off x="602008" y="2231959"/>
            <a:ext cx="10530493" cy="7026341"/>
          </a:xfrm>
          <a:custGeom>
            <a:avLst/>
            <a:gdLst/>
            <a:ahLst/>
            <a:cxnLst/>
            <a:rect r="r" b="b" t="t" l="l"/>
            <a:pathLst>
              <a:path h="7026341" w="10530493">
                <a:moveTo>
                  <a:pt x="0" y="0"/>
                </a:moveTo>
                <a:lnTo>
                  <a:pt x="10530493" y="0"/>
                </a:lnTo>
                <a:lnTo>
                  <a:pt x="10530493" y="7026341"/>
                </a:lnTo>
                <a:lnTo>
                  <a:pt x="0" y="7026341"/>
                </a:lnTo>
                <a:lnTo>
                  <a:pt x="0" y="0"/>
                </a:lnTo>
                <a:close/>
              </a:path>
            </a:pathLst>
          </a:custGeom>
          <a:blipFill>
            <a:blip r:embed="rId5"/>
            <a:stretch>
              <a:fillRect l="-2851" t="-1575" r="-73952" b="0"/>
            </a:stretch>
          </a:blipFill>
        </p:spPr>
      </p:sp>
      <p:grpSp>
        <p:nvGrpSpPr>
          <p:cNvPr name="Group 8" id="8"/>
          <p:cNvGrpSpPr/>
          <p:nvPr/>
        </p:nvGrpSpPr>
        <p:grpSpPr>
          <a:xfrm rot="0">
            <a:off x="825776" y="2553406"/>
            <a:ext cx="10022018" cy="6383447"/>
            <a:chOff x="0" y="0"/>
            <a:chExt cx="2748482" cy="1750624"/>
          </a:xfrm>
        </p:grpSpPr>
        <p:sp>
          <p:nvSpPr>
            <p:cNvPr name="Freeform 9" id="9"/>
            <p:cNvSpPr/>
            <p:nvPr/>
          </p:nvSpPr>
          <p:spPr>
            <a:xfrm flipH="false" flipV="false" rot="0">
              <a:off x="0" y="0"/>
              <a:ext cx="2748482" cy="1750624"/>
            </a:xfrm>
            <a:custGeom>
              <a:avLst/>
              <a:gdLst/>
              <a:ahLst/>
              <a:cxnLst/>
              <a:rect r="r" b="b" t="t" l="l"/>
              <a:pathLst>
                <a:path h="1750624" w="2748482">
                  <a:moveTo>
                    <a:pt x="10042" y="0"/>
                  </a:moveTo>
                  <a:lnTo>
                    <a:pt x="2738439" y="0"/>
                  </a:lnTo>
                  <a:cubicBezTo>
                    <a:pt x="2741103" y="0"/>
                    <a:pt x="2743657" y="1058"/>
                    <a:pt x="2745540" y="2941"/>
                  </a:cubicBezTo>
                  <a:cubicBezTo>
                    <a:pt x="2747424" y="4825"/>
                    <a:pt x="2748482" y="7379"/>
                    <a:pt x="2748482" y="10042"/>
                  </a:cubicBezTo>
                  <a:lnTo>
                    <a:pt x="2748482" y="1740582"/>
                  </a:lnTo>
                  <a:cubicBezTo>
                    <a:pt x="2748482" y="1746128"/>
                    <a:pt x="2743986" y="1750624"/>
                    <a:pt x="2738439" y="1750624"/>
                  </a:cubicBezTo>
                  <a:lnTo>
                    <a:pt x="10042" y="1750624"/>
                  </a:lnTo>
                  <a:cubicBezTo>
                    <a:pt x="4496" y="1750624"/>
                    <a:pt x="0" y="1746128"/>
                    <a:pt x="0" y="1740582"/>
                  </a:cubicBezTo>
                  <a:lnTo>
                    <a:pt x="0" y="10042"/>
                  </a:lnTo>
                  <a:cubicBezTo>
                    <a:pt x="0" y="4496"/>
                    <a:pt x="4496" y="0"/>
                    <a:pt x="10042" y="0"/>
                  </a:cubicBezTo>
                  <a:close/>
                </a:path>
              </a:pathLst>
            </a:custGeom>
            <a:solidFill>
              <a:srgbClr val="F6ECE1"/>
            </a:solidFill>
          </p:spPr>
        </p:sp>
        <p:sp>
          <p:nvSpPr>
            <p:cNvPr name="TextBox 10" id="10"/>
            <p:cNvSpPr txBox="true"/>
            <p:nvPr/>
          </p:nvSpPr>
          <p:spPr>
            <a:xfrm>
              <a:off x="0" y="-47625"/>
              <a:ext cx="2748482" cy="1798249"/>
            </a:xfrm>
            <a:prstGeom prst="rect">
              <a:avLst/>
            </a:prstGeom>
          </p:spPr>
          <p:txBody>
            <a:bodyPr anchor="ctr" rtlCol="false" tIns="50800" lIns="50800" bIns="50800" rIns="50800"/>
            <a:lstStyle/>
            <a:p>
              <a:pPr algn="ctr">
                <a:lnSpc>
                  <a:spcPts val="2659"/>
                </a:lnSpc>
                <a:spcBef>
                  <a:spcPct val="0"/>
                </a:spcBef>
              </a:pPr>
            </a:p>
          </p:txBody>
        </p:sp>
      </p:grpSp>
      <p:sp>
        <p:nvSpPr>
          <p:cNvPr name="Freeform 11" id="11"/>
          <p:cNvSpPr/>
          <p:nvPr/>
        </p:nvSpPr>
        <p:spPr>
          <a:xfrm flipH="false" flipV="false" rot="0">
            <a:off x="11826604" y="0"/>
            <a:ext cx="6461396" cy="9679208"/>
          </a:xfrm>
          <a:custGeom>
            <a:avLst/>
            <a:gdLst/>
            <a:ahLst/>
            <a:cxnLst/>
            <a:rect r="r" b="b" t="t" l="l"/>
            <a:pathLst>
              <a:path h="9679208" w="6461396">
                <a:moveTo>
                  <a:pt x="0" y="0"/>
                </a:moveTo>
                <a:lnTo>
                  <a:pt x="6461396" y="0"/>
                </a:lnTo>
                <a:lnTo>
                  <a:pt x="6461396" y="9679208"/>
                </a:lnTo>
                <a:lnTo>
                  <a:pt x="0" y="9679208"/>
                </a:lnTo>
                <a:lnTo>
                  <a:pt x="0" y="0"/>
                </a:lnTo>
                <a:close/>
              </a:path>
            </a:pathLst>
          </a:custGeom>
          <a:blipFill>
            <a:blip r:embed="rId6"/>
            <a:stretch>
              <a:fillRect l="-50947" t="0" r="-95845" b="-8005"/>
            </a:stretch>
          </a:blipFill>
        </p:spPr>
      </p:sp>
      <p:sp>
        <p:nvSpPr>
          <p:cNvPr name="TextBox 12" id="12"/>
          <p:cNvSpPr txBox="true"/>
          <p:nvPr/>
        </p:nvSpPr>
        <p:spPr>
          <a:xfrm rot="0">
            <a:off x="1486164" y="952500"/>
            <a:ext cx="8548867" cy="1118871"/>
          </a:xfrm>
          <a:prstGeom prst="rect">
            <a:avLst/>
          </a:prstGeom>
        </p:spPr>
        <p:txBody>
          <a:bodyPr anchor="t" rtlCol="false" tIns="0" lIns="0" bIns="0" rIns="0">
            <a:spAutoFit/>
          </a:bodyPr>
          <a:lstStyle/>
          <a:p>
            <a:pPr algn="ctr">
              <a:lnSpc>
                <a:spcPts val="4479"/>
              </a:lnSpc>
              <a:spcBef>
                <a:spcPct val="0"/>
              </a:spcBef>
            </a:pPr>
            <a:r>
              <a:rPr lang="en-US" sz="3199" u="sng">
                <a:solidFill>
                  <a:srgbClr val="705032"/>
                </a:solidFill>
                <a:latin typeface="Roboto"/>
                <a:ea typeface="Roboto"/>
                <a:cs typeface="Roboto"/>
                <a:sym typeface="Roboto"/>
              </a:rPr>
              <a:t>Pwysig</a:t>
            </a:r>
            <a:r>
              <a:rPr lang="en-US" sz="3199" u="sng">
                <a:solidFill>
                  <a:srgbClr val="705032"/>
                </a:solidFill>
                <a:latin typeface="Roboto"/>
                <a:ea typeface="Roboto"/>
                <a:cs typeface="Roboto"/>
                <a:sym typeface="Roboto"/>
              </a:rPr>
              <a:t>rwydd addysgol, diwylliannol a cymdeithasol </a:t>
            </a:r>
          </a:p>
        </p:txBody>
      </p:sp>
      <p:sp>
        <p:nvSpPr>
          <p:cNvPr name="TextBox 13" id="13"/>
          <p:cNvSpPr txBox="true"/>
          <p:nvPr/>
        </p:nvSpPr>
        <p:spPr>
          <a:xfrm rot="0">
            <a:off x="869344" y="2505781"/>
            <a:ext cx="9782508" cy="611822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Mae datblygiad ysgolion trwy gyfrwng y Gymraeg yn cael arwyddocad diwylliannol a cymdeithasol fawr trwy sicrhau fod hanes ac iaith Cymru yn parhau i fyw.  Nododd National Day Nurseries Association (2022) fod cwricwlwm i Gymru nawr yn sicrhau fod iaith a hanes Cymraeg yn cael ei ddysgu yn pob ysgol ar draws Cymru, hyn yn dangos fod cael ysgolion gyfrwng Cymraeg yn dda ac yn hefyd cael ei efelychu gan ysgolion gyfrwng Saesneg. Mae datblygiad addysgu trwy gyfrwng y Gymraeg yn bwysig iawn gan fod yn gallu cefnogi hunaniaeth pobl a diwylliant Cymraeg (Meducas, 2019), mae hyn yn fuddiol iawn i blant sydd yn dod o gefndiroedd Cymraeg i helpu gweld pwysigrwydd fod yn Gymro. Tanlinellodd Morris (2019) pwysigrwydd datblygiad ysgolion Cymraeg yn gymdeithasol, nododd fod trwy blant mynegi ysgolion Cymraeg mae hyn yn cysylltu pobl o cymunedau Cymraeg i gallu siarad a dathlu’r iaith Cymraeg. </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Freeform 2" id="2"/>
          <p:cNvSpPr/>
          <p:nvPr/>
        </p:nvSpPr>
        <p:spPr>
          <a:xfrm flipH="false" flipV="false" rot="-534062">
            <a:off x="-2289016" y="7621852"/>
            <a:ext cx="15734579" cy="5664449"/>
          </a:xfrm>
          <a:custGeom>
            <a:avLst/>
            <a:gdLst/>
            <a:ahLst/>
            <a:cxnLst/>
            <a:rect r="r" b="b" t="t" l="l"/>
            <a:pathLst>
              <a:path h="5664449" w="15734579">
                <a:moveTo>
                  <a:pt x="0" y="0"/>
                </a:moveTo>
                <a:lnTo>
                  <a:pt x="15734579" y="0"/>
                </a:lnTo>
                <a:lnTo>
                  <a:pt x="15734579" y="5664448"/>
                </a:lnTo>
                <a:lnTo>
                  <a:pt x="0" y="5664448"/>
                </a:lnTo>
                <a:lnTo>
                  <a:pt x="0" y="0"/>
                </a:lnTo>
                <a:close/>
              </a:path>
            </a:pathLst>
          </a:custGeom>
          <a:blipFill>
            <a:blip r:embed="rId2"/>
            <a:stretch>
              <a:fillRect l="0" t="0" r="0" b="0"/>
            </a:stretch>
          </a:blipFill>
        </p:spPr>
      </p:sp>
      <p:sp>
        <p:nvSpPr>
          <p:cNvPr name="Freeform 3" id="3"/>
          <p:cNvSpPr/>
          <p:nvPr/>
        </p:nvSpPr>
        <p:spPr>
          <a:xfrm flipH="false" flipV="false" rot="1220755">
            <a:off x="-8829083" y="7616157"/>
            <a:ext cx="18862181" cy="4126102"/>
          </a:xfrm>
          <a:custGeom>
            <a:avLst/>
            <a:gdLst/>
            <a:ahLst/>
            <a:cxnLst/>
            <a:rect r="r" b="b" t="t" l="l"/>
            <a:pathLst>
              <a:path h="4126102" w="18862181">
                <a:moveTo>
                  <a:pt x="0" y="0"/>
                </a:moveTo>
                <a:lnTo>
                  <a:pt x="18862181" y="0"/>
                </a:lnTo>
                <a:lnTo>
                  <a:pt x="18862181" y="4126102"/>
                </a:lnTo>
                <a:lnTo>
                  <a:pt x="0" y="4126102"/>
                </a:lnTo>
                <a:lnTo>
                  <a:pt x="0" y="0"/>
                </a:lnTo>
                <a:close/>
              </a:path>
            </a:pathLst>
          </a:custGeom>
          <a:blipFill>
            <a:blip r:embed="rId3"/>
            <a:stretch>
              <a:fillRect l="0" t="0" r="0" b="0"/>
            </a:stretch>
          </a:blipFill>
        </p:spPr>
      </p:sp>
      <p:sp>
        <p:nvSpPr>
          <p:cNvPr name="Freeform 4" id="4"/>
          <p:cNvSpPr/>
          <p:nvPr/>
        </p:nvSpPr>
        <p:spPr>
          <a:xfrm flipH="false" flipV="false" rot="10052228">
            <a:off x="4661372" y="-3288312"/>
            <a:ext cx="16230600" cy="5843016"/>
          </a:xfrm>
          <a:custGeom>
            <a:avLst/>
            <a:gdLst/>
            <a:ahLst/>
            <a:cxnLst/>
            <a:rect r="r" b="b" t="t" l="l"/>
            <a:pathLst>
              <a:path h="5843016" w="16230600">
                <a:moveTo>
                  <a:pt x="0" y="0"/>
                </a:moveTo>
                <a:lnTo>
                  <a:pt x="16230600" y="0"/>
                </a:lnTo>
                <a:lnTo>
                  <a:pt x="16230600" y="5843016"/>
                </a:lnTo>
                <a:lnTo>
                  <a:pt x="0" y="5843016"/>
                </a:lnTo>
                <a:lnTo>
                  <a:pt x="0" y="0"/>
                </a:lnTo>
                <a:close/>
              </a:path>
            </a:pathLst>
          </a:custGeom>
          <a:blipFill>
            <a:blip r:embed="rId2"/>
            <a:stretch>
              <a:fillRect l="0" t="0" r="0" b="0"/>
            </a:stretch>
          </a:blipFill>
        </p:spPr>
      </p:sp>
      <p:sp>
        <p:nvSpPr>
          <p:cNvPr name="Freeform 5" id="5"/>
          <p:cNvSpPr/>
          <p:nvPr/>
        </p:nvSpPr>
        <p:spPr>
          <a:xfrm flipH="false" flipV="false" rot="-9792953">
            <a:off x="6415137" y="-1716535"/>
            <a:ext cx="18862181" cy="4126102"/>
          </a:xfrm>
          <a:custGeom>
            <a:avLst/>
            <a:gdLst/>
            <a:ahLst/>
            <a:cxnLst/>
            <a:rect r="r" b="b" t="t" l="l"/>
            <a:pathLst>
              <a:path h="4126102" w="18862181">
                <a:moveTo>
                  <a:pt x="0" y="0"/>
                </a:moveTo>
                <a:lnTo>
                  <a:pt x="18862182" y="0"/>
                </a:lnTo>
                <a:lnTo>
                  <a:pt x="18862182" y="4126102"/>
                </a:lnTo>
                <a:lnTo>
                  <a:pt x="0" y="4126102"/>
                </a:lnTo>
                <a:lnTo>
                  <a:pt x="0" y="0"/>
                </a:lnTo>
                <a:close/>
              </a:path>
            </a:pathLst>
          </a:custGeom>
          <a:blipFill>
            <a:blip r:embed="rId3"/>
            <a:stretch>
              <a:fillRect l="0" t="0" r="0" b="0"/>
            </a:stretch>
          </a:blipFill>
        </p:spPr>
      </p:sp>
      <p:sp>
        <p:nvSpPr>
          <p:cNvPr name="Freeform 6" id="6"/>
          <p:cNvSpPr/>
          <p:nvPr/>
        </p:nvSpPr>
        <p:spPr>
          <a:xfrm flipH="false" flipV="false" rot="7639208">
            <a:off x="-4160006" y="-1638470"/>
            <a:ext cx="8735911" cy="3996679"/>
          </a:xfrm>
          <a:custGeom>
            <a:avLst/>
            <a:gdLst/>
            <a:ahLst/>
            <a:cxnLst/>
            <a:rect r="r" b="b" t="t" l="l"/>
            <a:pathLst>
              <a:path h="3996679" w="8735911">
                <a:moveTo>
                  <a:pt x="0" y="0"/>
                </a:moveTo>
                <a:lnTo>
                  <a:pt x="8735910" y="0"/>
                </a:lnTo>
                <a:lnTo>
                  <a:pt x="8735910" y="3996679"/>
                </a:lnTo>
                <a:lnTo>
                  <a:pt x="0" y="3996679"/>
                </a:lnTo>
                <a:lnTo>
                  <a:pt x="0" y="0"/>
                </a:lnTo>
                <a:close/>
              </a:path>
            </a:pathLst>
          </a:custGeom>
          <a:blipFill>
            <a:blip r:embed="rId4"/>
            <a:stretch>
              <a:fillRect l="0" t="0" r="0" b="0"/>
            </a:stretch>
          </a:blipFill>
        </p:spPr>
      </p:sp>
      <p:grpSp>
        <p:nvGrpSpPr>
          <p:cNvPr name="Group 7" id="7"/>
          <p:cNvGrpSpPr>
            <a:grpSpLocks noChangeAspect="true"/>
          </p:cNvGrpSpPr>
          <p:nvPr/>
        </p:nvGrpSpPr>
        <p:grpSpPr>
          <a:xfrm rot="0">
            <a:off x="11537532" y="1585019"/>
            <a:ext cx="6750468" cy="8445123"/>
            <a:chOff x="0" y="0"/>
            <a:chExt cx="15227300" cy="19050000"/>
          </a:xfrm>
        </p:grpSpPr>
        <p:sp>
          <p:nvSpPr>
            <p:cNvPr name="Freeform 8" id="8"/>
            <p:cNvSpPr/>
            <p:nvPr/>
          </p:nvSpPr>
          <p:spPr>
            <a:xfrm flipH="false" flipV="false" rot="0">
              <a:off x="944032" y="1334822"/>
              <a:ext cx="13606916" cy="16933143"/>
            </a:xfrm>
            <a:custGeom>
              <a:avLst/>
              <a:gdLst/>
              <a:ahLst/>
              <a:cxnLst/>
              <a:rect r="r" b="b" t="t" l="l"/>
              <a:pathLst>
                <a:path h="16933143" w="13606916">
                  <a:moveTo>
                    <a:pt x="13372024" y="16933144"/>
                  </a:moveTo>
                  <a:lnTo>
                    <a:pt x="0" y="16933144"/>
                  </a:lnTo>
                  <a:lnTo>
                    <a:pt x="0" y="3963789"/>
                  </a:lnTo>
                  <a:lnTo>
                    <a:pt x="3070363" y="104861"/>
                  </a:lnTo>
                  <a:lnTo>
                    <a:pt x="9999657" y="0"/>
                  </a:lnTo>
                  <a:lnTo>
                    <a:pt x="11721831" y="784042"/>
                  </a:lnTo>
                  <a:lnTo>
                    <a:pt x="13606915" y="5926809"/>
                  </a:lnTo>
                  <a:close/>
                </a:path>
              </a:pathLst>
            </a:custGeom>
            <a:blipFill>
              <a:blip r:embed="rId5"/>
              <a:stretch>
                <a:fillRect l="-162297" t="0" r="-109041" b="0"/>
              </a:stretch>
            </a:blipFill>
          </p:spPr>
        </p:sp>
        <p:sp>
          <p:nvSpPr>
            <p:cNvPr name="Freeform 9" id="9"/>
            <p:cNvSpPr/>
            <p:nvPr/>
          </p:nvSpPr>
          <p:spPr>
            <a:xfrm flipH="false" flipV="false" rot="0">
              <a:off x="0" y="0"/>
              <a:ext cx="15227300" cy="19050000"/>
            </a:xfrm>
            <a:custGeom>
              <a:avLst/>
              <a:gdLst/>
              <a:ahLst/>
              <a:cxnLst/>
              <a:rect r="r" b="b" t="t" l="l"/>
              <a:pathLst>
                <a:path h="19050000" w="15227300">
                  <a:moveTo>
                    <a:pt x="0" y="0"/>
                  </a:moveTo>
                  <a:lnTo>
                    <a:pt x="15227300" y="0"/>
                  </a:lnTo>
                  <a:lnTo>
                    <a:pt x="15227300" y="19050000"/>
                  </a:lnTo>
                  <a:lnTo>
                    <a:pt x="0" y="19050000"/>
                  </a:lnTo>
                  <a:close/>
                </a:path>
              </a:pathLst>
            </a:custGeom>
            <a:blipFill>
              <a:blip r:embed="rId6"/>
              <a:stretch>
                <a:fillRect l="0" t="-272" r="0" b="-272"/>
              </a:stretch>
            </a:blipFill>
          </p:spPr>
        </p:sp>
      </p:grpSp>
      <p:sp>
        <p:nvSpPr>
          <p:cNvPr name="Freeform 10" id="10"/>
          <p:cNvSpPr/>
          <p:nvPr/>
        </p:nvSpPr>
        <p:spPr>
          <a:xfrm flipH="false" flipV="false" rot="0">
            <a:off x="1320465" y="2349688"/>
            <a:ext cx="9293107" cy="6502023"/>
          </a:xfrm>
          <a:custGeom>
            <a:avLst/>
            <a:gdLst/>
            <a:ahLst/>
            <a:cxnLst/>
            <a:rect r="r" b="b" t="t" l="l"/>
            <a:pathLst>
              <a:path h="6502023" w="9293107">
                <a:moveTo>
                  <a:pt x="0" y="0"/>
                </a:moveTo>
                <a:lnTo>
                  <a:pt x="9293106" y="0"/>
                </a:lnTo>
                <a:lnTo>
                  <a:pt x="9293106" y="6502024"/>
                </a:lnTo>
                <a:lnTo>
                  <a:pt x="0" y="6502024"/>
                </a:lnTo>
                <a:lnTo>
                  <a:pt x="0" y="0"/>
                </a:lnTo>
                <a:close/>
              </a:path>
            </a:pathLst>
          </a:custGeom>
          <a:blipFill>
            <a:blip r:embed="rId7"/>
            <a:stretch>
              <a:fillRect l="-14123" t="-14063" r="-95805" b="-953"/>
            </a:stretch>
          </a:blipFill>
        </p:spPr>
      </p:sp>
      <p:grpSp>
        <p:nvGrpSpPr>
          <p:cNvPr name="Group 11" id="11"/>
          <p:cNvGrpSpPr/>
          <p:nvPr/>
        </p:nvGrpSpPr>
        <p:grpSpPr>
          <a:xfrm rot="0">
            <a:off x="1590961" y="2604919"/>
            <a:ext cx="8766976" cy="5991561"/>
            <a:chOff x="0" y="0"/>
            <a:chExt cx="2404293" cy="1643152"/>
          </a:xfrm>
        </p:grpSpPr>
        <p:sp>
          <p:nvSpPr>
            <p:cNvPr name="Freeform 12" id="12"/>
            <p:cNvSpPr/>
            <p:nvPr/>
          </p:nvSpPr>
          <p:spPr>
            <a:xfrm flipH="false" flipV="false" rot="0">
              <a:off x="0" y="0"/>
              <a:ext cx="2404293" cy="1643152"/>
            </a:xfrm>
            <a:custGeom>
              <a:avLst/>
              <a:gdLst/>
              <a:ahLst/>
              <a:cxnLst/>
              <a:rect r="r" b="b" t="t" l="l"/>
              <a:pathLst>
                <a:path h="1643152" w="2404293">
                  <a:moveTo>
                    <a:pt x="11480" y="0"/>
                  </a:moveTo>
                  <a:lnTo>
                    <a:pt x="2392813" y="0"/>
                  </a:lnTo>
                  <a:cubicBezTo>
                    <a:pt x="2395858" y="0"/>
                    <a:pt x="2398778" y="1209"/>
                    <a:pt x="2400931" y="3362"/>
                  </a:cubicBezTo>
                  <a:cubicBezTo>
                    <a:pt x="2403084" y="5515"/>
                    <a:pt x="2404293" y="8435"/>
                    <a:pt x="2404293" y="11480"/>
                  </a:cubicBezTo>
                  <a:lnTo>
                    <a:pt x="2404293" y="1631672"/>
                  </a:lnTo>
                  <a:cubicBezTo>
                    <a:pt x="2404293" y="1634716"/>
                    <a:pt x="2403084" y="1637636"/>
                    <a:pt x="2400931" y="1639789"/>
                  </a:cubicBezTo>
                  <a:cubicBezTo>
                    <a:pt x="2398778" y="1641942"/>
                    <a:pt x="2395858" y="1643152"/>
                    <a:pt x="2392813" y="1643152"/>
                  </a:cubicBezTo>
                  <a:lnTo>
                    <a:pt x="11480" y="1643152"/>
                  </a:lnTo>
                  <a:cubicBezTo>
                    <a:pt x="8435" y="1643152"/>
                    <a:pt x="5515" y="1641942"/>
                    <a:pt x="3362" y="1639789"/>
                  </a:cubicBezTo>
                  <a:cubicBezTo>
                    <a:pt x="1209" y="1637636"/>
                    <a:pt x="0" y="1634716"/>
                    <a:pt x="0" y="1631672"/>
                  </a:cubicBezTo>
                  <a:lnTo>
                    <a:pt x="0" y="11480"/>
                  </a:lnTo>
                  <a:cubicBezTo>
                    <a:pt x="0" y="8435"/>
                    <a:pt x="1209" y="5515"/>
                    <a:pt x="3362" y="3362"/>
                  </a:cubicBezTo>
                  <a:cubicBezTo>
                    <a:pt x="5515" y="1209"/>
                    <a:pt x="8435" y="0"/>
                    <a:pt x="11480" y="0"/>
                  </a:cubicBezTo>
                  <a:close/>
                </a:path>
              </a:pathLst>
            </a:custGeom>
            <a:solidFill>
              <a:srgbClr val="F6ECE1"/>
            </a:solidFill>
          </p:spPr>
        </p:sp>
        <p:sp>
          <p:nvSpPr>
            <p:cNvPr name="TextBox 13" id="13"/>
            <p:cNvSpPr txBox="true"/>
            <p:nvPr/>
          </p:nvSpPr>
          <p:spPr>
            <a:xfrm>
              <a:off x="0" y="-47625"/>
              <a:ext cx="2404293" cy="1690777"/>
            </a:xfrm>
            <a:prstGeom prst="rect">
              <a:avLst/>
            </a:prstGeom>
          </p:spPr>
          <p:txBody>
            <a:bodyPr anchor="ctr" rtlCol="false" tIns="50800" lIns="50800" bIns="50800" rIns="50800"/>
            <a:lstStyle/>
            <a:p>
              <a:pPr algn="ctr">
                <a:lnSpc>
                  <a:spcPts val="2659"/>
                </a:lnSpc>
                <a:spcBef>
                  <a:spcPct val="0"/>
                </a:spcBef>
              </a:pPr>
            </a:p>
          </p:txBody>
        </p:sp>
      </p:grpSp>
      <p:sp>
        <p:nvSpPr>
          <p:cNvPr name="TextBox 14" id="14"/>
          <p:cNvSpPr txBox="true"/>
          <p:nvPr/>
        </p:nvSpPr>
        <p:spPr>
          <a:xfrm rot="0">
            <a:off x="1028700" y="952500"/>
            <a:ext cx="12782324" cy="1189991"/>
          </a:xfrm>
          <a:prstGeom prst="rect">
            <a:avLst/>
          </a:prstGeom>
        </p:spPr>
        <p:txBody>
          <a:bodyPr anchor="t" rtlCol="false" tIns="0" lIns="0" bIns="0" rIns="0">
            <a:spAutoFit/>
          </a:bodyPr>
          <a:lstStyle/>
          <a:p>
            <a:pPr algn="ctr">
              <a:lnSpc>
                <a:spcPts val="4759"/>
              </a:lnSpc>
              <a:spcBef>
                <a:spcPct val="0"/>
              </a:spcBef>
            </a:pPr>
            <a:r>
              <a:rPr lang="en-US" sz="3399">
                <a:solidFill>
                  <a:srgbClr val="705032"/>
                </a:solidFill>
                <a:latin typeface="Roboto"/>
                <a:ea typeface="Roboto"/>
                <a:cs typeface="Roboto"/>
                <a:sym typeface="Roboto"/>
              </a:rPr>
              <a:t>Gwahaniaethau yn gwerthoedd, diddordebau</a:t>
            </a:r>
            <a:r>
              <a:rPr lang="en-US" sz="3399">
                <a:solidFill>
                  <a:srgbClr val="705032"/>
                </a:solidFill>
                <a:latin typeface="Roboto"/>
                <a:ea typeface="Roboto"/>
                <a:cs typeface="Roboto"/>
                <a:sym typeface="Roboto"/>
              </a:rPr>
              <a:t> ac agendau gwleidyddol</a:t>
            </a:r>
          </a:p>
        </p:txBody>
      </p:sp>
      <p:sp>
        <p:nvSpPr>
          <p:cNvPr name="TextBox 15" id="15"/>
          <p:cNvSpPr txBox="true"/>
          <p:nvPr/>
        </p:nvSpPr>
        <p:spPr>
          <a:xfrm rot="0">
            <a:off x="1701545" y="2478256"/>
            <a:ext cx="8545807" cy="6118225"/>
          </a:xfrm>
          <a:prstGeom prst="rect">
            <a:avLst/>
          </a:prstGeom>
        </p:spPr>
        <p:txBody>
          <a:bodyPr anchor="t" rtlCol="false" tIns="0" lIns="0" bIns="0" rIns="0">
            <a:spAutoFit/>
          </a:bodyPr>
          <a:lstStyle/>
          <a:p>
            <a:pPr algn="l">
              <a:lnSpc>
                <a:spcPts val="3499"/>
              </a:lnSpc>
              <a:spcBef>
                <a:spcPct val="0"/>
              </a:spcBef>
            </a:pPr>
            <a:r>
              <a:rPr lang="en-US" sz="2499">
                <a:solidFill>
                  <a:srgbClr val="705032"/>
                </a:solidFill>
                <a:latin typeface="Roboto"/>
                <a:ea typeface="Roboto"/>
                <a:cs typeface="Roboto"/>
                <a:sym typeface="Roboto"/>
              </a:rPr>
              <a:t>Mae gan ysgolion gyfrwng Cymraeg agendau gwleidyddol a gwerthoedd penodol sydd yn sicrhau fod ardaloedd ble mae’r Gymraeg yn freintiedig dal gallu cael siawns i ddysgu’r iaith a’i hanes, mae ysgolion Cymraeg nawr yn dod yn fwy poblogaidd ac eto mae hyn yn helpu curo 1 miliwn siaradwyr Cymraeg erbyn 2050 (Estyn, 2025). Mae gan ysgolion Cymraeg gwerthoedd sydd yn sicrhau fod pob plentyn sydd yn mynegi ysgol yn rhugl yn dwy iaith wahanol sydd Saesneg a Chymraeg (Andrews et al., 2024), er bod ysgolion cymraeg yn ceisio sicrhau fod y plant yn gadael yr ysgolion yn rhugl ddim ond 10% o boblogaeth Cymru gallu siarad yn rhugl felly gellir hyn codi mwy o gwestiynau am os yw ysgolion gyfrwng Cymraeg yn dysgu yn ffordd digon effeithiol (Llywodraeth Cymru, 2020).</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6ECE1"/>
        </a:solidFill>
      </p:bgPr>
    </p:bg>
    <p:spTree>
      <p:nvGrpSpPr>
        <p:cNvPr id="1" name=""/>
        <p:cNvGrpSpPr/>
        <p:nvPr/>
      </p:nvGrpSpPr>
      <p:grpSpPr>
        <a:xfrm>
          <a:off x="0" y="0"/>
          <a:ext cx="0" cy="0"/>
          <a:chOff x="0" y="0"/>
          <a:chExt cx="0" cy="0"/>
        </a:xfrm>
      </p:grpSpPr>
      <p:sp>
        <p:nvSpPr>
          <p:cNvPr name="TextBox 2" id="2"/>
          <p:cNvSpPr txBox="true"/>
          <p:nvPr/>
        </p:nvSpPr>
        <p:spPr>
          <a:xfrm rot="0">
            <a:off x="6969252" y="-95250"/>
            <a:ext cx="3104909" cy="854077"/>
          </a:xfrm>
          <a:prstGeom prst="rect">
            <a:avLst/>
          </a:prstGeom>
        </p:spPr>
        <p:txBody>
          <a:bodyPr anchor="t" rtlCol="false" tIns="0" lIns="0" bIns="0" rIns="0">
            <a:spAutoFit/>
          </a:bodyPr>
          <a:lstStyle/>
          <a:p>
            <a:pPr algn="ctr">
              <a:lnSpc>
                <a:spcPts val="6999"/>
              </a:lnSpc>
              <a:spcBef>
                <a:spcPct val="0"/>
              </a:spcBef>
            </a:pPr>
            <a:r>
              <a:rPr lang="en-US" sz="4999" u="sng">
                <a:solidFill>
                  <a:srgbClr val="593A34"/>
                </a:solidFill>
                <a:latin typeface="Roboto"/>
                <a:ea typeface="Roboto"/>
                <a:cs typeface="Roboto"/>
                <a:sym typeface="Roboto"/>
              </a:rPr>
              <a:t>Casgliad</a:t>
            </a:r>
          </a:p>
        </p:txBody>
      </p:sp>
      <p:sp>
        <p:nvSpPr>
          <p:cNvPr name="Freeform 3" id="3"/>
          <p:cNvSpPr/>
          <p:nvPr/>
        </p:nvSpPr>
        <p:spPr>
          <a:xfrm flipH="false" flipV="false" rot="0">
            <a:off x="2628477" y="1028700"/>
            <a:ext cx="11735097" cy="9258300"/>
          </a:xfrm>
          <a:custGeom>
            <a:avLst/>
            <a:gdLst/>
            <a:ahLst/>
            <a:cxnLst/>
            <a:rect r="r" b="b" t="t" l="l"/>
            <a:pathLst>
              <a:path h="9258300" w="11735097">
                <a:moveTo>
                  <a:pt x="0" y="0"/>
                </a:moveTo>
                <a:lnTo>
                  <a:pt x="11735097" y="0"/>
                </a:lnTo>
                <a:lnTo>
                  <a:pt x="11735097" y="9258300"/>
                </a:lnTo>
                <a:lnTo>
                  <a:pt x="0" y="9258300"/>
                </a:lnTo>
                <a:lnTo>
                  <a:pt x="0" y="0"/>
                </a:lnTo>
                <a:close/>
              </a:path>
            </a:pathLst>
          </a:custGeom>
          <a:blipFill>
            <a:blip r:embed="rId2"/>
            <a:stretch>
              <a:fillRect l="-911" t="-3528" r="-11168" b="0"/>
            </a:stretch>
          </a:blipFill>
        </p:spPr>
      </p:sp>
      <p:sp>
        <p:nvSpPr>
          <p:cNvPr name="TextBox 4" id="4"/>
          <p:cNvSpPr txBox="true"/>
          <p:nvPr/>
        </p:nvSpPr>
        <p:spPr>
          <a:xfrm rot="0">
            <a:off x="2833922" y="1167855"/>
            <a:ext cx="9775369" cy="7608571"/>
          </a:xfrm>
          <a:prstGeom prst="rect">
            <a:avLst/>
          </a:prstGeom>
        </p:spPr>
        <p:txBody>
          <a:bodyPr anchor="t" rtlCol="false" tIns="0" lIns="0" bIns="0" rIns="0">
            <a:spAutoFit/>
          </a:bodyPr>
          <a:lstStyle/>
          <a:p>
            <a:pPr algn="l">
              <a:lnSpc>
                <a:spcPts val="3779"/>
              </a:lnSpc>
              <a:spcBef>
                <a:spcPct val="0"/>
              </a:spcBef>
            </a:pPr>
            <a:r>
              <a:rPr lang="en-US" sz="2699">
                <a:solidFill>
                  <a:srgbClr val="593A34"/>
                </a:solidFill>
                <a:latin typeface="Roboto"/>
                <a:ea typeface="Roboto"/>
                <a:cs typeface="Roboto"/>
                <a:sym typeface="Roboto"/>
              </a:rPr>
              <a:t> I grynhoi, mae’n bwysig i ddeall arwyddocad o destunau dadleuol er mwyn gallu gwella eich sgiliau wrth ddysgu, mae testunau dadleuol yn rhoi siawns i bob unigolyn i feddwl yn feirniadol a chasglu gwybodaeth newydd trwy edrych ar bob agwedd o’r testun (Vandecandelaere et al, 2025). Un tebygrwydd rhwng y testunau yw bod profion PISA yn arwyddocaol yn ysgolion cymraeg er mwyn helpu creu polisiau newydd ar gyfer ysgolion trwy weld beth yw gwendidau a chryfderau pob ysgol, gan fod ysgolion cymraeg yn gwneud yn eithaf gwael mae hyn yn helpu creu polisiau newydd er mwyn gwella addysg (Senedd Cymru, 2026). Un tebygrwydd arall rhwng y testunau ysgolion cymraeg ac ysgolion mawr vs bach yw bod y ddau ohonynt yn sicrhau fod cymdeithasu yn bwysig, mae ysgolion cymraeg yn llefydd cymdeithasol i bobl cysylltu gyda’r un teimladau a chredoau a hyn yn debyg wrth i blant fynd i ysgolion mawr a fach, yr un credoau a theimladau yn cael ei rhannu (Estyn, 2024).</a:t>
            </a:r>
          </a:p>
        </p:txBody>
      </p:sp>
    </p:spTree>
  </p:cSld>
  <p:clrMapOvr>
    <a:masterClrMapping/>
  </p:clrMapOvr>
</p:sld>
</file>

<file path=ppt/slides/slide29.xml><?xml version="1.0" encoding="utf-8"?>
<p:sld xmlns:p="http://schemas.openxmlformats.org/presentationml/2006/main" xmlns:a="http://schemas.openxmlformats.org/drawingml/2006/main">
  <p:cSld>
    <p:bg>
      <p:bgPr>
        <a:solidFill>
          <a:srgbClr val="F6ECE1"/>
        </a:solidFill>
      </p:bgPr>
    </p:bg>
    <p:spTree>
      <p:nvGrpSpPr>
        <p:cNvPr id="1" name=""/>
        <p:cNvGrpSpPr/>
        <p:nvPr/>
      </p:nvGrpSpPr>
      <p:grpSpPr>
        <a:xfrm>
          <a:off x="0" y="0"/>
          <a:ext cx="0" cy="0"/>
          <a:chOff x="0" y="0"/>
          <a:chExt cx="0" cy="0"/>
        </a:xfrm>
      </p:grpSpPr>
      <p:sp>
        <p:nvSpPr>
          <p:cNvPr name="TextBox 2" id="2"/>
          <p:cNvSpPr txBox="true"/>
          <p:nvPr/>
        </p:nvSpPr>
        <p:spPr>
          <a:xfrm rot="0">
            <a:off x="0" y="376555"/>
            <a:ext cx="18288000" cy="17136110"/>
          </a:xfrm>
          <a:prstGeom prst="rect">
            <a:avLst/>
          </a:prstGeom>
        </p:spPr>
        <p:txBody>
          <a:bodyPr anchor="t" rtlCol="false" tIns="0" lIns="0" bIns="0" rIns="0">
            <a:spAutoFit/>
          </a:bodyPr>
          <a:lstStyle/>
          <a:p>
            <a:pPr algn="l">
              <a:lnSpc>
                <a:spcPts val="2520"/>
              </a:lnSpc>
            </a:pPr>
            <a:r>
              <a:rPr lang="en-US" sz="1800">
                <a:solidFill>
                  <a:srgbClr val="000000"/>
                </a:solidFill>
                <a:latin typeface="Roboto"/>
                <a:ea typeface="Roboto"/>
                <a:cs typeface="Roboto"/>
                <a:sym typeface="Roboto"/>
              </a:rPr>
              <a:t> Aman Bisht (2024) </a:t>
            </a:r>
            <a:r>
              <a:rPr lang="en-US" sz="1800" i="true">
                <a:solidFill>
                  <a:srgbClr val="000000"/>
                </a:solidFill>
                <a:latin typeface="Roboto Italics"/>
                <a:ea typeface="Roboto Italics"/>
                <a:cs typeface="Roboto Italics"/>
                <a:sym typeface="Roboto Italics"/>
              </a:rPr>
              <a:t>Are Small Schools Better for Student Achievement? - Schoolcues Blog</a:t>
            </a:r>
            <a:r>
              <a:rPr lang="en-US" sz="1800">
                <a:solidFill>
                  <a:srgbClr val="000000"/>
                </a:solidFill>
                <a:latin typeface="Roboto"/>
                <a:ea typeface="Roboto"/>
                <a:cs typeface="Roboto"/>
                <a:sym typeface="Roboto"/>
              </a:rPr>
              <a:t> (Ar lein) Schoolcues Blog. Ar gael at: https://www.schoolcues.com/blog/are-small-schools-better-for-improving-student-achievement/.</a:t>
            </a:r>
          </a:p>
          <a:p>
            <a:pPr algn="l">
              <a:lnSpc>
                <a:spcPts val="2520"/>
              </a:lnSpc>
            </a:pPr>
          </a:p>
          <a:p>
            <a:pPr algn="l">
              <a:lnSpc>
                <a:spcPts val="2520"/>
              </a:lnSpc>
            </a:pPr>
            <a:r>
              <a:rPr lang="en-US" sz="1800">
                <a:solidFill>
                  <a:srgbClr val="000000"/>
                </a:solidFill>
                <a:latin typeface="Roboto"/>
                <a:ea typeface="Roboto"/>
                <a:cs typeface="Roboto"/>
                <a:sym typeface="Roboto"/>
              </a:rPr>
              <a:t>Andrews, J , Gareth, D , Ms, E.-J, Healand-Sloan, R a Huskinson, P (2024) </a:t>
            </a:r>
            <a:r>
              <a:rPr lang="en-US" sz="1800" i="true">
                <a:solidFill>
                  <a:srgbClr val="000000"/>
                </a:solidFill>
                <a:latin typeface="Roboto Italics"/>
                <a:ea typeface="Roboto Italics"/>
                <a:cs typeface="Roboto Italics"/>
                <a:sym typeface="Roboto Italics"/>
              </a:rPr>
              <a:t>Report on the teaching provision of Religion, Values and Ethics in Schools in Wales.</a:t>
            </a:r>
            <a:r>
              <a:rPr lang="en-US" sz="1800">
                <a:solidFill>
                  <a:srgbClr val="000000"/>
                </a:solidFill>
                <a:latin typeface="Roboto"/>
                <a:ea typeface="Roboto"/>
                <a:cs typeface="Roboto"/>
                <a:sym typeface="Roboto"/>
              </a:rPr>
              <a:t> Ar gael at: https://democracy.gwynedd.llyw.cymru/documents/s43471/Report%20RVE%20-%20report-RVE.pdf (Cyrchwyd 9fed o Ionawr 2026).</a:t>
            </a:r>
          </a:p>
          <a:p>
            <a:pPr algn="l">
              <a:lnSpc>
                <a:spcPts val="2520"/>
              </a:lnSpc>
            </a:pPr>
          </a:p>
          <a:p>
            <a:pPr algn="l">
              <a:lnSpc>
                <a:spcPts val="2520"/>
              </a:lnSpc>
            </a:pPr>
            <a:r>
              <a:rPr lang="en-US" sz="1800">
                <a:solidFill>
                  <a:srgbClr val="000000"/>
                </a:solidFill>
                <a:latin typeface="Roboto"/>
                <a:ea typeface="Roboto"/>
                <a:cs typeface="Roboto"/>
                <a:sym typeface="Roboto"/>
              </a:rPr>
              <a:t>BBC (2026) BBC News | </a:t>
            </a:r>
            <a:r>
              <a:rPr lang="en-US" sz="1800" i="true">
                <a:solidFill>
                  <a:srgbClr val="000000"/>
                </a:solidFill>
                <a:latin typeface="Roboto Italics"/>
                <a:ea typeface="Roboto Italics"/>
                <a:cs typeface="Roboto Italics"/>
                <a:sym typeface="Roboto Italics"/>
              </a:rPr>
              <a:t>Education | Welsh-medium schools chalk up half century </a:t>
            </a:r>
            <a:r>
              <a:rPr lang="en-US" sz="1800">
                <a:solidFill>
                  <a:srgbClr val="000000"/>
                </a:solidFill>
                <a:latin typeface="Roboto"/>
                <a:ea typeface="Roboto"/>
                <a:cs typeface="Roboto"/>
                <a:sym typeface="Roboto"/>
              </a:rPr>
              <a:t>( Ar lein) Bbc.co.uk. Ar gael at: http://news.bbc.co.uk/1/hi/education/383904.stm (Cyrchwyd 6ed o Ionawr 2026).</a:t>
            </a:r>
          </a:p>
          <a:p>
            <a:pPr algn="l">
              <a:lnSpc>
                <a:spcPts val="2520"/>
              </a:lnSpc>
            </a:pPr>
          </a:p>
          <a:p>
            <a:pPr algn="l">
              <a:lnSpc>
                <a:spcPts val="2520"/>
              </a:lnSpc>
            </a:pPr>
            <a:r>
              <a:rPr lang="en-US" sz="1800">
                <a:solidFill>
                  <a:srgbClr val="000000"/>
                </a:solidFill>
                <a:latin typeface="Roboto"/>
                <a:ea typeface="Roboto"/>
                <a:cs typeface="Roboto"/>
                <a:sym typeface="Roboto"/>
              </a:rPr>
              <a:t>bbmasteradmin (2017)</a:t>
            </a:r>
            <a:r>
              <a:rPr lang="en-US" sz="1800" i="true">
                <a:solidFill>
                  <a:srgbClr val="000000"/>
                </a:solidFill>
                <a:latin typeface="Roboto Italics"/>
                <a:ea typeface="Roboto Italics"/>
                <a:cs typeface="Roboto Italics"/>
                <a:sym typeface="Roboto Italics"/>
              </a:rPr>
              <a:t> Kids &amp; Stress | Clay Behavioral Health Center (Ar lein)</a:t>
            </a:r>
            <a:r>
              <a:rPr lang="en-US" sz="1800">
                <a:solidFill>
                  <a:srgbClr val="000000"/>
                </a:solidFill>
                <a:latin typeface="Roboto"/>
                <a:ea typeface="Roboto"/>
                <a:cs typeface="Roboto"/>
                <a:sym typeface="Roboto"/>
              </a:rPr>
              <a:t> Ccbhc.org. Ar gael at: https://ccbhc.org/kids-stress/ (Cyrchwyd 17 Rhagfyr 2025).</a:t>
            </a:r>
          </a:p>
          <a:p>
            <a:pPr algn="l">
              <a:lnSpc>
                <a:spcPts val="2520"/>
              </a:lnSpc>
            </a:pPr>
          </a:p>
          <a:p>
            <a:pPr algn="l">
              <a:lnSpc>
                <a:spcPts val="2520"/>
              </a:lnSpc>
            </a:pPr>
            <a:r>
              <a:rPr lang="en-US" sz="1800">
                <a:solidFill>
                  <a:srgbClr val="000000"/>
                </a:solidFill>
                <a:latin typeface="Roboto"/>
                <a:ea typeface="Roboto"/>
                <a:cs typeface="Roboto"/>
                <a:sym typeface="Roboto"/>
              </a:rPr>
              <a:t>Brisbane College (2023)</a:t>
            </a:r>
            <a:r>
              <a:rPr lang="en-US" sz="1800" i="true">
                <a:solidFill>
                  <a:srgbClr val="000000"/>
                </a:solidFill>
                <a:latin typeface="Roboto Italics"/>
                <a:ea typeface="Roboto Italics"/>
                <a:cs typeface="Roboto Italics"/>
                <a:sym typeface="Roboto Italics"/>
              </a:rPr>
              <a:t> Why Being a Smaller School Gives Our Students Unique Benefits (Ar lein)</a:t>
            </a:r>
            <a:r>
              <a:rPr lang="en-US" sz="1800">
                <a:solidFill>
                  <a:srgbClr val="000000"/>
                </a:solidFill>
                <a:latin typeface="Roboto"/>
                <a:ea typeface="Roboto"/>
                <a:cs typeface="Roboto"/>
                <a:sym typeface="Roboto"/>
              </a:rPr>
              <a:t> Brisbane Adventist College. Ar gael at: https://www.bac.qld.edu.au/blogs/why-being-a-smaller-school-gives-our-students-unique-benefits Cyrchwyd 2 Ionawr 2026).</a:t>
            </a:r>
          </a:p>
          <a:p>
            <a:pPr algn="l">
              <a:lnSpc>
                <a:spcPts val="2520"/>
              </a:lnSpc>
            </a:pPr>
          </a:p>
          <a:p>
            <a:pPr algn="l">
              <a:lnSpc>
                <a:spcPts val="2520"/>
              </a:lnSpc>
            </a:pPr>
            <a:r>
              <a:rPr lang="en-US" sz="1800">
                <a:solidFill>
                  <a:srgbClr val="000000"/>
                </a:solidFill>
                <a:latin typeface="Roboto"/>
                <a:ea typeface="Roboto"/>
                <a:cs typeface="Roboto"/>
                <a:sym typeface="Roboto"/>
              </a:rPr>
              <a:t>Children's Commissioner (2024)</a:t>
            </a:r>
            <a:r>
              <a:rPr lang="en-US" sz="1800" i="true">
                <a:solidFill>
                  <a:srgbClr val="000000"/>
                </a:solidFill>
                <a:latin typeface="Roboto Italics"/>
                <a:ea typeface="Roboto Italics"/>
                <a:cs typeface="Roboto Italics"/>
                <a:sym typeface="Roboto Italics"/>
              </a:rPr>
              <a:t> The Big Ambition: Children’s Views on School </a:t>
            </a:r>
            <a:r>
              <a:rPr lang="en-US" sz="1800">
                <a:solidFill>
                  <a:srgbClr val="000000"/>
                </a:solidFill>
                <a:latin typeface="Roboto"/>
                <a:ea typeface="Roboto"/>
                <a:cs typeface="Roboto"/>
                <a:sym typeface="Roboto"/>
              </a:rPr>
              <a:t> (Ar lein) Children’s Commissioner for England. Ar gael at: https://www.childrenscommissioner.gov.uk/blog/the-big-ambition-childrens-views-on-school/.</a:t>
            </a:r>
          </a:p>
          <a:p>
            <a:pPr algn="l">
              <a:lnSpc>
                <a:spcPts val="2520"/>
              </a:lnSpc>
            </a:pPr>
          </a:p>
          <a:p>
            <a:pPr algn="l">
              <a:lnSpc>
                <a:spcPts val="2520"/>
              </a:lnSpc>
            </a:pPr>
            <a:r>
              <a:rPr lang="en-US" sz="1800">
                <a:solidFill>
                  <a:srgbClr val="000000"/>
                </a:solidFill>
                <a:latin typeface="Roboto"/>
                <a:ea typeface="Roboto"/>
                <a:cs typeface="Roboto"/>
                <a:sym typeface="Roboto"/>
              </a:rPr>
              <a:t>Cyngor Sir Ddinbych (2024) </a:t>
            </a:r>
            <a:r>
              <a:rPr lang="en-US" sz="1800" i="true">
                <a:solidFill>
                  <a:srgbClr val="000000"/>
                </a:solidFill>
                <a:latin typeface="Roboto Italics"/>
                <a:ea typeface="Roboto Italics"/>
                <a:cs typeface="Roboto Italics"/>
                <a:sym typeface="Roboto Italics"/>
              </a:rPr>
              <a:t>Advantages of Welsh medium education | Denbighshire County Council (Ar lein)</a:t>
            </a:r>
            <a:r>
              <a:rPr lang="en-US" sz="1800">
                <a:solidFill>
                  <a:srgbClr val="000000"/>
                </a:solidFill>
                <a:latin typeface="Roboto"/>
                <a:ea typeface="Roboto"/>
                <a:cs typeface="Roboto"/>
                <a:sym typeface="Roboto"/>
              </a:rPr>
              <a:t> Denbighshire.gov.uk. Ar gael at: https://www.denbighshire.gov.uk/en/education-and-schools/welsh-medium-education/advantages.aspx.</a:t>
            </a:r>
          </a:p>
          <a:p>
            <a:pPr algn="l">
              <a:lnSpc>
                <a:spcPts val="2520"/>
              </a:lnSpc>
            </a:pPr>
          </a:p>
          <a:p>
            <a:pPr algn="l">
              <a:lnSpc>
                <a:spcPts val="2520"/>
              </a:lnSpc>
            </a:pPr>
            <a:r>
              <a:rPr lang="en-US" sz="1800">
                <a:solidFill>
                  <a:srgbClr val="000000"/>
                </a:solidFill>
                <a:latin typeface="Roboto"/>
                <a:ea typeface="Roboto"/>
                <a:cs typeface="Roboto"/>
                <a:sym typeface="Roboto"/>
              </a:rPr>
              <a:t>Dauncey, M (2023)</a:t>
            </a:r>
            <a:r>
              <a:rPr lang="en-US" sz="1800" i="true">
                <a:solidFill>
                  <a:srgbClr val="000000"/>
                </a:solidFill>
                <a:latin typeface="Roboto Italics"/>
                <a:ea typeface="Roboto Italics"/>
                <a:cs typeface="Roboto Italics"/>
                <a:sym typeface="Roboto Italics"/>
              </a:rPr>
              <a:t> How Did Wales Perform in PISA 2022?</a:t>
            </a:r>
            <a:r>
              <a:rPr lang="en-US" sz="1800">
                <a:solidFill>
                  <a:srgbClr val="000000"/>
                </a:solidFill>
                <a:latin typeface="Roboto"/>
                <a:ea typeface="Roboto"/>
                <a:cs typeface="Roboto"/>
                <a:sym typeface="Roboto"/>
              </a:rPr>
              <a:t> (Ar lein) research.senedd.wales. Ar gael at: https://research.senedd.wales/research-articles/how-did-wales-perform-in-pisa-2022/.</a:t>
            </a:r>
          </a:p>
          <a:p>
            <a:pPr algn="l">
              <a:lnSpc>
                <a:spcPts val="2520"/>
              </a:lnSpc>
            </a:pPr>
          </a:p>
          <a:p>
            <a:pPr algn="l">
              <a:lnSpc>
                <a:spcPts val="2520"/>
              </a:lnSpc>
            </a:pPr>
            <a:r>
              <a:rPr lang="en-US" sz="1800">
                <a:solidFill>
                  <a:srgbClr val="000000"/>
                </a:solidFill>
                <a:latin typeface="Roboto"/>
                <a:ea typeface="Roboto"/>
                <a:cs typeface="Roboto"/>
                <a:sym typeface="Roboto"/>
              </a:rPr>
              <a:t>Debate experts (2025)</a:t>
            </a:r>
            <a:r>
              <a:rPr lang="en-US" sz="1800" i="true">
                <a:solidFill>
                  <a:srgbClr val="000000"/>
                </a:solidFill>
                <a:latin typeface="Roboto Italics"/>
                <a:ea typeface="Roboto Italics"/>
                <a:cs typeface="Roboto Italics"/>
                <a:sym typeface="Roboto Italics"/>
              </a:rPr>
              <a:t> Why Is Debate So Important? Benefits of Debate for Students and Beyond</a:t>
            </a:r>
            <a:r>
              <a:rPr lang="en-US" sz="1800">
                <a:solidFill>
                  <a:srgbClr val="000000"/>
                </a:solidFill>
                <a:latin typeface="Roboto"/>
                <a:ea typeface="Roboto"/>
                <a:cs typeface="Roboto"/>
                <a:sym typeface="Roboto"/>
              </a:rPr>
              <a:t> </a:t>
            </a:r>
            <a:r>
              <a:rPr lang="en-US" sz="1800" i="true">
                <a:solidFill>
                  <a:srgbClr val="000000"/>
                </a:solidFill>
                <a:latin typeface="Roboto Italics"/>
                <a:ea typeface="Roboto Italics"/>
                <a:cs typeface="Roboto Italics"/>
                <a:sym typeface="Roboto Italics"/>
              </a:rPr>
              <a:t>- Debate Experts</a:t>
            </a:r>
            <a:r>
              <a:rPr lang="en-US" sz="1800">
                <a:solidFill>
                  <a:srgbClr val="000000"/>
                </a:solidFill>
                <a:latin typeface="Roboto"/>
                <a:ea typeface="Roboto"/>
                <a:cs typeface="Roboto"/>
                <a:sym typeface="Roboto"/>
              </a:rPr>
              <a:t> (Ar lein) Debate Experts. Ar gael at: https://debateexperts.com/why-debate-is-so-important/.</a:t>
            </a:r>
          </a:p>
          <a:p>
            <a:pPr algn="l">
              <a:lnSpc>
                <a:spcPts val="2520"/>
              </a:lnSpc>
            </a:pPr>
          </a:p>
          <a:p>
            <a:pPr algn="l">
              <a:lnSpc>
                <a:spcPts val="2520"/>
              </a:lnSpc>
            </a:pPr>
            <a:r>
              <a:rPr lang="en-US" sz="1800">
                <a:solidFill>
                  <a:srgbClr val="000000"/>
                </a:solidFill>
                <a:latin typeface="Roboto"/>
                <a:ea typeface="Roboto"/>
                <a:cs typeface="Roboto"/>
                <a:sym typeface="Roboto"/>
              </a:rPr>
              <a:t>EBSCO (2021)</a:t>
            </a:r>
            <a:r>
              <a:rPr lang="en-US" sz="1800" i="true">
                <a:solidFill>
                  <a:srgbClr val="000000"/>
                </a:solidFill>
                <a:latin typeface="Roboto Italics"/>
                <a:ea typeface="Roboto Italics"/>
                <a:cs typeface="Roboto Italics"/>
                <a:sym typeface="Roboto Italics"/>
              </a:rPr>
              <a:t> School Size | Research Starters | EBSCO Research</a:t>
            </a:r>
            <a:r>
              <a:rPr lang="en-US" sz="1800">
                <a:solidFill>
                  <a:srgbClr val="000000"/>
                </a:solidFill>
                <a:latin typeface="Roboto"/>
                <a:ea typeface="Roboto"/>
                <a:cs typeface="Roboto"/>
                <a:sym typeface="Roboto"/>
              </a:rPr>
              <a:t> (Ar lein) EBSCO. Ar gael at: https://www.ebsco.com/research-starters/education/school-size (Cyrchwyd 1 Ionawr 2026).</a:t>
            </a:r>
          </a:p>
          <a:p>
            <a:pPr algn="l">
              <a:lnSpc>
                <a:spcPts val="2659"/>
              </a:lnSpc>
            </a:pPr>
          </a:p>
          <a:p>
            <a:pPr algn="l">
              <a:lnSpc>
                <a:spcPts val="2659"/>
              </a:lnSpc>
            </a:pPr>
            <a:r>
              <a:rPr lang="en-US" sz="1899">
                <a:solidFill>
                  <a:srgbClr val="000000"/>
                </a:solidFill>
                <a:latin typeface="Roboto"/>
                <a:ea typeface="Roboto"/>
                <a:cs typeface="Roboto"/>
                <a:sym typeface="Roboto"/>
              </a:rPr>
              <a:t>Eduettu (2025)</a:t>
            </a:r>
            <a:r>
              <a:rPr lang="en-US" sz="1899" i="true">
                <a:solidFill>
                  <a:srgbClr val="000000"/>
                </a:solidFill>
                <a:latin typeface="Roboto Italics"/>
                <a:ea typeface="Roboto Italics"/>
                <a:cs typeface="Roboto Italics"/>
                <a:sym typeface="Roboto Italics"/>
              </a:rPr>
              <a:t> Global Learning, Local Impact: What the PISA Test Really Tells Us (Ar lein) </a:t>
            </a:r>
            <a:r>
              <a:rPr lang="en-US" sz="1899">
                <a:solidFill>
                  <a:srgbClr val="000000"/>
                </a:solidFill>
                <a:latin typeface="Roboto"/>
                <a:ea typeface="Roboto"/>
                <a:cs typeface="Roboto"/>
                <a:sym typeface="Roboto"/>
              </a:rPr>
              <a:t>Eduettu. Ar gael at: https://www.eduettu.com/post/global-learning-local-impact-what-the-pisa-test-really-tells-us.(Cyrchwyd 23 Rhagfyr 2025).</a:t>
            </a: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p>
          <a:p>
            <a:pPr algn="l">
              <a:lnSpc>
                <a:spcPts val="2659"/>
              </a:lnSpc>
            </a:pPr>
            <a:r>
              <a:rPr lang="en-US" sz="1899">
                <a:solidFill>
                  <a:srgbClr val="000000"/>
                </a:solidFill>
                <a:latin typeface="Roboto"/>
                <a:ea typeface="Roboto"/>
                <a:cs typeface="Roboto"/>
                <a:sym typeface="Roboto"/>
              </a:rPr>
              <a:t> </a:t>
            </a:r>
          </a:p>
          <a:p>
            <a:pPr algn="ctr">
              <a:lnSpc>
                <a:spcPts val="2659"/>
              </a:lnSpc>
              <a:spcBef>
                <a:spcPct val="0"/>
              </a:spcBef>
            </a:pPr>
          </a:p>
        </p:txBody>
      </p:sp>
      <p:sp>
        <p:nvSpPr>
          <p:cNvPr name="TextBox 3" id="3"/>
          <p:cNvSpPr txBox="true"/>
          <p:nvPr/>
        </p:nvSpPr>
        <p:spPr>
          <a:xfrm rot="0">
            <a:off x="7516387" y="-76200"/>
            <a:ext cx="2667397" cy="500380"/>
          </a:xfrm>
          <a:prstGeom prst="rect">
            <a:avLst/>
          </a:prstGeom>
        </p:spPr>
        <p:txBody>
          <a:bodyPr anchor="t" rtlCol="false" tIns="0" lIns="0" bIns="0" rIns="0">
            <a:spAutoFit/>
          </a:bodyPr>
          <a:lstStyle/>
          <a:p>
            <a:pPr algn="ctr">
              <a:lnSpc>
                <a:spcPts val="3919"/>
              </a:lnSpc>
              <a:spcBef>
                <a:spcPct val="0"/>
              </a:spcBef>
            </a:pPr>
            <a:r>
              <a:rPr lang="en-US" sz="2799" u="sng">
                <a:solidFill>
                  <a:srgbClr val="000000"/>
                </a:solidFill>
                <a:latin typeface="Roboto"/>
                <a:ea typeface="Roboto"/>
                <a:cs typeface="Roboto"/>
                <a:sym typeface="Roboto"/>
              </a:rPr>
              <a:t>Rhestr cyfeirnodi</a:t>
            </a:r>
          </a:p>
        </p:txBody>
      </p:sp>
    </p:spTree>
  </p:cSld>
  <p:clrMapOvr>
    <a:masterClrMapping/>
  </p:clrMapOvr>
</p:sld>
</file>

<file path=ppt/slides/slide30.xml><?xml version="1.0" encoding="utf-8"?>
<p:sld xmlns:p="http://schemas.openxmlformats.org/presentationml/2006/main" xmlns:a="http://schemas.openxmlformats.org/drawingml/2006/main">
  <p:cSld>
    <p:bg>
      <p:bgPr>
        <a:solidFill>
          <a:srgbClr val="F6ECE1"/>
        </a:solidFill>
      </p:bgPr>
    </p:bg>
    <p:spTree>
      <p:nvGrpSpPr>
        <p:cNvPr id="1" name=""/>
        <p:cNvGrpSpPr/>
        <p:nvPr/>
      </p:nvGrpSpPr>
      <p:grpSpPr>
        <a:xfrm>
          <a:off x="0" y="0"/>
          <a:ext cx="0" cy="0"/>
          <a:chOff x="0" y="0"/>
          <a:chExt cx="0" cy="0"/>
        </a:xfrm>
      </p:grpSpPr>
      <p:sp>
        <p:nvSpPr>
          <p:cNvPr name="TextBox 2" id="2"/>
          <p:cNvSpPr txBox="true"/>
          <p:nvPr/>
        </p:nvSpPr>
        <p:spPr>
          <a:xfrm rot="0">
            <a:off x="0" y="-47625"/>
            <a:ext cx="18288000" cy="14715104"/>
          </a:xfrm>
          <a:prstGeom prst="rect">
            <a:avLst/>
          </a:prstGeom>
        </p:spPr>
        <p:txBody>
          <a:bodyPr anchor="t" rtlCol="false" tIns="0" lIns="0" bIns="0" rIns="0">
            <a:spAutoFit/>
          </a:bodyPr>
          <a:lstStyle/>
          <a:p>
            <a:pPr algn="l">
              <a:lnSpc>
                <a:spcPts val="2520"/>
              </a:lnSpc>
            </a:pPr>
            <a:r>
              <a:rPr lang="en-US" sz="1800">
                <a:solidFill>
                  <a:srgbClr val="000000"/>
                </a:solidFill>
                <a:latin typeface="Roboto"/>
                <a:ea typeface="Roboto"/>
                <a:cs typeface="Roboto"/>
                <a:sym typeface="Roboto"/>
              </a:rPr>
              <a:t>Estyn (2024) </a:t>
            </a:r>
            <a:r>
              <a:rPr lang="en-US" sz="1800" i="true">
                <a:solidFill>
                  <a:srgbClr val="000000"/>
                </a:solidFill>
                <a:latin typeface="Roboto Italics"/>
                <a:ea typeface="Roboto Italics"/>
                <a:cs typeface="Roboto Italics"/>
                <a:sym typeface="Roboto Italics"/>
              </a:rPr>
              <a:t>Home - Estyn.</a:t>
            </a:r>
            <a:r>
              <a:rPr lang="en-US" sz="1800">
                <a:solidFill>
                  <a:srgbClr val="000000"/>
                </a:solidFill>
                <a:latin typeface="Roboto"/>
                <a:ea typeface="Roboto"/>
                <a:cs typeface="Roboto"/>
                <a:sym typeface="Roboto"/>
              </a:rPr>
              <a:t> Ar gael at: https://estyn.gov.wales/.</a:t>
            </a:r>
          </a:p>
          <a:p>
            <a:pPr algn="l">
              <a:lnSpc>
                <a:spcPts val="2520"/>
              </a:lnSpc>
            </a:pPr>
          </a:p>
          <a:p>
            <a:pPr algn="l">
              <a:lnSpc>
                <a:spcPts val="2520"/>
              </a:lnSpc>
            </a:pPr>
            <a:r>
              <a:rPr lang="en-US" sz="1800">
                <a:solidFill>
                  <a:srgbClr val="000000"/>
                </a:solidFill>
                <a:latin typeface="Roboto"/>
                <a:ea typeface="Roboto"/>
                <a:cs typeface="Roboto"/>
                <a:sym typeface="Roboto"/>
              </a:rPr>
              <a:t>Estyn (2025) </a:t>
            </a:r>
            <a:r>
              <a:rPr lang="en-US" sz="1800" i="true">
                <a:solidFill>
                  <a:srgbClr val="000000"/>
                </a:solidFill>
                <a:latin typeface="Roboto Italics"/>
                <a:ea typeface="Roboto Italics"/>
                <a:cs typeface="Roboto Italics"/>
                <a:sym typeface="Roboto Italics"/>
              </a:rPr>
              <a:t>Ymateb i Ymgynghoriad / Consultation Response</a:t>
            </a:r>
            <a:r>
              <a:rPr lang="en-US" sz="1800">
                <a:solidFill>
                  <a:srgbClr val="000000"/>
                </a:solidFill>
                <a:latin typeface="Roboto"/>
                <a:ea typeface="Roboto"/>
                <a:cs typeface="Roboto"/>
                <a:sym typeface="Roboto"/>
              </a:rPr>
              <a:t> (Ar lein) Ar gael at: https://estyn.gov.wales/app/uploads/2025/05/Cymraeg-i-bawb.pdf.</a:t>
            </a:r>
          </a:p>
          <a:p>
            <a:pPr algn="l">
              <a:lnSpc>
                <a:spcPts val="2520"/>
              </a:lnSpc>
            </a:pPr>
          </a:p>
          <a:p>
            <a:pPr algn="l">
              <a:lnSpc>
                <a:spcPts val="2520"/>
              </a:lnSpc>
            </a:pPr>
            <a:r>
              <a:rPr lang="en-US" sz="1800">
                <a:solidFill>
                  <a:srgbClr val="000000"/>
                </a:solidFill>
                <a:latin typeface="Roboto"/>
                <a:ea typeface="Roboto"/>
                <a:cs typeface="Roboto"/>
                <a:sym typeface="Roboto"/>
              </a:rPr>
              <a:t>Filippina Risopoulos-Pichler, Pizzera, J. and Bärbel Hausberger (2023)</a:t>
            </a:r>
            <a:r>
              <a:rPr lang="en-US" sz="1800" i="true">
                <a:solidFill>
                  <a:srgbClr val="000000"/>
                </a:solidFill>
                <a:latin typeface="Roboto Italics"/>
                <a:ea typeface="Roboto Italics"/>
                <a:cs typeface="Roboto Italics"/>
                <a:sym typeface="Roboto Italics"/>
              </a:rPr>
              <a:t> How Closing Small Schools in Rural Regions Affects Community Life</a:t>
            </a:r>
            <a:r>
              <a:rPr lang="en-US" sz="1800">
                <a:solidFill>
                  <a:srgbClr val="000000"/>
                </a:solidFill>
                <a:latin typeface="Roboto"/>
                <a:ea typeface="Roboto"/>
                <a:cs typeface="Roboto"/>
                <a:sym typeface="Roboto"/>
              </a:rPr>
              <a:t>. Lernweltforschung, pp.119–139. doi:https://doi.org/10.1007/978-3-658-38319-0_6.</a:t>
            </a:r>
          </a:p>
          <a:p>
            <a:pPr algn="l">
              <a:lnSpc>
                <a:spcPts val="2520"/>
              </a:lnSpc>
            </a:pPr>
          </a:p>
          <a:p>
            <a:pPr algn="l">
              <a:lnSpc>
                <a:spcPts val="2520"/>
              </a:lnSpc>
            </a:pPr>
            <a:r>
              <a:rPr lang="en-US" sz="1800">
                <a:solidFill>
                  <a:srgbClr val="000000"/>
                </a:solidFill>
                <a:latin typeface="Roboto"/>
                <a:ea typeface="Roboto"/>
                <a:cs typeface="Roboto"/>
                <a:sym typeface="Roboto"/>
              </a:rPr>
              <a:t>Gov.uk (2024)</a:t>
            </a:r>
            <a:r>
              <a:rPr lang="en-US" sz="1800" i="true">
                <a:solidFill>
                  <a:srgbClr val="000000"/>
                </a:solidFill>
                <a:latin typeface="Roboto Italics"/>
                <a:ea typeface="Roboto Italics"/>
                <a:cs typeface="Roboto Italics"/>
                <a:sym typeface="Roboto Italics"/>
              </a:rPr>
              <a:t> What is PISA data and how does it measure students’ success at school? – The Education Hub (Ar lein)</a:t>
            </a:r>
            <a:r>
              <a:rPr lang="en-US" sz="1800">
                <a:solidFill>
                  <a:srgbClr val="000000"/>
                </a:solidFill>
                <a:latin typeface="Roboto"/>
                <a:ea typeface="Roboto"/>
                <a:cs typeface="Roboto"/>
                <a:sym typeface="Roboto"/>
              </a:rPr>
              <a:t> Blog.gov.uk. Ar gael at: https://educationhub.blog.gov.uk/2024/09/what-is-pisa-data-and-how-does-it-measure-students-success-at-school/.</a:t>
            </a:r>
          </a:p>
          <a:p>
            <a:pPr algn="l">
              <a:lnSpc>
                <a:spcPts val="2520"/>
              </a:lnSpc>
            </a:pPr>
          </a:p>
          <a:p>
            <a:pPr algn="l">
              <a:lnSpc>
                <a:spcPts val="2520"/>
              </a:lnSpc>
            </a:pPr>
            <a:r>
              <a:rPr lang="en-US" sz="1800">
                <a:solidFill>
                  <a:srgbClr val="000000"/>
                </a:solidFill>
                <a:latin typeface="Roboto"/>
                <a:ea typeface="Roboto"/>
                <a:cs typeface="Roboto"/>
                <a:sym typeface="Roboto"/>
              </a:rPr>
              <a:t>Haines, C (2023)</a:t>
            </a:r>
            <a:r>
              <a:rPr lang="en-US" sz="1800" i="true">
                <a:solidFill>
                  <a:srgbClr val="000000"/>
                </a:solidFill>
                <a:latin typeface="Roboto Italics"/>
                <a:ea typeface="Roboto Italics"/>
                <a:cs typeface="Roboto Italics"/>
                <a:sym typeface="Roboto Italics"/>
              </a:rPr>
              <a:t> Wales records lowest-ever performance in Pisa tests (Ar lein) </a:t>
            </a:r>
            <a:r>
              <a:rPr lang="en-US" sz="1800">
                <a:solidFill>
                  <a:srgbClr val="000000"/>
                </a:solidFill>
                <a:latin typeface="Roboto"/>
                <a:ea typeface="Roboto"/>
                <a:cs typeface="Roboto"/>
                <a:sym typeface="Roboto"/>
              </a:rPr>
              <a:t>Caerphilly Observer. Ar gael at: https://caerphilly.observer/news/1031566/wales-records-lowest-ever-performance-in-pisa-tests/#google_vignette (Cyrchwyd 23 Rhagfyr 2025).</a:t>
            </a:r>
          </a:p>
          <a:p>
            <a:pPr algn="l">
              <a:lnSpc>
                <a:spcPts val="2520"/>
              </a:lnSpc>
            </a:pPr>
          </a:p>
          <a:p>
            <a:pPr algn="l">
              <a:lnSpc>
                <a:spcPts val="2520"/>
              </a:lnSpc>
            </a:pPr>
            <a:r>
              <a:rPr lang="en-US" sz="1800">
                <a:solidFill>
                  <a:srgbClr val="000000"/>
                </a:solidFill>
                <a:latin typeface="Roboto"/>
                <a:ea typeface="Roboto"/>
                <a:cs typeface="Roboto"/>
                <a:sym typeface="Roboto"/>
              </a:rPr>
              <a:t>Hallahan (2025)</a:t>
            </a:r>
            <a:r>
              <a:rPr lang="en-US" sz="1800" i="true">
                <a:solidFill>
                  <a:srgbClr val="000000"/>
                </a:solidFill>
                <a:latin typeface="Roboto Italics"/>
                <a:ea typeface="Roboto Italics"/>
                <a:cs typeface="Roboto Italics"/>
                <a:sym typeface="Roboto Italics"/>
              </a:rPr>
              <a:t> The Pisa test and rankings - everything you need to know | Tes (Ar lein)</a:t>
            </a:r>
            <a:r>
              <a:rPr lang="en-US" sz="1800">
                <a:solidFill>
                  <a:srgbClr val="000000"/>
                </a:solidFill>
                <a:latin typeface="Roboto"/>
                <a:ea typeface="Roboto"/>
                <a:cs typeface="Roboto"/>
                <a:sym typeface="Roboto"/>
              </a:rPr>
              <a:t> www.tes.com. Ar gael at: https://www.tes.com/magazine/analysis/general/pisa-tests-and-rankings-explained.</a:t>
            </a:r>
          </a:p>
          <a:p>
            <a:pPr algn="l">
              <a:lnSpc>
                <a:spcPts val="2520"/>
              </a:lnSpc>
            </a:pPr>
          </a:p>
          <a:p>
            <a:pPr algn="l">
              <a:lnSpc>
                <a:spcPts val="2520"/>
              </a:lnSpc>
            </a:pPr>
            <a:r>
              <a:rPr lang="en-US" sz="1800">
                <a:solidFill>
                  <a:srgbClr val="000000"/>
                </a:solidFill>
                <a:latin typeface="Roboto"/>
                <a:ea typeface="Roboto"/>
                <a:cs typeface="Roboto"/>
                <a:sym typeface="Roboto"/>
              </a:rPr>
              <a:t>Huffstetler, G (2018) </a:t>
            </a:r>
            <a:r>
              <a:rPr lang="en-US" sz="1800" i="true">
                <a:solidFill>
                  <a:srgbClr val="000000"/>
                </a:solidFill>
                <a:latin typeface="Roboto Italics"/>
                <a:ea typeface="Roboto Italics"/>
                <a:cs typeface="Roboto Italics"/>
                <a:sym typeface="Roboto Italics"/>
              </a:rPr>
              <a:t>The Effect of Class Size and Student Performance</a:t>
            </a:r>
            <a:r>
              <a:rPr lang="en-US" sz="1800">
                <a:solidFill>
                  <a:srgbClr val="000000"/>
                </a:solidFill>
                <a:latin typeface="Roboto"/>
                <a:ea typeface="Roboto"/>
                <a:cs typeface="Roboto"/>
                <a:sym typeface="Roboto"/>
              </a:rPr>
              <a:t> (Ar lein) SlideServe. Ar gael at: https://www.slideserve.com/jewel/the-effect-of-class-size-and-student-performance (Cyrchwyd 12 Ionawr 2026).</a:t>
            </a:r>
          </a:p>
          <a:p>
            <a:pPr algn="l">
              <a:lnSpc>
                <a:spcPts val="2520"/>
              </a:lnSpc>
            </a:pPr>
          </a:p>
          <a:p>
            <a:pPr algn="l">
              <a:lnSpc>
                <a:spcPts val="2520"/>
              </a:lnSpc>
            </a:pPr>
            <a:r>
              <a:rPr lang="en-US" sz="1800">
                <a:solidFill>
                  <a:srgbClr val="000000"/>
                </a:solidFill>
                <a:latin typeface="Roboto"/>
                <a:ea typeface="Roboto"/>
                <a:cs typeface="Roboto"/>
                <a:sym typeface="Roboto"/>
              </a:rPr>
              <a:t>Kelly, E.O (2025) </a:t>
            </a:r>
            <a:r>
              <a:rPr lang="en-US" sz="1800" i="true">
                <a:solidFill>
                  <a:srgbClr val="000000"/>
                </a:solidFill>
                <a:latin typeface="Roboto Italics"/>
                <a:ea typeface="Roboto Italics"/>
                <a:cs typeface="Roboto Italics"/>
                <a:sym typeface="Roboto Italics"/>
              </a:rPr>
              <a:t>Who decides when to shut a school with low enrolment?</a:t>
            </a:r>
            <a:r>
              <a:rPr lang="en-US" sz="1800">
                <a:solidFill>
                  <a:srgbClr val="000000"/>
                </a:solidFill>
                <a:latin typeface="Roboto"/>
                <a:ea typeface="Roboto"/>
                <a:cs typeface="Roboto"/>
                <a:sym typeface="Roboto"/>
              </a:rPr>
              <a:t> RTE.ie (Ar lein) doi:urn:epic:1501765.</a:t>
            </a:r>
          </a:p>
          <a:p>
            <a:pPr algn="l">
              <a:lnSpc>
                <a:spcPts val="2520"/>
              </a:lnSpc>
            </a:pPr>
          </a:p>
          <a:p>
            <a:pPr algn="l">
              <a:lnSpc>
                <a:spcPts val="2520"/>
              </a:lnSpc>
            </a:pPr>
            <a:r>
              <a:rPr lang="en-US" sz="1800">
                <a:solidFill>
                  <a:srgbClr val="000000"/>
                </a:solidFill>
                <a:latin typeface="Roboto"/>
                <a:ea typeface="Roboto"/>
                <a:cs typeface="Roboto"/>
                <a:sym typeface="Roboto"/>
              </a:rPr>
              <a:t>Law, T (2021)</a:t>
            </a:r>
            <a:r>
              <a:rPr lang="en-US" sz="1800" i="true">
                <a:solidFill>
                  <a:srgbClr val="000000"/>
                </a:solidFill>
                <a:latin typeface="Roboto Italics"/>
                <a:ea typeface="Roboto Italics"/>
                <a:cs typeface="Roboto Italics"/>
                <a:sym typeface="Roboto Italics"/>
              </a:rPr>
              <a:t> New S4C series will recreate the WW2 experiences of evacuees in Wales (Ar lein)</a:t>
            </a:r>
            <a:r>
              <a:rPr lang="en-US" sz="1800">
                <a:solidFill>
                  <a:srgbClr val="000000"/>
                </a:solidFill>
                <a:latin typeface="Roboto"/>
                <a:ea typeface="Roboto"/>
                <a:cs typeface="Roboto"/>
                <a:sym typeface="Roboto"/>
              </a:rPr>
              <a:t> NationCymru. Ar gael at: https://nation.cymru/culture/new-s4c-series-will-recreate-the-ww2-experiences-of-evacuees-in-wales/ (Cyrchwyd 11 Ionawr 2026).</a:t>
            </a:r>
          </a:p>
          <a:p>
            <a:pPr algn="l">
              <a:lnSpc>
                <a:spcPts val="2520"/>
              </a:lnSpc>
            </a:pPr>
          </a:p>
          <a:p>
            <a:pPr algn="l">
              <a:lnSpc>
                <a:spcPts val="2520"/>
              </a:lnSpc>
            </a:pPr>
            <a:r>
              <a:rPr lang="en-US" sz="1800">
                <a:solidFill>
                  <a:srgbClr val="000000"/>
                </a:solidFill>
                <a:latin typeface="Roboto"/>
                <a:ea typeface="Roboto"/>
                <a:cs typeface="Roboto"/>
                <a:sym typeface="Roboto"/>
              </a:rPr>
              <a:t>Lewis, B (2023)</a:t>
            </a:r>
            <a:r>
              <a:rPr lang="en-US" sz="1800" i="true">
                <a:solidFill>
                  <a:srgbClr val="000000"/>
                </a:solidFill>
                <a:latin typeface="Roboto Italics"/>
                <a:ea typeface="Roboto Italics"/>
                <a:cs typeface="Roboto Italics"/>
                <a:sym typeface="Roboto Italics"/>
              </a:rPr>
              <a:t> Pisa: Wales Slumps to Worst School Test Results</a:t>
            </a:r>
            <a:r>
              <a:rPr lang="en-US" sz="1800">
                <a:solidFill>
                  <a:srgbClr val="000000"/>
                </a:solidFill>
                <a:latin typeface="Roboto"/>
                <a:ea typeface="Roboto"/>
                <a:cs typeface="Roboto"/>
                <a:sym typeface="Roboto"/>
              </a:rPr>
              <a:t>. Ar gael at: https://www.bbc.co.uk/news/uk-wales-67616536.</a:t>
            </a:r>
          </a:p>
          <a:p>
            <a:pPr algn="l">
              <a:lnSpc>
                <a:spcPts val="2520"/>
              </a:lnSpc>
            </a:pPr>
          </a:p>
          <a:p>
            <a:pPr algn="l">
              <a:lnSpc>
                <a:spcPts val="2520"/>
              </a:lnSpc>
            </a:pPr>
            <a:r>
              <a:rPr lang="en-US" sz="1800">
                <a:solidFill>
                  <a:srgbClr val="000000"/>
                </a:solidFill>
                <a:latin typeface="Roboto"/>
                <a:ea typeface="Roboto"/>
                <a:cs typeface="Roboto"/>
                <a:sym typeface="Roboto"/>
              </a:rPr>
              <a:t>Llywodraeth Cymru (2020)</a:t>
            </a:r>
            <a:r>
              <a:rPr lang="en-US" sz="1800" i="true">
                <a:solidFill>
                  <a:srgbClr val="000000"/>
                </a:solidFill>
                <a:latin typeface="Roboto Italics"/>
                <a:ea typeface="Roboto Italics"/>
                <a:cs typeface="Roboto Italics"/>
                <a:sym typeface="Roboto Italics"/>
              </a:rPr>
              <a:t> PISA 2018 additional analyses: Welsh-and English- medium school results National Foundation for Education Research</a:t>
            </a:r>
            <a:r>
              <a:rPr lang="en-US" sz="1800">
                <a:solidFill>
                  <a:srgbClr val="000000"/>
                </a:solidFill>
                <a:latin typeface="Roboto"/>
                <a:ea typeface="Roboto"/>
                <a:cs typeface="Roboto"/>
                <a:sym typeface="Roboto"/>
              </a:rPr>
              <a:t> (Ar lein) Ar gael at: https://www.nfer.ac.uk/media/xzwlgt3y/pisa_2018_additional_analyses_welsh_and_english_medium_school_results.pdf.</a:t>
            </a:r>
          </a:p>
          <a:p>
            <a:pPr algn="l">
              <a:lnSpc>
                <a:spcPts val="2842"/>
              </a:lnSpc>
            </a:pPr>
          </a:p>
          <a:p>
            <a:pPr algn="l">
              <a:lnSpc>
                <a:spcPts val="2520"/>
              </a:lnSpc>
            </a:pPr>
            <a:r>
              <a:rPr lang="en-US" sz="1800">
                <a:solidFill>
                  <a:srgbClr val="000000"/>
                </a:solidFill>
                <a:latin typeface="Roboto"/>
                <a:ea typeface="Roboto"/>
                <a:cs typeface="Roboto"/>
                <a:sym typeface="Roboto"/>
              </a:rPr>
              <a:t>Llywodraeth cymru (2025) </a:t>
            </a:r>
            <a:r>
              <a:rPr lang="en-US" sz="1800" i="true">
                <a:solidFill>
                  <a:srgbClr val="000000"/>
                </a:solidFill>
                <a:latin typeface="Roboto Italics"/>
                <a:ea typeface="Roboto Italics"/>
                <a:cs typeface="Roboto Italics"/>
                <a:sym typeface="Roboto Italics"/>
              </a:rPr>
              <a:t>WELSH LANGUAGE AND EDUCATION (WALES) ACT</a:t>
            </a:r>
            <a:r>
              <a:rPr lang="en-US" sz="1800">
                <a:solidFill>
                  <a:srgbClr val="000000"/>
                </a:solidFill>
                <a:latin typeface="Roboto"/>
                <a:ea typeface="Roboto"/>
                <a:cs typeface="Roboto"/>
                <a:sym typeface="Roboto"/>
              </a:rPr>
              <a:t> (Ar lein) Ar gael at: https://www.gov.wales/sites/default/files/publications/2025-07/welsh-language-and-education-wales-act%20-IIA.pdf.</a:t>
            </a: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a:p>
            <a:pPr algn="l">
              <a:lnSpc>
                <a:spcPts val="2842"/>
              </a:lnSpc>
            </a:pPr>
          </a:p>
        </p:txBody>
      </p:sp>
    </p:spTree>
  </p:cSld>
  <p:clrMapOvr>
    <a:masterClrMapping/>
  </p:clrMapOvr>
</p:sld>
</file>

<file path=ppt/slides/slide31.xml><?xml version="1.0" encoding="utf-8"?>
<p:sld xmlns:p="http://schemas.openxmlformats.org/presentationml/2006/main" xmlns:a="http://schemas.openxmlformats.org/drawingml/2006/main">
  <p:cSld>
    <p:bg>
      <p:bgPr>
        <a:solidFill>
          <a:srgbClr val="F6ECE1"/>
        </a:solidFill>
      </p:bgPr>
    </p:bg>
    <p:spTree>
      <p:nvGrpSpPr>
        <p:cNvPr id="1" name=""/>
        <p:cNvGrpSpPr/>
        <p:nvPr/>
      </p:nvGrpSpPr>
      <p:grpSpPr>
        <a:xfrm>
          <a:off x="0" y="0"/>
          <a:ext cx="0" cy="0"/>
          <a:chOff x="0" y="0"/>
          <a:chExt cx="0" cy="0"/>
        </a:xfrm>
      </p:grpSpPr>
      <p:sp>
        <p:nvSpPr>
          <p:cNvPr name="TextBox 2" id="2"/>
          <p:cNvSpPr txBox="true"/>
          <p:nvPr/>
        </p:nvSpPr>
        <p:spPr>
          <a:xfrm rot="0">
            <a:off x="0" y="-47625"/>
            <a:ext cx="18288000" cy="13380085"/>
          </a:xfrm>
          <a:prstGeom prst="rect">
            <a:avLst/>
          </a:prstGeom>
        </p:spPr>
        <p:txBody>
          <a:bodyPr anchor="t" rtlCol="false" tIns="0" lIns="0" bIns="0" rIns="0">
            <a:spAutoFit/>
          </a:bodyPr>
          <a:lstStyle/>
          <a:p>
            <a:pPr algn="l">
              <a:lnSpc>
                <a:spcPts val="2660"/>
              </a:lnSpc>
            </a:pPr>
          </a:p>
          <a:p>
            <a:pPr algn="l">
              <a:lnSpc>
                <a:spcPts val="2520"/>
              </a:lnSpc>
            </a:pPr>
            <a:r>
              <a:rPr lang="en-US" sz="1800">
                <a:solidFill>
                  <a:srgbClr val="000000"/>
                </a:solidFill>
                <a:latin typeface="Roboto"/>
                <a:ea typeface="Roboto"/>
                <a:cs typeface="Roboto"/>
                <a:sym typeface="Roboto"/>
              </a:rPr>
              <a:t>Machteld Vandecandelaere, Geerte Savenije and Stoel, G (2025)</a:t>
            </a:r>
            <a:r>
              <a:rPr lang="en-US" sz="1800" i="true">
                <a:solidFill>
                  <a:srgbClr val="000000"/>
                </a:solidFill>
                <a:latin typeface="Roboto Italics"/>
                <a:ea typeface="Roboto Italics"/>
                <a:cs typeface="Roboto Italics"/>
                <a:sym typeface="Roboto Italics"/>
              </a:rPr>
              <a:t> Integrating perspectives on reasoning about controversial issues: mapping research directions for secondary education</a:t>
            </a:r>
            <a:r>
              <a:rPr lang="en-US" sz="1800">
                <a:solidFill>
                  <a:srgbClr val="000000"/>
                </a:solidFill>
                <a:latin typeface="Roboto"/>
                <a:ea typeface="Roboto"/>
                <a:cs typeface="Roboto"/>
                <a:sym typeface="Roboto"/>
              </a:rPr>
              <a:t>. Frontiers in Education, 10. doi:https://doi.org/10.3389/feduc.2025.1556966.</a:t>
            </a:r>
          </a:p>
          <a:p>
            <a:pPr algn="l">
              <a:lnSpc>
                <a:spcPts val="2520"/>
              </a:lnSpc>
            </a:pPr>
          </a:p>
          <a:p>
            <a:pPr algn="l">
              <a:lnSpc>
                <a:spcPts val="2520"/>
              </a:lnSpc>
            </a:pPr>
            <a:r>
              <a:rPr lang="en-US" sz="1800">
                <a:solidFill>
                  <a:srgbClr val="000000"/>
                </a:solidFill>
                <a:latin typeface="Roboto"/>
                <a:ea typeface="Roboto"/>
                <a:cs typeface="Roboto"/>
                <a:sym typeface="Roboto"/>
              </a:rPr>
              <a:t>Marti (2024) </a:t>
            </a:r>
            <a:r>
              <a:rPr lang="en-US" sz="1800" i="true">
                <a:solidFill>
                  <a:srgbClr val="000000"/>
                </a:solidFill>
                <a:latin typeface="Roboto Italics"/>
                <a:ea typeface="Roboto Italics"/>
                <a:cs typeface="Roboto Italics"/>
                <a:sym typeface="Roboto Italics"/>
              </a:rPr>
              <a:t>The Importance of Teaching Strategies- Teacher Strategies (Ar lein)</a:t>
            </a:r>
            <a:r>
              <a:rPr lang="en-US" sz="1800">
                <a:solidFill>
                  <a:srgbClr val="000000"/>
                </a:solidFill>
                <a:latin typeface="Roboto"/>
                <a:ea typeface="Roboto"/>
                <a:cs typeface="Roboto"/>
                <a:sym typeface="Roboto"/>
              </a:rPr>
              <a:t> Ar gael at: https://www.teacherstrategies.org/importance-of-teaching-strategies/.</a:t>
            </a:r>
          </a:p>
          <a:p>
            <a:pPr algn="l">
              <a:lnSpc>
                <a:spcPts val="2520"/>
              </a:lnSpc>
            </a:pPr>
          </a:p>
          <a:p>
            <a:pPr algn="l">
              <a:lnSpc>
                <a:spcPts val="2520"/>
              </a:lnSpc>
            </a:pPr>
            <a:r>
              <a:rPr lang="en-US" sz="1800">
                <a:solidFill>
                  <a:srgbClr val="000000"/>
                </a:solidFill>
                <a:latin typeface="Roboto"/>
                <a:ea typeface="Roboto"/>
                <a:cs typeface="Roboto"/>
                <a:sym typeface="Roboto"/>
              </a:rPr>
              <a:t>mediaofficer (2024)</a:t>
            </a:r>
            <a:r>
              <a:rPr lang="en-US" sz="1800" i="true">
                <a:solidFill>
                  <a:srgbClr val="000000"/>
                </a:solidFill>
                <a:latin typeface="Roboto Italics"/>
                <a:ea typeface="Roboto Italics"/>
                <a:cs typeface="Roboto Italics"/>
                <a:sym typeface="Roboto Italics"/>
              </a:rPr>
              <a:t> What is PISA data and how does it measure students’ success at school? – The Education Hub (Ar lein)</a:t>
            </a:r>
            <a:r>
              <a:rPr lang="en-US" sz="1800">
                <a:solidFill>
                  <a:srgbClr val="000000"/>
                </a:solidFill>
                <a:latin typeface="Roboto"/>
                <a:ea typeface="Roboto"/>
                <a:cs typeface="Roboto"/>
                <a:sym typeface="Roboto"/>
              </a:rPr>
              <a:t> Blog.gov.uk. Ar gael at: https://educationhub.blog.gov.uk/2024/09/what-is-pisa-data-and-how-does-it-measure-students-success-at-school/?_rt=OHwxfGVuZ2xhbmQgcGVubmFudHMgYW5kIGJhZGdlc3wxNzQwMTQ4MDY0&amp;_rt_nonce=6ce948fb08.</a:t>
            </a:r>
          </a:p>
          <a:p>
            <a:pPr algn="l">
              <a:lnSpc>
                <a:spcPts val="2520"/>
              </a:lnSpc>
            </a:pPr>
          </a:p>
          <a:p>
            <a:pPr algn="l">
              <a:lnSpc>
                <a:spcPts val="2520"/>
              </a:lnSpc>
            </a:pPr>
            <a:r>
              <a:rPr lang="en-US" sz="1800">
                <a:solidFill>
                  <a:srgbClr val="000000"/>
                </a:solidFill>
                <a:latin typeface="Roboto"/>
                <a:ea typeface="Roboto"/>
                <a:cs typeface="Roboto"/>
                <a:sym typeface="Roboto"/>
              </a:rPr>
              <a:t>Meducas (2019)</a:t>
            </a:r>
            <a:r>
              <a:rPr lang="en-US" sz="1800" i="true">
                <a:solidFill>
                  <a:srgbClr val="000000"/>
                </a:solidFill>
                <a:latin typeface="Roboto Italics"/>
                <a:ea typeface="Roboto Italics"/>
                <a:cs typeface="Roboto Italics"/>
                <a:sym typeface="Roboto Italics"/>
              </a:rPr>
              <a:t> The Education System in Wales (Ar lein)</a:t>
            </a:r>
            <a:r>
              <a:rPr lang="en-US" sz="1800">
                <a:solidFill>
                  <a:srgbClr val="000000"/>
                </a:solidFill>
                <a:latin typeface="Roboto"/>
                <a:ea typeface="Roboto"/>
                <a:cs typeface="Roboto"/>
                <a:sym typeface="Roboto"/>
              </a:rPr>
              <a:t> Meducas.uk. Ar gael at: https://www.meducas.uk/en/the-education-system-in-wales.</a:t>
            </a:r>
          </a:p>
          <a:p>
            <a:pPr algn="l">
              <a:lnSpc>
                <a:spcPts val="2520"/>
              </a:lnSpc>
            </a:pPr>
          </a:p>
          <a:p>
            <a:pPr algn="l">
              <a:lnSpc>
                <a:spcPts val="2520"/>
              </a:lnSpc>
            </a:pPr>
            <a:r>
              <a:rPr lang="en-US" sz="1800">
                <a:solidFill>
                  <a:srgbClr val="000000"/>
                </a:solidFill>
                <a:latin typeface="Roboto"/>
                <a:ea typeface="Roboto"/>
                <a:cs typeface="Roboto"/>
                <a:sym typeface="Roboto"/>
              </a:rPr>
              <a:t>Morris, J (2019)</a:t>
            </a:r>
            <a:r>
              <a:rPr lang="en-US" sz="1800" i="true">
                <a:solidFill>
                  <a:srgbClr val="000000"/>
                </a:solidFill>
                <a:latin typeface="Roboto Italics"/>
                <a:ea typeface="Roboto Italics"/>
                <a:cs typeface="Roboto Italics"/>
                <a:sym typeface="Roboto Italics"/>
              </a:rPr>
              <a:t> The Intergenerational Language Transmission of Welsh</a:t>
            </a:r>
            <a:r>
              <a:rPr lang="en-US" sz="1800">
                <a:solidFill>
                  <a:srgbClr val="000000"/>
                </a:solidFill>
                <a:latin typeface="Roboto"/>
                <a:ea typeface="Roboto"/>
                <a:cs typeface="Roboto"/>
                <a:sym typeface="Roboto"/>
              </a:rPr>
              <a:t> (Ar lein) Ar gael at: https://orca.cardiff.ac.uk/id/eprint/158605/8/20191001%20Transmission%20in%20Wales%20v3%20%28Submitted%29.pdf.</a:t>
            </a:r>
          </a:p>
          <a:p>
            <a:pPr algn="l">
              <a:lnSpc>
                <a:spcPts val="2520"/>
              </a:lnSpc>
            </a:pPr>
          </a:p>
          <a:p>
            <a:pPr algn="l">
              <a:lnSpc>
                <a:spcPts val="2520"/>
              </a:lnSpc>
            </a:pPr>
            <a:r>
              <a:rPr lang="en-US" sz="1800">
                <a:solidFill>
                  <a:srgbClr val="000000"/>
                </a:solidFill>
                <a:latin typeface="Roboto"/>
                <a:ea typeface="Roboto"/>
                <a:cs typeface="Roboto"/>
                <a:sym typeface="Roboto"/>
              </a:rPr>
              <a:t>National Day Nurseries Association (2022)</a:t>
            </a:r>
            <a:r>
              <a:rPr lang="en-US" sz="1800" i="true">
                <a:solidFill>
                  <a:srgbClr val="000000"/>
                </a:solidFill>
                <a:latin typeface="Roboto Italics"/>
                <a:ea typeface="Roboto Italics"/>
                <a:cs typeface="Roboto Italics"/>
                <a:sym typeface="Roboto Italics"/>
              </a:rPr>
              <a:t> Curriculum for Wales - Welsh Factsheet Wales (Ar lein)</a:t>
            </a:r>
            <a:r>
              <a:rPr lang="en-US" sz="1800">
                <a:solidFill>
                  <a:srgbClr val="000000"/>
                </a:solidFill>
                <a:latin typeface="Roboto"/>
                <a:ea typeface="Roboto"/>
                <a:cs typeface="Roboto"/>
                <a:sym typeface="Roboto"/>
              </a:rPr>
              <a:t> Ar gael at at: https://ndna.org.uk/wp-content/uploads/2022/09/Curriculum-for-Wales-Welsh.pdf.</a:t>
            </a:r>
          </a:p>
          <a:p>
            <a:pPr algn="l">
              <a:lnSpc>
                <a:spcPts val="2520"/>
              </a:lnSpc>
            </a:pPr>
          </a:p>
          <a:p>
            <a:pPr algn="l">
              <a:lnSpc>
                <a:spcPts val="2520"/>
              </a:lnSpc>
            </a:pPr>
            <a:r>
              <a:rPr lang="en-US" sz="1800">
                <a:solidFill>
                  <a:srgbClr val="000000"/>
                </a:solidFill>
                <a:latin typeface="Roboto"/>
                <a:ea typeface="Roboto"/>
                <a:cs typeface="Roboto"/>
                <a:sym typeface="Roboto"/>
              </a:rPr>
              <a:t>OECD (2022). How much effort do students put into the PISA test?: PISA 2022 Results (Volume I). [online] OECD. Available at: https://www.oecd.org/en/publications/pisa-2022-results-volume-i_53f23881-en/full-report/how-much-effort-do-students-put-into-the-pisa-test_4a45c973.html (Cyrchwyd 17 Rhagfyr 2025).</a:t>
            </a:r>
          </a:p>
          <a:p>
            <a:pPr algn="l">
              <a:lnSpc>
                <a:spcPts val="2520"/>
              </a:lnSpc>
            </a:pPr>
          </a:p>
          <a:p>
            <a:pPr algn="l">
              <a:lnSpc>
                <a:spcPts val="2520"/>
              </a:lnSpc>
            </a:pPr>
            <a:r>
              <a:rPr lang="en-US" sz="1800">
                <a:solidFill>
                  <a:srgbClr val="000000"/>
                </a:solidFill>
                <a:latin typeface="Roboto"/>
                <a:ea typeface="Roboto"/>
                <a:cs typeface="Roboto"/>
                <a:sym typeface="Roboto"/>
              </a:rPr>
              <a:t>OECD (2023)</a:t>
            </a:r>
            <a:r>
              <a:rPr lang="en-US" sz="1800" i="true">
                <a:solidFill>
                  <a:srgbClr val="000000"/>
                </a:solidFill>
                <a:latin typeface="Roboto Italics"/>
                <a:ea typeface="Roboto Italics"/>
                <a:cs typeface="Roboto Italics"/>
                <a:sym typeface="Roboto Italics"/>
              </a:rPr>
              <a:t> PISA 2022 Results (Volume I and II) - Country Notes: Finland</a:t>
            </a:r>
            <a:r>
              <a:rPr lang="en-US" sz="1800">
                <a:solidFill>
                  <a:srgbClr val="000000"/>
                </a:solidFill>
                <a:latin typeface="Roboto"/>
                <a:ea typeface="Roboto"/>
                <a:cs typeface="Roboto"/>
                <a:sym typeface="Roboto"/>
              </a:rPr>
              <a:t> (Ar lein) OECD. Ar gael at: https://www.oecd.org/en/publications/pisa-2022-results-volume-i-and-ii-country-notes_ed6fbcc5-en/finland_6991e849-en.html.</a:t>
            </a:r>
          </a:p>
          <a:p>
            <a:pPr algn="l">
              <a:lnSpc>
                <a:spcPts val="2520"/>
              </a:lnSpc>
            </a:pPr>
          </a:p>
          <a:p>
            <a:pPr algn="l">
              <a:lnSpc>
                <a:spcPts val="2660"/>
              </a:lnSpc>
            </a:pPr>
            <a:r>
              <a:rPr lang="en-US" sz="1900">
                <a:solidFill>
                  <a:srgbClr val="000000"/>
                </a:solidFill>
                <a:latin typeface="Roboto"/>
                <a:ea typeface="Roboto"/>
                <a:cs typeface="Roboto"/>
                <a:sym typeface="Roboto"/>
              </a:rPr>
              <a:t>Organisation for Economic Co-operation and Development (2024)</a:t>
            </a:r>
            <a:r>
              <a:rPr lang="en-US" sz="1900" i="true">
                <a:solidFill>
                  <a:srgbClr val="000000"/>
                </a:solidFill>
                <a:latin typeface="Roboto Italics"/>
                <a:ea typeface="Roboto Italics"/>
                <a:cs typeface="Roboto Italics"/>
                <a:sym typeface="Roboto Italics"/>
              </a:rPr>
              <a:t> PISA: Programme for International Student Assessment</a:t>
            </a:r>
            <a:r>
              <a:rPr lang="en-US" sz="1900">
                <a:solidFill>
                  <a:srgbClr val="000000"/>
                </a:solidFill>
                <a:latin typeface="Roboto"/>
                <a:ea typeface="Roboto"/>
                <a:cs typeface="Roboto"/>
                <a:sym typeface="Roboto"/>
              </a:rPr>
              <a:t> (Ar lein)] OECD. Ar gael at: https://www.oecd.org/en/about/programmes/pisa.html.</a:t>
            </a:r>
          </a:p>
          <a:p>
            <a:pPr algn="l">
              <a:lnSpc>
                <a:spcPts val="2660"/>
              </a:lnSpc>
            </a:pPr>
          </a:p>
          <a:p>
            <a:pPr algn="l">
              <a:lnSpc>
                <a:spcPts val="2660"/>
              </a:lnSpc>
            </a:pPr>
            <a:r>
              <a:rPr lang="en-US" sz="1900">
                <a:solidFill>
                  <a:srgbClr val="000000"/>
                </a:solidFill>
                <a:latin typeface="Roboto"/>
                <a:ea typeface="Roboto"/>
                <a:cs typeface="Roboto"/>
                <a:sym typeface="Roboto"/>
              </a:rPr>
              <a:t>Our Kids (2023) </a:t>
            </a:r>
            <a:r>
              <a:rPr lang="en-US" sz="1900" i="true">
                <a:solidFill>
                  <a:srgbClr val="000000"/>
                </a:solidFill>
                <a:latin typeface="Roboto Italics"/>
                <a:ea typeface="Roboto Italics"/>
                <a:cs typeface="Roboto Italics"/>
                <a:sym typeface="Roboto Italics"/>
              </a:rPr>
              <a:t>Big vs. Small Schools | Our Kids (Ar lein)</a:t>
            </a:r>
            <a:r>
              <a:rPr lang="en-US" sz="1900">
                <a:solidFill>
                  <a:srgbClr val="000000"/>
                </a:solidFill>
                <a:latin typeface="Roboto"/>
                <a:ea typeface="Roboto"/>
                <a:cs typeface="Roboto"/>
                <a:sym typeface="Roboto"/>
              </a:rPr>
              <a:t> www.ourkids.net. Ar gael at: https://www.ourkids.net/school/small-schools-vs-big-schools.</a:t>
            </a:r>
          </a:p>
          <a:p>
            <a:pPr algn="l">
              <a:lnSpc>
                <a:spcPts val="2660"/>
              </a:lnSpc>
            </a:pPr>
          </a:p>
          <a:p>
            <a:pPr algn="l">
              <a:lnSpc>
                <a:spcPts val="2660"/>
              </a:lnSpc>
            </a:pPr>
            <a:r>
              <a:rPr lang="en-US" sz="1900">
                <a:solidFill>
                  <a:srgbClr val="000000"/>
                </a:solidFill>
                <a:latin typeface="Roboto"/>
                <a:ea typeface="Roboto"/>
                <a:cs typeface="Roboto"/>
                <a:sym typeface="Roboto"/>
              </a:rPr>
              <a:t>Pardoe, J (2024)</a:t>
            </a:r>
            <a:r>
              <a:rPr lang="en-US" sz="1900" i="true">
                <a:solidFill>
                  <a:srgbClr val="000000"/>
                </a:solidFill>
                <a:latin typeface="Roboto Italics"/>
                <a:ea typeface="Roboto Italics"/>
                <a:cs typeface="Roboto Italics"/>
                <a:sym typeface="Roboto Italics"/>
              </a:rPr>
              <a:t> What are the Pros and Cons of Small Schools?</a:t>
            </a:r>
            <a:r>
              <a:rPr lang="en-US" sz="1900">
                <a:solidFill>
                  <a:srgbClr val="000000"/>
                </a:solidFill>
                <a:latin typeface="Roboto"/>
                <a:ea typeface="Roboto"/>
                <a:cs typeface="Roboto"/>
                <a:sym typeface="Roboto"/>
              </a:rPr>
              <a:t> (Ar lein) School-Compass. Ar gael at: https://www.school-compass.com/post/what-are-the-pros-and-cons-of-small-schools.</a:t>
            </a:r>
          </a:p>
          <a:p>
            <a:pPr algn="l">
              <a:lnSpc>
                <a:spcPts val="2660"/>
              </a:lnSpc>
            </a:pPr>
          </a:p>
          <a:p>
            <a:pPr algn="l">
              <a:lnSpc>
                <a:spcPts val="2660"/>
              </a:lnSpc>
            </a:pPr>
          </a:p>
          <a:p>
            <a:pPr algn="l">
              <a:lnSpc>
                <a:spcPts val="2660"/>
              </a:lnSpc>
            </a:pPr>
          </a:p>
          <a:p>
            <a:pPr algn="l">
              <a:lnSpc>
                <a:spcPts val="2660"/>
              </a:lnSpc>
            </a:pPr>
          </a:p>
          <a:p>
            <a:pPr algn="l">
              <a:lnSpc>
                <a:spcPts val="2660"/>
              </a:lnSpc>
            </a:pPr>
          </a:p>
          <a:p>
            <a:pPr algn="l">
              <a:lnSpc>
                <a:spcPts val="2660"/>
              </a:lnSpc>
            </a:pPr>
          </a:p>
          <a:p>
            <a:pPr algn="l">
              <a:lnSpc>
                <a:spcPts val="2660"/>
              </a:lnSpc>
            </a:pPr>
          </a:p>
          <a:p>
            <a:pPr algn="l">
              <a:lnSpc>
                <a:spcPts val="2660"/>
              </a:lnSpc>
            </a:pPr>
          </a:p>
          <a:p>
            <a:pPr algn="l">
              <a:lnSpc>
                <a:spcPts val="2660"/>
              </a:lnSpc>
            </a:pPr>
          </a:p>
          <a:p>
            <a:pPr algn="ctr">
              <a:lnSpc>
                <a:spcPts val="3919"/>
              </a:lnSpc>
              <a:spcBef>
                <a:spcPct val="0"/>
              </a:spcBef>
            </a:pPr>
          </a:p>
        </p:txBody>
      </p:sp>
    </p:spTree>
  </p:cSld>
  <p:clrMapOvr>
    <a:masterClrMapping/>
  </p:clrMapOvr>
</p:sld>
</file>

<file path=ppt/slides/slide32.xml><?xml version="1.0" encoding="utf-8"?>
<p:sld xmlns:p="http://schemas.openxmlformats.org/presentationml/2006/main" xmlns:a="http://schemas.openxmlformats.org/drawingml/2006/main">
  <p:cSld>
    <p:bg>
      <p:bgPr>
        <a:solidFill>
          <a:srgbClr val="F6ECE1"/>
        </a:solidFill>
      </p:bgPr>
    </p:bg>
    <p:spTree>
      <p:nvGrpSpPr>
        <p:cNvPr id="1" name=""/>
        <p:cNvGrpSpPr/>
        <p:nvPr/>
      </p:nvGrpSpPr>
      <p:grpSpPr>
        <a:xfrm>
          <a:off x="0" y="0"/>
          <a:ext cx="0" cy="0"/>
          <a:chOff x="0" y="0"/>
          <a:chExt cx="0" cy="0"/>
        </a:xfrm>
      </p:grpSpPr>
      <p:sp>
        <p:nvSpPr>
          <p:cNvPr name="TextBox 2" id="2"/>
          <p:cNvSpPr txBox="true"/>
          <p:nvPr/>
        </p:nvSpPr>
        <p:spPr>
          <a:xfrm rot="0">
            <a:off x="0" y="180975"/>
            <a:ext cx="18288000" cy="15718155"/>
          </a:xfrm>
          <a:prstGeom prst="rect">
            <a:avLst/>
          </a:prstGeom>
        </p:spPr>
        <p:txBody>
          <a:bodyPr anchor="t" rtlCol="false" tIns="0" lIns="0" bIns="0" rIns="0">
            <a:spAutoFit/>
          </a:bodyPr>
          <a:lstStyle/>
          <a:p>
            <a:pPr algn="l">
              <a:lnSpc>
                <a:spcPts val="2520"/>
              </a:lnSpc>
            </a:pPr>
            <a:r>
              <a:rPr lang="en-US" sz="1800">
                <a:solidFill>
                  <a:srgbClr val="000000"/>
                </a:solidFill>
                <a:latin typeface="Roboto"/>
                <a:ea typeface="Roboto"/>
                <a:cs typeface="Roboto"/>
                <a:sym typeface="Roboto"/>
              </a:rPr>
              <a:t>Price, S (2025)</a:t>
            </a:r>
            <a:r>
              <a:rPr lang="en-US" sz="1800" i="true">
                <a:solidFill>
                  <a:srgbClr val="000000"/>
                </a:solidFill>
                <a:latin typeface="Roboto Italics"/>
                <a:ea typeface="Roboto Italics"/>
                <a:cs typeface="Roboto Italics"/>
                <a:sym typeface="Roboto Italics"/>
              </a:rPr>
              <a:t> Urgent action needed or Welsh-medium education for all ‘will take until the year 2424</a:t>
            </a:r>
            <a:r>
              <a:rPr lang="en-US" sz="1800">
                <a:solidFill>
                  <a:srgbClr val="000000"/>
                </a:solidFill>
                <a:latin typeface="Roboto"/>
                <a:ea typeface="Roboto"/>
                <a:cs typeface="Roboto"/>
                <a:sym typeface="Roboto"/>
              </a:rPr>
              <a:t> (Ar lein) Nation.Cymru. Ar gael at: https://nation.cymru/news/urgent-action-needed-or-welsh-medium-education-for-all-will-take-until-the-year-2424/ (Cyrchwyd 7 Ionawr 2026).</a:t>
            </a:r>
          </a:p>
          <a:p>
            <a:pPr algn="l">
              <a:lnSpc>
                <a:spcPts val="2520"/>
              </a:lnSpc>
            </a:pPr>
          </a:p>
          <a:p>
            <a:pPr algn="l">
              <a:lnSpc>
                <a:spcPts val="2520"/>
              </a:lnSpc>
            </a:pPr>
            <a:r>
              <a:rPr lang="en-US" sz="1800">
                <a:solidFill>
                  <a:srgbClr val="000000"/>
                </a:solidFill>
                <a:latin typeface="Roboto"/>
                <a:ea typeface="Roboto"/>
                <a:cs typeface="Roboto"/>
                <a:sym typeface="Roboto"/>
              </a:rPr>
              <a:t>Senedd Cymru (2025) </a:t>
            </a:r>
            <a:r>
              <a:rPr lang="en-US" sz="1800" i="true">
                <a:solidFill>
                  <a:srgbClr val="000000"/>
                </a:solidFill>
                <a:latin typeface="Roboto Italics"/>
                <a:ea typeface="Roboto Italics"/>
                <a:cs typeface="Roboto Italics"/>
                <a:sym typeface="Roboto Italics"/>
              </a:rPr>
              <a:t>How does Wales perform in PISA and what is the Welsh Government’s target?</a:t>
            </a:r>
            <a:r>
              <a:rPr lang="en-US" sz="1800">
                <a:solidFill>
                  <a:srgbClr val="000000"/>
                </a:solidFill>
                <a:latin typeface="Roboto"/>
                <a:ea typeface="Roboto"/>
                <a:cs typeface="Roboto"/>
                <a:sym typeface="Roboto"/>
              </a:rPr>
              <a:t> (Ar lein) research.senedd.wales. Ar gael at at: https://research.senedd.wales/research-articles/how-does-wales-perform-in-pisa-and-what-is-the-welsh-government-s-target/.</a:t>
            </a:r>
          </a:p>
          <a:p>
            <a:pPr algn="l">
              <a:lnSpc>
                <a:spcPts val="2520"/>
              </a:lnSpc>
            </a:pPr>
          </a:p>
          <a:p>
            <a:pPr algn="l">
              <a:lnSpc>
                <a:spcPts val="2520"/>
              </a:lnSpc>
            </a:pPr>
            <a:r>
              <a:rPr lang="en-US" sz="1800">
                <a:solidFill>
                  <a:srgbClr val="000000"/>
                </a:solidFill>
                <a:latin typeface="Roboto"/>
                <a:ea typeface="Roboto"/>
                <a:cs typeface="Roboto"/>
                <a:sym typeface="Roboto"/>
              </a:rPr>
              <a:t>Senedd Cymru (2026)</a:t>
            </a:r>
            <a:r>
              <a:rPr lang="en-US" sz="1800" i="true">
                <a:solidFill>
                  <a:srgbClr val="000000"/>
                </a:solidFill>
                <a:latin typeface="Roboto Italics"/>
                <a:ea typeface="Roboto Italics"/>
                <a:cs typeface="Roboto Italics"/>
                <a:sym typeface="Roboto Italics"/>
              </a:rPr>
              <a:t> How does Wales perform in PISA and what is the Welsh Government’s target?</a:t>
            </a:r>
            <a:r>
              <a:rPr lang="en-US" sz="1800">
                <a:solidFill>
                  <a:srgbClr val="000000"/>
                </a:solidFill>
                <a:latin typeface="Roboto"/>
                <a:ea typeface="Roboto"/>
                <a:cs typeface="Roboto"/>
                <a:sym typeface="Roboto"/>
              </a:rPr>
              <a:t> (Ar lein) research.senedd.wales. Ar gael at at: https://research.senedd.wales/research-articles/how-does-wales-perform-in-pisa-and-what-is-the-welsh-government-s-target/.</a:t>
            </a:r>
          </a:p>
          <a:p>
            <a:pPr algn="l">
              <a:lnSpc>
                <a:spcPts val="2520"/>
              </a:lnSpc>
            </a:pPr>
          </a:p>
          <a:p>
            <a:pPr algn="l">
              <a:lnSpc>
                <a:spcPts val="2520"/>
              </a:lnSpc>
            </a:pPr>
            <a:r>
              <a:rPr lang="en-US" sz="1800">
                <a:solidFill>
                  <a:srgbClr val="000000"/>
                </a:solidFill>
                <a:latin typeface="Roboto"/>
                <a:ea typeface="Roboto"/>
                <a:cs typeface="Roboto"/>
                <a:sym typeface="Roboto"/>
              </a:rPr>
              <a:t>Sinclair, T (2025)</a:t>
            </a:r>
            <a:r>
              <a:rPr lang="en-US" sz="1800" i="true">
                <a:solidFill>
                  <a:srgbClr val="000000"/>
                </a:solidFill>
                <a:latin typeface="Roboto Italics"/>
                <a:ea typeface="Roboto Italics"/>
                <a:cs typeface="Roboto Italics"/>
                <a:sym typeface="Roboto Italics"/>
              </a:rPr>
              <a:t> Every child in Wales to be given the opportunity to speak Welsh with confidence</a:t>
            </a:r>
            <a:r>
              <a:rPr lang="en-US" sz="1800">
                <a:solidFill>
                  <a:srgbClr val="000000"/>
                </a:solidFill>
                <a:latin typeface="Roboto"/>
                <a:ea typeface="Roboto"/>
                <a:cs typeface="Roboto"/>
                <a:sym typeface="Roboto"/>
              </a:rPr>
              <a:t> (Ar lein) Pembrokeshire-herald.com. Ar gael at: https://pembrokeshire-herald.com/113083/every-child-in-wales-to-be-given-the-opportunity-to-speak-welsh-with-confidence/ (Cyrchwyd 2 Ionawr 2026).</a:t>
            </a:r>
          </a:p>
          <a:p>
            <a:pPr algn="l">
              <a:lnSpc>
                <a:spcPts val="2520"/>
              </a:lnSpc>
            </a:pPr>
          </a:p>
          <a:p>
            <a:pPr algn="l">
              <a:lnSpc>
                <a:spcPts val="2520"/>
              </a:lnSpc>
            </a:pPr>
            <a:r>
              <a:rPr lang="en-US" sz="1800">
                <a:solidFill>
                  <a:srgbClr val="000000"/>
                </a:solidFill>
                <a:latin typeface="Roboto"/>
                <a:ea typeface="Roboto"/>
                <a:cs typeface="Roboto"/>
                <a:sym typeface="Roboto"/>
              </a:rPr>
              <a:t>Small schools coalition (2023)</a:t>
            </a:r>
            <a:r>
              <a:rPr lang="en-US" sz="1800" i="true">
                <a:solidFill>
                  <a:srgbClr val="000000"/>
                </a:solidFill>
                <a:latin typeface="Roboto Italics"/>
                <a:ea typeface="Roboto Italics"/>
                <a:cs typeface="Roboto Italics"/>
                <a:sym typeface="Roboto Italics"/>
              </a:rPr>
              <a:t> Small Schools Whitepaper: A Meta Study on the Benefits of Small Schools - Small Schools Coalition </a:t>
            </a:r>
            <a:r>
              <a:rPr lang="en-US" sz="1800">
                <a:solidFill>
                  <a:srgbClr val="000000"/>
                </a:solidFill>
                <a:latin typeface="Roboto"/>
                <a:ea typeface="Roboto"/>
                <a:cs typeface="Roboto"/>
                <a:sym typeface="Roboto"/>
              </a:rPr>
              <a:t>[Ar lein] smallschoolscoalition.org. Ar gael at: https://smallschoolscoalition.org/small-schools-whitepaper-a-meta-study-on-the-benefits-of-small-schools/.</a:t>
            </a:r>
          </a:p>
          <a:p>
            <a:pPr algn="l">
              <a:lnSpc>
                <a:spcPts val="2520"/>
              </a:lnSpc>
            </a:pPr>
          </a:p>
          <a:p>
            <a:pPr algn="l">
              <a:lnSpc>
                <a:spcPts val="2520"/>
              </a:lnSpc>
            </a:pPr>
            <a:r>
              <a:rPr lang="en-US" sz="1800">
                <a:solidFill>
                  <a:srgbClr val="000000"/>
                </a:solidFill>
                <a:latin typeface="Roboto"/>
                <a:ea typeface="Roboto"/>
                <a:cs typeface="Roboto"/>
                <a:sym typeface="Roboto"/>
              </a:rPr>
              <a:t>Smith, D.T and DeYoung, A.J (2026)</a:t>
            </a:r>
            <a:r>
              <a:rPr lang="en-US" sz="1800" i="true">
                <a:solidFill>
                  <a:srgbClr val="000000"/>
                </a:solidFill>
                <a:latin typeface="Roboto Italics"/>
                <a:ea typeface="Roboto Italics"/>
                <a:cs typeface="Roboto Italics"/>
                <a:sym typeface="Roboto Italics"/>
              </a:rPr>
              <a:t> Big School vs. Small School: Conceptual, Empirical, and Political Perspectives on the Re-emerging Debate. Journal of Rural and Small Schools</a:t>
            </a:r>
            <a:r>
              <a:rPr lang="en-US" sz="1800">
                <a:solidFill>
                  <a:srgbClr val="000000"/>
                </a:solidFill>
                <a:latin typeface="Roboto"/>
                <a:ea typeface="Roboto"/>
                <a:cs typeface="Roboto"/>
                <a:sym typeface="Roboto"/>
              </a:rPr>
              <a:t> (Ar lein) 2(2), pp.2–11. Ar gael at: https://eric.ed.gov/?id=EJ382698 (Cyrchwyd 1 Ionawr 2026).</a:t>
            </a:r>
          </a:p>
          <a:p>
            <a:pPr algn="l">
              <a:lnSpc>
                <a:spcPts val="2520"/>
              </a:lnSpc>
            </a:pPr>
          </a:p>
          <a:p>
            <a:pPr algn="l">
              <a:lnSpc>
                <a:spcPts val="2520"/>
              </a:lnSpc>
            </a:pPr>
            <a:r>
              <a:rPr lang="en-US" sz="1800">
                <a:solidFill>
                  <a:srgbClr val="000000"/>
                </a:solidFill>
                <a:latin typeface="Roboto"/>
                <a:ea typeface="Roboto"/>
                <a:cs typeface="Roboto"/>
                <a:sym typeface="Roboto"/>
              </a:rPr>
              <a:t>Teachers institute (2023) </a:t>
            </a:r>
            <a:r>
              <a:rPr lang="en-US" sz="1800" i="true">
                <a:solidFill>
                  <a:srgbClr val="000000"/>
                </a:solidFill>
                <a:latin typeface="Roboto Italics"/>
                <a:ea typeface="Roboto Italics"/>
                <a:cs typeface="Roboto Italics"/>
                <a:sym typeface="Roboto Italics"/>
              </a:rPr>
              <a:t>The Crucial Impact of Political Decisions on Education Systems • Teachers Institute</a:t>
            </a:r>
            <a:r>
              <a:rPr lang="en-US" sz="1800">
                <a:solidFill>
                  <a:srgbClr val="000000"/>
                </a:solidFill>
                <a:latin typeface="Roboto"/>
                <a:ea typeface="Roboto"/>
                <a:cs typeface="Roboto"/>
                <a:sym typeface="Roboto"/>
              </a:rPr>
              <a:t> (Ar lein) Teachers Institute. Ar gael at: https://teachers.institute/understanding-education/impact-political-decisions-education-systems/.</a:t>
            </a:r>
          </a:p>
          <a:p>
            <a:pPr algn="l">
              <a:lnSpc>
                <a:spcPts val="2520"/>
              </a:lnSpc>
            </a:pPr>
          </a:p>
          <a:p>
            <a:pPr algn="l">
              <a:lnSpc>
                <a:spcPts val="2520"/>
              </a:lnSpc>
            </a:pPr>
            <a:r>
              <a:rPr lang="en-US" sz="1800">
                <a:solidFill>
                  <a:srgbClr val="000000"/>
                </a:solidFill>
                <a:latin typeface="Roboto"/>
                <a:ea typeface="Roboto"/>
                <a:cs typeface="Roboto"/>
                <a:sym typeface="Roboto"/>
              </a:rPr>
              <a:t>Thomas, H. and Osborne, H. edwin (2026) </a:t>
            </a:r>
            <a:r>
              <a:rPr lang="en-US" sz="1800" i="true">
                <a:solidFill>
                  <a:srgbClr val="000000"/>
                </a:solidFill>
                <a:latin typeface="Roboto Italics"/>
                <a:ea typeface="Roboto Italics"/>
                <a:cs typeface="Roboto Italics"/>
                <a:sym typeface="Roboto Italics"/>
              </a:rPr>
              <a:t>Parents, Personalities and Power | UWP</a:t>
            </a:r>
            <a:r>
              <a:rPr lang="en-US" sz="1800">
                <a:solidFill>
                  <a:srgbClr val="000000"/>
                </a:solidFill>
                <a:latin typeface="Roboto"/>
                <a:ea typeface="Roboto"/>
                <a:cs typeface="Roboto"/>
                <a:sym typeface="Roboto"/>
              </a:rPr>
              <a:t> (Ar lein) Uwp.co.uk. Ar gael at at: https://www.uwp.co.uk/book/parents-personalities-and-power/ (Cyrchwyd 11 Ionawr 2026).</a:t>
            </a:r>
          </a:p>
          <a:p>
            <a:pPr algn="l">
              <a:lnSpc>
                <a:spcPts val="2520"/>
              </a:lnSpc>
            </a:pPr>
          </a:p>
          <a:p>
            <a:pPr algn="l">
              <a:lnSpc>
                <a:spcPts val="2520"/>
              </a:lnSpc>
            </a:pPr>
            <a:r>
              <a:rPr lang="en-US" sz="1800">
                <a:solidFill>
                  <a:srgbClr val="000000"/>
                </a:solidFill>
                <a:latin typeface="Roboto"/>
                <a:ea typeface="Roboto"/>
                <a:cs typeface="Roboto"/>
                <a:sym typeface="Roboto"/>
              </a:rPr>
              <a:t>TTEC (2025) </a:t>
            </a:r>
            <a:r>
              <a:rPr lang="en-US" sz="1800" i="true">
                <a:solidFill>
                  <a:srgbClr val="000000"/>
                </a:solidFill>
                <a:latin typeface="Roboto Italics"/>
                <a:ea typeface="Roboto Italics"/>
                <a:cs typeface="Roboto Italics"/>
                <a:sym typeface="Roboto Italics"/>
              </a:rPr>
              <a:t>Benefits of Being a Bilingual in the Workplace: Why It Pays to Know</a:t>
            </a:r>
            <a:r>
              <a:rPr lang="en-US" sz="1800">
                <a:solidFill>
                  <a:srgbClr val="000000"/>
                </a:solidFill>
                <a:latin typeface="Roboto"/>
                <a:ea typeface="Roboto"/>
                <a:cs typeface="Roboto"/>
                <a:sym typeface="Roboto"/>
              </a:rPr>
              <a:t> (Ar lein) Ttecjobs.com. Ar gael at: https://www.ttecjobs.com/en/benefits-of-being-a-bilingual-in-the-workplace-why-it-pays-to-know-a-second-language.</a:t>
            </a:r>
          </a:p>
          <a:p>
            <a:pPr algn="l">
              <a:lnSpc>
                <a:spcPts val="2520"/>
              </a:lnSpc>
            </a:pPr>
          </a:p>
          <a:p>
            <a:pPr algn="l">
              <a:lnSpc>
                <a:spcPts val="2520"/>
              </a:lnSpc>
            </a:pPr>
            <a:r>
              <a:rPr lang="en-US" sz="1800">
                <a:solidFill>
                  <a:srgbClr val="000000"/>
                </a:solidFill>
                <a:latin typeface="Roboto"/>
                <a:ea typeface="Roboto"/>
                <a:cs typeface="Roboto"/>
                <a:sym typeface="Roboto"/>
              </a:rPr>
              <a:t>Welsh Government (2017) Cymraeg 2050 A million Welsh speakers (Ar lein) Ar gael at: https://www.gov.wales/sites/default/files/publications/2018-12/cymraeg-2050-welsh-language-strategy.pdf.</a:t>
            </a:r>
          </a:p>
          <a:p>
            <a:pPr algn="l">
              <a:lnSpc>
                <a:spcPts val="2520"/>
              </a:lnSpc>
            </a:pPr>
          </a:p>
          <a:p>
            <a:pPr algn="l">
              <a:lnSpc>
                <a:spcPts val="2520"/>
              </a:lnSpc>
            </a:pPr>
            <a:r>
              <a:rPr lang="en-US" sz="1800">
                <a:solidFill>
                  <a:srgbClr val="000000"/>
                </a:solidFill>
                <a:latin typeface="Roboto"/>
                <a:ea typeface="Roboto"/>
                <a:cs typeface="Roboto"/>
                <a:sym typeface="Roboto"/>
              </a:rPr>
              <a:t>WJEC (2026) Blended Learning (Ar lein) Wjec.co.uk. Ar gael at at: https://blended-learning.resources.wjec.co.uk/en/bl20-21_1-27/7/3 (Cyrchwyd 12 Ionawr 2026].</a:t>
            </a: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DAG6WoQjFFQ</dc:identifier>
  <dcterms:modified xsi:type="dcterms:W3CDTF">2011-08-01T06:04:30Z</dcterms:modified>
  <cp:revision>1</cp:revision>
  <dc:title> Scrapbook academaidd</dc:title>
</cp:coreProperties>
</file>