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2" r:id="rId4"/>
    <p:sldId id="553" r:id="rId5"/>
    <p:sldId id="557" r:id="rId6"/>
    <p:sldId id="558" r:id="rId7"/>
    <p:sldId id="556" r:id="rId8"/>
    <p:sldId id="554" r:id="rId9"/>
    <p:sldId id="257" r:id="rId10"/>
    <p:sldId id="259" r:id="rId11"/>
    <p:sldId id="261" r:id="rId12"/>
    <p:sldId id="263" r:id="rId13"/>
    <p:sldId id="264" r:id="rId14"/>
    <p:sldId id="265" r:id="rId15"/>
    <p:sldId id="266" r:id="rId16"/>
    <p:sldId id="267" r:id="rId17"/>
    <p:sldId id="563" r:id="rId18"/>
    <p:sldId id="26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40253-EA8F-E1C0-4761-7501E73505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7C693A-3888-B851-5CD1-4C20C67EB5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21FCC3-3C26-EFB3-EA95-6183EADE5D06}"/>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5" name="Footer Placeholder 4">
            <a:extLst>
              <a:ext uri="{FF2B5EF4-FFF2-40B4-BE49-F238E27FC236}">
                <a16:creationId xmlns:a16="http://schemas.microsoft.com/office/drawing/2014/main" id="{8C2AD240-7787-39B7-D1B2-983FCBBE1A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A4CE2-08E7-B969-957D-22CE854A96E7}"/>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1791577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D3DC1-F609-470B-3780-62E8F63C28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155182-ED97-CA82-0448-2F1B614D97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41EA9F-451B-E83E-6101-BF03C2C3A5CA}"/>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5" name="Footer Placeholder 4">
            <a:extLst>
              <a:ext uri="{FF2B5EF4-FFF2-40B4-BE49-F238E27FC236}">
                <a16:creationId xmlns:a16="http://schemas.microsoft.com/office/drawing/2014/main" id="{3E2CC3D5-5B6D-5031-8DB9-A9B1A06AAE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1CD2A2-1B1D-930E-D8DE-E27E5FB73AE1}"/>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584030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E8307-FCA7-1B6B-3B39-51DD79F841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070694-17A4-24FE-E565-3818F8DE77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206DD2-7948-E0BE-8D25-D016F7BA86FC}"/>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5" name="Footer Placeholder 4">
            <a:extLst>
              <a:ext uri="{FF2B5EF4-FFF2-40B4-BE49-F238E27FC236}">
                <a16:creationId xmlns:a16="http://schemas.microsoft.com/office/drawing/2014/main" id="{F4774527-1945-5C67-D9CF-8DC9BDC60F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67927C-6445-D110-D276-948919B5623E}"/>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1439951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79CA0-EF6A-0569-CBD7-952F354CE1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EDB30D-54F0-9FA9-629F-BAD9C568E7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3BA188-5C1B-0D03-BE48-BBF9DDDB48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EF08F8-6486-D7D6-A7A1-924A7867481B}"/>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6" name="Footer Placeholder 5">
            <a:extLst>
              <a:ext uri="{FF2B5EF4-FFF2-40B4-BE49-F238E27FC236}">
                <a16:creationId xmlns:a16="http://schemas.microsoft.com/office/drawing/2014/main" id="{0D19E0B7-F6DD-02C0-6A4F-15B26139BF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36DA9E-67C9-C55F-DEF8-C5B3CAF338BC}"/>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886768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3EAD2-B0BD-DAD2-8390-4C13245563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409885-4AE3-9BA1-A688-2F424CE36D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837048-8148-C542-92F8-5D04CEFA4B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E6719FE-81B8-C749-438B-7EC9317993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A8646F-380B-0DF5-DD46-6DDF032C1F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827810-7B06-55FE-5333-970F2315A88F}"/>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8" name="Footer Placeholder 7">
            <a:extLst>
              <a:ext uri="{FF2B5EF4-FFF2-40B4-BE49-F238E27FC236}">
                <a16:creationId xmlns:a16="http://schemas.microsoft.com/office/drawing/2014/main" id="{5080D8FC-163C-1BD8-9F6E-0323D215EB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A84189-327C-AB9C-F857-C74059A60BA8}"/>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552910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B4BB-9FFC-4D52-2660-5B7F2D360A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E5C881-3303-81DE-5705-E6D90C4EE7E3}"/>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4" name="Footer Placeholder 3">
            <a:extLst>
              <a:ext uri="{FF2B5EF4-FFF2-40B4-BE49-F238E27FC236}">
                <a16:creationId xmlns:a16="http://schemas.microsoft.com/office/drawing/2014/main" id="{3067B3AF-B5FD-8490-C59B-691B72C346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AC61A1-F6F8-FF1A-2650-49534AA4861F}"/>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855154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6448FF-9D12-781A-A8F1-0B4B1C34704F}"/>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3" name="Footer Placeholder 2">
            <a:extLst>
              <a:ext uri="{FF2B5EF4-FFF2-40B4-BE49-F238E27FC236}">
                <a16:creationId xmlns:a16="http://schemas.microsoft.com/office/drawing/2014/main" id="{9E09A685-9E1B-DC9F-AAC2-7713AD07C5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50482C-2026-E6D5-A024-12D050808666}"/>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603989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FC3DC-61A6-BC2B-6217-81862327FF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CF3C8C-1674-3B67-0501-7FCD23D691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405DD08-0A8F-3B29-5169-6D0D0A95FF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2612BC-0118-1A21-D081-D082963A315D}"/>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6" name="Footer Placeholder 5">
            <a:extLst>
              <a:ext uri="{FF2B5EF4-FFF2-40B4-BE49-F238E27FC236}">
                <a16:creationId xmlns:a16="http://schemas.microsoft.com/office/drawing/2014/main" id="{48EEE116-AC55-212A-732E-3C1519A9AD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A68D89-E945-87B8-B5AA-195FFAE5BC6C}"/>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1459457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82A45-E05F-2168-3AE5-A2AD8FC714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ACBCFE-B88A-E7FF-B988-D94F4044E8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8B397A-8D59-DFE2-CFA8-F0A538FF72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771FC3-E0FD-BBD7-1F95-E8DF0E647F44}"/>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6" name="Footer Placeholder 5">
            <a:extLst>
              <a:ext uri="{FF2B5EF4-FFF2-40B4-BE49-F238E27FC236}">
                <a16:creationId xmlns:a16="http://schemas.microsoft.com/office/drawing/2014/main" id="{64F95EC1-566A-7BEC-AE5B-D57B2074BB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D84B41-3EA7-3785-D933-E99BA7595A80}"/>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96483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01019-E8A2-748A-5969-0FE6AB3E26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9D793B-FD4A-A671-32A9-820BC6562E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C65C64-8AE5-4FBB-5B97-55BB26A44F6D}"/>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5" name="Footer Placeholder 4">
            <a:extLst>
              <a:ext uri="{FF2B5EF4-FFF2-40B4-BE49-F238E27FC236}">
                <a16:creationId xmlns:a16="http://schemas.microsoft.com/office/drawing/2014/main" id="{E2474634-1144-A076-457B-78D179B6BA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6ABE4C-6087-5F84-46FF-EF986ABAD44D}"/>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1251408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08C1DB-F8B3-A42F-EF1E-554A6D016B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725B5B-B133-3C84-F09F-3A47D6671B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256B15-A27A-5718-66F1-21325D3EB7BC}"/>
              </a:ext>
            </a:extLst>
          </p:cNvPr>
          <p:cNvSpPr>
            <a:spLocks noGrp="1"/>
          </p:cNvSpPr>
          <p:nvPr>
            <p:ph type="dt" sz="half" idx="10"/>
          </p:nvPr>
        </p:nvSpPr>
        <p:spPr/>
        <p:txBody>
          <a:bodyPr/>
          <a:lstStyle/>
          <a:p>
            <a:fld id="{E4CA31D7-01F5-4090-9AB9-5C0CCF33BD9F}" type="datetimeFigureOut">
              <a:rPr lang="en-GB" smtClean="0"/>
              <a:t>30/03/2023</a:t>
            </a:fld>
            <a:endParaRPr lang="en-GB"/>
          </a:p>
        </p:txBody>
      </p:sp>
      <p:sp>
        <p:nvSpPr>
          <p:cNvPr id="5" name="Footer Placeholder 4">
            <a:extLst>
              <a:ext uri="{FF2B5EF4-FFF2-40B4-BE49-F238E27FC236}">
                <a16:creationId xmlns:a16="http://schemas.microsoft.com/office/drawing/2014/main" id="{F607FB3B-ADD9-C4E9-8DFC-8106734133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E2920-6B30-6ED2-1F45-5C5F3F83A507}"/>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2160114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8AC29D-102E-3A4F-BB99-E897A3E0C1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1422E0-7FA5-2676-8BBE-C07C2A45F0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6E5010-DEFF-A593-4516-7F83A352BD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CA31D7-01F5-4090-9AB9-5C0CCF33BD9F}" type="datetimeFigureOut">
              <a:rPr lang="en-GB" smtClean="0"/>
              <a:t>30/03/2023</a:t>
            </a:fld>
            <a:endParaRPr lang="en-GB"/>
          </a:p>
        </p:txBody>
      </p:sp>
      <p:sp>
        <p:nvSpPr>
          <p:cNvPr id="5" name="Footer Placeholder 4">
            <a:extLst>
              <a:ext uri="{FF2B5EF4-FFF2-40B4-BE49-F238E27FC236}">
                <a16:creationId xmlns:a16="http://schemas.microsoft.com/office/drawing/2014/main" id="{983B5CA4-F679-FAF5-5AA5-6E41872832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3930A89-D1DE-3420-C03F-C9D26932EA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6D0F4D-5700-43C4-97CA-F1B43749640C}" type="slidenum">
              <a:rPr lang="en-GB" smtClean="0"/>
              <a:t>‹#›</a:t>
            </a:fld>
            <a:endParaRPr lang="en-GB"/>
          </a:p>
        </p:txBody>
      </p:sp>
    </p:spTree>
    <p:extLst>
      <p:ext uri="{BB962C8B-B14F-4D97-AF65-F5344CB8AC3E}">
        <p14:creationId xmlns:p14="http://schemas.microsoft.com/office/powerpoint/2010/main" val="40646733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hyperlink" Target="https://youtu.be/cOTMWqwUXPU"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hyperlink" Target="https://www.youtube.com/watch?v=LVV_93mBfSU"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ads.google.com/intl/en_uk/home/campaigns/search-ad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influencermarketinghub.com/"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searchengineland.com/guide/what-is-paid-search#:~:text=Advertisers%20typically%20pay%20each%20time,drive%20traffic%20to%20their%20websit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97473-87FC-A2CA-7F7E-EA9F1F0D2DF5}"/>
              </a:ext>
            </a:extLst>
          </p:cNvPr>
          <p:cNvSpPr>
            <a:spLocks noGrp="1"/>
          </p:cNvSpPr>
          <p:nvPr>
            <p:ph type="ctrTitle"/>
          </p:nvPr>
        </p:nvSpPr>
        <p:spPr/>
        <p:txBody>
          <a:bodyPr/>
          <a:lstStyle/>
          <a:p>
            <a:r>
              <a:rPr lang="en-GB" b="1" dirty="0">
                <a:latin typeface="+mn-lt"/>
              </a:rPr>
              <a:t>Digital Media</a:t>
            </a:r>
          </a:p>
        </p:txBody>
      </p:sp>
      <p:sp>
        <p:nvSpPr>
          <p:cNvPr id="3" name="Subtitle 2">
            <a:extLst>
              <a:ext uri="{FF2B5EF4-FFF2-40B4-BE49-F238E27FC236}">
                <a16:creationId xmlns:a16="http://schemas.microsoft.com/office/drawing/2014/main" id="{E318A99A-3537-C111-9F6B-CD2C57F6098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882739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6FB7C-CA81-926C-FA39-2D818F216750}"/>
              </a:ext>
            </a:extLst>
          </p:cNvPr>
          <p:cNvSpPr>
            <a:spLocks noGrp="1"/>
          </p:cNvSpPr>
          <p:nvPr>
            <p:ph type="title"/>
          </p:nvPr>
        </p:nvSpPr>
        <p:spPr>
          <a:xfrm>
            <a:off x="609600" y="365126"/>
            <a:ext cx="10744200" cy="920336"/>
          </a:xfrm>
        </p:spPr>
        <p:txBody>
          <a:bodyPr/>
          <a:lstStyle/>
          <a:p>
            <a:r>
              <a:rPr lang="en-GB" b="1" dirty="0">
                <a:latin typeface="+mn-lt"/>
              </a:rPr>
              <a:t>Google Search Ads (Pay Per Click) </a:t>
            </a:r>
          </a:p>
        </p:txBody>
      </p:sp>
      <p:sp>
        <p:nvSpPr>
          <p:cNvPr id="3" name="Content Placeholder 2">
            <a:extLst>
              <a:ext uri="{FF2B5EF4-FFF2-40B4-BE49-F238E27FC236}">
                <a16:creationId xmlns:a16="http://schemas.microsoft.com/office/drawing/2014/main" id="{96A3DA3D-E6B3-C723-9EE1-F8CA1AD97FD3}"/>
              </a:ext>
            </a:extLst>
          </p:cNvPr>
          <p:cNvSpPr>
            <a:spLocks noGrp="1"/>
          </p:cNvSpPr>
          <p:nvPr>
            <p:ph idx="1"/>
          </p:nvPr>
        </p:nvSpPr>
        <p:spPr>
          <a:xfrm>
            <a:off x="490330" y="1563757"/>
            <a:ext cx="11211340" cy="4797286"/>
          </a:xfrm>
        </p:spPr>
        <p:txBody>
          <a:bodyPr>
            <a:normAutofit/>
          </a:bodyPr>
          <a:lstStyle/>
          <a:p>
            <a:r>
              <a:rPr lang="en-GB" b="0" i="0" dirty="0">
                <a:solidFill>
                  <a:srgbClr val="202124"/>
                </a:solidFill>
                <a:effectLst/>
                <a:latin typeface="Calibri" panose="020F0502020204030204" pitchFamily="34" charset="0"/>
                <a:cs typeface="Calibri" panose="020F0502020204030204" pitchFamily="34" charset="0"/>
              </a:rPr>
              <a:t>Google Ads, formerly known as Google AdWords, is </a:t>
            </a:r>
            <a:r>
              <a:rPr lang="en-GB" b="1" i="0" dirty="0">
                <a:solidFill>
                  <a:srgbClr val="202124"/>
                </a:solidFill>
                <a:effectLst/>
                <a:latin typeface="Calibri" panose="020F0502020204030204" pitchFamily="34" charset="0"/>
                <a:cs typeface="Calibri" panose="020F0502020204030204" pitchFamily="34" charset="0"/>
              </a:rPr>
              <a:t>an advertising service by Google that allows businesses to display ads on Google search results and its advertising network</a:t>
            </a:r>
            <a:r>
              <a:rPr lang="en-GB" b="0" i="0" dirty="0">
                <a:solidFill>
                  <a:srgbClr val="202124"/>
                </a:solidFill>
                <a:effectLst/>
                <a:latin typeface="Calibri" panose="020F0502020204030204" pitchFamily="34" charset="0"/>
                <a:cs typeface="Calibri" panose="020F0502020204030204" pitchFamily="34" charset="0"/>
              </a:rPr>
              <a:t>.</a:t>
            </a:r>
          </a:p>
          <a:p>
            <a:endParaRPr lang="en-GB" sz="1000" dirty="0">
              <a:solidFill>
                <a:srgbClr val="202124"/>
              </a:solidFill>
              <a:latin typeface="Calibri" panose="020F0502020204030204" pitchFamily="34" charset="0"/>
              <a:cs typeface="Calibri" panose="020F0502020204030204" pitchFamily="34" charset="0"/>
            </a:endParaRPr>
          </a:p>
          <a:p>
            <a:r>
              <a:rPr lang="en-GB" dirty="0">
                <a:solidFill>
                  <a:srgbClr val="202124"/>
                </a:solidFill>
                <a:latin typeface="Calibri" panose="020F0502020204030204" pitchFamily="34" charset="0"/>
                <a:cs typeface="Calibri" panose="020F0502020204030204" pitchFamily="34" charset="0"/>
              </a:rPr>
              <a:t>An advertiser creates an advert and selects ‘key search words’ it wants the advert to appear under</a:t>
            </a:r>
          </a:p>
          <a:p>
            <a:r>
              <a:rPr lang="en-GB" sz="1000" dirty="0">
                <a:solidFill>
                  <a:srgbClr val="202124"/>
                </a:solidFill>
                <a:latin typeface="Calibri" panose="020F0502020204030204" pitchFamily="34" charset="0"/>
                <a:cs typeface="Calibri" panose="020F0502020204030204" pitchFamily="34" charset="0"/>
              </a:rPr>
              <a:t> </a:t>
            </a:r>
          </a:p>
          <a:p>
            <a:r>
              <a:rPr lang="en-GB" dirty="0">
                <a:solidFill>
                  <a:srgbClr val="202124"/>
                </a:solidFill>
                <a:latin typeface="Calibri" panose="020F0502020204030204" pitchFamily="34" charset="0"/>
                <a:cs typeface="Calibri" panose="020F0502020204030204" pitchFamily="34" charset="0"/>
              </a:rPr>
              <a:t>When consumers search under the selected ‘key words’ the advert will appear at the top of the search results (marked as sponsored) before the organic results.</a:t>
            </a:r>
          </a:p>
          <a:p>
            <a:endParaRPr lang="en-GB" dirty="0">
              <a:solidFill>
                <a:srgbClr val="202124"/>
              </a:solidFill>
              <a:latin typeface="Calibri" panose="020F0502020204030204" pitchFamily="34" charset="0"/>
              <a:cs typeface="Calibri" panose="020F0502020204030204" pitchFamily="34" charset="0"/>
            </a:endParaRPr>
          </a:p>
          <a:p>
            <a:endParaRPr lang="en-GB" sz="1100" dirty="0">
              <a:solidFill>
                <a:srgbClr val="202124"/>
              </a:solidFill>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80025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6FB7C-CA81-926C-FA39-2D818F216750}"/>
              </a:ext>
            </a:extLst>
          </p:cNvPr>
          <p:cNvSpPr>
            <a:spLocks noGrp="1"/>
          </p:cNvSpPr>
          <p:nvPr>
            <p:ph type="title"/>
          </p:nvPr>
        </p:nvSpPr>
        <p:spPr>
          <a:xfrm>
            <a:off x="609600" y="365126"/>
            <a:ext cx="10744200" cy="920336"/>
          </a:xfrm>
        </p:spPr>
        <p:txBody>
          <a:bodyPr/>
          <a:lstStyle/>
          <a:p>
            <a:r>
              <a:rPr lang="en-GB" b="1" dirty="0">
                <a:latin typeface="+mn-lt"/>
              </a:rPr>
              <a:t>Google Search Ads (Pay Per Click) </a:t>
            </a:r>
          </a:p>
        </p:txBody>
      </p:sp>
      <p:pic>
        <p:nvPicPr>
          <p:cNvPr id="2052" name="Picture 4" descr="Ryanair Calls on Google to Drop Its 'Misleading' Search Ads">
            <a:extLst>
              <a:ext uri="{FF2B5EF4-FFF2-40B4-BE49-F238E27FC236}">
                <a16:creationId xmlns:a16="http://schemas.microsoft.com/office/drawing/2014/main" id="{88A5795F-2718-B980-077D-0EE9AC2084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5448" y="1444487"/>
            <a:ext cx="10151438" cy="5413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5487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F3D76-4D7F-AD43-A0D5-94C0D526D8A0}"/>
              </a:ext>
            </a:extLst>
          </p:cNvPr>
          <p:cNvSpPr>
            <a:spLocks noGrp="1"/>
          </p:cNvSpPr>
          <p:nvPr>
            <p:ph type="title"/>
          </p:nvPr>
        </p:nvSpPr>
        <p:spPr>
          <a:xfrm>
            <a:off x="648929" y="629266"/>
            <a:ext cx="6586491" cy="1676603"/>
          </a:xfrm>
        </p:spPr>
        <p:txBody>
          <a:bodyPr>
            <a:normAutofit/>
          </a:bodyPr>
          <a:lstStyle/>
          <a:p>
            <a:r>
              <a:rPr lang="en-US" dirty="0"/>
              <a:t>How does PPC work</a:t>
            </a:r>
          </a:p>
        </p:txBody>
      </p:sp>
      <p:sp>
        <p:nvSpPr>
          <p:cNvPr id="3" name="Content Placeholder 2">
            <a:extLst>
              <a:ext uri="{FF2B5EF4-FFF2-40B4-BE49-F238E27FC236}">
                <a16:creationId xmlns:a16="http://schemas.microsoft.com/office/drawing/2014/main" id="{D58EE2F0-93A4-B042-9EEA-A11B7A765EFD}"/>
              </a:ext>
            </a:extLst>
          </p:cNvPr>
          <p:cNvSpPr>
            <a:spLocks noGrp="1"/>
          </p:cNvSpPr>
          <p:nvPr>
            <p:ph idx="1"/>
          </p:nvPr>
        </p:nvSpPr>
        <p:spPr>
          <a:xfrm>
            <a:off x="648930" y="2438400"/>
            <a:ext cx="6586489" cy="3785419"/>
          </a:xfrm>
        </p:spPr>
        <p:txBody>
          <a:bodyPr>
            <a:normAutofit/>
          </a:bodyPr>
          <a:lstStyle/>
          <a:p>
            <a:pPr marL="0" indent="0">
              <a:buNone/>
            </a:pPr>
            <a:r>
              <a:rPr lang="en-US" sz="2400" dirty="0">
                <a:hlinkClick r:id="rId2"/>
              </a:rPr>
              <a:t>https://youtu.be/cOTMWqwUXPU</a:t>
            </a:r>
            <a:endParaRPr lang="en-US" sz="2400" dirty="0"/>
          </a:p>
        </p:txBody>
      </p:sp>
      <p:pic>
        <p:nvPicPr>
          <p:cNvPr id="4" name="Picture 3">
            <a:extLst>
              <a:ext uri="{FF2B5EF4-FFF2-40B4-BE49-F238E27FC236}">
                <a16:creationId xmlns:a16="http://schemas.microsoft.com/office/drawing/2014/main" id="{CF9F5703-187A-B748-8FF0-1428BA5F26FA}"/>
              </a:ext>
            </a:extLst>
          </p:cNvPr>
          <p:cNvPicPr>
            <a:picLocks noChangeAspect="1"/>
          </p:cNvPicPr>
          <p:nvPr/>
        </p:nvPicPr>
        <p:blipFill rotWithShape="1">
          <a:blip r:embed="rId3"/>
          <a:srcRect t="10529" r="-1" b="21047"/>
          <a:stretch/>
        </p:blipFill>
        <p:spPr>
          <a:xfrm>
            <a:off x="7556408" y="10"/>
            <a:ext cx="4635591" cy="6857990"/>
          </a:xfrm>
          <a:prstGeom prst="rect">
            <a:avLst/>
          </a:prstGeom>
          <a:effectLst/>
        </p:spPr>
      </p:pic>
    </p:spTree>
    <p:extLst>
      <p:ext uri="{BB962C8B-B14F-4D97-AF65-F5344CB8AC3E}">
        <p14:creationId xmlns:p14="http://schemas.microsoft.com/office/powerpoint/2010/main" val="658008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4F5F7-DACD-EF4D-B39C-CCD0759D910A}"/>
              </a:ext>
            </a:extLst>
          </p:cNvPr>
          <p:cNvSpPr>
            <a:spLocks noGrp="1"/>
          </p:cNvSpPr>
          <p:nvPr>
            <p:ph type="title"/>
          </p:nvPr>
        </p:nvSpPr>
        <p:spPr/>
        <p:txBody>
          <a:bodyPr/>
          <a:lstStyle/>
          <a:p>
            <a:r>
              <a:rPr lang="en-US" dirty="0"/>
              <a:t>PPC Keywords</a:t>
            </a:r>
          </a:p>
        </p:txBody>
      </p:sp>
      <p:sp>
        <p:nvSpPr>
          <p:cNvPr id="3" name="Content Placeholder 2">
            <a:extLst>
              <a:ext uri="{FF2B5EF4-FFF2-40B4-BE49-F238E27FC236}">
                <a16:creationId xmlns:a16="http://schemas.microsoft.com/office/drawing/2014/main" id="{BB243A7E-B87F-674A-B50F-0CBE02348A33}"/>
              </a:ext>
            </a:extLst>
          </p:cNvPr>
          <p:cNvSpPr>
            <a:spLocks noGrp="1"/>
          </p:cNvSpPr>
          <p:nvPr>
            <p:ph idx="1"/>
          </p:nvPr>
        </p:nvSpPr>
        <p:spPr/>
        <p:txBody>
          <a:bodyPr/>
          <a:lstStyle/>
          <a:p>
            <a:r>
              <a:rPr lang="en-US" dirty="0"/>
              <a:t>Advertisers create a list of keywords they want their ad to appear for</a:t>
            </a:r>
          </a:p>
          <a:p>
            <a:endParaRPr lang="en-US" sz="1000" dirty="0"/>
          </a:p>
          <a:p>
            <a:r>
              <a:rPr lang="en-US" dirty="0"/>
              <a:t>These keywords will  be relevant to the products they are offering</a:t>
            </a:r>
          </a:p>
          <a:p>
            <a:endParaRPr lang="en-US" sz="1000" dirty="0"/>
          </a:p>
          <a:p>
            <a:r>
              <a:rPr lang="en-US" dirty="0"/>
              <a:t>For example if they are selling Christmas jumpers they may want their ad to appear when someone searches for Christmas jumpers, </a:t>
            </a:r>
            <a:r>
              <a:rPr lang="en-US" dirty="0" err="1"/>
              <a:t>xmas</a:t>
            </a:r>
            <a:r>
              <a:rPr lang="en-US" dirty="0"/>
              <a:t> jumpers or even Xmas outfit</a:t>
            </a:r>
          </a:p>
          <a:p>
            <a:endParaRPr lang="en-US" sz="1000" dirty="0"/>
          </a:p>
          <a:p>
            <a:r>
              <a:rPr lang="en-US" dirty="0"/>
              <a:t>Many PPC campaigns can contain tens of thousands of keywords</a:t>
            </a:r>
          </a:p>
        </p:txBody>
      </p:sp>
    </p:spTree>
    <p:extLst>
      <p:ext uri="{BB962C8B-B14F-4D97-AF65-F5344CB8AC3E}">
        <p14:creationId xmlns:p14="http://schemas.microsoft.com/office/powerpoint/2010/main" val="3373634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CDA37-6194-D646-BBC7-0BBC1ACF150A}"/>
              </a:ext>
            </a:extLst>
          </p:cNvPr>
          <p:cNvSpPr>
            <a:spLocks noGrp="1"/>
          </p:cNvSpPr>
          <p:nvPr>
            <p:ph type="title"/>
          </p:nvPr>
        </p:nvSpPr>
        <p:spPr>
          <a:xfrm>
            <a:off x="838200" y="365125"/>
            <a:ext cx="10515600" cy="827571"/>
          </a:xfrm>
        </p:spPr>
        <p:txBody>
          <a:bodyPr/>
          <a:lstStyle/>
          <a:p>
            <a:r>
              <a:rPr lang="en-US" b="1" dirty="0"/>
              <a:t>Auction</a:t>
            </a:r>
          </a:p>
        </p:txBody>
      </p:sp>
      <p:sp>
        <p:nvSpPr>
          <p:cNvPr id="3" name="Content Placeholder 2">
            <a:extLst>
              <a:ext uri="{FF2B5EF4-FFF2-40B4-BE49-F238E27FC236}">
                <a16:creationId xmlns:a16="http://schemas.microsoft.com/office/drawing/2014/main" id="{06982A1A-2D26-3C4D-B5B0-CBE65F3133B7}"/>
              </a:ext>
            </a:extLst>
          </p:cNvPr>
          <p:cNvSpPr>
            <a:spLocks noGrp="1"/>
          </p:cNvSpPr>
          <p:nvPr>
            <p:ph idx="1"/>
          </p:nvPr>
        </p:nvSpPr>
        <p:spPr>
          <a:xfrm>
            <a:off x="838200" y="1497496"/>
            <a:ext cx="10515600" cy="4679467"/>
          </a:xfrm>
        </p:spPr>
        <p:txBody>
          <a:bodyPr>
            <a:normAutofit lnSpcReduction="10000"/>
          </a:bodyPr>
          <a:lstStyle/>
          <a:p>
            <a:r>
              <a:rPr lang="en-US" dirty="0"/>
              <a:t>For every keyword the advertiser will tell Google how much they are prepared to spend per click. This is called CPC</a:t>
            </a:r>
          </a:p>
          <a:p>
            <a:endParaRPr lang="en-US" sz="1000" dirty="0"/>
          </a:p>
          <a:p>
            <a:r>
              <a:rPr lang="en-US" dirty="0"/>
              <a:t>Google will take into account the advertiser’s CPC as well as quality score to determine ad position</a:t>
            </a:r>
          </a:p>
          <a:p>
            <a:endParaRPr lang="en-US" sz="1000" dirty="0"/>
          </a:p>
          <a:p>
            <a:r>
              <a:rPr lang="en-US" dirty="0"/>
              <a:t>Quality score is determined by expected click through rate and relevancy</a:t>
            </a:r>
          </a:p>
          <a:p>
            <a:endParaRPr lang="en-US" sz="1000" dirty="0"/>
          </a:p>
          <a:p>
            <a:r>
              <a:rPr lang="en-US" dirty="0"/>
              <a:t>Advertisers set daily budgets and can pause at any point</a:t>
            </a:r>
          </a:p>
          <a:p>
            <a:endParaRPr lang="en-US" sz="1000" dirty="0"/>
          </a:p>
          <a:p>
            <a:r>
              <a:rPr lang="en-US" dirty="0"/>
              <a:t>Advertisers can use programmatic bidding </a:t>
            </a:r>
          </a:p>
        </p:txBody>
      </p:sp>
    </p:spTree>
    <p:extLst>
      <p:ext uri="{BB962C8B-B14F-4D97-AF65-F5344CB8AC3E}">
        <p14:creationId xmlns:p14="http://schemas.microsoft.com/office/powerpoint/2010/main" val="72118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2D7A7-BF27-184D-87B4-7DB96624C030}"/>
              </a:ext>
            </a:extLst>
          </p:cNvPr>
          <p:cNvSpPr>
            <a:spLocks noGrp="1"/>
          </p:cNvSpPr>
          <p:nvPr>
            <p:ph type="title"/>
          </p:nvPr>
        </p:nvSpPr>
        <p:spPr/>
        <p:txBody>
          <a:bodyPr/>
          <a:lstStyle/>
          <a:p>
            <a:r>
              <a:rPr lang="en-US" b="1" dirty="0">
                <a:latin typeface="+mn-lt"/>
              </a:rPr>
              <a:t>Class Exercise </a:t>
            </a:r>
          </a:p>
        </p:txBody>
      </p:sp>
      <p:sp>
        <p:nvSpPr>
          <p:cNvPr id="3" name="Content Placeholder 2">
            <a:extLst>
              <a:ext uri="{FF2B5EF4-FFF2-40B4-BE49-F238E27FC236}">
                <a16:creationId xmlns:a16="http://schemas.microsoft.com/office/drawing/2014/main" id="{26550878-E251-1E41-ADD2-85FD2CD52FE1}"/>
              </a:ext>
            </a:extLst>
          </p:cNvPr>
          <p:cNvSpPr>
            <a:spLocks noGrp="1"/>
          </p:cNvSpPr>
          <p:nvPr>
            <p:ph idx="1"/>
          </p:nvPr>
        </p:nvSpPr>
        <p:spPr/>
        <p:txBody>
          <a:bodyPr/>
          <a:lstStyle/>
          <a:p>
            <a:r>
              <a:rPr lang="en-US" dirty="0"/>
              <a:t>You are in charge of an online florist, you have decided to launch a new PPC campaign for valentine’s day </a:t>
            </a:r>
          </a:p>
          <a:p>
            <a:endParaRPr lang="en-US" dirty="0"/>
          </a:p>
          <a:p>
            <a:pPr>
              <a:buFontTx/>
              <a:buChar char="-"/>
            </a:pPr>
            <a:r>
              <a:rPr lang="en-US" dirty="0"/>
              <a:t>Come up with 20 keywords to bid on</a:t>
            </a:r>
          </a:p>
          <a:p>
            <a:pPr>
              <a:buFontTx/>
              <a:buChar char="-"/>
            </a:pPr>
            <a:r>
              <a:rPr lang="en-US" dirty="0"/>
              <a:t>Come up with ad copy</a:t>
            </a:r>
          </a:p>
          <a:p>
            <a:pPr>
              <a:buFontTx/>
              <a:buChar char="-"/>
            </a:pPr>
            <a:r>
              <a:rPr lang="en-US" dirty="0"/>
              <a:t>Is there anyone you want to target?</a:t>
            </a:r>
          </a:p>
        </p:txBody>
      </p:sp>
    </p:spTree>
    <p:extLst>
      <p:ext uri="{BB962C8B-B14F-4D97-AF65-F5344CB8AC3E}">
        <p14:creationId xmlns:p14="http://schemas.microsoft.com/office/powerpoint/2010/main" val="2450084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BE30B-A4AB-B347-9626-658D66CA9DD7}"/>
              </a:ext>
            </a:extLst>
          </p:cNvPr>
          <p:cNvSpPr>
            <a:spLocks noGrp="1"/>
          </p:cNvSpPr>
          <p:nvPr>
            <p:ph type="title"/>
          </p:nvPr>
        </p:nvSpPr>
        <p:spPr>
          <a:xfrm>
            <a:off x="648929" y="629266"/>
            <a:ext cx="6586491" cy="1120021"/>
          </a:xfrm>
        </p:spPr>
        <p:txBody>
          <a:bodyPr>
            <a:normAutofit/>
          </a:bodyPr>
          <a:lstStyle/>
          <a:p>
            <a:r>
              <a:rPr lang="en-US" b="1" dirty="0">
                <a:latin typeface="+mn-lt"/>
              </a:rPr>
              <a:t>How does SEO work</a:t>
            </a:r>
          </a:p>
        </p:txBody>
      </p:sp>
      <p:sp>
        <p:nvSpPr>
          <p:cNvPr id="3" name="Content Placeholder 2">
            <a:extLst>
              <a:ext uri="{FF2B5EF4-FFF2-40B4-BE49-F238E27FC236}">
                <a16:creationId xmlns:a16="http://schemas.microsoft.com/office/drawing/2014/main" id="{E22C4D5D-DB0A-4F44-930C-46B4691BE2E7}"/>
              </a:ext>
            </a:extLst>
          </p:cNvPr>
          <p:cNvSpPr>
            <a:spLocks noGrp="1"/>
          </p:cNvSpPr>
          <p:nvPr>
            <p:ph idx="1"/>
          </p:nvPr>
        </p:nvSpPr>
        <p:spPr>
          <a:xfrm>
            <a:off x="648930" y="2438400"/>
            <a:ext cx="6586489" cy="3785419"/>
          </a:xfrm>
        </p:spPr>
        <p:txBody>
          <a:bodyPr>
            <a:normAutofit/>
          </a:bodyPr>
          <a:lstStyle/>
          <a:p>
            <a:r>
              <a:rPr lang="en-GB" sz="1800" dirty="0">
                <a:hlinkClick r:id="rId2"/>
              </a:rPr>
              <a:t>https://www.youtube.com/watch?v=LVV_93mBfSU</a:t>
            </a:r>
            <a:endParaRPr lang="en-US" sz="1700" dirty="0"/>
          </a:p>
          <a:p>
            <a:pPr marL="0" indent="0">
              <a:buNone/>
            </a:pPr>
            <a:endParaRPr lang="en-US" sz="1700" dirty="0"/>
          </a:p>
          <a:p>
            <a:r>
              <a:rPr lang="en-US" sz="1700" dirty="0"/>
              <a:t>Explanation of how a search engine works</a:t>
            </a:r>
          </a:p>
          <a:p>
            <a:r>
              <a:rPr lang="en-US" sz="1700" dirty="0"/>
              <a:t>No cost per click</a:t>
            </a:r>
          </a:p>
          <a:p>
            <a:r>
              <a:rPr lang="en-US" sz="1700" dirty="0"/>
              <a:t>Potentially hugely beneficial </a:t>
            </a:r>
          </a:p>
          <a:p>
            <a:r>
              <a:rPr lang="en-US" sz="1700" dirty="0"/>
              <a:t>Google has algorithms to rank websites in order of performance</a:t>
            </a:r>
          </a:p>
          <a:p>
            <a:r>
              <a:rPr lang="en-US" sz="1700" dirty="0"/>
              <a:t>Several factors determine rank including: </a:t>
            </a:r>
          </a:p>
          <a:p>
            <a:pPr lvl="2">
              <a:buFont typeface="Wingdings" pitchFamily="2" charset="2"/>
              <a:buChar char="ü"/>
            </a:pPr>
            <a:r>
              <a:rPr lang="en-US" sz="1700" dirty="0"/>
              <a:t>Site set up and architecture </a:t>
            </a:r>
          </a:p>
          <a:p>
            <a:pPr lvl="2">
              <a:buFont typeface="Wingdings" pitchFamily="2" charset="2"/>
              <a:buChar char="ü"/>
            </a:pPr>
            <a:r>
              <a:rPr lang="en-US" sz="1700" dirty="0"/>
              <a:t>Content </a:t>
            </a:r>
          </a:p>
          <a:p>
            <a:pPr lvl="2">
              <a:buFont typeface="Wingdings" pitchFamily="2" charset="2"/>
              <a:buChar char="ü"/>
            </a:pPr>
            <a:r>
              <a:rPr lang="en-US" sz="1700" dirty="0"/>
              <a:t>links</a:t>
            </a:r>
          </a:p>
        </p:txBody>
      </p:sp>
      <p:pic>
        <p:nvPicPr>
          <p:cNvPr id="4" name="Picture 3">
            <a:extLst>
              <a:ext uri="{FF2B5EF4-FFF2-40B4-BE49-F238E27FC236}">
                <a16:creationId xmlns:a16="http://schemas.microsoft.com/office/drawing/2014/main" id="{EB98A515-C746-F549-90F4-A2618BDDA667}"/>
              </a:ext>
            </a:extLst>
          </p:cNvPr>
          <p:cNvPicPr>
            <a:picLocks noChangeAspect="1"/>
          </p:cNvPicPr>
          <p:nvPr/>
        </p:nvPicPr>
        <p:blipFill rotWithShape="1">
          <a:blip r:embed="rId3"/>
          <a:srcRect l="39626" r="9679"/>
          <a:stretch/>
        </p:blipFill>
        <p:spPr>
          <a:xfrm>
            <a:off x="7556408" y="10"/>
            <a:ext cx="4635591" cy="6857990"/>
          </a:xfrm>
          <a:prstGeom prst="rect">
            <a:avLst/>
          </a:prstGeom>
          <a:effectLst/>
        </p:spPr>
      </p:pic>
    </p:spTree>
    <p:extLst>
      <p:ext uri="{BB962C8B-B14F-4D97-AF65-F5344CB8AC3E}">
        <p14:creationId xmlns:p14="http://schemas.microsoft.com/office/powerpoint/2010/main" val="2012611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B4DB7-F574-5EAF-D072-1B736C06B49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A6F07C1-CE24-D00F-B169-26739B96F8FD}"/>
              </a:ext>
            </a:extLst>
          </p:cNvPr>
          <p:cNvSpPr>
            <a:spLocks noGrp="1"/>
          </p:cNvSpPr>
          <p:nvPr>
            <p:ph idx="1"/>
          </p:nvPr>
        </p:nvSpPr>
        <p:spPr/>
        <p:txBody>
          <a:bodyPr/>
          <a:lstStyle/>
          <a:p>
            <a:r>
              <a:rPr lang="en-GB" dirty="0">
                <a:hlinkClick r:id="rId2"/>
              </a:rPr>
              <a:t>https://ads.google.com/intl/en_uk/home/campaigns/search-ads/</a:t>
            </a:r>
            <a:endParaRPr lang="en-GB" dirty="0"/>
          </a:p>
          <a:p>
            <a:endParaRPr lang="en-GB" dirty="0"/>
          </a:p>
        </p:txBody>
      </p:sp>
    </p:spTree>
    <p:extLst>
      <p:ext uri="{BB962C8B-B14F-4D97-AF65-F5344CB8AC3E}">
        <p14:creationId xmlns:p14="http://schemas.microsoft.com/office/powerpoint/2010/main" val="915362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73BE-D242-8894-AAEB-073A55A31006}"/>
              </a:ext>
            </a:extLst>
          </p:cNvPr>
          <p:cNvSpPr>
            <a:spLocks noGrp="1"/>
          </p:cNvSpPr>
          <p:nvPr>
            <p:ph type="title"/>
          </p:nvPr>
        </p:nvSpPr>
        <p:spPr>
          <a:xfrm>
            <a:off x="556591" y="365125"/>
            <a:ext cx="10797209" cy="880579"/>
          </a:xfrm>
        </p:spPr>
        <p:txBody>
          <a:bodyPr/>
          <a:lstStyle/>
          <a:p>
            <a:r>
              <a:rPr lang="en-GB" b="1" dirty="0">
                <a:latin typeface="+mn-lt"/>
              </a:rPr>
              <a:t>Display Ads</a:t>
            </a:r>
          </a:p>
        </p:txBody>
      </p:sp>
      <p:sp>
        <p:nvSpPr>
          <p:cNvPr id="3" name="Content Placeholder 2">
            <a:extLst>
              <a:ext uri="{FF2B5EF4-FFF2-40B4-BE49-F238E27FC236}">
                <a16:creationId xmlns:a16="http://schemas.microsoft.com/office/drawing/2014/main" id="{CB20BB38-108D-6364-E5DB-7E49140BAD7D}"/>
              </a:ext>
            </a:extLst>
          </p:cNvPr>
          <p:cNvSpPr>
            <a:spLocks noGrp="1"/>
          </p:cNvSpPr>
          <p:nvPr>
            <p:ph idx="1"/>
          </p:nvPr>
        </p:nvSpPr>
        <p:spPr>
          <a:xfrm>
            <a:off x="556591" y="1484243"/>
            <a:ext cx="10797209" cy="4692720"/>
          </a:xfrm>
        </p:spPr>
        <p:txBody>
          <a:bodyPr>
            <a:normAutofit/>
          </a:bodyPr>
          <a:lstStyle/>
          <a:p>
            <a:pPr algn="l"/>
            <a:r>
              <a:rPr lang="en-GB" b="0" i="0" dirty="0">
                <a:solidFill>
                  <a:srgbClr val="000000"/>
                </a:solidFill>
                <a:effectLst/>
                <a:latin typeface="Calibri" panose="020F0502020204030204" pitchFamily="34" charset="0"/>
                <a:cs typeface="Calibri" panose="020F0502020204030204" pitchFamily="34" charset="0"/>
              </a:rPr>
              <a:t>A type of ad that appears on websites, apps, and other digital platforms, typically in the form of a banner or other graphical format. Display ads are designed to be visually appealing and can include a variety of media such as images, videos, and interactive elements. </a:t>
            </a:r>
          </a:p>
          <a:p>
            <a:pPr algn="l"/>
            <a:endParaRPr lang="en-GB" b="0" i="0" dirty="0">
              <a:solidFill>
                <a:srgbClr val="000000"/>
              </a:solidFill>
              <a:effectLst/>
              <a:latin typeface="Calibri" panose="020F0502020204030204" pitchFamily="34" charset="0"/>
              <a:cs typeface="Calibri" panose="020F0502020204030204" pitchFamily="34" charset="0"/>
            </a:endParaRPr>
          </a:p>
          <a:p>
            <a:pPr algn="l"/>
            <a:r>
              <a:rPr lang="en-GB" b="0" i="0" dirty="0">
                <a:solidFill>
                  <a:srgbClr val="000000"/>
                </a:solidFill>
                <a:effectLst/>
                <a:latin typeface="Calibri" panose="020F0502020204030204" pitchFamily="34" charset="0"/>
                <a:cs typeface="Calibri" panose="020F0502020204030204" pitchFamily="34" charset="0"/>
              </a:rPr>
              <a:t>Display ads are often used to raise brand awareness, promote products or services, or drive traffic to a website. Display ads are typically purchased on a cost-per-impression (CPI) or cost-per-thousand-impressions (CPM) basis, meaning that the advertiser pays each time the ad is displayed a certain number of times.</a:t>
            </a:r>
          </a:p>
          <a:p>
            <a:endParaRPr lang="en-GB" dirty="0"/>
          </a:p>
        </p:txBody>
      </p:sp>
    </p:spTree>
    <p:extLst>
      <p:ext uri="{BB962C8B-B14F-4D97-AF65-F5344CB8AC3E}">
        <p14:creationId xmlns:p14="http://schemas.microsoft.com/office/powerpoint/2010/main" val="889574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73BE-D242-8894-AAEB-073A55A31006}"/>
              </a:ext>
            </a:extLst>
          </p:cNvPr>
          <p:cNvSpPr>
            <a:spLocks noGrp="1"/>
          </p:cNvSpPr>
          <p:nvPr>
            <p:ph type="title"/>
          </p:nvPr>
        </p:nvSpPr>
        <p:spPr>
          <a:xfrm>
            <a:off x="556591" y="365125"/>
            <a:ext cx="10797209" cy="880579"/>
          </a:xfrm>
        </p:spPr>
        <p:txBody>
          <a:bodyPr/>
          <a:lstStyle/>
          <a:p>
            <a:r>
              <a:rPr lang="en-GB" b="1" dirty="0">
                <a:latin typeface="+mn-lt"/>
              </a:rPr>
              <a:t>Display Ads</a:t>
            </a:r>
          </a:p>
        </p:txBody>
      </p:sp>
      <p:pic>
        <p:nvPicPr>
          <p:cNvPr id="1026" name="Picture 2" descr="Banner Ads are Dead - Moonlight Creative Group">
            <a:extLst>
              <a:ext uri="{FF2B5EF4-FFF2-40B4-BE49-F238E27FC236}">
                <a16:creationId xmlns:a16="http://schemas.microsoft.com/office/drawing/2014/main" id="{265C423C-21FC-2167-A843-4FA365E98B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25217" y="1245704"/>
            <a:ext cx="9793357" cy="5464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7485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8692B-F83F-D07E-1E85-76A5F39FC80B}"/>
              </a:ext>
            </a:extLst>
          </p:cNvPr>
          <p:cNvSpPr>
            <a:spLocks noGrp="1"/>
          </p:cNvSpPr>
          <p:nvPr>
            <p:ph type="title"/>
          </p:nvPr>
        </p:nvSpPr>
        <p:spPr/>
        <p:txBody>
          <a:bodyPr/>
          <a:lstStyle/>
          <a:p>
            <a:r>
              <a:rPr lang="en-GB" b="1" dirty="0">
                <a:latin typeface="+mn-lt"/>
              </a:rPr>
              <a:t>Video Ads</a:t>
            </a:r>
          </a:p>
        </p:txBody>
      </p:sp>
      <p:sp>
        <p:nvSpPr>
          <p:cNvPr id="3" name="Content Placeholder 2">
            <a:extLst>
              <a:ext uri="{FF2B5EF4-FFF2-40B4-BE49-F238E27FC236}">
                <a16:creationId xmlns:a16="http://schemas.microsoft.com/office/drawing/2014/main" id="{57DE8FD2-50BE-2253-7C7C-3E33484BD572}"/>
              </a:ext>
            </a:extLst>
          </p:cNvPr>
          <p:cNvSpPr>
            <a:spLocks noGrp="1"/>
          </p:cNvSpPr>
          <p:nvPr>
            <p:ph idx="1"/>
          </p:nvPr>
        </p:nvSpPr>
        <p:spPr>
          <a:xfrm>
            <a:off x="384313" y="1825624"/>
            <a:ext cx="11277600" cy="4455905"/>
          </a:xfrm>
        </p:spPr>
        <p:txBody>
          <a:bodyPr>
            <a:normAutofit/>
          </a:bodyPr>
          <a:lstStyle/>
          <a:p>
            <a:pPr algn="l"/>
            <a:r>
              <a:rPr lang="en-GB" b="0" i="0" dirty="0">
                <a:solidFill>
                  <a:srgbClr val="000000"/>
                </a:solidFill>
                <a:effectLst/>
                <a:latin typeface="Calibri" panose="020F0502020204030204" pitchFamily="34" charset="0"/>
                <a:cs typeface="Calibri" panose="020F0502020204030204" pitchFamily="34" charset="0"/>
              </a:rPr>
              <a:t>A video ad uses video content to promote your product, service, or brand. These ads can appear on various platforms, including social media (reels or posts), streaming services such as YouTube, and websites. Video ads on YouTube can be pre-roll, mid-roll, or post-roll ads, meaning they can appear before, during or after a video. Video ads can be skippable or non-skippable. </a:t>
            </a:r>
          </a:p>
          <a:p>
            <a:pPr algn="l"/>
            <a:r>
              <a:rPr lang="en-GB" b="0" i="0" dirty="0">
                <a:solidFill>
                  <a:srgbClr val="000000"/>
                </a:solidFill>
                <a:effectLst/>
                <a:latin typeface="Calibri" panose="020F0502020204030204" pitchFamily="34" charset="0"/>
                <a:cs typeface="Calibri" panose="020F0502020204030204" pitchFamily="34" charset="0"/>
              </a:rPr>
              <a:t>Video ads are usually interactive and have clickable elements such as calls-to-action, links or forms. They are usually purchased on a cost-per-view (CPV) or cost-per-click (CPC) basis, where the advertiser pays each time the ad is viewed or clicked on. </a:t>
            </a:r>
          </a:p>
          <a:p>
            <a:endParaRPr lang="en-GB" dirty="0"/>
          </a:p>
        </p:txBody>
      </p:sp>
    </p:spTree>
    <p:extLst>
      <p:ext uri="{BB962C8B-B14F-4D97-AF65-F5344CB8AC3E}">
        <p14:creationId xmlns:p14="http://schemas.microsoft.com/office/powerpoint/2010/main" val="1083662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AE22E-CF04-C155-344E-C7965818A6BD}"/>
              </a:ext>
            </a:extLst>
          </p:cNvPr>
          <p:cNvSpPr>
            <a:spLocks noGrp="1"/>
          </p:cNvSpPr>
          <p:nvPr>
            <p:ph type="title"/>
          </p:nvPr>
        </p:nvSpPr>
        <p:spPr>
          <a:xfrm>
            <a:off x="838200" y="365126"/>
            <a:ext cx="10515600" cy="893832"/>
          </a:xfrm>
        </p:spPr>
        <p:txBody>
          <a:bodyPr/>
          <a:lstStyle/>
          <a:p>
            <a:r>
              <a:rPr lang="en-GB" b="1" dirty="0">
                <a:latin typeface="+mn-lt"/>
              </a:rPr>
              <a:t>Video Ads</a:t>
            </a:r>
          </a:p>
        </p:txBody>
      </p:sp>
      <p:pic>
        <p:nvPicPr>
          <p:cNvPr id="3074" name="Picture 2" descr="Best Practices for Your Video Ads - YouTube Advertising">
            <a:extLst>
              <a:ext uri="{FF2B5EF4-FFF2-40B4-BE49-F238E27FC236}">
                <a16:creationId xmlns:a16="http://schemas.microsoft.com/office/drawing/2014/main" id="{03B4E01F-1FCE-D5B3-6482-5AEAA141773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258958"/>
            <a:ext cx="10420932" cy="5448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674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B6598-B6DA-9EA2-B212-39D6834146D1}"/>
              </a:ext>
            </a:extLst>
          </p:cNvPr>
          <p:cNvSpPr>
            <a:spLocks noGrp="1"/>
          </p:cNvSpPr>
          <p:nvPr>
            <p:ph type="title"/>
          </p:nvPr>
        </p:nvSpPr>
        <p:spPr>
          <a:xfrm>
            <a:off x="569843" y="365125"/>
            <a:ext cx="11078818" cy="973345"/>
          </a:xfrm>
        </p:spPr>
        <p:txBody>
          <a:bodyPr/>
          <a:lstStyle/>
          <a:p>
            <a:r>
              <a:rPr lang="en-GB" b="1" dirty="0">
                <a:latin typeface="+mn-lt"/>
              </a:rPr>
              <a:t>Remarketing Ads</a:t>
            </a:r>
          </a:p>
        </p:txBody>
      </p:sp>
      <p:sp>
        <p:nvSpPr>
          <p:cNvPr id="3" name="Content Placeholder 2">
            <a:extLst>
              <a:ext uri="{FF2B5EF4-FFF2-40B4-BE49-F238E27FC236}">
                <a16:creationId xmlns:a16="http://schemas.microsoft.com/office/drawing/2014/main" id="{E8FC833C-E84E-3AC4-0B8C-F7B7D2160E69}"/>
              </a:ext>
            </a:extLst>
          </p:cNvPr>
          <p:cNvSpPr>
            <a:spLocks noGrp="1"/>
          </p:cNvSpPr>
          <p:nvPr>
            <p:ph idx="1"/>
          </p:nvPr>
        </p:nvSpPr>
        <p:spPr>
          <a:xfrm>
            <a:off x="569843" y="1563756"/>
            <a:ext cx="10959548" cy="4691269"/>
          </a:xfrm>
        </p:spPr>
        <p:txBody>
          <a:bodyPr>
            <a:normAutofit/>
          </a:bodyPr>
          <a:lstStyle/>
          <a:p>
            <a:pPr algn="l"/>
            <a:r>
              <a:rPr lang="en-GB" b="0" i="0" dirty="0">
                <a:solidFill>
                  <a:srgbClr val="000000"/>
                </a:solidFill>
                <a:effectLst/>
              </a:rPr>
              <a:t>Remarketing campaigns are highly targeted and effective at driving conversions and sales. They work by tracking users’ behaviour on a website or mobile app, then using that data to show them targeted ads as they browse other websites or use other apps. This is done by placing a cookie or pixel on the user’s browser or device, which is then used to identify them and serve them relevant ads.</a:t>
            </a:r>
          </a:p>
          <a:p>
            <a:pPr algn="l"/>
            <a:endParaRPr lang="en-GB" sz="1000" dirty="0">
              <a:solidFill>
                <a:srgbClr val="000000"/>
              </a:solidFill>
            </a:endParaRPr>
          </a:p>
          <a:p>
            <a:pPr algn="l"/>
            <a:endParaRPr lang="en-GB" sz="1000" b="0" i="0" dirty="0">
              <a:solidFill>
                <a:srgbClr val="000000"/>
              </a:solidFill>
              <a:effectLst/>
            </a:endParaRPr>
          </a:p>
          <a:p>
            <a:pPr algn="l"/>
            <a:r>
              <a:rPr lang="en-GB" b="0" i="0" dirty="0">
                <a:solidFill>
                  <a:srgbClr val="000000"/>
                </a:solidFill>
                <a:effectLst/>
              </a:rPr>
              <a:t>Remarketing ads can be delivered in various formats, such as display ads, search ads, video ads, and social media ads. They are usually purchased on a cost-per-click (CPC) or cost-per-thousand-impressions (CPM) basis.</a:t>
            </a:r>
          </a:p>
          <a:p>
            <a:endParaRPr lang="en-GB" dirty="0"/>
          </a:p>
        </p:txBody>
      </p:sp>
    </p:spTree>
    <p:extLst>
      <p:ext uri="{BB962C8B-B14F-4D97-AF65-F5344CB8AC3E}">
        <p14:creationId xmlns:p14="http://schemas.microsoft.com/office/powerpoint/2010/main" val="4075669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A85FC-F72B-3820-ACAB-71F720DF113C}"/>
              </a:ext>
            </a:extLst>
          </p:cNvPr>
          <p:cNvSpPr>
            <a:spLocks noGrp="1"/>
          </p:cNvSpPr>
          <p:nvPr>
            <p:ph type="title"/>
          </p:nvPr>
        </p:nvSpPr>
        <p:spPr>
          <a:xfrm>
            <a:off x="622852" y="365125"/>
            <a:ext cx="10730948" cy="1325563"/>
          </a:xfrm>
        </p:spPr>
        <p:txBody>
          <a:bodyPr/>
          <a:lstStyle/>
          <a:p>
            <a:r>
              <a:rPr lang="en-GB" b="1" dirty="0">
                <a:latin typeface="+mn-lt"/>
              </a:rPr>
              <a:t>Remarketing Ads</a:t>
            </a:r>
          </a:p>
        </p:txBody>
      </p:sp>
      <p:pic>
        <p:nvPicPr>
          <p:cNvPr id="4098" name="Picture 2" descr="How Does Google Remarketing Work?">
            <a:extLst>
              <a:ext uri="{FF2B5EF4-FFF2-40B4-BE49-F238E27FC236}">
                <a16:creationId xmlns:a16="http://schemas.microsoft.com/office/drawing/2014/main" id="{141BB8A0-B13D-D8C3-A31D-3F9E1007F2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2586" y="2405513"/>
            <a:ext cx="8575813" cy="4070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00915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4D147-9DFB-81B6-5F66-6B5AE90D686C}"/>
              </a:ext>
            </a:extLst>
          </p:cNvPr>
          <p:cNvSpPr>
            <a:spLocks noGrp="1"/>
          </p:cNvSpPr>
          <p:nvPr>
            <p:ph type="title"/>
          </p:nvPr>
        </p:nvSpPr>
        <p:spPr/>
        <p:txBody>
          <a:bodyPr/>
          <a:lstStyle/>
          <a:p>
            <a:r>
              <a:rPr lang="en-GB" b="1" dirty="0">
                <a:latin typeface="+mn-lt"/>
              </a:rPr>
              <a:t>Influencer Marketing</a:t>
            </a:r>
          </a:p>
        </p:txBody>
      </p:sp>
      <p:sp>
        <p:nvSpPr>
          <p:cNvPr id="3" name="Content Placeholder 2">
            <a:extLst>
              <a:ext uri="{FF2B5EF4-FFF2-40B4-BE49-F238E27FC236}">
                <a16:creationId xmlns:a16="http://schemas.microsoft.com/office/drawing/2014/main" id="{1A75E316-E02A-2B12-5B19-630012472BDC}"/>
              </a:ext>
            </a:extLst>
          </p:cNvPr>
          <p:cNvSpPr>
            <a:spLocks noGrp="1"/>
          </p:cNvSpPr>
          <p:nvPr>
            <p:ph sz="half" idx="1"/>
          </p:nvPr>
        </p:nvSpPr>
        <p:spPr>
          <a:xfrm>
            <a:off x="838200" y="1825625"/>
            <a:ext cx="4687957" cy="4351338"/>
          </a:xfrm>
        </p:spPr>
        <p:txBody>
          <a:bodyPr/>
          <a:lstStyle/>
          <a:p>
            <a:r>
              <a:rPr lang="en-GB" b="0" i="0" dirty="0">
                <a:solidFill>
                  <a:srgbClr val="0F0F0F"/>
                </a:solidFill>
                <a:effectLst/>
              </a:rPr>
              <a:t>Influencer marketing involves a brand collaborating with an online influencer to market one of its products or services.</a:t>
            </a:r>
            <a:endParaRPr lang="en-GB" dirty="0"/>
          </a:p>
        </p:txBody>
      </p:sp>
      <p:sp>
        <p:nvSpPr>
          <p:cNvPr id="5" name="TextBox 4">
            <a:extLst>
              <a:ext uri="{FF2B5EF4-FFF2-40B4-BE49-F238E27FC236}">
                <a16:creationId xmlns:a16="http://schemas.microsoft.com/office/drawing/2014/main" id="{0EF67F7B-C385-3020-33ED-5A5211635F70}"/>
              </a:ext>
            </a:extLst>
          </p:cNvPr>
          <p:cNvSpPr txBox="1"/>
          <p:nvPr/>
        </p:nvSpPr>
        <p:spPr>
          <a:xfrm>
            <a:off x="6172202" y="1862653"/>
            <a:ext cx="5410198" cy="3877985"/>
          </a:xfrm>
          <a:prstGeom prst="rect">
            <a:avLst/>
          </a:prstGeom>
          <a:noFill/>
        </p:spPr>
        <p:txBody>
          <a:bodyPr wrap="square">
            <a:spAutoFit/>
          </a:bodyPr>
          <a:lstStyle/>
          <a:p>
            <a:pPr algn="l" fontAlgn="base">
              <a:buFont typeface="Arial" panose="020B0604020202020204" pitchFamily="34" charset="0"/>
              <a:buChar char="•"/>
            </a:pPr>
            <a:r>
              <a:rPr lang="en-GB" sz="2400" b="0" i="0" dirty="0">
                <a:solidFill>
                  <a:srgbClr val="0F0F0F"/>
                </a:solidFill>
                <a:effectLst/>
              </a:rPr>
              <a:t>Influencer marketing has grown to </a:t>
            </a:r>
            <a:r>
              <a:rPr lang="en-GB" sz="2400" b="1" i="0" dirty="0">
                <a:solidFill>
                  <a:srgbClr val="0F0F0F"/>
                </a:solidFill>
                <a:effectLst/>
              </a:rPr>
              <a:t>$16.4 billion in 2022</a:t>
            </a:r>
            <a:r>
              <a:rPr lang="en-GB" sz="2400" b="0" i="0" dirty="0">
                <a:solidFill>
                  <a:srgbClr val="0F0F0F"/>
                </a:solidFill>
                <a:effectLst/>
              </a:rPr>
              <a:t>.</a:t>
            </a:r>
          </a:p>
          <a:p>
            <a:pPr algn="l" fontAlgn="base">
              <a:buFont typeface="Arial" panose="020B0604020202020204" pitchFamily="34" charset="0"/>
              <a:buChar char="•"/>
            </a:pPr>
            <a:endParaRPr lang="en-GB" sz="2400" b="0" i="0" dirty="0">
              <a:solidFill>
                <a:srgbClr val="0F0F0F"/>
              </a:solidFill>
              <a:effectLst/>
            </a:endParaRPr>
          </a:p>
          <a:p>
            <a:pPr algn="l" fontAlgn="base">
              <a:buFont typeface="Arial" panose="020B0604020202020204" pitchFamily="34" charset="0"/>
              <a:buChar char="•"/>
            </a:pPr>
            <a:r>
              <a:rPr lang="en-GB" sz="2400" b="0" i="0" dirty="0">
                <a:solidFill>
                  <a:srgbClr val="0F0F0F"/>
                </a:solidFill>
                <a:effectLst/>
              </a:rPr>
              <a:t>Businesses are making </a:t>
            </a:r>
            <a:r>
              <a:rPr lang="en-GB" sz="2400" b="1" i="0" dirty="0">
                <a:solidFill>
                  <a:srgbClr val="0F0F0F"/>
                </a:solidFill>
                <a:effectLst/>
              </a:rPr>
              <a:t>$5.2 ROI</a:t>
            </a:r>
            <a:r>
              <a:rPr lang="en-GB" sz="2400" b="0" i="0" dirty="0">
                <a:solidFill>
                  <a:srgbClr val="0F0F0F"/>
                </a:solidFill>
                <a:effectLst/>
              </a:rPr>
              <a:t> for every $1 spent on influencer marketing.</a:t>
            </a:r>
          </a:p>
          <a:p>
            <a:pPr algn="l" fontAlgn="base">
              <a:buFont typeface="Arial" panose="020B0604020202020204" pitchFamily="34" charset="0"/>
              <a:buChar char="•"/>
            </a:pPr>
            <a:endParaRPr lang="en-GB" sz="2400" b="0" i="0" dirty="0">
              <a:solidFill>
                <a:srgbClr val="0F0F0F"/>
              </a:solidFill>
              <a:effectLst/>
            </a:endParaRPr>
          </a:p>
          <a:p>
            <a:pPr algn="l" fontAlgn="base">
              <a:buFont typeface="Arial" panose="020B0604020202020204" pitchFamily="34" charset="0"/>
              <a:buChar char="•"/>
            </a:pPr>
            <a:r>
              <a:rPr lang="en-GB" sz="2400" b="0" i="0" dirty="0">
                <a:solidFill>
                  <a:srgbClr val="0F0F0F"/>
                </a:solidFill>
                <a:effectLst/>
              </a:rPr>
              <a:t>67% of brands use Instagram for influencer marketing.</a:t>
            </a:r>
          </a:p>
          <a:p>
            <a:pPr algn="l" fontAlgn="base"/>
            <a:endParaRPr lang="en-GB" b="0" i="0" dirty="0">
              <a:solidFill>
                <a:srgbClr val="0F0F0F"/>
              </a:solidFill>
              <a:effectLst/>
              <a:latin typeface="Ubuntu" panose="020B0504030602030204" pitchFamily="34" charset="0"/>
            </a:endParaRPr>
          </a:p>
          <a:p>
            <a:pPr algn="l" fontAlgn="base"/>
            <a:r>
              <a:rPr lang="en-GB" b="0" i="0" dirty="0">
                <a:solidFill>
                  <a:srgbClr val="0F0F0F"/>
                </a:solidFill>
                <a:effectLst/>
                <a:latin typeface="Ubuntu" panose="020B0504030602030204" pitchFamily="34" charset="0"/>
                <a:hlinkClick r:id="rId2"/>
              </a:rPr>
              <a:t>https://influencermarketinghub.com/</a:t>
            </a:r>
            <a:endParaRPr lang="en-GB" b="0" i="0" dirty="0">
              <a:solidFill>
                <a:srgbClr val="0F0F0F"/>
              </a:solidFill>
              <a:effectLst/>
              <a:latin typeface="Ubuntu" panose="020B0504030602030204" pitchFamily="34" charset="0"/>
            </a:endParaRPr>
          </a:p>
          <a:p>
            <a:pPr algn="l" fontAlgn="base"/>
            <a:endParaRPr lang="en-GB" b="0" i="0" dirty="0">
              <a:solidFill>
                <a:srgbClr val="0F0F0F"/>
              </a:solidFill>
              <a:effectLst/>
              <a:latin typeface="Ubuntu" panose="020B0504030602030204" pitchFamily="34" charset="0"/>
            </a:endParaRPr>
          </a:p>
        </p:txBody>
      </p:sp>
    </p:spTree>
    <p:extLst>
      <p:ext uri="{BB962C8B-B14F-4D97-AF65-F5344CB8AC3E}">
        <p14:creationId xmlns:p14="http://schemas.microsoft.com/office/powerpoint/2010/main" val="35885058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0D14A-DF8D-8F44-B442-76BBFD9CB917}"/>
              </a:ext>
            </a:extLst>
          </p:cNvPr>
          <p:cNvSpPr>
            <a:spLocks noGrp="1"/>
          </p:cNvSpPr>
          <p:nvPr>
            <p:ph type="title"/>
          </p:nvPr>
        </p:nvSpPr>
        <p:spPr>
          <a:xfrm>
            <a:off x="648929" y="629266"/>
            <a:ext cx="6586491" cy="1676603"/>
          </a:xfrm>
        </p:spPr>
        <p:txBody>
          <a:bodyPr>
            <a:normAutofit/>
          </a:bodyPr>
          <a:lstStyle/>
          <a:p>
            <a:r>
              <a:rPr lang="en-US" sz="4400" b="1" dirty="0">
                <a:latin typeface="+mn-lt"/>
              </a:rPr>
              <a:t>Influencer</a:t>
            </a:r>
          </a:p>
        </p:txBody>
      </p:sp>
      <p:sp>
        <p:nvSpPr>
          <p:cNvPr id="3" name="Content Placeholder 2">
            <a:extLst>
              <a:ext uri="{FF2B5EF4-FFF2-40B4-BE49-F238E27FC236}">
                <a16:creationId xmlns:a16="http://schemas.microsoft.com/office/drawing/2014/main" id="{C1B6AAEA-A5E4-3F40-BB4D-FDE029FDB7A3}"/>
              </a:ext>
            </a:extLst>
          </p:cNvPr>
          <p:cNvSpPr>
            <a:spLocks noGrp="1"/>
          </p:cNvSpPr>
          <p:nvPr>
            <p:ph idx="1"/>
          </p:nvPr>
        </p:nvSpPr>
        <p:spPr>
          <a:xfrm>
            <a:off x="648930" y="2438400"/>
            <a:ext cx="6586489" cy="3785419"/>
          </a:xfrm>
        </p:spPr>
        <p:txBody>
          <a:bodyPr>
            <a:normAutofit/>
          </a:bodyPr>
          <a:lstStyle/>
          <a:p>
            <a:r>
              <a:rPr lang="en-US" sz="2400" dirty="0"/>
              <a:t>Review objective and set goals</a:t>
            </a:r>
          </a:p>
          <a:p>
            <a:r>
              <a:rPr lang="en-US" sz="2400" dirty="0"/>
              <a:t>Find the right influencer</a:t>
            </a:r>
          </a:p>
          <a:p>
            <a:r>
              <a:rPr lang="en-US" sz="2400" dirty="0"/>
              <a:t>Research the influencer, do they work on similar brands, what else do they do? How engaged are their followers</a:t>
            </a:r>
          </a:p>
          <a:p>
            <a:r>
              <a:rPr lang="en-US" sz="2400" dirty="0"/>
              <a:t>Determine cost</a:t>
            </a:r>
          </a:p>
          <a:p>
            <a:r>
              <a:rPr lang="en-US" sz="2400" dirty="0"/>
              <a:t>Approach</a:t>
            </a:r>
          </a:p>
          <a:p>
            <a:r>
              <a:rPr lang="en-US" sz="2400" dirty="0"/>
              <a:t>If appropriate consider an influencer agency </a:t>
            </a:r>
          </a:p>
          <a:p>
            <a:endParaRPr lang="en-US" sz="2400" dirty="0"/>
          </a:p>
          <a:p>
            <a:endParaRPr lang="en-US" sz="2400" dirty="0"/>
          </a:p>
          <a:p>
            <a:endParaRPr lang="en-US" sz="2400" dirty="0"/>
          </a:p>
          <a:p>
            <a:endParaRPr lang="en-US" sz="2400" dirty="0"/>
          </a:p>
        </p:txBody>
      </p:sp>
      <p:pic>
        <p:nvPicPr>
          <p:cNvPr id="4" name="Picture 3">
            <a:extLst>
              <a:ext uri="{FF2B5EF4-FFF2-40B4-BE49-F238E27FC236}">
                <a16:creationId xmlns:a16="http://schemas.microsoft.com/office/drawing/2014/main" id="{BBD86808-D7B3-D046-9E1B-D91BEC0F57DF}"/>
              </a:ext>
            </a:extLst>
          </p:cNvPr>
          <p:cNvPicPr>
            <a:picLocks noChangeAspect="1"/>
          </p:cNvPicPr>
          <p:nvPr/>
        </p:nvPicPr>
        <p:blipFill rotWithShape="1">
          <a:blip r:embed="rId2"/>
          <a:srcRect l="28510" r="3896"/>
          <a:stretch/>
        </p:blipFill>
        <p:spPr>
          <a:xfrm>
            <a:off x="7556408" y="10"/>
            <a:ext cx="4635591" cy="6857990"/>
          </a:xfrm>
          <a:prstGeom prst="rect">
            <a:avLst/>
          </a:prstGeom>
          <a:effectLst/>
        </p:spPr>
      </p:pic>
    </p:spTree>
    <p:extLst>
      <p:ext uri="{BB962C8B-B14F-4D97-AF65-F5344CB8AC3E}">
        <p14:creationId xmlns:p14="http://schemas.microsoft.com/office/powerpoint/2010/main" val="33004013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5120B-679C-DD81-5E8A-BC98AAEF664A}"/>
              </a:ext>
            </a:extLst>
          </p:cNvPr>
          <p:cNvSpPr>
            <a:spLocks noGrp="1"/>
          </p:cNvSpPr>
          <p:nvPr>
            <p:ph type="title"/>
          </p:nvPr>
        </p:nvSpPr>
        <p:spPr>
          <a:xfrm>
            <a:off x="596348" y="365125"/>
            <a:ext cx="10959548" cy="1325563"/>
          </a:xfrm>
        </p:spPr>
        <p:txBody>
          <a:bodyPr/>
          <a:lstStyle/>
          <a:p>
            <a:r>
              <a:rPr lang="en-GB" b="1" dirty="0">
                <a:latin typeface="Calibri" panose="020F0502020204030204" pitchFamily="34" charset="0"/>
                <a:cs typeface="Calibri" panose="020F0502020204030204" pitchFamily="34" charset="0"/>
              </a:rPr>
              <a:t>Find more info on online ads on the link below</a:t>
            </a:r>
          </a:p>
        </p:txBody>
      </p:sp>
      <p:sp>
        <p:nvSpPr>
          <p:cNvPr id="3" name="Content Placeholder 2">
            <a:extLst>
              <a:ext uri="{FF2B5EF4-FFF2-40B4-BE49-F238E27FC236}">
                <a16:creationId xmlns:a16="http://schemas.microsoft.com/office/drawing/2014/main" id="{AE2829DE-2E78-D438-8810-6B639D3808C7}"/>
              </a:ext>
            </a:extLst>
          </p:cNvPr>
          <p:cNvSpPr>
            <a:spLocks noGrp="1"/>
          </p:cNvSpPr>
          <p:nvPr>
            <p:ph idx="1"/>
          </p:nvPr>
        </p:nvSpPr>
        <p:spPr>
          <a:xfrm>
            <a:off x="596348" y="1825625"/>
            <a:ext cx="10959548" cy="4351338"/>
          </a:xfrm>
        </p:spPr>
        <p:txBody>
          <a:bodyPr/>
          <a:lstStyle/>
          <a:p>
            <a:r>
              <a:rPr lang="en-GB" dirty="0">
                <a:hlinkClick r:id="rId2"/>
              </a:rPr>
              <a:t>https://searchengineland.com/guide/what-is-paid-search#:~:text=Advertisers%20typically%20pay%20each%20time,drive%20traffic%20to%20their%20websites</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35874655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868</Words>
  <Application>Microsoft Office PowerPoint</Application>
  <PresentationFormat>Widescreen</PresentationFormat>
  <Paragraphs>83</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Ubuntu</vt:lpstr>
      <vt:lpstr>Wingdings</vt:lpstr>
      <vt:lpstr>Office Theme</vt:lpstr>
      <vt:lpstr>Digital Media</vt:lpstr>
      <vt:lpstr>Google Search Ads (Pay Per Click) </vt:lpstr>
      <vt:lpstr>Google Search Ads (Pay Per Click) </vt:lpstr>
      <vt:lpstr>How does PPC work</vt:lpstr>
      <vt:lpstr>PPC Keywords</vt:lpstr>
      <vt:lpstr>Auction</vt:lpstr>
      <vt:lpstr>Class Exercise </vt:lpstr>
      <vt:lpstr>How does SEO work</vt:lpstr>
      <vt:lpstr>PowerPoint Presentation</vt:lpstr>
      <vt:lpstr>Display Ads</vt:lpstr>
      <vt:lpstr>Display Ads</vt:lpstr>
      <vt:lpstr>Video Ads</vt:lpstr>
      <vt:lpstr>Video Ads</vt:lpstr>
      <vt:lpstr>Remarketing Ads</vt:lpstr>
      <vt:lpstr>Remarketing Ads</vt:lpstr>
      <vt:lpstr>Influencer Marketing</vt:lpstr>
      <vt:lpstr>Influencer</vt:lpstr>
      <vt:lpstr>Find more info on online ads on the link below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Media</dc:title>
  <dc:creator>Gwyneth Jones</dc:creator>
  <cp:lastModifiedBy>Gwyneth Jones</cp:lastModifiedBy>
  <cp:revision>12</cp:revision>
  <dcterms:created xsi:type="dcterms:W3CDTF">2023-03-30T21:39:36Z</dcterms:created>
  <dcterms:modified xsi:type="dcterms:W3CDTF">2023-03-30T22:35:55Z</dcterms:modified>
</cp:coreProperties>
</file>